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5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6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1.xml" ContentType="application/vnd.openxmlformats-officedocument.drawingml.chartshape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sldIdLst>
    <p:sldId id="256" r:id="rId5"/>
    <p:sldId id="257" r:id="rId6"/>
    <p:sldId id="265" r:id="rId7"/>
    <p:sldId id="266" r:id="rId8"/>
    <p:sldId id="354" r:id="rId9"/>
    <p:sldId id="267" r:id="rId10"/>
    <p:sldId id="258" r:id="rId11"/>
    <p:sldId id="259" r:id="rId12"/>
    <p:sldId id="274" r:id="rId13"/>
    <p:sldId id="277" r:id="rId14"/>
    <p:sldId id="276" r:id="rId15"/>
    <p:sldId id="331" r:id="rId16"/>
    <p:sldId id="279" r:id="rId17"/>
    <p:sldId id="275" r:id="rId18"/>
    <p:sldId id="332" r:id="rId19"/>
    <p:sldId id="299" r:id="rId20"/>
    <p:sldId id="333" r:id="rId21"/>
    <p:sldId id="334" r:id="rId22"/>
    <p:sldId id="319" r:id="rId23"/>
    <p:sldId id="280" r:id="rId24"/>
    <p:sldId id="309" r:id="rId25"/>
    <p:sldId id="281" r:id="rId26"/>
    <p:sldId id="282" r:id="rId27"/>
    <p:sldId id="283" r:id="rId28"/>
    <p:sldId id="284" r:id="rId29"/>
    <p:sldId id="285" r:id="rId30"/>
    <p:sldId id="286" r:id="rId31"/>
    <p:sldId id="287" r:id="rId32"/>
    <p:sldId id="329" r:id="rId33"/>
    <p:sldId id="352" r:id="rId34"/>
    <p:sldId id="351" r:id="rId35"/>
    <p:sldId id="288" r:id="rId36"/>
    <p:sldId id="289" r:id="rId37"/>
    <p:sldId id="293" r:id="rId38"/>
    <p:sldId id="336" r:id="rId39"/>
    <p:sldId id="290" r:id="rId40"/>
    <p:sldId id="295" r:id="rId41"/>
    <p:sldId id="300" r:id="rId42"/>
    <p:sldId id="301" r:id="rId43"/>
    <p:sldId id="337" r:id="rId44"/>
    <p:sldId id="338" r:id="rId45"/>
    <p:sldId id="339" r:id="rId46"/>
    <p:sldId id="340" r:id="rId47"/>
    <p:sldId id="341" r:id="rId48"/>
    <p:sldId id="342" r:id="rId49"/>
    <p:sldId id="303" r:id="rId50"/>
    <p:sldId id="323" r:id="rId51"/>
    <p:sldId id="344" r:id="rId52"/>
    <p:sldId id="291" r:id="rId53"/>
    <p:sldId id="296" r:id="rId54"/>
    <p:sldId id="346" r:id="rId55"/>
    <p:sldId id="345" r:id="rId56"/>
    <p:sldId id="347" r:id="rId57"/>
    <p:sldId id="353" r:id="rId58"/>
    <p:sldId id="348" r:id="rId59"/>
    <p:sldId id="350" r:id="rId60"/>
    <p:sldId id="320" r:id="rId61"/>
    <p:sldId id="305" r:id="rId62"/>
    <p:sldId id="272" r:id="rId63"/>
    <p:sldId id="268" r:id="rId64"/>
    <p:sldId id="355" r:id="rId65"/>
    <p:sldId id="269" r:id="rId66"/>
    <p:sldId id="891" r:id="rId67"/>
    <p:sldId id="270" r:id="rId68"/>
    <p:sldId id="271" r:id="rId69"/>
    <p:sldId id="297" r:id="rId70"/>
    <p:sldId id="324" r:id="rId71"/>
    <p:sldId id="318" r:id="rId72"/>
    <p:sldId id="322" r:id="rId73"/>
    <p:sldId id="304" r:id="rId74"/>
    <p:sldId id="261" r:id="rId75"/>
    <p:sldId id="335" r:id="rId76"/>
    <p:sldId id="326" r:id="rId7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ma Žihare" initials="LŽ" lastIdx="1" clrIdx="0">
    <p:extLst>
      <p:ext uri="{19B8F6BF-5375-455C-9EA6-DF929625EA0E}">
        <p15:presenceInfo xmlns:p15="http://schemas.microsoft.com/office/powerpoint/2012/main" userId="Lauma Žiha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889B"/>
    <a:srgbClr val="36F32D"/>
    <a:srgbClr val="76B82A"/>
    <a:srgbClr val="9966FF"/>
    <a:srgbClr val="EB5F5F"/>
    <a:srgbClr val="B71982"/>
    <a:srgbClr val="CCCCFF"/>
    <a:srgbClr val="159A34"/>
    <a:srgbClr val="E4CED6"/>
    <a:srgbClr val="DE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0" autoAdjust="0"/>
    <p:restoredTop sz="60121" autoAdjust="0"/>
  </p:normalViewPr>
  <p:slideViewPr>
    <p:cSldViewPr snapToGrid="0">
      <p:cViewPr varScale="1">
        <p:scale>
          <a:sx n="40" d="100"/>
          <a:sy n="40" d="100"/>
        </p:scale>
        <p:origin x="1701" y="15"/>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Vassi-dc\Profiles$\lauma.zihare\Desktop\TARTU\FINALGranulas_rezultati_1_02.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2.bin"/></Relationships>
</file>

<file path=ppt/charts/_rels/chart7.xml.rels><?xml version="1.0" encoding="UTF-8" standalone="yes"?>
<Relationships xmlns="http://schemas.openxmlformats.org/package/2006/relationships"><Relationship Id="rId3" Type="http://schemas.openxmlformats.org/officeDocument/2006/relationships/oleObject" Target="file:///E:\2019_2020\DOKTORA_D\saites.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14.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oleObject" Target="../embeddings/oleObject1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Sheet4!$A$25</c:f>
              <c:strCache>
                <c:ptCount val="1"/>
                <c:pt idx="0">
                  <c:v>Wos</c:v>
                </c:pt>
              </c:strCache>
            </c:strRef>
          </c:tx>
          <c:spPr>
            <a:solidFill>
              <a:schemeClr val="accent6"/>
            </a:solidFill>
            <a:ln>
              <a:noFill/>
            </a:ln>
            <a:effectLst/>
          </c:spPr>
          <c:invertIfNegative val="0"/>
          <c:cat>
            <c:numRef>
              <c:f>Sheet4!$B$24:$Y$24</c:f>
              <c:numCache>
                <c:formatCode>General</c:formatCode>
                <c:ptCount val="24"/>
                <c:pt idx="0">
                  <c:v>1992</c:v>
                </c:pt>
                <c:pt idx="1">
                  <c:v>1994</c:v>
                </c:pt>
                <c:pt idx="2">
                  <c:v>1996</c:v>
                </c:pt>
                <c:pt idx="3">
                  <c:v>1999</c:v>
                </c:pt>
                <c:pt idx="4">
                  <c:v>2000</c:v>
                </c:pt>
                <c:pt idx="5">
                  <c:v>2001</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numCache>
            </c:numRef>
          </c:cat>
          <c:val>
            <c:numRef>
              <c:f>Sheet4!$B$25:$Y$25</c:f>
              <c:numCache>
                <c:formatCode>General</c:formatCode>
                <c:ptCount val="24"/>
                <c:pt idx="0">
                  <c:v>1</c:v>
                </c:pt>
                <c:pt idx="1">
                  <c:v>1</c:v>
                </c:pt>
                <c:pt idx="2">
                  <c:v>0</c:v>
                </c:pt>
                <c:pt idx="3">
                  <c:v>0</c:v>
                </c:pt>
                <c:pt idx="4">
                  <c:v>7</c:v>
                </c:pt>
                <c:pt idx="5">
                  <c:v>0</c:v>
                </c:pt>
                <c:pt idx="6">
                  <c:v>2</c:v>
                </c:pt>
                <c:pt idx="7">
                  <c:v>2</c:v>
                </c:pt>
                <c:pt idx="8">
                  <c:v>2</c:v>
                </c:pt>
                <c:pt idx="9">
                  <c:v>10</c:v>
                </c:pt>
                <c:pt idx="10">
                  <c:v>11</c:v>
                </c:pt>
                <c:pt idx="11">
                  <c:v>24</c:v>
                </c:pt>
                <c:pt idx="12">
                  <c:v>29</c:v>
                </c:pt>
                <c:pt idx="13">
                  <c:v>33</c:v>
                </c:pt>
                <c:pt idx="14">
                  <c:v>36</c:v>
                </c:pt>
                <c:pt idx="15">
                  <c:v>52</c:v>
                </c:pt>
                <c:pt idx="16">
                  <c:v>69</c:v>
                </c:pt>
                <c:pt idx="17">
                  <c:v>87</c:v>
                </c:pt>
                <c:pt idx="18">
                  <c:v>139</c:v>
                </c:pt>
                <c:pt idx="19">
                  <c:v>194</c:v>
                </c:pt>
                <c:pt idx="20">
                  <c:v>329</c:v>
                </c:pt>
                <c:pt idx="21">
                  <c:v>380</c:v>
                </c:pt>
                <c:pt idx="22">
                  <c:v>435</c:v>
                </c:pt>
                <c:pt idx="23">
                  <c:v>1378</c:v>
                </c:pt>
              </c:numCache>
            </c:numRef>
          </c:val>
          <c:extLst>
            <c:ext xmlns:c16="http://schemas.microsoft.com/office/drawing/2014/chart" uri="{C3380CC4-5D6E-409C-BE32-E72D297353CC}">
              <c16:uniqueId val="{00000000-90FB-464B-92A8-2FEC4E085AEA}"/>
            </c:ext>
          </c:extLst>
        </c:ser>
        <c:ser>
          <c:idx val="1"/>
          <c:order val="1"/>
          <c:tx>
            <c:strRef>
              <c:f>Sheet4!$A$26</c:f>
              <c:strCache>
                <c:ptCount val="1"/>
                <c:pt idx="0">
                  <c:v>Scopus</c:v>
                </c:pt>
              </c:strCache>
            </c:strRef>
          </c:tx>
          <c:spPr>
            <a:solidFill>
              <a:schemeClr val="accent5"/>
            </a:solidFill>
            <a:ln>
              <a:noFill/>
            </a:ln>
            <a:effectLst/>
          </c:spPr>
          <c:invertIfNegative val="0"/>
          <c:cat>
            <c:numRef>
              <c:f>Sheet4!$B$24:$Y$24</c:f>
              <c:numCache>
                <c:formatCode>General</c:formatCode>
                <c:ptCount val="24"/>
                <c:pt idx="0">
                  <c:v>1992</c:v>
                </c:pt>
                <c:pt idx="1">
                  <c:v>1994</c:v>
                </c:pt>
                <c:pt idx="2">
                  <c:v>1996</c:v>
                </c:pt>
                <c:pt idx="3">
                  <c:v>1999</c:v>
                </c:pt>
                <c:pt idx="4">
                  <c:v>2000</c:v>
                </c:pt>
                <c:pt idx="5">
                  <c:v>2001</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numCache>
            </c:numRef>
          </c:cat>
          <c:val>
            <c:numRef>
              <c:f>Sheet4!$B$26:$Y$26</c:f>
              <c:numCache>
                <c:formatCode>General</c:formatCode>
                <c:ptCount val="24"/>
                <c:pt idx="0">
                  <c:v>1</c:v>
                </c:pt>
                <c:pt idx="1">
                  <c:v>0</c:v>
                </c:pt>
                <c:pt idx="2">
                  <c:v>1</c:v>
                </c:pt>
                <c:pt idx="3">
                  <c:v>1</c:v>
                </c:pt>
                <c:pt idx="4">
                  <c:v>2</c:v>
                </c:pt>
                <c:pt idx="5">
                  <c:v>1</c:v>
                </c:pt>
                <c:pt idx="6">
                  <c:v>3</c:v>
                </c:pt>
                <c:pt idx="7">
                  <c:v>4</c:v>
                </c:pt>
                <c:pt idx="8">
                  <c:v>2</c:v>
                </c:pt>
                <c:pt idx="9">
                  <c:v>15</c:v>
                </c:pt>
                <c:pt idx="10">
                  <c:v>22</c:v>
                </c:pt>
                <c:pt idx="11">
                  <c:v>36</c:v>
                </c:pt>
                <c:pt idx="12">
                  <c:v>42</c:v>
                </c:pt>
                <c:pt idx="13">
                  <c:v>46</c:v>
                </c:pt>
                <c:pt idx="14">
                  <c:v>61</c:v>
                </c:pt>
                <c:pt idx="15">
                  <c:v>94</c:v>
                </c:pt>
                <c:pt idx="16">
                  <c:v>95</c:v>
                </c:pt>
                <c:pt idx="17">
                  <c:v>114</c:v>
                </c:pt>
                <c:pt idx="18">
                  <c:v>150</c:v>
                </c:pt>
                <c:pt idx="19">
                  <c:v>234</c:v>
                </c:pt>
                <c:pt idx="20">
                  <c:v>356</c:v>
                </c:pt>
                <c:pt idx="21">
                  <c:v>450</c:v>
                </c:pt>
                <c:pt idx="22">
                  <c:v>465</c:v>
                </c:pt>
                <c:pt idx="23">
                  <c:v>1450</c:v>
                </c:pt>
              </c:numCache>
            </c:numRef>
          </c:val>
          <c:extLst>
            <c:ext xmlns:c16="http://schemas.microsoft.com/office/drawing/2014/chart" uri="{C3380CC4-5D6E-409C-BE32-E72D297353CC}">
              <c16:uniqueId val="{00000001-90FB-464B-92A8-2FEC4E085AEA}"/>
            </c:ext>
          </c:extLst>
        </c:ser>
        <c:dLbls>
          <c:showLegendKey val="0"/>
          <c:showVal val="0"/>
          <c:showCatName val="0"/>
          <c:showSerName val="0"/>
          <c:showPercent val="0"/>
          <c:showBubbleSize val="0"/>
        </c:dLbls>
        <c:gapWidth val="219"/>
        <c:overlap val="-27"/>
        <c:axId val="1876390272"/>
        <c:axId val="1861143824"/>
      </c:barChart>
      <c:catAx>
        <c:axId val="1876390272"/>
        <c:scaling>
          <c:orientation val="minMax"/>
        </c:scaling>
        <c:delete val="0"/>
        <c:axPos val="b"/>
        <c:title>
          <c:tx>
            <c:rich>
              <a:bodyPr rot="0" spcFirstLastPara="1" vertOverflow="ellipsis" vert="horz" wrap="square" anchor="ctr" anchorCtr="1"/>
              <a:lstStyle/>
              <a:p>
                <a:pPr>
                  <a:defRPr sz="1600" b="1" i="0" u="none" strike="noStrike" kern="1200" baseline="0">
                    <a:solidFill>
                      <a:srgbClr val="313131"/>
                    </a:solidFill>
                    <a:latin typeface="+mn-lt"/>
                    <a:ea typeface="+mn-ea"/>
                    <a:cs typeface="+mn-cs"/>
                  </a:defRPr>
                </a:pPr>
                <a:r>
                  <a:rPr lang="lv-LV" sz="1600" b="1"/>
                  <a:t>Documents on bioeconomy in scientific databases</a:t>
                </a:r>
              </a:p>
            </c:rich>
          </c:tx>
          <c:layout>
            <c:manualLayout>
              <c:xMode val="edge"/>
              <c:yMode val="edge"/>
              <c:x val="0.28846894858335975"/>
              <c:y val="0.80659364640365505"/>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31313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13131"/>
                </a:solidFill>
                <a:latin typeface="+mn-lt"/>
                <a:ea typeface="+mn-ea"/>
                <a:cs typeface="+mn-cs"/>
              </a:defRPr>
            </a:pPr>
            <a:endParaRPr lang="en-US"/>
          </a:p>
        </c:txPr>
        <c:crossAx val="1861143824"/>
        <c:crosses val="autoZero"/>
        <c:auto val="1"/>
        <c:lblAlgn val="ctr"/>
        <c:lblOffset val="100"/>
        <c:noMultiLvlLbl val="0"/>
      </c:catAx>
      <c:valAx>
        <c:axId val="1861143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rgbClr val="313131"/>
                    </a:solidFill>
                    <a:latin typeface="+mn-lt"/>
                    <a:ea typeface="+mn-ea"/>
                    <a:cs typeface="+mn-cs"/>
                  </a:defRPr>
                </a:pPr>
                <a:r>
                  <a:rPr lang="lv-LV" sz="1600" b="1"/>
                  <a:t>Number of published documents</a:t>
                </a:r>
              </a:p>
            </c:rich>
          </c:tx>
          <c:overlay val="0"/>
          <c:spPr>
            <a:noFill/>
            <a:ln>
              <a:noFill/>
            </a:ln>
            <a:effectLst/>
          </c:spPr>
          <c:txPr>
            <a:bodyPr rot="-5400000" spcFirstLastPara="1" vertOverflow="ellipsis" vert="horz" wrap="square" anchor="ctr" anchorCtr="1"/>
            <a:lstStyle/>
            <a:p>
              <a:pPr>
                <a:defRPr sz="1600" b="1" i="0" u="none" strike="noStrike" kern="1200" baseline="0">
                  <a:solidFill>
                    <a:srgbClr val="31313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13131"/>
                </a:solidFill>
                <a:latin typeface="+mn-lt"/>
                <a:ea typeface="+mn-ea"/>
                <a:cs typeface="+mn-cs"/>
              </a:defRPr>
            </a:pPr>
            <a:endParaRPr lang="en-US"/>
          </a:p>
        </c:txPr>
        <c:crossAx val="18763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31313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rgbClr val="31313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noFill/>
            </a:ln>
            <a:effectLst/>
          </c:spPr>
          <c:invertIfNegative val="0"/>
          <c:dPt>
            <c:idx val="0"/>
            <c:invertIfNegative val="0"/>
            <c:bubble3D val="0"/>
            <c:spPr>
              <a:solidFill>
                <a:srgbClr val="BE889B"/>
              </a:solidFill>
              <a:ln>
                <a:noFill/>
              </a:ln>
              <a:effectLst/>
            </c:spPr>
            <c:extLst>
              <c:ext xmlns:c16="http://schemas.microsoft.com/office/drawing/2014/chart" uri="{C3380CC4-5D6E-409C-BE32-E72D297353CC}">
                <c16:uniqueId val="{00000001-74AC-4C97-B3C3-96DBCBECEF62}"/>
              </c:ext>
            </c:extLst>
          </c:dPt>
          <c:dPt>
            <c:idx val="2"/>
            <c:invertIfNegative val="0"/>
            <c:bubble3D val="0"/>
            <c:spPr>
              <a:solidFill>
                <a:schemeClr val="accent6">
                  <a:lumMod val="50000"/>
                </a:schemeClr>
              </a:solidFill>
              <a:ln>
                <a:noFill/>
              </a:ln>
              <a:effectLst/>
            </c:spPr>
            <c:extLst>
              <c:ext xmlns:c16="http://schemas.microsoft.com/office/drawing/2014/chart" uri="{C3380CC4-5D6E-409C-BE32-E72D297353CC}">
                <c16:uniqueId val="{00000002-74AC-4C97-B3C3-96DBCBECEF62}"/>
              </c:ext>
            </c:extLst>
          </c:dPt>
          <c:dPt>
            <c:idx val="3"/>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3-74AC-4C97-B3C3-96DBCBECEF62}"/>
              </c:ext>
            </c:extLst>
          </c:dPt>
          <c:dPt>
            <c:idx val="4"/>
            <c:invertIfNegative val="0"/>
            <c:bubble3D val="0"/>
            <c:spPr>
              <a:solidFill>
                <a:schemeClr val="tx2">
                  <a:lumMod val="75000"/>
                </a:schemeClr>
              </a:solidFill>
              <a:ln>
                <a:noFill/>
              </a:ln>
              <a:effectLst/>
            </c:spPr>
            <c:extLst>
              <c:ext xmlns:c16="http://schemas.microsoft.com/office/drawing/2014/chart" uri="{C3380CC4-5D6E-409C-BE32-E72D297353CC}">
                <c16:uniqueId val="{00000004-74AC-4C97-B3C3-96DBCBECEF62}"/>
              </c:ext>
            </c:extLst>
          </c:dPt>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5-74AC-4C97-B3C3-96DBCBECEF62}"/>
              </c:ext>
            </c:extLst>
          </c:dPt>
          <c:dPt>
            <c:idx val="6"/>
            <c:invertIfNegative val="0"/>
            <c:bubble3D val="0"/>
            <c:spPr>
              <a:solidFill>
                <a:schemeClr val="bg2">
                  <a:lumMod val="75000"/>
                </a:schemeClr>
              </a:solidFill>
              <a:ln>
                <a:noFill/>
              </a:ln>
              <a:effectLst/>
            </c:spPr>
            <c:extLst>
              <c:ext xmlns:c16="http://schemas.microsoft.com/office/drawing/2014/chart" uri="{C3380CC4-5D6E-409C-BE32-E72D297353CC}">
                <c16:uniqueId val="{00000006-74AC-4C97-B3C3-96DBCBECEF62}"/>
              </c:ext>
            </c:extLst>
          </c:dPt>
          <c:cat>
            <c:strRef>
              <c:f>'[Chart in Microsoft PowerPoint]tiesas_izej_FINAL_AHP'!$I$43:$I$49</c:f>
              <c:strCache>
                <c:ptCount val="7"/>
                <c:pt idx="0">
                  <c:v>Research and Innovation</c:v>
                </c:pt>
                <c:pt idx="1">
                  <c:v>Bioresources</c:v>
                </c:pt>
                <c:pt idx="2">
                  <c:v>Technology</c:v>
                </c:pt>
                <c:pt idx="3">
                  <c:v>Policy</c:v>
                </c:pt>
                <c:pt idx="4">
                  <c:v>Production</c:v>
                </c:pt>
                <c:pt idx="5">
                  <c:v>Climate change</c:v>
                </c:pt>
                <c:pt idx="6">
                  <c:v>Waste</c:v>
                </c:pt>
              </c:strCache>
            </c:strRef>
          </c:cat>
          <c:val>
            <c:numRef>
              <c:f>'[Chart in Microsoft PowerPoint]tiesas_izej_FINAL_AHP'!$J$43:$J$49</c:f>
              <c:numCache>
                <c:formatCode>0%</c:formatCode>
                <c:ptCount val="7"/>
                <c:pt idx="0">
                  <c:v>0.21331238754392221</c:v>
                </c:pt>
                <c:pt idx="1">
                  <c:v>0.16706699530671226</c:v>
                </c:pt>
                <c:pt idx="2">
                  <c:v>0.15708705437531179</c:v>
                </c:pt>
                <c:pt idx="3">
                  <c:v>0.13667245183443769</c:v>
                </c:pt>
                <c:pt idx="4">
                  <c:v>0.12857496073163918</c:v>
                </c:pt>
                <c:pt idx="5">
                  <c:v>0.11137099521940301</c:v>
                </c:pt>
                <c:pt idx="6">
                  <c:v>8.5915154988573814E-2</c:v>
                </c:pt>
              </c:numCache>
            </c:numRef>
          </c:val>
          <c:extLst>
            <c:ext xmlns:c16="http://schemas.microsoft.com/office/drawing/2014/chart" uri="{C3380CC4-5D6E-409C-BE32-E72D297353CC}">
              <c16:uniqueId val="{00000000-74AC-4C97-B3C3-96DBCBECEF62}"/>
            </c:ext>
          </c:extLst>
        </c:ser>
        <c:dLbls>
          <c:showLegendKey val="0"/>
          <c:showVal val="0"/>
          <c:showCatName val="0"/>
          <c:showSerName val="0"/>
          <c:showPercent val="0"/>
          <c:showBubbleSize val="0"/>
        </c:dLbls>
        <c:gapWidth val="300"/>
        <c:axId val="2094347199"/>
        <c:axId val="2094345951"/>
      </c:barChart>
      <c:catAx>
        <c:axId val="209434719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lv-LV" dirty="0" err="1"/>
                  <a:t>Bioeconomy</a:t>
                </a:r>
                <a:r>
                  <a:rPr lang="lv-LV" dirty="0"/>
                  <a:t> </a:t>
                </a:r>
                <a:r>
                  <a:rPr lang="lv-LV" dirty="0" err="1"/>
                  <a:t>influencing</a:t>
                </a:r>
                <a:r>
                  <a:rPr lang="lv-LV" dirty="0"/>
                  <a:t> </a:t>
                </a:r>
                <a:r>
                  <a:rPr lang="lv-LV" dirty="0" err="1"/>
                  <a:t>factors</a:t>
                </a:r>
                <a:endParaRPr lang="en-GB" dirty="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094345951"/>
        <c:crosses val="autoZero"/>
        <c:auto val="1"/>
        <c:lblAlgn val="ctr"/>
        <c:lblOffset val="100"/>
        <c:noMultiLvlLbl val="0"/>
      </c:catAx>
      <c:valAx>
        <c:axId val="209434595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lv-LV" dirty="0" err="1"/>
                  <a:t>Factor</a:t>
                </a:r>
                <a:r>
                  <a:rPr lang="lv-LV" dirty="0"/>
                  <a:t> </a:t>
                </a:r>
                <a:r>
                  <a:rPr lang="lv-LV" dirty="0" err="1"/>
                  <a:t>scores</a:t>
                </a:r>
                <a:r>
                  <a:rPr lang="lv-LV" dirty="0"/>
                  <a:t> </a:t>
                </a:r>
                <a:r>
                  <a:rPr lang="lv-LV" dirty="0" err="1"/>
                  <a:t>based</a:t>
                </a:r>
                <a:r>
                  <a:rPr lang="lv-LV" dirty="0"/>
                  <a:t> </a:t>
                </a:r>
                <a:r>
                  <a:rPr lang="lv-LV" dirty="0" err="1"/>
                  <a:t>on</a:t>
                </a:r>
                <a:r>
                  <a:rPr lang="lv-LV" dirty="0"/>
                  <a:t> </a:t>
                </a:r>
                <a:r>
                  <a:rPr lang="lv-LV" dirty="0" err="1"/>
                  <a:t>link</a:t>
                </a:r>
                <a:r>
                  <a:rPr lang="lv-LV" baseline="0" dirty="0"/>
                  <a:t> </a:t>
                </a:r>
                <a:r>
                  <a:rPr lang="lv-LV" baseline="0" dirty="0" err="1"/>
                  <a:t>type</a:t>
                </a:r>
                <a:r>
                  <a:rPr lang="lv-LV" baseline="0" dirty="0"/>
                  <a:t> </a:t>
                </a:r>
                <a:r>
                  <a:rPr lang="lv-LV" baseline="0" dirty="0" err="1"/>
                  <a:t>and</a:t>
                </a:r>
                <a:r>
                  <a:rPr lang="lv-LV" baseline="0" dirty="0"/>
                  <a:t> </a:t>
                </a:r>
                <a:r>
                  <a:rPr lang="lv-LV" baseline="0" dirty="0" err="1"/>
                  <a:t>amount</a:t>
                </a:r>
                <a:r>
                  <a:rPr lang="lv-LV" dirty="0"/>
                  <a:t>, AHP </a:t>
                </a:r>
                <a:r>
                  <a:rPr lang="lv-LV" dirty="0" err="1"/>
                  <a:t>analysis</a:t>
                </a:r>
                <a:endParaRPr lang="en-GB" dirty="0"/>
              </a:p>
            </c:rich>
          </c:tx>
          <c:layout>
            <c:manualLayout>
              <c:xMode val="edge"/>
              <c:yMode val="edge"/>
              <c:x val="4.5395588597295375E-3"/>
              <c:y val="6.1723140192406559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94347199"/>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270687653215563"/>
          <c:y val="3.8354253835425386E-2"/>
          <c:w val="0.77555253563680471"/>
          <c:h val="0.65689223470497149"/>
        </c:manualLayout>
      </c:layout>
      <c:scatterChart>
        <c:scatterStyle val="lineMarker"/>
        <c:varyColors val="0"/>
        <c:ser>
          <c:idx val="1"/>
          <c:order val="1"/>
          <c:tx>
            <c:strRef>
              <c:f>Patenti_GDP_RnD!$K$118</c:f>
              <c:strCache>
                <c:ptCount val="1"/>
                <c:pt idx="0">
                  <c:v>Germany (until 1990 former territory of the FRG)</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4.7402808858613643E-2"/>
                  <c:y val="1.7364177949259048E-2"/>
                </c:manualLayout>
              </c:layout>
              <c:tx>
                <c:rich>
                  <a:bodyPr rot="0" vert="horz"/>
                  <a:lstStyle/>
                  <a:p>
                    <a:pPr>
                      <a:defRPr sz="1100"/>
                    </a:pPr>
                    <a:r>
                      <a:rPr lang="en-US" sz="1100" baseline="0" dirty="0"/>
                      <a:t>R² = 0.90</a:t>
                    </a:r>
                    <a:endParaRPr lang="en-US" sz="1100" dirty="0"/>
                  </a:p>
                </c:rich>
              </c:tx>
              <c:numFmt formatCode="#,##0.00" sourceLinked="0"/>
              <c:spPr>
                <a:noFill/>
                <a:ln>
                  <a:noFill/>
                </a:ln>
                <a:effectLst/>
              </c:spPr>
            </c:trendlineLbl>
          </c:trendline>
          <c:xVal>
            <c:numRef>
              <c:f>Patenti_GDP_RnD!$L$118:$S$118</c:f>
              <c:numCache>
                <c:formatCode>General</c:formatCode>
                <c:ptCount val="8"/>
                <c:pt idx="0">
                  <c:v>2.73</c:v>
                </c:pt>
                <c:pt idx="1">
                  <c:v>2.81</c:v>
                </c:pt>
                <c:pt idx="2">
                  <c:v>2.88</c:v>
                </c:pt>
                <c:pt idx="3">
                  <c:v>2.84</c:v>
                </c:pt>
                <c:pt idx="4">
                  <c:v>2.88</c:v>
                </c:pt>
                <c:pt idx="5">
                  <c:v>2.93</c:v>
                </c:pt>
                <c:pt idx="6">
                  <c:v>2.94</c:v>
                </c:pt>
                <c:pt idx="7">
                  <c:v>3.07</c:v>
                </c:pt>
              </c:numCache>
            </c:numRef>
          </c:xVal>
          <c:yVal>
            <c:numRef>
              <c:f>Patenti_GDP_RnD!$V$118:$AC$118</c:f>
              <c:numCache>
                <c:formatCode>General</c:formatCode>
                <c:ptCount val="8"/>
                <c:pt idx="0">
                  <c:v>286.58999999999997</c:v>
                </c:pt>
                <c:pt idx="1">
                  <c:v>280.89</c:v>
                </c:pt>
                <c:pt idx="2">
                  <c:v>267.95</c:v>
                </c:pt>
                <c:pt idx="3">
                  <c:v>261.24</c:v>
                </c:pt>
                <c:pt idx="4">
                  <c:v>256.97000000000003</c:v>
                </c:pt>
                <c:pt idx="5" formatCode="#,##0">
                  <c:v>259</c:v>
                </c:pt>
                <c:pt idx="6">
                  <c:v>245.06</c:v>
                </c:pt>
                <c:pt idx="7">
                  <c:v>228.81</c:v>
                </c:pt>
              </c:numCache>
            </c:numRef>
          </c:yVal>
          <c:smooth val="0"/>
          <c:extLst>
            <c:ext xmlns:c16="http://schemas.microsoft.com/office/drawing/2014/chart" uri="{C3380CC4-5D6E-409C-BE32-E72D297353CC}">
              <c16:uniqueId val="{00000000-9E00-46E2-85F6-2D150A9FF3A5}"/>
            </c:ext>
          </c:extLst>
        </c:ser>
        <c:ser>
          <c:idx val="2"/>
          <c:order val="2"/>
          <c:tx>
            <c:strRef>
              <c:f>Patenti_GDP_RnD!$K$119</c:f>
              <c:strCache>
                <c:ptCount val="1"/>
                <c:pt idx="0">
                  <c:v>France</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1"/>
            <c:dispEq val="1"/>
            <c:trendlineLbl>
              <c:layout>
                <c:manualLayout>
                  <c:x val="5.9030593893315456E-2"/>
                  <c:y val="4.9934181168579242E-2"/>
                </c:manualLayout>
              </c:layout>
              <c:tx>
                <c:rich>
                  <a:bodyPr rot="0" vert="horz"/>
                  <a:lstStyle/>
                  <a:p>
                    <a:pPr>
                      <a:defRPr sz="1100"/>
                    </a:pPr>
                    <a:r>
                      <a:rPr lang="en-US" sz="1100" baseline="0" dirty="0"/>
                      <a:t>R² = 0.39</a:t>
                    </a:r>
                    <a:endParaRPr lang="en-US" sz="1100" dirty="0"/>
                  </a:p>
                </c:rich>
              </c:tx>
              <c:numFmt formatCode="#,##0.00" sourceLinked="0"/>
              <c:spPr>
                <a:noFill/>
                <a:ln>
                  <a:noFill/>
                </a:ln>
                <a:effectLst/>
              </c:spPr>
            </c:trendlineLbl>
          </c:trendline>
          <c:xVal>
            <c:numRef>
              <c:f>Patenti_GDP_RnD!$L$119:$S$119</c:f>
              <c:numCache>
                <c:formatCode>General</c:formatCode>
                <c:ptCount val="8"/>
                <c:pt idx="0">
                  <c:v>2.1800000000000002</c:v>
                </c:pt>
                <c:pt idx="1">
                  <c:v>2.19</c:v>
                </c:pt>
                <c:pt idx="2">
                  <c:v>2.23</c:v>
                </c:pt>
                <c:pt idx="3">
                  <c:v>2.2400000000000002</c:v>
                </c:pt>
                <c:pt idx="4">
                  <c:v>2.23</c:v>
                </c:pt>
                <c:pt idx="5">
                  <c:v>2.27</c:v>
                </c:pt>
                <c:pt idx="6">
                  <c:v>2.2200000000000002</c:v>
                </c:pt>
                <c:pt idx="7">
                  <c:v>2.21</c:v>
                </c:pt>
              </c:numCache>
            </c:numRef>
          </c:xVal>
          <c:yVal>
            <c:numRef>
              <c:f>Patenti_GDP_RnD!$V$119:$AC$119</c:f>
              <c:numCache>
                <c:formatCode>General</c:formatCode>
                <c:ptCount val="8"/>
                <c:pt idx="0">
                  <c:v>131.30000000000001</c:v>
                </c:pt>
                <c:pt idx="1">
                  <c:v>137.34</c:v>
                </c:pt>
                <c:pt idx="2">
                  <c:v>136.27000000000001</c:v>
                </c:pt>
                <c:pt idx="3">
                  <c:v>136.86000000000001</c:v>
                </c:pt>
                <c:pt idx="4">
                  <c:v>138.74</c:v>
                </c:pt>
                <c:pt idx="5">
                  <c:v>144.47999999999999</c:v>
                </c:pt>
                <c:pt idx="6">
                  <c:v>143.19</c:v>
                </c:pt>
                <c:pt idx="7">
                  <c:v>141.85</c:v>
                </c:pt>
              </c:numCache>
            </c:numRef>
          </c:yVal>
          <c:smooth val="0"/>
          <c:extLst>
            <c:ext xmlns:c16="http://schemas.microsoft.com/office/drawing/2014/chart" uri="{C3380CC4-5D6E-409C-BE32-E72D297353CC}">
              <c16:uniqueId val="{00000001-9E00-46E2-85F6-2D150A9FF3A5}"/>
            </c:ext>
          </c:extLst>
        </c:ser>
        <c:ser>
          <c:idx val="3"/>
          <c:order val="3"/>
          <c:tx>
            <c:strRef>
              <c:f>Patenti_GDP_RnD!$K$120</c:f>
              <c:strCache>
                <c:ptCount val="1"/>
                <c:pt idx="0">
                  <c:v>Italy</c:v>
                </c:pt>
              </c:strCache>
            </c:strRef>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1"/>
            <c:dispEq val="1"/>
            <c:trendlineLbl>
              <c:layout>
                <c:manualLayout>
                  <c:x val="-4.642479250349987E-3"/>
                  <c:y val="-4.1791680363749195E-2"/>
                </c:manualLayout>
              </c:layout>
              <c:tx>
                <c:rich>
                  <a:bodyPr rot="0" vert="horz"/>
                  <a:lstStyle/>
                  <a:p>
                    <a:pPr>
                      <a:defRPr sz="1050"/>
                    </a:pPr>
                    <a:r>
                      <a:rPr lang="en-US" sz="1050" baseline="0" dirty="0"/>
                      <a:t>R² = 0.85</a:t>
                    </a:r>
                    <a:endParaRPr lang="en-US" sz="1050" dirty="0"/>
                  </a:p>
                </c:rich>
              </c:tx>
              <c:numFmt formatCode="#,##0.00" sourceLinked="0"/>
              <c:spPr>
                <a:noFill/>
                <a:ln>
                  <a:noFill/>
                </a:ln>
                <a:effectLst/>
              </c:spPr>
            </c:trendlineLbl>
          </c:trendline>
          <c:xVal>
            <c:numRef>
              <c:f>Patenti_GDP_RnD!$L$120:$S$120</c:f>
              <c:numCache>
                <c:formatCode>General</c:formatCode>
                <c:ptCount val="8"/>
                <c:pt idx="0">
                  <c:v>1.22</c:v>
                </c:pt>
                <c:pt idx="1">
                  <c:v>1.2</c:v>
                </c:pt>
                <c:pt idx="2">
                  <c:v>1.26</c:v>
                </c:pt>
                <c:pt idx="3">
                  <c:v>1.3</c:v>
                </c:pt>
                <c:pt idx="4">
                  <c:v>1.34</c:v>
                </c:pt>
                <c:pt idx="5">
                  <c:v>1.34</c:v>
                </c:pt>
                <c:pt idx="6">
                  <c:v>1.37</c:v>
                </c:pt>
                <c:pt idx="7">
                  <c:v>1.37</c:v>
                </c:pt>
              </c:numCache>
            </c:numRef>
          </c:xVal>
          <c:yVal>
            <c:numRef>
              <c:f>Patenti_GDP_RnD!$V$120:$AC$120</c:f>
              <c:numCache>
                <c:formatCode>General</c:formatCode>
                <c:ptCount val="8"/>
                <c:pt idx="0">
                  <c:v>76.040000000000006</c:v>
                </c:pt>
                <c:pt idx="1">
                  <c:v>74.36</c:v>
                </c:pt>
                <c:pt idx="2">
                  <c:v>72.959999999999994</c:v>
                </c:pt>
                <c:pt idx="3">
                  <c:v>72.069999999999993</c:v>
                </c:pt>
                <c:pt idx="4">
                  <c:v>69.67</c:v>
                </c:pt>
                <c:pt idx="5">
                  <c:v>71.88</c:v>
                </c:pt>
                <c:pt idx="6">
                  <c:v>69.930000000000007</c:v>
                </c:pt>
                <c:pt idx="7">
                  <c:v>68.459999999999994</c:v>
                </c:pt>
              </c:numCache>
            </c:numRef>
          </c:yVal>
          <c:smooth val="0"/>
          <c:extLst>
            <c:ext xmlns:c16="http://schemas.microsoft.com/office/drawing/2014/chart" uri="{C3380CC4-5D6E-409C-BE32-E72D297353CC}">
              <c16:uniqueId val="{00000002-9E00-46E2-85F6-2D150A9FF3A5}"/>
            </c:ext>
          </c:extLst>
        </c:ser>
        <c:ser>
          <c:idx val="5"/>
          <c:order val="5"/>
          <c:tx>
            <c:strRef>
              <c:f>Patenti_GDP_RnD!$K$122</c:f>
              <c:strCache>
                <c:ptCount val="1"/>
                <c:pt idx="0">
                  <c:v>Netherlands</c:v>
                </c:pt>
              </c:strCache>
            </c:strRef>
          </c:tx>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1"/>
            <c:dispEq val="1"/>
            <c:trendlineLbl>
              <c:layout>
                <c:manualLayout>
                  <c:x val="-8.5368393197168928E-3"/>
                  <c:y val="-1.4981978119305191E-2"/>
                </c:manualLayout>
              </c:layout>
              <c:tx>
                <c:rich>
                  <a:bodyPr rot="0" vert="horz"/>
                  <a:lstStyle/>
                  <a:p>
                    <a:pPr>
                      <a:defRPr sz="1050"/>
                    </a:pPr>
                    <a:r>
                      <a:rPr lang="en-US" sz="1050" baseline="0" dirty="0"/>
                      <a:t>R² = 0.75</a:t>
                    </a:r>
                    <a:endParaRPr lang="en-US" sz="1050" dirty="0"/>
                  </a:p>
                </c:rich>
              </c:tx>
              <c:numFmt formatCode="General" sourceLinked="0"/>
              <c:spPr>
                <a:noFill/>
                <a:ln>
                  <a:noFill/>
                </a:ln>
                <a:effectLst/>
              </c:spPr>
            </c:trendlineLbl>
          </c:trendline>
          <c:xVal>
            <c:numRef>
              <c:f>Patenti_GDP_RnD!$L$122:$S$122</c:f>
              <c:numCache>
                <c:formatCode>General</c:formatCode>
                <c:ptCount val="8"/>
                <c:pt idx="0">
                  <c:v>1.7</c:v>
                </c:pt>
                <c:pt idx="1">
                  <c:v>1.88</c:v>
                </c:pt>
                <c:pt idx="2">
                  <c:v>1.92</c:v>
                </c:pt>
                <c:pt idx="3">
                  <c:v>1.93</c:v>
                </c:pt>
                <c:pt idx="4">
                  <c:v>1.98</c:v>
                </c:pt>
                <c:pt idx="5">
                  <c:v>1.98</c:v>
                </c:pt>
                <c:pt idx="6" formatCode="#,##0">
                  <c:v>2</c:v>
                </c:pt>
                <c:pt idx="7">
                  <c:v>1.98</c:v>
                </c:pt>
              </c:numCache>
            </c:numRef>
          </c:xVal>
          <c:yVal>
            <c:numRef>
              <c:f>Patenti_GDP_RnD!$V$122:$AC$122</c:f>
              <c:numCache>
                <c:formatCode>General</c:formatCode>
                <c:ptCount val="8"/>
                <c:pt idx="0">
                  <c:v>184.6</c:v>
                </c:pt>
                <c:pt idx="1">
                  <c:v>207.11</c:v>
                </c:pt>
                <c:pt idx="2">
                  <c:v>202.59</c:v>
                </c:pt>
                <c:pt idx="3">
                  <c:v>200.72</c:v>
                </c:pt>
                <c:pt idx="4">
                  <c:v>206.23</c:v>
                </c:pt>
                <c:pt idx="5">
                  <c:v>207.1</c:v>
                </c:pt>
                <c:pt idx="6">
                  <c:v>203.33</c:v>
                </c:pt>
                <c:pt idx="7">
                  <c:v>203.59</c:v>
                </c:pt>
              </c:numCache>
            </c:numRef>
          </c:yVal>
          <c:smooth val="0"/>
          <c:extLst>
            <c:ext xmlns:c16="http://schemas.microsoft.com/office/drawing/2014/chart" uri="{C3380CC4-5D6E-409C-BE32-E72D297353CC}">
              <c16:uniqueId val="{00000003-9E00-46E2-85F6-2D150A9FF3A5}"/>
            </c:ext>
          </c:extLst>
        </c:ser>
        <c:ser>
          <c:idx val="6"/>
          <c:order val="6"/>
          <c:tx>
            <c:strRef>
              <c:f>Patenti_GDP_RnD!$K$123</c:f>
              <c:strCache>
                <c:ptCount val="1"/>
                <c:pt idx="0">
                  <c:v>Spain</c:v>
                </c:pt>
              </c:strCache>
            </c:strRef>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trendline>
            <c:spPr>
              <a:ln w="19050" cap="rnd">
                <a:solidFill>
                  <a:schemeClr val="accent1">
                    <a:lumMod val="60000"/>
                  </a:schemeClr>
                </a:solidFill>
                <a:prstDash val="sysDot"/>
              </a:ln>
              <a:effectLst/>
            </c:spPr>
            <c:trendlineType val="linear"/>
            <c:dispRSqr val="1"/>
            <c:dispEq val="1"/>
            <c:trendlineLbl>
              <c:layout>
                <c:manualLayout>
                  <c:x val="7.2689999867890844E-3"/>
                  <c:y val="2.8403095791527895E-2"/>
                </c:manualLayout>
              </c:layout>
              <c:tx>
                <c:rich>
                  <a:bodyPr rot="0" vert="horz"/>
                  <a:lstStyle/>
                  <a:p>
                    <a:pPr>
                      <a:defRPr sz="1050"/>
                    </a:pPr>
                    <a:r>
                      <a:rPr lang="en-US" sz="1050" baseline="0" dirty="0"/>
                      <a:t>R² = 0.69</a:t>
                    </a:r>
                    <a:endParaRPr lang="en-US" sz="1050" dirty="0"/>
                  </a:p>
                </c:rich>
              </c:tx>
              <c:numFmt formatCode="#,##0.00" sourceLinked="0"/>
              <c:spPr>
                <a:noFill/>
                <a:ln>
                  <a:noFill/>
                </a:ln>
                <a:effectLst/>
              </c:spPr>
            </c:trendlineLbl>
          </c:trendline>
          <c:xVal>
            <c:numRef>
              <c:f>Patenti_GDP_RnD!$L$123:$S$123</c:f>
              <c:numCache>
                <c:formatCode>General</c:formatCode>
                <c:ptCount val="8"/>
                <c:pt idx="0">
                  <c:v>1.36</c:v>
                </c:pt>
                <c:pt idx="1">
                  <c:v>1.33</c:v>
                </c:pt>
                <c:pt idx="2">
                  <c:v>1.3</c:v>
                </c:pt>
                <c:pt idx="3">
                  <c:v>1.28</c:v>
                </c:pt>
                <c:pt idx="4">
                  <c:v>1.24</c:v>
                </c:pt>
                <c:pt idx="5">
                  <c:v>1.22</c:v>
                </c:pt>
                <c:pt idx="6">
                  <c:v>1.19</c:v>
                </c:pt>
                <c:pt idx="7">
                  <c:v>1.21</c:v>
                </c:pt>
              </c:numCache>
            </c:numRef>
          </c:xVal>
          <c:yVal>
            <c:numRef>
              <c:f>Patenti_GDP_RnD!$V$123:$AC$123</c:f>
              <c:numCache>
                <c:formatCode>General</c:formatCode>
                <c:ptCount val="8"/>
                <c:pt idx="0">
                  <c:v>32.51</c:v>
                </c:pt>
                <c:pt idx="1">
                  <c:v>31.72</c:v>
                </c:pt>
                <c:pt idx="2">
                  <c:v>32.42</c:v>
                </c:pt>
                <c:pt idx="3">
                  <c:v>32.380000000000003</c:v>
                </c:pt>
                <c:pt idx="4">
                  <c:v>32.54</c:v>
                </c:pt>
                <c:pt idx="5">
                  <c:v>35.06</c:v>
                </c:pt>
                <c:pt idx="6">
                  <c:v>35.35</c:v>
                </c:pt>
                <c:pt idx="7">
                  <c:v>35.56</c:v>
                </c:pt>
              </c:numCache>
            </c:numRef>
          </c:yVal>
          <c:smooth val="0"/>
          <c:extLst>
            <c:ext xmlns:c16="http://schemas.microsoft.com/office/drawing/2014/chart" uri="{C3380CC4-5D6E-409C-BE32-E72D297353CC}">
              <c16:uniqueId val="{00000004-9E00-46E2-85F6-2D150A9FF3A5}"/>
            </c:ext>
          </c:extLst>
        </c:ser>
        <c:ser>
          <c:idx val="8"/>
          <c:order val="7"/>
          <c:tx>
            <c:v>Benchmark</c:v>
          </c:tx>
          <c:spPr>
            <a:ln w="25400" cap="rnd">
              <a:noFill/>
              <a:round/>
            </a:ln>
            <a:effectLst/>
          </c:spPr>
          <c:marker>
            <c:symbol val="circle"/>
            <c:size val="5"/>
            <c:spPr>
              <a:noFill/>
              <a:ln w="9525">
                <a:noFill/>
              </a:ln>
              <a:effectLst/>
            </c:spPr>
          </c:marker>
          <c:trendline>
            <c:spPr>
              <a:ln w="28575" cap="rnd">
                <a:solidFill>
                  <a:sysClr val="windowText" lastClr="000000"/>
                </a:solidFill>
                <a:prstDash val="sysDot"/>
              </a:ln>
              <a:effectLst/>
            </c:spPr>
            <c:trendlineType val="linear"/>
            <c:dispRSqr val="1"/>
            <c:dispEq val="1"/>
            <c:trendlineLbl>
              <c:layout>
                <c:manualLayout>
                  <c:x val="-0.10721180711134273"/>
                  <c:y val="6.4959806279445198E-2"/>
                </c:manualLayout>
              </c:layout>
              <c:tx>
                <c:rich>
                  <a:bodyPr rot="0" vert="horz"/>
                  <a:lstStyle/>
                  <a:p>
                    <a:pPr>
                      <a:defRPr sz="1200" b="1"/>
                    </a:pPr>
                    <a:r>
                      <a:rPr lang="en-US" sz="1200" baseline="0" dirty="0"/>
                      <a:t>R² = 0.80</a:t>
                    </a:r>
                    <a:endParaRPr lang="en-US" sz="1200" dirty="0"/>
                  </a:p>
                </c:rich>
              </c:tx>
              <c:numFmt formatCode="#,##0.00" sourceLinked="0"/>
              <c:spPr>
                <a:noFill/>
                <a:ln>
                  <a:noFill/>
                </a:ln>
                <a:effectLst/>
              </c:spPr>
            </c:trendlineLbl>
          </c:trendline>
          <c:xVal>
            <c:numRef>
              <c:f>(Patenti_GDP_RnD!$L$117:$L$123,Patenti_GDP_RnD!$M$117:$M$123,Patenti_GDP_RnD!$N$117:$N$123,Patenti_GDP_RnD!$O$117:$O$123,Patenti_GDP_RnD!$P$117:$P$123,Patenti_GDP_RnD!$Q$117:$Q$123,Patenti_GDP_RnD!$R$117:$R$123,Patenti_GDP_RnD!$S$117:$S$123)</c:f>
              <c:numCache>
                <c:formatCode>General</c:formatCode>
                <c:ptCount val="56"/>
                <c:pt idx="1">
                  <c:v>2.73</c:v>
                </c:pt>
                <c:pt idx="2">
                  <c:v>2.1800000000000002</c:v>
                </c:pt>
                <c:pt idx="3">
                  <c:v>1.22</c:v>
                </c:pt>
                <c:pt idx="5">
                  <c:v>1.7</c:v>
                </c:pt>
                <c:pt idx="6">
                  <c:v>1.36</c:v>
                </c:pt>
                <c:pt idx="8">
                  <c:v>2.81</c:v>
                </c:pt>
                <c:pt idx="9">
                  <c:v>2.19</c:v>
                </c:pt>
                <c:pt idx="10">
                  <c:v>1.2</c:v>
                </c:pt>
                <c:pt idx="12">
                  <c:v>1.88</c:v>
                </c:pt>
                <c:pt idx="13">
                  <c:v>1.33</c:v>
                </c:pt>
                <c:pt idx="15">
                  <c:v>2.88</c:v>
                </c:pt>
                <c:pt idx="16">
                  <c:v>2.23</c:v>
                </c:pt>
                <c:pt idx="17">
                  <c:v>1.26</c:v>
                </c:pt>
                <c:pt idx="19">
                  <c:v>1.92</c:v>
                </c:pt>
                <c:pt idx="20">
                  <c:v>1.3</c:v>
                </c:pt>
                <c:pt idx="22">
                  <c:v>2.84</c:v>
                </c:pt>
                <c:pt idx="23">
                  <c:v>2.2400000000000002</c:v>
                </c:pt>
                <c:pt idx="24">
                  <c:v>1.3</c:v>
                </c:pt>
                <c:pt idx="26">
                  <c:v>1.93</c:v>
                </c:pt>
                <c:pt idx="27">
                  <c:v>1.28</c:v>
                </c:pt>
                <c:pt idx="29">
                  <c:v>2.88</c:v>
                </c:pt>
                <c:pt idx="30">
                  <c:v>2.23</c:v>
                </c:pt>
                <c:pt idx="31">
                  <c:v>1.34</c:v>
                </c:pt>
                <c:pt idx="33">
                  <c:v>1.98</c:v>
                </c:pt>
                <c:pt idx="34">
                  <c:v>1.24</c:v>
                </c:pt>
                <c:pt idx="36">
                  <c:v>2.93</c:v>
                </c:pt>
                <c:pt idx="37">
                  <c:v>2.27</c:v>
                </c:pt>
                <c:pt idx="38">
                  <c:v>1.34</c:v>
                </c:pt>
                <c:pt idx="40">
                  <c:v>1.98</c:v>
                </c:pt>
                <c:pt idx="41">
                  <c:v>1.22</c:v>
                </c:pt>
                <c:pt idx="43">
                  <c:v>2.94</c:v>
                </c:pt>
                <c:pt idx="44">
                  <c:v>2.2200000000000002</c:v>
                </c:pt>
                <c:pt idx="45">
                  <c:v>1.37</c:v>
                </c:pt>
                <c:pt idx="47" formatCode="#,##0">
                  <c:v>2</c:v>
                </c:pt>
                <c:pt idx="48">
                  <c:v>1.19</c:v>
                </c:pt>
                <c:pt idx="50">
                  <c:v>3.07</c:v>
                </c:pt>
                <c:pt idx="51">
                  <c:v>2.21</c:v>
                </c:pt>
                <c:pt idx="52">
                  <c:v>1.37</c:v>
                </c:pt>
                <c:pt idx="54">
                  <c:v>1.98</c:v>
                </c:pt>
                <c:pt idx="55">
                  <c:v>1.21</c:v>
                </c:pt>
              </c:numCache>
            </c:numRef>
          </c:xVal>
          <c:yVal>
            <c:numRef>
              <c:f>(Patenti_GDP_RnD!$V$117:$V$123,Patenti_GDP_RnD!$W$117:$W$123,Patenti_GDP_RnD!$X$117:$X$123,Patenti_GDP_RnD!$Y$117:$Y$123,Patenti_GDP_RnD!$Z$117:$Z$123,Patenti_GDP_RnD!$AA$117:$AA$123,Patenti_GDP_RnD!$AB$117:$AB$123,Patenti_GDP_RnD!$AC$117:$AC$123)</c:f>
              <c:numCache>
                <c:formatCode>General</c:formatCode>
                <c:ptCount val="56"/>
                <c:pt idx="1">
                  <c:v>286.58999999999997</c:v>
                </c:pt>
                <c:pt idx="2">
                  <c:v>131.30000000000001</c:v>
                </c:pt>
                <c:pt idx="3">
                  <c:v>76.040000000000006</c:v>
                </c:pt>
                <c:pt idx="5">
                  <c:v>184.6</c:v>
                </c:pt>
                <c:pt idx="6">
                  <c:v>32.51</c:v>
                </c:pt>
                <c:pt idx="8">
                  <c:v>280.89</c:v>
                </c:pt>
                <c:pt idx="9">
                  <c:v>137.34</c:v>
                </c:pt>
                <c:pt idx="10">
                  <c:v>74.36</c:v>
                </c:pt>
                <c:pt idx="12">
                  <c:v>207.11</c:v>
                </c:pt>
                <c:pt idx="13">
                  <c:v>31.72</c:v>
                </c:pt>
                <c:pt idx="15">
                  <c:v>267.95</c:v>
                </c:pt>
                <c:pt idx="16">
                  <c:v>136.27000000000001</c:v>
                </c:pt>
                <c:pt idx="17">
                  <c:v>72.959999999999994</c:v>
                </c:pt>
                <c:pt idx="19">
                  <c:v>202.59</c:v>
                </c:pt>
                <c:pt idx="20">
                  <c:v>32.42</c:v>
                </c:pt>
                <c:pt idx="22">
                  <c:v>261.24</c:v>
                </c:pt>
                <c:pt idx="23">
                  <c:v>136.86000000000001</c:v>
                </c:pt>
                <c:pt idx="24">
                  <c:v>72.069999999999993</c:v>
                </c:pt>
                <c:pt idx="26">
                  <c:v>200.72</c:v>
                </c:pt>
                <c:pt idx="27">
                  <c:v>32.380000000000003</c:v>
                </c:pt>
                <c:pt idx="29">
                  <c:v>256.97000000000003</c:v>
                </c:pt>
                <c:pt idx="30">
                  <c:v>138.74</c:v>
                </c:pt>
                <c:pt idx="31">
                  <c:v>69.67</c:v>
                </c:pt>
                <c:pt idx="33">
                  <c:v>206.23</c:v>
                </c:pt>
                <c:pt idx="34">
                  <c:v>32.54</c:v>
                </c:pt>
                <c:pt idx="36" formatCode="#,##0">
                  <c:v>259</c:v>
                </c:pt>
                <c:pt idx="37">
                  <c:v>144.47999999999999</c:v>
                </c:pt>
                <c:pt idx="38">
                  <c:v>71.88</c:v>
                </c:pt>
                <c:pt idx="40">
                  <c:v>207.1</c:v>
                </c:pt>
                <c:pt idx="41">
                  <c:v>35.06</c:v>
                </c:pt>
                <c:pt idx="43">
                  <c:v>245.06</c:v>
                </c:pt>
                <c:pt idx="44">
                  <c:v>143.19</c:v>
                </c:pt>
                <c:pt idx="45">
                  <c:v>69.930000000000007</c:v>
                </c:pt>
                <c:pt idx="47">
                  <c:v>203.33</c:v>
                </c:pt>
                <c:pt idx="48">
                  <c:v>35.35</c:v>
                </c:pt>
                <c:pt idx="50">
                  <c:v>228.81</c:v>
                </c:pt>
                <c:pt idx="51">
                  <c:v>141.85</c:v>
                </c:pt>
                <c:pt idx="52">
                  <c:v>68.459999999999994</c:v>
                </c:pt>
                <c:pt idx="54">
                  <c:v>203.59</c:v>
                </c:pt>
                <c:pt idx="55">
                  <c:v>35.56</c:v>
                </c:pt>
              </c:numCache>
            </c:numRef>
          </c:yVal>
          <c:smooth val="0"/>
          <c:extLst>
            <c:ext xmlns:c16="http://schemas.microsoft.com/office/drawing/2014/chart" uri="{C3380CC4-5D6E-409C-BE32-E72D297353CC}">
              <c16:uniqueId val="{00000005-9E00-46E2-85F6-2D150A9FF3A5}"/>
            </c:ext>
          </c:extLst>
        </c:ser>
        <c:dLbls>
          <c:showLegendKey val="0"/>
          <c:showVal val="0"/>
          <c:showCatName val="0"/>
          <c:showSerName val="0"/>
          <c:showPercent val="0"/>
          <c:showBubbleSize val="0"/>
        </c:dLbls>
        <c:axId val="304368256"/>
        <c:axId val="304382720"/>
        <c:extLst>
          <c:ext xmlns:c15="http://schemas.microsoft.com/office/drawing/2012/chart" uri="{02D57815-91ED-43cb-92C2-25804820EDAC}">
            <c15:filteredScatterSeries>
              <c15:ser>
                <c:idx val="0"/>
                <c:order val="0"/>
                <c:tx>
                  <c:strRef>
                    <c:extLst>
                      <c:ext uri="{02D57815-91ED-43cb-92C2-25804820EDAC}">
                        <c15:formulaRef>
                          <c15:sqref>Patenti_GDP_RnD!$K$117</c15:sqref>
                        </c15:formulaRef>
                      </c:ext>
                    </c:extLst>
                    <c:strCache>
                      <c:ptCount val="1"/>
                      <c:pt idx="0">
                        <c:v>European Union - 28 countries</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0"/>
                  <c:trendlineLbl>
                    <c:layout>
                      <c:manualLayout>
                        <c:x val="1.2209337720447007E-2"/>
                        <c:y val="2.1631598088995993E-2"/>
                      </c:manualLayout>
                    </c:layout>
                    <c:numFmt formatCode="#,##0.00"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trendlineLbl>
                </c:trendline>
                <c:xVal>
                  <c:numRef>
                    <c:extLst>
                      <c:ext uri="{02D57815-91ED-43cb-92C2-25804820EDAC}">
                        <c15:formulaRef>
                          <c15:sqref>Patenti_GDP_RnD!$L$117:$S$117</c15:sqref>
                        </c15:formulaRef>
                      </c:ext>
                    </c:extLst>
                    <c:numCache>
                      <c:formatCode>General</c:formatCode>
                      <c:ptCount val="8"/>
                    </c:numCache>
                  </c:numRef>
                </c:xVal>
                <c:yVal>
                  <c:numRef>
                    <c:extLst>
                      <c:ext uri="{02D57815-91ED-43cb-92C2-25804820EDAC}">
                        <c15:formulaRef>
                          <c15:sqref>Patenti_GDP_RnD!$V$117:$AC$117</c15:sqref>
                        </c15:formulaRef>
                      </c:ext>
                    </c:extLst>
                    <c:numCache>
                      <c:formatCode>General</c:formatCode>
                      <c:ptCount val="8"/>
                    </c:numCache>
                  </c:numRef>
                </c:yVal>
                <c:smooth val="0"/>
                <c:extLst>
                  <c:ext xmlns:c16="http://schemas.microsoft.com/office/drawing/2014/chart" uri="{C3380CC4-5D6E-409C-BE32-E72D297353CC}">
                    <c16:uniqueId val="{00000006-9E00-46E2-85F6-2D150A9FF3A5}"/>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Patenti_GDP_RnD!$K$121</c15:sqref>
                        </c15:formulaRef>
                      </c:ext>
                    </c:extLst>
                    <c:strCache>
                      <c:ptCount val="1"/>
                    </c:strCache>
                  </c:strRef>
                </c:tx>
                <c:spPr>
                  <a:ln w="2540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ysDot"/>
                    </a:ln>
                    <a:effectLst/>
                  </c:spPr>
                  <c:trendlineType val="linear"/>
                  <c:dispRSqr val="1"/>
                  <c:dispEq val="0"/>
                  <c:trendlineLbl>
                    <c:layout>
                      <c:manualLayout>
                        <c:x val="5.4253962559719808E-2"/>
                        <c:y val="4.77758284893813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Patenti_GDP_RnD!$L$121:$S$121</c15:sqref>
                        </c15:formulaRef>
                      </c:ext>
                    </c:extLst>
                    <c:numCache>
                      <c:formatCode>General</c:formatCode>
                      <c:ptCount val="8"/>
                    </c:numCache>
                  </c:numRef>
                </c:xVal>
                <c:yVal>
                  <c:numRef>
                    <c:extLst xmlns:c15="http://schemas.microsoft.com/office/drawing/2012/chart">
                      <c:ext xmlns:c15="http://schemas.microsoft.com/office/drawing/2012/chart" uri="{02D57815-91ED-43cb-92C2-25804820EDAC}">
                        <c15:formulaRef>
                          <c15:sqref>Patenti_GDP_RnD!$V$121:$AC$121</c15:sqref>
                        </c15:formulaRef>
                      </c:ext>
                    </c:extLst>
                    <c:numCache>
                      <c:formatCode>General</c:formatCode>
                      <c:ptCount val="8"/>
                    </c:numCache>
                  </c:numRef>
                </c:yVal>
                <c:smooth val="0"/>
                <c:extLst xmlns:c15="http://schemas.microsoft.com/office/drawing/2012/chart">
                  <c:ext xmlns:c16="http://schemas.microsoft.com/office/drawing/2014/chart" uri="{C3380CC4-5D6E-409C-BE32-E72D297353CC}">
                    <c16:uniqueId val="{00000007-9E00-46E2-85F6-2D150A9FF3A5}"/>
                  </c:ext>
                </c:extLst>
              </c15:ser>
            </c15:filteredScatterSeries>
          </c:ext>
        </c:extLst>
      </c:scatterChart>
      <c:valAx>
        <c:axId val="3043682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200"/>
                </a:pPr>
                <a:r>
                  <a:rPr lang="en-GB" sz="1200"/>
                  <a:t>Gross domestic expenditure on R&amp;D by sector</a:t>
                </a:r>
                <a:r>
                  <a:rPr lang="lv-LV" sz="1200"/>
                  <a:t>, Percentage of gross domestic product (GDP)</a:t>
                </a:r>
                <a:endParaRPr lang="en-GB" sz="1200"/>
              </a:p>
            </c:rich>
          </c:tx>
          <c:layout>
            <c:manualLayout>
              <c:xMode val="edge"/>
              <c:yMode val="edge"/>
              <c:x val="0.15139147964618233"/>
              <c:y val="0.75869930484630843"/>
            </c:manualLayout>
          </c:layout>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304382720"/>
        <c:crosses val="autoZero"/>
        <c:crossBetween val="midCat"/>
      </c:valAx>
      <c:valAx>
        <c:axId val="304382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200"/>
                </a:pPr>
                <a:r>
                  <a:rPr lang="en-GB" sz="1200"/>
                  <a:t>Patent applications to the European Patent Office</a:t>
                </a:r>
                <a:r>
                  <a:rPr lang="lv-LV" sz="1200"/>
                  <a:t>, Per million inhabitants</a:t>
                </a:r>
                <a:endParaRPr lang="en-GB" sz="1200"/>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304368256"/>
        <c:crosses val="autoZero"/>
        <c:crossBetween val="midCat"/>
      </c:valAx>
      <c:spPr>
        <a:solidFill>
          <a:srgbClr val="FFFFFF">
            <a:lumMod val="95000"/>
          </a:srgbClr>
        </a:solidFill>
        <a:ln>
          <a:noFill/>
        </a:ln>
        <a:effectLst/>
      </c:spPr>
    </c:plotArea>
    <c:legend>
      <c:legendPos val="r"/>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2.5708262316942041E-2"/>
          <c:y val="0.81365804506634798"/>
          <c:w val="0.97348226820484651"/>
          <c:h val="0.18565320201847835"/>
        </c:manualLayout>
      </c:layout>
      <c:overlay val="0"/>
      <c:spPr>
        <a:noFill/>
        <a:ln>
          <a:noFill/>
        </a:ln>
        <a:effectLst/>
      </c:spPr>
      <c:txPr>
        <a:bodyPr rot="0" vert="horz"/>
        <a:lstStyle/>
        <a:p>
          <a:pPr>
            <a:defRPr sz="1050"/>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900">
          <a:solidFill>
            <a:sysClr val="windowText" lastClr="000000"/>
          </a:solidFill>
          <a:latin typeface="Calibri" panose="020F0502020204030204" pitchFamily="34" charset="0"/>
          <a:cs typeface="Calibri" panose="020F050202020403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Sheet1!$D$4</c:f>
              <c:strCache>
                <c:ptCount val="1"/>
                <c:pt idx="0">
                  <c:v>Gross calorific value for dry mass (MJ kg-1)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Sheet1!$B$5:$B$20</c:f>
              <c:strCache>
                <c:ptCount val="16"/>
                <c:pt idx="0">
                  <c:v>H50%, CG 50%</c:v>
                </c:pt>
                <c:pt idx="1">
                  <c:v>Hs 70%, CG 30%</c:v>
                </c:pt>
                <c:pt idx="2">
                  <c:v>Hs 90%, CG 10%</c:v>
                </c:pt>
                <c:pt idx="3">
                  <c:v>Hs, 0%</c:v>
                </c:pt>
                <c:pt idx="4">
                  <c:v>Hs, PPW 6%</c:v>
                </c:pt>
                <c:pt idx="5">
                  <c:v>Hs, CG 6%</c:v>
                </c:pt>
                <c:pt idx="6">
                  <c:v>Sc, 0%</c:v>
                </c:pt>
                <c:pt idx="7">
                  <c:v>Sc, PPW 6%</c:v>
                </c:pt>
                <c:pt idx="8">
                  <c:v>Sc, CG 6%</c:v>
                </c:pt>
                <c:pt idx="9">
                  <c:v>Coniferous wood</c:v>
                </c:pt>
                <c:pt idx="10">
                  <c:v>Broad - leaf wood</c:v>
                </c:pt>
                <c:pt idx="11">
                  <c:v>Coniferous logging residues</c:v>
                </c:pt>
                <c:pt idx="12">
                  <c:v>Broad-leaf wood logging residues</c:v>
                </c:pt>
                <c:pt idx="13">
                  <c:v>Straw </c:v>
                </c:pt>
                <c:pt idx="14">
                  <c:v>Reed</c:v>
                </c:pt>
                <c:pt idx="15">
                  <c:v>Grass</c:v>
                </c:pt>
              </c:strCache>
            </c:strRef>
          </c:cat>
          <c:val>
            <c:numRef>
              <c:f>Sheet1!$D$5:$D$20</c:f>
              <c:numCache>
                <c:formatCode>0.0</c:formatCode>
                <c:ptCount val="16"/>
                <c:pt idx="0">
                  <c:v>21.094501737281519</c:v>
                </c:pt>
                <c:pt idx="1">
                  <c:v>20.421961891244251</c:v>
                </c:pt>
                <c:pt idx="2">
                  <c:v>19.639350175887564</c:v>
                </c:pt>
                <c:pt idx="3">
                  <c:v>19.449213157987391</c:v>
                </c:pt>
                <c:pt idx="4">
                  <c:v>19.436985921793326</c:v>
                </c:pt>
                <c:pt idx="5">
                  <c:v>19.533335899748671</c:v>
                </c:pt>
                <c:pt idx="6">
                  <c:v>18.239957314158566</c:v>
                </c:pt>
                <c:pt idx="7">
                  <c:v>17.936125953891676</c:v>
                </c:pt>
                <c:pt idx="8">
                  <c:v>18.138912417251348</c:v>
                </c:pt>
                <c:pt idx="9">
                  <c:v>20.5</c:v>
                </c:pt>
                <c:pt idx="10">
                  <c:v>20.100000000000001</c:v>
                </c:pt>
                <c:pt idx="11">
                  <c:v>20.5</c:v>
                </c:pt>
                <c:pt idx="12">
                  <c:v>19.7</c:v>
                </c:pt>
                <c:pt idx="13">
                  <c:v>18.8</c:v>
                </c:pt>
                <c:pt idx="14">
                  <c:v>17.7</c:v>
                </c:pt>
                <c:pt idx="15">
                  <c:v>18</c:v>
                </c:pt>
              </c:numCache>
            </c:numRef>
          </c:val>
          <c:extLst>
            <c:ext xmlns:c16="http://schemas.microsoft.com/office/drawing/2014/chart" uri="{C3380CC4-5D6E-409C-BE32-E72D297353CC}">
              <c16:uniqueId val="{00000000-437B-47B4-B7EA-8E8A19C64AD8}"/>
            </c:ext>
          </c:extLst>
        </c:ser>
        <c:ser>
          <c:idx val="1"/>
          <c:order val="1"/>
          <c:tx>
            <c:strRef>
              <c:f>Sheet1!$E$4</c:f>
              <c:strCache>
                <c:ptCount val="1"/>
                <c:pt idx="0">
                  <c:v>Net calorific value of dry mass (MJ kg-1)</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Sheet1!$B$5:$B$20</c:f>
              <c:strCache>
                <c:ptCount val="16"/>
                <c:pt idx="0">
                  <c:v>H50%, CG 50%</c:v>
                </c:pt>
                <c:pt idx="1">
                  <c:v>Hs 70%, CG 30%</c:v>
                </c:pt>
                <c:pt idx="2">
                  <c:v>Hs 90%, CG 10%</c:v>
                </c:pt>
                <c:pt idx="3">
                  <c:v>Hs, 0%</c:v>
                </c:pt>
                <c:pt idx="4">
                  <c:v>Hs, PPW 6%</c:v>
                </c:pt>
                <c:pt idx="5">
                  <c:v>Hs, CG 6%</c:v>
                </c:pt>
                <c:pt idx="6">
                  <c:v>Sc, 0%</c:v>
                </c:pt>
                <c:pt idx="7">
                  <c:v>Sc, PPW 6%</c:v>
                </c:pt>
                <c:pt idx="8">
                  <c:v>Sc, CG 6%</c:v>
                </c:pt>
                <c:pt idx="9">
                  <c:v>Coniferous wood</c:v>
                </c:pt>
                <c:pt idx="10">
                  <c:v>Broad - leaf wood</c:v>
                </c:pt>
                <c:pt idx="11">
                  <c:v>Coniferous logging residues</c:v>
                </c:pt>
                <c:pt idx="12">
                  <c:v>Broad-leaf wood logging residues</c:v>
                </c:pt>
                <c:pt idx="13">
                  <c:v>Straw </c:v>
                </c:pt>
                <c:pt idx="14">
                  <c:v>Reed</c:v>
                </c:pt>
                <c:pt idx="15">
                  <c:v>Grass</c:v>
                </c:pt>
              </c:strCache>
            </c:strRef>
          </c:cat>
          <c:val>
            <c:numRef>
              <c:f>Sheet1!$E$5:$E$20</c:f>
              <c:numCache>
                <c:formatCode>0.0</c:formatCode>
                <c:ptCount val="16"/>
                <c:pt idx="0">
                  <c:v>19.730562212624285</c:v>
                </c:pt>
                <c:pt idx="1">
                  <c:v>19.098342164983166</c:v>
                </c:pt>
                <c:pt idx="2">
                  <c:v>18.356128069435044</c:v>
                </c:pt>
                <c:pt idx="3">
                  <c:v>18.186024223281901</c:v>
                </c:pt>
                <c:pt idx="4">
                  <c:v>18.155631012915094</c:v>
                </c:pt>
                <c:pt idx="5">
                  <c:v>18.258103075811739</c:v>
                </c:pt>
                <c:pt idx="6">
                  <c:v>16.835784525361547</c:v>
                </c:pt>
                <c:pt idx="7">
                  <c:v>16.522344283757469</c:v>
                </c:pt>
                <c:pt idx="8">
                  <c:v>16.731073352377155</c:v>
                </c:pt>
                <c:pt idx="9">
                  <c:v>19.100000000000001</c:v>
                </c:pt>
                <c:pt idx="10">
                  <c:v>18.899999999999999</c:v>
                </c:pt>
                <c:pt idx="11">
                  <c:v>19.2</c:v>
                </c:pt>
                <c:pt idx="12">
                  <c:v>18.7</c:v>
                </c:pt>
                <c:pt idx="13">
                  <c:v>17.600000000000001</c:v>
                </c:pt>
                <c:pt idx="14">
                  <c:v>16.600000000000001</c:v>
                </c:pt>
                <c:pt idx="15">
                  <c:v>17.100000000000001</c:v>
                </c:pt>
              </c:numCache>
            </c:numRef>
          </c:val>
          <c:extLst>
            <c:ext xmlns:c16="http://schemas.microsoft.com/office/drawing/2014/chart" uri="{C3380CC4-5D6E-409C-BE32-E72D297353CC}">
              <c16:uniqueId val="{00000001-437B-47B4-B7EA-8E8A19C64AD8}"/>
            </c:ext>
          </c:extLst>
        </c:ser>
        <c:dLbls>
          <c:showLegendKey val="0"/>
          <c:showVal val="0"/>
          <c:showCatName val="0"/>
          <c:showSerName val="0"/>
          <c:showPercent val="0"/>
          <c:showBubbleSize val="0"/>
        </c:dLbls>
        <c:gapWidth val="182"/>
        <c:axId val="983806591"/>
        <c:axId val="983798271"/>
      </c:barChart>
      <c:catAx>
        <c:axId val="9838065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983798271"/>
        <c:crosses val="autoZero"/>
        <c:auto val="1"/>
        <c:lblAlgn val="ctr"/>
        <c:lblOffset val="100"/>
        <c:noMultiLvlLbl val="0"/>
      </c:catAx>
      <c:valAx>
        <c:axId val="983798271"/>
        <c:scaling>
          <c:orientation val="minMax"/>
          <c:min val="1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983806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sz="900">
          <a:solidFill>
            <a:sysClr val="windowText" lastClr="000000"/>
          </a:solidFill>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salidzinajums!$C$4</c:f>
              <c:strCache>
                <c:ptCount val="1"/>
                <c:pt idx="0">
                  <c:v>Ash content, %</c:v>
                </c:pt>
              </c:strCache>
            </c:strRef>
          </c:tx>
          <c:spPr>
            <a:solidFill>
              <a:schemeClr val="dk1">
                <a:tint val="88500"/>
              </a:schemeClr>
            </a:solidFill>
            <a:ln>
              <a:noFill/>
            </a:ln>
            <a:effectLst/>
          </c:spPr>
          <c:invertIfNegative val="0"/>
          <c:dPt>
            <c:idx val="0"/>
            <c:invertIfNegative val="0"/>
            <c:bubble3D val="0"/>
            <c:spPr>
              <a:solidFill>
                <a:schemeClr val="accent6"/>
              </a:solidFill>
              <a:ln>
                <a:solidFill>
                  <a:schemeClr val="tx1"/>
                </a:solidFill>
              </a:ln>
              <a:effectLst/>
            </c:spPr>
            <c:extLst>
              <c:ext xmlns:c16="http://schemas.microsoft.com/office/drawing/2014/chart" uri="{C3380CC4-5D6E-409C-BE32-E72D297353CC}">
                <c16:uniqueId val="{00000001-FBEA-4FD6-B12B-3AB7DCDED379}"/>
              </c:ext>
            </c:extLst>
          </c:dPt>
          <c:dPt>
            <c:idx val="1"/>
            <c:invertIfNegative val="0"/>
            <c:bubble3D val="0"/>
            <c:spPr>
              <a:solidFill>
                <a:schemeClr val="accent6"/>
              </a:solidFill>
              <a:ln>
                <a:solidFill>
                  <a:schemeClr val="tx1"/>
                </a:solidFill>
              </a:ln>
              <a:effectLst/>
            </c:spPr>
            <c:extLst>
              <c:ext xmlns:c16="http://schemas.microsoft.com/office/drawing/2014/chart" uri="{C3380CC4-5D6E-409C-BE32-E72D297353CC}">
                <c16:uniqueId val="{00000003-FBEA-4FD6-B12B-3AB7DCDED379}"/>
              </c:ext>
            </c:extLst>
          </c:dPt>
          <c:dPt>
            <c:idx val="2"/>
            <c:invertIfNegative val="0"/>
            <c:bubble3D val="0"/>
            <c:spPr>
              <a:solidFill>
                <a:schemeClr val="accent6"/>
              </a:solidFill>
              <a:ln>
                <a:solidFill>
                  <a:schemeClr val="tx1"/>
                </a:solidFill>
              </a:ln>
              <a:effectLst/>
            </c:spPr>
            <c:extLst>
              <c:ext xmlns:c16="http://schemas.microsoft.com/office/drawing/2014/chart" uri="{C3380CC4-5D6E-409C-BE32-E72D297353CC}">
                <c16:uniqueId val="{00000005-FBEA-4FD6-B12B-3AB7DCDED379}"/>
              </c:ext>
            </c:extLst>
          </c:dPt>
          <c:dPt>
            <c:idx val="3"/>
            <c:invertIfNegative val="0"/>
            <c:bubble3D val="0"/>
            <c:spPr>
              <a:solidFill>
                <a:schemeClr val="accent6"/>
              </a:solidFill>
              <a:ln>
                <a:solidFill>
                  <a:schemeClr val="tx1"/>
                </a:solidFill>
              </a:ln>
              <a:effectLst/>
            </c:spPr>
            <c:extLst>
              <c:ext xmlns:c16="http://schemas.microsoft.com/office/drawing/2014/chart" uri="{C3380CC4-5D6E-409C-BE32-E72D297353CC}">
                <c16:uniqueId val="{00000007-FBEA-4FD6-B12B-3AB7DCDED379}"/>
              </c:ext>
            </c:extLst>
          </c:dPt>
          <c:dPt>
            <c:idx val="4"/>
            <c:invertIfNegative val="0"/>
            <c:bubble3D val="0"/>
            <c:spPr>
              <a:solidFill>
                <a:schemeClr val="accent6"/>
              </a:solidFill>
              <a:ln>
                <a:solidFill>
                  <a:schemeClr val="tx1"/>
                </a:solidFill>
              </a:ln>
              <a:effectLst/>
            </c:spPr>
            <c:extLst>
              <c:ext xmlns:c16="http://schemas.microsoft.com/office/drawing/2014/chart" uri="{C3380CC4-5D6E-409C-BE32-E72D297353CC}">
                <c16:uniqueId val="{00000009-FBEA-4FD6-B12B-3AB7DCDED379}"/>
              </c:ext>
            </c:extLst>
          </c:dPt>
          <c:dPt>
            <c:idx val="5"/>
            <c:invertIfNegative val="0"/>
            <c:bubble3D val="0"/>
            <c:spPr>
              <a:solidFill>
                <a:schemeClr val="accent6"/>
              </a:solidFill>
              <a:ln>
                <a:solidFill>
                  <a:schemeClr val="tx1"/>
                </a:solidFill>
              </a:ln>
              <a:effectLst/>
            </c:spPr>
            <c:extLst>
              <c:ext xmlns:c16="http://schemas.microsoft.com/office/drawing/2014/chart" uri="{C3380CC4-5D6E-409C-BE32-E72D297353CC}">
                <c16:uniqueId val="{0000000B-FBEA-4FD6-B12B-3AB7DCDED379}"/>
              </c:ext>
            </c:extLst>
          </c:dPt>
          <c:dPt>
            <c:idx val="6"/>
            <c:invertIfNegative val="0"/>
            <c:bubble3D val="0"/>
            <c:spPr>
              <a:solidFill>
                <a:schemeClr val="tx2"/>
              </a:solidFill>
              <a:ln>
                <a:solidFill>
                  <a:schemeClr val="tx1"/>
                </a:solidFill>
              </a:ln>
              <a:effectLst/>
            </c:spPr>
            <c:extLst>
              <c:ext xmlns:c16="http://schemas.microsoft.com/office/drawing/2014/chart" uri="{C3380CC4-5D6E-409C-BE32-E72D297353CC}">
                <c16:uniqueId val="{0000000D-FBEA-4FD6-B12B-3AB7DCDED379}"/>
              </c:ext>
            </c:extLst>
          </c:dPt>
          <c:dPt>
            <c:idx val="7"/>
            <c:invertIfNegative val="0"/>
            <c:bubble3D val="0"/>
            <c:spPr>
              <a:solidFill>
                <a:schemeClr val="tx2"/>
              </a:solidFill>
              <a:ln>
                <a:solidFill>
                  <a:schemeClr val="tx1"/>
                </a:solidFill>
              </a:ln>
              <a:effectLst/>
            </c:spPr>
            <c:extLst>
              <c:ext xmlns:c16="http://schemas.microsoft.com/office/drawing/2014/chart" uri="{C3380CC4-5D6E-409C-BE32-E72D297353CC}">
                <c16:uniqueId val="{0000000F-FBEA-4FD6-B12B-3AB7DCDED379}"/>
              </c:ext>
            </c:extLst>
          </c:dPt>
          <c:dPt>
            <c:idx val="8"/>
            <c:invertIfNegative val="0"/>
            <c:bubble3D val="0"/>
            <c:spPr>
              <a:solidFill>
                <a:schemeClr val="tx2"/>
              </a:solidFill>
              <a:ln>
                <a:solidFill>
                  <a:schemeClr val="tx1"/>
                </a:solidFill>
              </a:ln>
              <a:effectLst/>
            </c:spPr>
            <c:extLst>
              <c:ext xmlns:c16="http://schemas.microsoft.com/office/drawing/2014/chart" uri="{C3380CC4-5D6E-409C-BE32-E72D297353CC}">
                <c16:uniqueId val="{00000011-FBEA-4FD6-B12B-3AB7DCDED379}"/>
              </c:ext>
            </c:extLst>
          </c:dPt>
          <c:dPt>
            <c:idx val="9"/>
            <c:invertIfNegative val="0"/>
            <c:bubble3D val="0"/>
            <c:spPr>
              <a:solidFill>
                <a:schemeClr val="accent4"/>
              </a:solidFill>
              <a:ln>
                <a:solidFill>
                  <a:schemeClr val="tx1"/>
                </a:solidFill>
              </a:ln>
              <a:effectLst/>
            </c:spPr>
            <c:extLst>
              <c:ext xmlns:c16="http://schemas.microsoft.com/office/drawing/2014/chart" uri="{C3380CC4-5D6E-409C-BE32-E72D297353CC}">
                <c16:uniqueId val="{00000013-FBEA-4FD6-B12B-3AB7DCDED379}"/>
              </c:ext>
            </c:extLst>
          </c:dPt>
          <c:dPt>
            <c:idx val="10"/>
            <c:invertIfNegative val="0"/>
            <c:bubble3D val="0"/>
            <c:spPr>
              <a:solidFill>
                <a:schemeClr val="accent4"/>
              </a:solidFill>
              <a:ln>
                <a:solidFill>
                  <a:schemeClr val="tx1"/>
                </a:solidFill>
              </a:ln>
              <a:effectLst/>
            </c:spPr>
            <c:extLst>
              <c:ext xmlns:c16="http://schemas.microsoft.com/office/drawing/2014/chart" uri="{C3380CC4-5D6E-409C-BE32-E72D297353CC}">
                <c16:uniqueId val="{00000015-FBEA-4FD6-B12B-3AB7DCDED379}"/>
              </c:ext>
            </c:extLst>
          </c:dPt>
          <c:dPt>
            <c:idx val="11"/>
            <c:invertIfNegative val="0"/>
            <c:bubble3D val="0"/>
            <c:spPr>
              <a:solidFill>
                <a:schemeClr val="accent4"/>
              </a:solidFill>
              <a:ln>
                <a:solidFill>
                  <a:schemeClr val="tx1"/>
                </a:solidFill>
              </a:ln>
              <a:effectLst/>
            </c:spPr>
            <c:extLst>
              <c:ext xmlns:c16="http://schemas.microsoft.com/office/drawing/2014/chart" uri="{C3380CC4-5D6E-409C-BE32-E72D297353CC}">
                <c16:uniqueId val="{00000017-FBEA-4FD6-B12B-3AB7DCDED379}"/>
              </c:ext>
            </c:extLst>
          </c:dPt>
          <c:dPt>
            <c:idx val="12"/>
            <c:invertIfNegative val="0"/>
            <c:bubble3D val="0"/>
            <c:spPr>
              <a:solidFill>
                <a:schemeClr val="accent4"/>
              </a:solidFill>
              <a:ln>
                <a:solidFill>
                  <a:schemeClr val="tx1"/>
                </a:solidFill>
              </a:ln>
              <a:effectLst/>
            </c:spPr>
            <c:extLst>
              <c:ext xmlns:c16="http://schemas.microsoft.com/office/drawing/2014/chart" uri="{C3380CC4-5D6E-409C-BE32-E72D297353CC}">
                <c16:uniqueId val="{00000019-FBEA-4FD6-B12B-3AB7DCDED379}"/>
              </c:ext>
            </c:extLst>
          </c:dPt>
          <c:dPt>
            <c:idx val="13"/>
            <c:invertIfNegative val="0"/>
            <c:bubble3D val="0"/>
            <c:spPr>
              <a:solidFill>
                <a:schemeClr val="accent4"/>
              </a:solidFill>
              <a:ln>
                <a:solidFill>
                  <a:schemeClr val="tx1"/>
                </a:solidFill>
              </a:ln>
              <a:effectLst/>
            </c:spPr>
            <c:extLst>
              <c:ext xmlns:c16="http://schemas.microsoft.com/office/drawing/2014/chart" uri="{C3380CC4-5D6E-409C-BE32-E72D297353CC}">
                <c16:uniqueId val="{0000001B-FBEA-4FD6-B12B-3AB7DCDED379}"/>
              </c:ext>
            </c:extLst>
          </c:dPt>
          <c:dPt>
            <c:idx val="14"/>
            <c:invertIfNegative val="0"/>
            <c:bubble3D val="0"/>
            <c:spPr>
              <a:solidFill>
                <a:schemeClr val="accent4"/>
              </a:solidFill>
              <a:ln>
                <a:solidFill>
                  <a:schemeClr val="tx1"/>
                </a:solidFill>
              </a:ln>
              <a:effectLst/>
            </c:spPr>
            <c:extLst>
              <c:ext xmlns:c16="http://schemas.microsoft.com/office/drawing/2014/chart" uri="{C3380CC4-5D6E-409C-BE32-E72D297353CC}">
                <c16:uniqueId val="{0000001D-FBEA-4FD6-B12B-3AB7DCDED379}"/>
              </c:ext>
            </c:extLst>
          </c:dPt>
          <c:dPt>
            <c:idx val="15"/>
            <c:invertIfNegative val="0"/>
            <c:bubble3D val="0"/>
            <c:spPr>
              <a:solidFill>
                <a:schemeClr val="accent4"/>
              </a:solidFill>
              <a:ln>
                <a:solidFill>
                  <a:schemeClr val="tx1"/>
                </a:solidFill>
              </a:ln>
              <a:effectLst/>
            </c:spPr>
            <c:extLst>
              <c:ext xmlns:c16="http://schemas.microsoft.com/office/drawing/2014/chart" uri="{C3380CC4-5D6E-409C-BE32-E72D297353CC}">
                <c16:uniqueId val="{0000001F-FBEA-4FD6-B12B-3AB7DCDED379}"/>
              </c:ext>
            </c:extLst>
          </c:dPt>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salidzinajums!$B$5:$B$20</c:f>
              <c:strCache>
                <c:ptCount val="16"/>
                <c:pt idx="0">
                  <c:v>H50%, CG 50%</c:v>
                </c:pt>
                <c:pt idx="1">
                  <c:v>H 70%, CG 30%</c:v>
                </c:pt>
                <c:pt idx="2">
                  <c:v>H 90%, CG 10%</c:v>
                </c:pt>
                <c:pt idx="3">
                  <c:v>H, 0%</c:v>
                </c:pt>
                <c:pt idx="4">
                  <c:v>H, PPW 6%</c:v>
                </c:pt>
                <c:pt idx="5">
                  <c:v>H, CG 6%</c:v>
                </c:pt>
                <c:pt idx="6">
                  <c:v>S, 0%</c:v>
                </c:pt>
                <c:pt idx="7">
                  <c:v>S, PPW 6%</c:v>
                </c:pt>
                <c:pt idx="8">
                  <c:v>S, CG 6%</c:v>
                </c:pt>
                <c:pt idx="9">
                  <c:v>Coniferous wood</c:v>
                </c:pt>
                <c:pt idx="10">
                  <c:v>Broad - leaf wood</c:v>
                </c:pt>
                <c:pt idx="11">
                  <c:v>Coniferous logging residues</c:v>
                </c:pt>
                <c:pt idx="12">
                  <c:v>Broad-leaf wood logging residues</c:v>
                </c:pt>
                <c:pt idx="13">
                  <c:v>Straw </c:v>
                </c:pt>
                <c:pt idx="14">
                  <c:v>Reed</c:v>
                </c:pt>
                <c:pt idx="15">
                  <c:v>Grass</c:v>
                </c:pt>
              </c:strCache>
            </c:strRef>
          </c:cat>
          <c:val>
            <c:numRef>
              <c:f>salidzinajums!$C$5:$C$20</c:f>
              <c:numCache>
                <c:formatCode>0.0%</c:formatCode>
                <c:ptCount val="16"/>
                <c:pt idx="0">
                  <c:v>2.8934025117935299E-2</c:v>
                </c:pt>
                <c:pt idx="1">
                  <c:v>3.1162738403035802E-2</c:v>
                </c:pt>
                <c:pt idx="2">
                  <c:v>3.4364219343489204E-2</c:v>
                </c:pt>
                <c:pt idx="3">
                  <c:v>3.38944828480056E-2</c:v>
                </c:pt>
                <c:pt idx="4">
                  <c:v>3.2554435688739398E-2</c:v>
                </c:pt>
                <c:pt idx="5">
                  <c:v>3.3876497455009001E-2</c:v>
                </c:pt>
                <c:pt idx="6">
                  <c:v>6.8410140037217904E-2</c:v>
                </c:pt>
                <c:pt idx="7">
                  <c:v>6.6224923322444798E-2</c:v>
                </c:pt>
                <c:pt idx="8">
                  <c:v>6.5303489072556994E-2</c:v>
                </c:pt>
                <c:pt idx="9">
                  <c:v>3.0000000000000001E-3</c:v>
                </c:pt>
                <c:pt idx="10">
                  <c:v>3.0000000000000001E-3</c:v>
                </c:pt>
                <c:pt idx="11">
                  <c:v>0.03</c:v>
                </c:pt>
                <c:pt idx="12">
                  <c:v>0.05</c:v>
                </c:pt>
                <c:pt idx="13">
                  <c:v>0.05</c:v>
                </c:pt>
                <c:pt idx="14">
                  <c:v>6.5000000000000002E-2</c:v>
                </c:pt>
                <c:pt idx="15">
                  <c:v>7.0000000000000007E-2</c:v>
                </c:pt>
              </c:numCache>
            </c:numRef>
          </c:val>
          <c:extLst>
            <c:ext xmlns:c16="http://schemas.microsoft.com/office/drawing/2014/chart" uri="{C3380CC4-5D6E-409C-BE32-E72D297353CC}">
              <c16:uniqueId val="{00000020-FBEA-4FD6-B12B-3AB7DCDED379}"/>
            </c:ext>
          </c:extLst>
        </c:ser>
        <c:dLbls>
          <c:showLegendKey val="0"/>
          <c:showVal val="0"/>
          <c:showCatName val="0"/>
          <c:showSerName val="0"/>
          <c:showPercent val="0"/>
          <c:showBubbleSize val="0"/>
        </c:dLbls>
        <c:gapWidth val="300"/>
        <c:axId val="987706943"/>
        <c:axId val="987707775"/>
      </c:barChart>
      <c:catAx>
        <c:axId val="9877069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987707775"/>
        <c:crosses val="autoZero"/>
        <c:auto val="1"/>
        <c:lblAlgn val="ctr"/>
        <c:lblOffset val="100"/>
        <c:noMultiLvlLbl val="0"/>
      </c:catAx>
      <c:valAx>
        <c:axId val="987707775"/>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r>
                  <a:rPr lang="lv-LV"/>
                  <a:t>Ash content, %</a:t>
                </a:r>
              </a:p>
            </c:rich>
          </c:tx>
          <c:layout>
            <c:manualLayout>
              <c:xMode val="edge"/>
              <c:yMode val="edge"/>
              <c:x val="0.48720362597847078"/>
              <c:y val="0.93417368398648315"/>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987706943"/>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829097883722492"/>
          <c:y val="8.0632540562760813E-2"/>
          <c:w val="0.72052327757923629"/>
          <c:h val="0.43243197299061276"/>
        </c:manualLayout>
      </c:layout>
      <c:lineChart>
        <c:grouping val="standard"/>
        <c:varyColors val="0"/>
        <c:ser>
          <c:idx val="0"/>
          <c:order val="0"/>
          <c:tx>
            <c:strRef>
              <c:f>'[Chart in Microsoft PowerPoint]jutiguma_analize'!$K$17</c:f>
              <c:strCache>
                <c:ptCount val="1"/>
                <c:pt idx="0">
                  <c:v>Biogas</c:v>
                </c:pt>
              </c:strCache>
            </c:strRef>
          </c:tx>
          <c:spPr>
            <a:ln w="22225" cap="rnd">
              <a:solidFill>
                <a:schemeClr val="accent6"/>
              </a:solidFill>
              <a:round/>
            </a:ln>
            <a:effectLst/>
          </c:spPr>
          <c:marker>
            <c:symbol val="diamond"/>
            <c:size val="6"/>
            <c:spPr>
              <a:solidFill>
                <a:schemeClr val="accent6"/>
              </a:solidFill>
              <a:ln w="9525">
                <a:solidFill>
                  <a:schemeClr val="accent6"/>
                </a:solidFill>
                <a:round/>
              </a:ln>
              <a:effectLst/>
            </c:spPr>
          </c:marker>
          <c:cat>
            <c:numRef>
              <c:f>'[Chart in Microsoft PowerPoint]jutiguma_analize'!$J$18:$J$31</c:f>
              <c:numCache>
                <c:formatCode>0.000</c:formatCode>
                <c:ptCount val="14"/>
                <c:pt idx="0">
                  <c:v>0.01</c:v>
                </c:pt>
                <c:pt idx="1">
                  <c:v>0.02</c:v>
                </c:pt>
                <c:pt idx="2">
                  <c:v>0.03</c:v>
                </c:pt>
                <c:pt idx="3">
                  <c:v>0.1</c:v>
                </c:pt>
                <c:pt idx="4">
                  <c:v>0.2</c:v>
                </c:pt>
                <c:pt idx="5">
                  <c:v>0.5</c:v>
                </c:pt>
                <c:pt idx="6">
                  <c:v>1</c:v>
                </c:pt>
                <c:pt idx="7">
                  <c:v>1.5</c:v>
                </c:pt>
                <c:pt idx="8">
                  <c:v>2</c:v>
                </c:pt>
                <c:pt idx="9">
                  <c:v>2.5</c:v>
                </c:pt>
                <c:pt idx="10">
                  <c:v>3</c:v>
                </c:pt>
                <c:pt idx="11">
                  <c:v>3.5</c:v>
                </c:pt>
                <c:pt idx="12">
                  <c:v>4</c:v>
                </c:pt>
                <c:pt idx="13">
                  <c:v>4.5</c:v>
                </c:pt>
              </c:numCache>
            </c:numRef>
          </c:cat>
          <c:val>
            <c:numRef>
              <c:f>'[Chart in Microsoft PowerPoint]jutiguma_analize'!$K$18:$K$31</c:f>
              <c:numCache>
                <c:formatCode>0.0000</c:formatCode>
                <c:ptCount val="14"/>
                <c:pt idx="0">
                  <c:v>0.61055311460381234</c:v>
                </c:pt>
                <c:pt idx="1">
                  <c:v>0.61056711832368327</c:v>
                </c:pt>
                <c:pt idx="2">
                  <c:v>0.61059056853084759</c:v>
                </c:pt>
                <c:pt idx="3">
                  <c:v>0.61102645273154643</c:v>
                </c:pt>
                <c:pt idx="4">
                  <c:v>0.61251317064625088</c:v>
                </c:pt>
                <c:pt idx="5">
                  <c:v>0.62350641821828201</c:v>
                </c:pt>
                <c:pt idx="6">
                  <c:v>0.64888324549270837</c:v>
                </c:pt>
                <c:pt idx="7">
                  <c:v>0.71490479041844834</c:v>
                </c:pt>
                <c:pt idx="8">
                  <c:v>0.7689495253276295</c:v>
                </c:pt>
                <c:pt idx="9">
                  <c:v>0.81742744787271548</c:v>
                </c:pt>
                <c:pt idx="10">
                  <c:v>0.85869848590792808</c:v>
                </c:pt>
                <c:pt idx="11">
                  <c:v>0.89325456103559087</c:v>
                </c:pt>
                <c:pt idx="12">
                  <c:v>0.92216037828869812</c:v>
                </c:pt>
                <c:pt idx="13">
                  <c:v>0.9464775256429504</c:v>
                </c:pt>
              </c:numCache>
            </c:numRef>
          </c:val>
          <c:smooth val="0"/>
          <c:extLst>
            <c:ext xmlns:c16="http://schemas.microsoft.com/office/drawing/2014/chart" uri="{C3380CC4-5D6E-409C-BE32-E72D297353CC}">
              <c16:uniqueId val="{00000000-231F-4359-A6F0-B0C7C8204656}"/>
            </c:ext>
          </c:extLst>
        </c:ser>
        <c:ser>
          <c:idx val="1"/>
          <c:order val="1"/>
          <c:tx>
            <c:strRef>
              <c:f>'[Chart in Microsoft PowerPoint]jutiguma_analize'!$L$17</c:f>
              <c:strCache>
                <c:ptCount val="1"/>
                <c:pt idx="0">
                  <c:v>Biodiesel</c:v>
                </c:pt>
              </c:strCache>
            </c:strRef>
          </c:tx>
          <c:spPr>
            <a:ln w="22225" cap="rnd">
              <a:solidFill>
                <a:schemeClr val="accent5"/>
              </a:solidFill>
              <a:round/>
            </a:ln>
            <a:effectLst/>
          </c:spPr>
          <c:marker>
            <c:symbol val="square"/>
            <c:size val="6"/>
            <c:spPr>
              <a:solidFill>
                <a:schemeClr val="accent5"/>
              </a:solidFill>
              <a:ln w="9525">
                <a:solidFill>
                  <a:schemeClr val="accent5"/>
                </a:solidFill>
                <a:round/>
              </a:ln>
              <a:effectLst/>
            </c:spPr>
          </c:marker>
          <c:cat>
            <c:numRef>
              <c:f>'[Chart in Microsoft PowerPoint]jutiguma_analize'!$J$18:$J$31</c:f>
              <c:numCache>
                <c:formatCode>0.000</c:formatCode>
                <c:ptCount val="14"/>
                <c:pt idx="0">
                  <c:v>0.01</c:v>
                </c:pt>
                <c:pt idx="1">
                  <c:v>0.02</c:v>
                </c:pt>
                <c:pt idx="2">
                  <c:v>0.03</c:v>
                </c:pt>
                <c:pt idx="3">
                  <c:v>0.1</c:v>
                </c:pt>
                <c:pt idx="4">
                  <c:v>0.2</c:v>
                </c:pt>
                <c:pt idx="5">
                  <c:v>0.5</c:v>
                </c:pt>
                <c:pt idx="6">
                  <c:v>1</c:v>
                </c:pt>
                <c:pt idx="7">
                  <c:v>1.5</c:v>
                </c:pt>
                <c:pt idx="8">
                  <c:v>2</c:v>
                </c:pt>
                <c:pt idx="9">
                  <c:v>2.5</c:v>
                </c:pt>
                <c:pt idx="10">
                  <c:v>3</c:v>
                </c:pt>
                <c:pt idx="11">
                  <c:v>3.5</c:v>
                </c:pt>
                <c:pt idx="12">
                  <c:v>4</c:v>
                </c:pt>
                <c:pt idx="13">
                  <c:v>4.5</c:v>
                </c:pt>
              </c:numCache>
            </c:numRef>
          </c:cat>
          <c:val>
            <c:numRef>
              <c:f>'[Chart in Microsoft PowerPoint]jutiguma_analize'!$L$18:$L$31</c:f>
              <c:numCache>
                <c:formatCode>0.0000</c:formatCode>
                <c:ptCount val="14"/>
                <c:pt idx="0">
                  <c:v>0.543717676668239</c:v>
                </c:pt>
                <c:pt idx="1">
                  <c:v>0.54374202250618942</c:v>
                </c:pt>
                <c:pt idx="2">
                  <c:v>0.5437827872766513</c:v>
                </c:pt>
                <c:pt idx="3">
                  <c:v>0.54453959091226234</c:v>
                </c:pt>
                <c:pt idx="4">
                  <c:v>0.54710794560022491</c:v>
                </c:pt>
                <c:pt idx="5">
                  <c:v>0.56551894959142879</c:v>
                </c:pt>
                <c:pt idx="6">
                  <c:v>0.6047861987047487</c:v>
                </c:pt>
                <c:pt idx="7">
                  <c:v>0.69324615759938568</c:v>
                </c:pt>
                <c:pt idx="8">
                  <c:v>0.75711397366957667</c:v>
                </c:pt>
                <c:pt idx="9">
                  <c:v>0.81074713332295323</c:v>
                </c:pt>
                <c:pt idx="10">
                  <c:v>0.85470976881409766</c:v>
                </c:pt>
                <c:pt idx="11">
                  <c:v>0.89074277265467794</c:v>
                </c:pt>
                <c:pt idx="12">
                  <c:v>0.9205284186526741</c:v>
                </c:pt>
                <c:pt idx="13">
                  <c:v>0.94542533480366286</c:v>
                </c:pt>
              </c:numCache>
            </c:numRef>
          </c:val>
          <c:smooth val="0"/>
          <c:extLst>
            <c:ext xmlns:c16="http://schemas.microsoft.com/office/drawing/2014/chart" uri="{C3380CC4-5D6E-409C-BE32-E72D297353CC}">
              <c16:uniqueId val="{00000001-231F-4359-A6F0-B0C7C8204656}"/>
            </c:ext>
          </c:extLst>
        </c:ser>
        <c:ser>
          <c:idx val="2"/>
          <c:order val="2"/>
          <c:tx>
            <c:strRef>
              <c:f>'[Chart in Microsoft PowerPoint]jutiguma_analize'!$M$17</c:f>
              <c:strCache>
                <c:ptCount val="1"/>
                <c:pt idx="0">
                  <c:v>Bioethanol</c:v>
                </c:pt>
              </c:strCache>
            </c:strRef>
          </c:tx>
          <c:spPr>
            <a:ln w="22225" cap="rnd">
              <a:solidFill>
                <a:schemeClr val="accent4"/>
              </a:solidFill>
              <a:round/>
            </a:ln>
            <a:effectLst/>
          </c:spPr>
          <c:marker>
            <c:symbol val="triangle"/>
            <c:size val="6"/>
            <c:spPr>
              <a:solidFill>
                <a:schemeClr val="accent4"/>
              </a:solidFill>
              <a:ln w="9525">
                <a:solidFill>
                  <a:schemeClr val="accent4"/>
                </a:solidFill>
                <a:round/>
              </a:ln>
              <a:effectLst/>
            </c:spPr>
          </c:marker>
          <c:cat>
            <c:numRef>
              <c:f>'[Chart in Microsoft PowerPoint]jutiguma_analize'!$J$18:$J$31</c:f>
              <c:numCache>
                <c:formatCode>0.000</c:formatCode>
                <c:ptCount val="14"/>
                <c:pt idx="0">
                  <c:v>0.01</c:v>
                </c:pt>
                <c:pt idx="1">
                  <c:v>0.02</c:v>
                </c:pt>
                <c:pt idx="2">
                  <c:v>0.03</c:v>
                </c:pt>
                <c:pt idx="3">
                  <c:v>0.1</c:v>
                </c:pt>
                <c:pt idx="4">
                  <c:v>0.2</c:v>
                </c:pt>
                <c:pt idx="5">
                  <c:v>0.5</c:v>
                </c:pt>
                <c:pt idx="6">
                  <c:v>1</c:v>
                </c:pt>
                <c:pt idx="7">
                  <c:v>1.5</c:v>
                </c:pt>
                <c:pt idx="8">
                  <c:v>2</c:v>
                </c:pt>
                <c:pt idx="9">
                  <c:v>2.5</c:v>
                </c:pt>
                <c:pt idx="10">
                  <c:v>3</c:v>
                </c:pt>
                <c:pt idx="11">
                  <c:v>3.5</c:v>
                </c:pt>
                <c:pt idx="12">
                  <c:v>4</c:v>
                </c:pt>
                <c:pt idx="13">
                  <c:v>4.5</c:v>
                </c:pt>
              </c:numCache>
            </c:numRef>
          </c:cat>
          <c:val>
            <c:numRef>
              <c:f>'[Chart in Microsoft PowerPoint]jutiguma_analize'!$M$18:$M$31</c:f>
              <c:numCache>
                <c:formatCode>0.0000</c:formatCode>
                <c:ptCount val="14"/>
                <c:pt idx="0">
                  <c:v>4.8459318922638474E-3</c:v>
                </c:pt>
                <c:pt idx="1">
                  <c:v>9.661097316341764E-3</c:v>
                </c:pt>
                <c:pt idx="2">
                  <c:v>1.4445788346149962E-2</c:v>
                </c:pt>
                <c:pt idx="3">
                  <c:v>4.710911718376859E-2</c:v>
                </c:pt>
                <c:pt idx="4">
                  <c:v>9.1388975686047869E-2</c:v>
                </c:pt>
                <c:pt idx="5">
                  <c:v>0.20959114016930872</c:v>
                </c:pt>
                <c:pt idx="6">
                  <c:v>0.32711649160698864</c:v>
                </c:pt>
                <c:pt idx="7">
                  <c:v>0.4929732901003851</c:v>
                </c:pt>
                <c:pt idx="8">
                  <c:v>0.59323534518960019</c:v>
                </c:pt>
                <c:pt idx="9">
                  <c:v>0.67568930302023145</c:v>
                </c:pt>
                <c:pt idx="10">
                  <c:v>0.74469267453893107</c:v>
                </c:pt>
                <c:pt idx="11">
                  <c:v>0.80328851522328848</c:v>
                </c:pt>
                <c:pt idx="12">
                  <c:v>0.85366630513964936</c:v>
                </c:pt>
                <c:pt idx="13">
                  <c:v>0.89744162125978533</c:v>
                </c:pt>
              </c:numCache>
            </c:numRef>
          </c:val>
          <c:smooth val="0"/>
          <c:extLst>
            <c:ext xmlns:c16="http://schemas.microsoft.com/office/drawing/2014/chart" uri="{C3380CC4-5D6E-409C-BE32-E72D297353CC}">
              <c16:uniqueId val="{00000002-231F-4359-A6F0-B0C7C8204656}"/>
            </c:ext>
          </c:extLst>
        </c:ser>
        <c:ser>
          <c:idx val="3"/>
          <c:order val="3"/>
          <c:tx>
            <c:strRef>
              <c:f>'[Chart in Microsoft PowerPoint]jutiguma_analize'!$N$17</c:f>
              <c:strCache>
                <c:ptCount val="1"/>
                <c:pt idx="0">
                  <c:v>Single-cell oil</c:v>
                </c:pt>
              </c:strCache>
            </c:strRef>
          </c:tx>
          <c:spPr>
            <a:ln w="22225" cap="rnd">
              <a:solidFill>
                <a:schemeClr val="accent6">
                  <a:lumMod val="60000"/>
                </a:schemeClr>
              </a:solidFill>
              <a:round/>
            </a:ln>
            <a:effectLst/>
          </c:spPr>
          <c:marker>
            <c:symbol val="x"/>
            <c:size val="6"/>
            <c:spPr>
              <a:noFill/>
              <a:ln w="9525">
                <a:solidFill>
                  <a:schemeClr val="accent6">
                    <a:lumMod val="60000"/>
                  </a:schemeClr>
                </a:solidFill>
                <a:round/>
              </a:ln>
              <a:effectLst/>
            </c:spPr>
          </c:marker>
          <c:cat>
            <c:numRef>
              <c:f>'[Chart in Microsoft PowerPoint]jutiguma_analize'!$J$18:$J$31</c:f>
              <c:numCache>
                <c:formatCode>0.000</c:formatCode>
                <c:ptCount val="14"/>
                <c:pt idx="0">
                  <c:v>0.01</c:v>
                </c:pt>
                <c:pt idx="1">
                  <c:v>0.02</c:v>
                </c:pt>
                <c:pt idx="2">
                  <c:v>0.03</c:v>
                </c:pt>
                <c:pt idx="3">
                  <c:v>0.1</c:v>
                </c:pt>
                <c:pt idx="4">
                  <c:v>0.2</c:v>
                </c:pt>
                <c:pt idx="5">
                  <c:v>0.5</c:v>
                </c:pt>
                <c:pt idx="6">
                  <c:v>1</c:v>
                </c:pt>
                <c:pt idx="7">
                  <c:v>1.5</c:v>
                </c:pt>
                <c:pt idx="8">
                  <c:v>2</c:v>
                </c:pt>
                <c:pt idx="9">
                  <c:v>2.5</c:v>
                </c:pt>
                <c:pt idx="10">
                  <c:v>3</c:v>
                </c:pt>
                <c:pt idx="11">
                  <c:v>3.5</c:v>
                </c:pt>
                <c:pt idx="12">
                  <c:v>4</c:v>
                </c:pt>
                <c:pt idx="13">
                  <c:v>4.5</c:v>
                </c:pt>
              </c:numCache>
            </c:numRef>
          </c:cat>
          <c:val>
            <c:numRef>
              <c:f>'[Chart in Microsoft PowerPoint]jutiguma_analize'!$N$18:$N$31</c:f>
              <c:numCache>
                <c:formatCode>0.0000</c:formatCode>
                <c:ptCount val="14"/>
                <c:pt idx="0">
                  <c:v>0.75838314698730658</c:v>
                </c:pt>
                <c:pt idx="1">
                  <c:v>0.75829055919347998</c:v>
                </c:pt>
                <c:pt idx="2">
                  <c:v>0.75813564258103661</c:v>
                </c:pt>
                <c:pt idx="3">
                  <c:v>0.75528481618734</c:v>
                </c:pt>
                <c:pt idx="4">
                  <c:v>0.74594420111543769</c:v>
                </c:pt>
                <c:pt idx="5">
                  <c:v>0.68968417237862756</c:v>
                </c:pt>
                <c:pt idx="6">
                  <c:v>0.60097075768403341</c:v>
                </c:pt>
                <c:pt idx="7">
                  <c:v>0.45291733112336763</c:v>
                </c:pt>
                <c:pt idx="8">
                  <c:v>0.36016354376685372</c:v>
                </c:pt>
                <c:pt idx="9">
                  <c:v>0.28433421864153213</c:v>
                </c:pt>
                <c:pt idx="10">
                  <c:v>0.22173273241882477</c:v>
                </c:pt>
                <c:pt idx="11">
                  <c:v>0.16937709507073037</c:v>
                </c:pt>
                <c:pt idx="12">
                  <c:v>0.12502886923000348</c:v>
                </c:pt>
                <c:pt idx="13">
                  <c:v>8.7023218857113407E-2</c:v>
                </c:pt>
              </c:numCache>
            </c:numRef>
          </c:val>
          <c:smooth val="0"/>
          <c:extLst>
            <c:ext xmlns:c16="http://schemas.microsoft.com/office/drawing/2014/chart" uri="{C3380CC4-5D6E-409C-BE32-E72D297353CC}">
              <c16:uniqueId val="{00000003-231F-4359-A6F0-B0C7C8204656}"/>
            </c:ext>
          </c:extLst>
        </c:ser>
        <c:ser>
          <c:idx val="4"/>
          <c:order val="4"/>
          <c:tx>
            <c:strRef>
              <c:f>'[Chart in Microsoft PowerPoint]jutiguma_analize'!$O$17</c:f>
              <c:strCache>
                <c:ptCount val="1"/>
                <c:pt idx="0">
                  <c:v>Single-cell protein</c:v>
                </c:pt>
              </c:strCache>
            </c:strRef>
          </c:tx>
          <c:spPr>
            <a:ln w="22225" cap="rnd">
              <a:solidFill>
                <a:schemeClr val="accent5">
                  <a:lumMod val="60000"/>
                </a:schemeClr>
              </a:solidFill>
              <a:round/>
            </a:ln>
            <a:effectLst/>
          </c:spPr>
          <c:marker>
            <c:symbol val="star"/>
            <c:size val="6"/>
            <c:spPr>
              <a:noFill/>
              <a:ln w="9525">
                <a:solidFill>
                  <a:schemeClr val="accent5">
                    <a:lumMod val="60000"/>
                  </a:schemeClr>
                </a:solidFill>
                <a:round/>
              </a:ln>
              <a:effectLst/>
            </c:spPr>
          </c:marker>
          <c:cat>
            <c:numRef>
              <c:f>'[Chart in Microsoft PowerPoint]jutiguma_analize'!$J$18:$J$31</c:f>
              <c:numCache>
                <c:formatCode>0.000</c:formatCode>
                <c:ptCount val="14"/>
                <c:pt idx="0">
                  <c:v>0.01</c:v>
                </c:pt>
                <c:pt idx="1">
                  <c:v>0.02</c:v>
                </c:pt>
                <c:pt idx="2">
                  <c:v>0.03</c:v>
                </c:pt>
                <c:pt idx="3">
                  <c:v>0.1</c:v>
                </c:pt>
                <c:pt idx="4">
                  <c:v>0.2</c:v>
                </c:pt>
                <c:pt idx="5">
                  <c:v>0.5</c:v>
                </c:pt>
                <c:pt idx="6">
                  <c:v>1</c:v>
                </c:pt>
                <c:pt idx="7">
                  <c:v>1.5</c:v>
                </c:pt>
                <c:pt idx="8">
                  <c:v>2</c:v>
                </c:pt>
                <c:pt idx="9">
                  <c:v>2.5</c:v>
                </c:pt>
                <c:pt idx="10">
                  <c:v>3</c:v>
                </c:pt>
                <c:pt idx="11">
                  <c:v>3.5</c:v>
                </c:pt>
                <c:pt idx="12">
                  <c:v>4</c:v>
                </c:pt>
                <c:pt idx="13">
                  <c:v>4.5</c:v>
                </c:pt>
              </c:numCache>
            </c:numRef>
          </c:cat>
          <c:val>
            <c:numRef>
              <c:f>'[Chart in Microsoft PowerPoint]jutiguma_analize'!$O$18:$O$31</c:f>
              <c:numCache>
                <c:formatCode>0.0000</c:formatCode>
                <c:ptCount val="14"/>
                <c:pt idx="0">
                  <c:v>0.66720167331328939</c:v>
                </c:pt>
                <c:pt idx="1">
                  <c:v>0.66718134729785517</c:v>
                </c:pt>
                <c:pt idx="2">
                  <c:v>0.66714731302273933</c:v>
                </c:pt>
                <c:pt idx="3">
                  <c:v>0.66651539125397019</c:v>
                </c:pt>
                <c:pt idx="4">
                  <c:v>0.66436985845448226</c:v>
                </c:pt>
                <c:pt idx="5">
                  <c:v>0.64894916192224295</c:v>
                </c:pt>
                <c:pt idx="6">
                  <c:v>0.61590605789019592</c:v>
                </c:pt>
                <c:pt idx="7">
                  <c:v>0.5423613660829858</c:v>
                </c:pt>
                <c:pt idx="8">
                  <c:v>0.49305816238853928</c:v>
                </c:pt>
                <c:pt idx="9">
                  <c:v>0.45714120602545033</c:v>
                </c:pt>
                <c:pt idx="10">
                  <c:v>0.43329034200853328</c:v>
                </c:pt>
                <c:pt idx="11">
                  <c:v>0.41835479721827196</c:v>
                </c:pt>
                <c:pt idx="12">
                  <c:v>0.40940499717338585</c:v>
                </c:pt>
                <c:pt idx="13">
                  <c:v>0.4042858677158121</c:v>
                </c:pt>
              </c:numCache>
            </c:numRef>
          </c:val>
          <c:smooth val="0"/>
          <c:extLst>
            <c:ext xmlns:c16="http://schemas.microsoft.com/office/drawing/2014/chart" uri="{C3380CC4-5D6E-409C-BE32-E72D297353CC}">
              <c16:uniqueId val="{00000004-231F-4359-A6F0-B0C7C8204656}"/>
            </c:ext>
          </c:extLst>
        </c:ser>
        <c:dLbls>
          <c:showLegendKey val="0"/>
          <c:showVal val="0"/>
          <c:showCatName val="0"/>
          <c:showSerName val="0"/>
          <c:showPercent val="0"/>
          <c:showBubbleSize val="0"/>
        </c:dLbls>
        <c:marker val="1"/>
        <c:smooth val="0"/>
        <c:axId val="873282672"/>
        <c:axId val="873295568"/>
      </c:lineChart>
      <c:catAx>
        <c:axId val="873282672"/>
        <c:scaling>
          <c:orientation val="minMax"/>
        </c:scaling>
        <c:delete val="0"/>
        <c:axPos val="b"/>
        <c:title>
          <c:tx>
            <c:rich>
              <a:bodyPr rot="0" spcFirstLastPara="1" vertOverflow="ellipsis" vert="horz" wrap="square" anchor="ctr" anchorCtr="1"/>
              <a:lstStyle/>
              <a:p>
                <a:pPr>
                  <a:defRPr sz="900" b="0" i="0" u="none" strike="noStrike" kern="1200" cap="all" baseline="0">
                    <a:solidFill>
                      <a:sysClr val="windowText" lastClr="000000"/>
                    </a:solidFill>
                    <a:latin typeface="+mn-lt"/>
                    <a:ea typeface="+mn-ea"/>
                    <a:cs typeface="+mn-cs"/>
                  </a:defRPr>
                </a:pPr>
                <a:r>
                  <a:rPr lang="lv-LV" sz="900"/>
                  <a:t>Unitary</a:t>
                </a:r>
                <a:r>
                  <a:rPr lang="lv-LV" sz="900" baseline="0"/>
                  <a:t> variation ratio</a:t>
                </a:r>
                <a:endParaRPr lang="lv-LV" sz="900"/>
              </a:p>
            </c:rich>
          </c:tx>
          <c:overlay val="0"/>
          <c:spPr>
            <a:noFill/>
            <a:ln>
              <a:noFill/>
            </a:ln>
            <a:effectLst/>
          </c:spPr>
          <c:txPr>
            <a:bodyPr rot="0" spcFirstLastPara="1" vertOverflow="ellipsis" vert="horz" wrap="square" anchor="ctr" anchorCtr="1"/>
            <a:lstStyle/>
            <a:p>
              <a:pPr>
                <a:defRPr sz="900" b="0" i="0" u="none" strike="noStrike" kern="1200" cap="all" baseline="0">
                  <a:solidFill>
                    <a:sysClr val="windowText" lastClr="000000"/>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ysClr val="windowText" lastClr="000000"/>
                </a:solidFill>
                <a:latin typeface="+mn-lt"/>
                <a:ea typeface="+mn-ea"/>
                <a:cs typeface="+mn-cs"/>
              </a:defRPr>
            </a:pPr>
            <a:endParaRPr lang="en-US"/>
          </a:p>
        </c:txPr>
        <c:crossAx val="873295568"/>
        <c:crosses val="autoZero"/>
        <c:auto val="1"/>
        <c:lblAlgn val="ctr"/>
        <c:lblOffset val="100"/>
        <c:noMultiLvlLbl val="0"/>
      </c:catAx>
      <c:valAx>
        <c:axId val="873295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cap="all" baseline="0">
                    <a:solidFill>
                      <a:sysClr val="windowText" lastClr="000000"/>
                    </a:solidFill>
                    <a:latin typeface="+mn-lt"/>
                    <a:ea typeface="+mn-ea"/>
                    <a:cs typeface="+mn-cs"/>
                  </a:defRPr>
                </a:pPr>
                <a:r>
                  <a:rPr lang="lv-LV" sz="1050"/>
                  <a:t>MCDA</a:t>
                </a:r>
                <a:r>
                  <a:rPr lang="lv-LV" sz="1050" baseline="0"/>
                  <a:t> results for sensitivity of criteria "</a:t>
                </a:r>
                <a:r>
                  <a:rPr lang="en-GB" sz="1050" b="0" i="0" u="none" strike="noStrike" cap="all" baseline="0">
                    <a:effectLst/>
                  </a:rPr>
                  <a:t>Production process readiness level</a:t>
                </a:r>
                <a:r>
                  <a:rPr lang="lv-LV" sz="1050" b="0" i="0" u="none" strike="noStrike" cap="all" baseline="0">
                    <a:effectLst/>
                  </a:rPr>
                  <a:t>"</a:t>
                </a:r>
                <a:endParaRPr lang="lv-LV" sz="1050"/>
              </a:p>
            </c:rich>
          </c:tx>
          <c:overlay val="0"/>
          <c:spPr>
            <a:noFill/>
            <a:ln>
              <a:noFill/>
            </a:ln>
            <a:effectLst/>
          </c:spPr>
          <c:txPr>
            <a:bodyPr rot="-5400000" spcFirstLastPara="1" vertOverflow="ellipsis" vert="horz" wrap="square" anchor="ctr" anchorCtr="1"/>
            <a:lstStyle/>
            <a:p>
              <a:pPr>
                <a:defRPr sz="1050" b="0" i="0" u="none" strike="noStrike" kern="1200" cap="all" baseline="0">
                  <a:solidFill>
                    <a:sysClr val="windowText" lastClr="000000"/>
                  </a:solidFill>
                  <a:latin typeface="+mn-lt"/>
                  <a:ea typeface="+mn-ea"/>
                  <a:cs typeface="+mn-cs"/>
                </a:defRPr>
              </a:pPr>
              <a:endParaRPr lang="en-US"/>
            </a:p>
          </c:txPr>
        </c:title>
        <c:numFmt formatCode="0.00" sourceLinked="0"/>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873282672"/>
        <c:crosses val="autoZero"/>
        <c:crossBetween val="between"/>
      </c:valAx>
      <c:spPr>
        <a:noFill/>
        <a:ln>
          <a:noFill/>
        </a:ln>
        <a:effectLst/>
      </c:spPr>
    </c:plotArea>
    <c:legend>
      <c:legendPos val="b"/>
      <c:layout>
        <c:manualLayout>
          <c:xMode val="edge"/>
          <c:yMode val="edge"/>
          <c:x val="0.12228115343050992"/>
          <c:y val="0.72599112634069474"/>
          <c:w val="0.8745103090424593"/>
          <c:h val="0.23475583528353625"/>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legend>
    <c:plotVisOnly val="1"/>
    <c:dispBlanksAs val="zero"/>
    <c:showDLblsOverMax val="0"/>
  </c:chart>
  <c:spPr>
    <a:noFill/>
    <a:ln>
      <a:noFill/>
    </a:ln>
    <a:effectLst/>
  </c:spPr>
  <c:txPr>
    <a:bodyPr/>
    <a:lstStyle/>
    <a:p>
      <a:pPr>
        <a:defRPr>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Sheet2!$B$7</c:f>
              <c:strCache>
                <c:ptCount val="1"/>
                <c:pt idx="0">
                  <c:v>AHP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Sheet2!$E$8:$E$14</c:f>
              <c:strCache>
                <c:ptCount val="7"/>
                <c:pt idx="0">
                  <c:v>Research and Innovation</c:v>
                </c:pt>
                <c:pt idx="1">
                  <c:v>Technology</c:v>
                </c:pt>
                <c:pt idx="2">
                  <c:v>Production</c:v>
                </c:pt>
                <c:pt idx="3">
                  <c:v>Waste</c:v>
                </c:pt>
                <c:pt idx="4">
                  <c:v>Policy</c:v>
                </c:pt>
                <c:pt idx="5">
                  <c:v>Bioresources</c:v>
                </c:pt>
                <c:pt idx="6">
                  <c:v>Climate change</c:v>
                </c:pt>
              </c:strCache>
            </c:strRef>
          </c:cat>
          <c:val>
            <c:numRef>
              <c:f>Sheet2!$B$8:$B$14</c:f>
              <c:numCache>
                <c:formatCode>0.00</c:formatCode>
                <c:ptCount val="7"/>
                <c:pt idx="0">
                  <c:v>0.17984524298102356</c:v>
                </c:pt>
                <c:pt idx="1">
                  <c:v>0.16566717032219022</c:v>
                </c:pt>
                <c:pt idx="2">
                  <c:v>0.12446741070137797</c:v>
                </c:pt>
                <c:pt idx="3">
                  <c:v>8.9798118612802361E-2</c:v>
                </c:pt>
                <c:pt idx="4">
                  <c:v>0.13822997448605584</c:v>
                </c:pt>
                <c:pt idx="5">
                  <c:v>0.18899398253666277</c:v>
                </c:pt>
                <c:pt idx="6">
                  <c:v>0.11299810035988717</c:v>
                </c:pt>
              </c:numCache>
            </c:numRef>
          </c:val>
          <c:extLst>
            <c:ext xmlns:c16="http://schemas.microsoft.com/office/drawing/2014/chart" uri="{C3380CC4-5D6E-409C-BE32-E72D297353CC}">
              <c16:uniqueId val="{00000000-F9FD-4E23-9D15-DB603594FBB5}"/>
            </c:ext>
          </c:extLst>
        </c:ser>
        <c:ser>
          <c:idx val="1"/>
          <c:order val="1"/>
          <c:tx>
            <c:strRef>
              <c:f>Sheet2!$C$7</c:f>
              <c:strCache>
                <c:ptCount val="1"/>
                <c:pt idx="0">
                  <c:v>TOPSIS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Sheet2!$E$8:$E$14</c:f>
              <c:strCache>
                <c:ptCount val="7"/>
                <c:pt idx="0">
                  <c:v>Research and Innovation</c:v>
                </c:pt>
                <c:pt idx="1">
                  <c:v>Technology</c:v>
                </c:pt>
                <c:pt idx="2">
                  <c:v>Production</c:v>
                </c:pt>
                <c:pt idx="3">
                  <c:v>Waste</c:v>
                </c:pt>
                <c:pt idx="4">
                  <c:v>Policy</c:v>
                </c:pt>
                <c:pt idx="5">
                  <c:v>Bioresources</c:v>
                </c:pt>
                <c:pt idx="6">
                  <c:v>Climate change</c:v>
                </c:pt>
              </c:strCache>
            </c:strRef>
          </c:cat>
          <c:val>
            <c:numRef>
              <c:f>Sheet2!$C$8:$C$14</c:f>
              <c:numCache>
                <c:formatCode>0.00</c:formatCode>
                <c:ptCount val="7"/>
                <c:pt idx="0">
                  <c:v>0.27370102033094357</c:v>
                </c:pt>
                <c:pt idx="1">
                  <c:v>0.54603200389711481</c:v>
                </c:pt>
                <c:pt idx="2">
                  <c:v>0.38318139186947175</c:v>
                </c:pt>
                <c:pt idx="3">
                  <c:v>0.20091057466050072</c:v>
                </c:pt>
                <c:pt idx="4">
                  <c:v>0.53838964853378157</c:v>
                </c:pt>
                <c:pt idx="5">
                  <c:v>0.77370851142325836</c:v>
                </c:pt>
                <c:pt idx="6">
                  <c:v>0.37542988523213688</c:v>
                </c:pt>
              </c:numCache>
            </c:numRef>
          </c:val>
          <c:extLst>
            <c:ext xmlns:c16="http://schemas.microsoft.com/office/drawing/2014/chart" uri="{C3380CC4-5D6E-409C-BE32-E72D297353CC}">
              <c16:uniqueId val="{00000001-F9FD-4E23-9D15-DB603594FBB5}"/>
            </c:ext>
          </c:extLst>
        </c:ser>
        <c:ser>
          <c:idx val="2"/>
          <c:order val="2"/>
          <c:tx>
            <c:strRef>
              <c:f>Sheet2!$D$7</c:f>
              <c:strCache>
                <c:ptCount val="1"/>
                <c:pt idx="0">
                  <c:v>PROMETHEE</c:v>
                </c:pt>
              </c:strCache>
            </c:strRef>
          </c:tx>
          <c:spPr>
            <a:solidFill>
              <a:schemeClr val="accent5"/>
            </a:solidFill>
            <a:ln>
              <a:noFill/>
            </a:ln>
            <a:effectLst/>
          </c:spPr>
          <c:invertIfNegative val="0"/>
          <c:dLbls>
            <c:dLbl>
              <c:idx val="0"/>
              <c:layout>
                <c:manualLayout>
                  <c:x val="1.2404294034511286E-2"/>
                  <c:y val="0.1218416801679880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FD-4E23-9D15-DB603594FBB5}"/>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Sheet2!$E$8:$E$14</c:f>
              <c:strCache>
                <c:ptCount val="7"/>
                <c:pt idx="0">
                  <c:v>Research and Innovation</c:v>
                </c:pt>
                <c:pt idx="1">
                  <c:v>Technology</c:v>
                </c:pt>
                <c:pt idx="2">
                  <c:v>Production</c:v>
                </c:pt>
                <c:pt idx="3">
                  <c:v>Waste</c:v>
                </c:pt>
                <c:pt idx="4">
                  <c:v>Policy</c:v>
                </c:pt>
                <c:pt idx="5">
                  <c:v>Bioresources</c:v>
                </c:pt>
                <c:pt idx="6">
                  <c:v>Climate change</c:v>
                </c:pt>
              </c:strCache>
            </c:strRef>
          </c:cat>
          <c:val>
            <c:numRef>
              <c:f>Sheet2!$D$8:$D$14</c:f>
              <c:numCache>
                <c:formatCode>0.00</c:formatCode>
                <c:ptCount val="7"/>
                <c:pt idx="0">
                  <c:v>-7.8299999999999995E-2</c:v>
                </c:pt>
                <c:pt idx="1">
                  <c:v>0.05</c:v>
                </c:pt>
                <c:pt idx="2">
                  <c:v>-0.08</c:v>
                </c:pt>
                <c:pt idx="3">
                  <c:v>-0.33329999999999999</c:v>
                </c:pt>
                <c:pt idx="4">
                  <c:v>0.25</c:v>
                </c:pt>
                <c:pt idx="5">
                  <c:v>0.35670000000000002</c:v>
                </c:pt>
                <c:pt idx="6">
                  <c:v>-0.16500000000000001</c:v>
                </c:pt>
              </c:numCache>
            </c:numRef>
          </c:val>
          <c:extLst>
            <c:ext xmlns:c16="http://schemas.microsoft.com/office/drawing/2014/chart" uri="{C3380CC4-5D6E-409C-BE32-E72D297353CC}">
              <c16:uniqueId val="{00000002-F9FD-4E23-9D15-DB603594FBB5}"/>
            </c:ext>
          </c:extLst>
        </c:ser>
        <c:dLbls>
          <c:dLblPos val="outEnd"/>
          <c:showLegendKey val="0"/>
          <c:showVal val="1"/>
          <c:showCatName val="0"/>
          <c:showSerName val="0"/>
          <c:showPercent val="0"/>
          <c:showBubbleSize val="0"/>
        </c:dLbls>
        <c:gapWidth val="219"/>
        <c:overlap val="-27"/>
        <c:axId val="1884069088"/>
        <c:axId val="1945691504"/>
      </c:barChart>
      <c:catAx>
        <c:axId val="1884069088"/>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lv-LV"/>
                  <a:t>Bioeconomy influencing factors</a:t>
                </a:r>
              </a:p>
            </c:rich>
          </c:tx>
          <c:layout>
            <c:manualLayout>
              <c:xMode val="edge"/>
              <c:yMode val="edge"/>
              <c:x val="0.38708219835741919"/>
              <c:y val="0.8456922285463380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945691504"/>
        <c:crosses val="autoZero"/>
        <c:auto val="1"/>
        <c:lblAlgn val="ctr"/>
        <c:lblOffset val="100"/>
        <c:noMultiLvlLbl val="0"/>
      </c:catAx>
      <c:valAx>
        <c:axId val="1945691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lv-LV"/>
                  <a:t>MCDA assesment ratio with TOPSIS,  AHP [0;1]  and PROMETHEE[-1;1] methods</a:t>
                </a:r>
              </a:p>
            </c:rich>
          </c:tx>
          <c:layout>
            <c:manualLayout>
              <c:xMode val="edge"/>
              <c:yMode val="edge"/>
              <c:x val="2.1237432365542881E-2"/>
              <c:y val="9.9622717814657008E-2"/>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884069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ubbleChart>
        <c:varyColors val="0"/>
        <c:ser>
          <c:idx val="1"/>
          <c:order val="0"/>
          <c:tx>
            <c:strRef>
              <c:f>Sheet1!$D$12</c:f>
              <c:strCache>
                <c:ptCount val="1"/>
                <c:pt idx="0">
                  <c:v>Food (frozen)</c:v>
                </c:pt>
              </c:strCache>
            </c:strRef>
          </c:tx>
          <c:spPr>
            <a:solidFill>
              <a:schemeClr val="accent5">
                <a:alpha val="75000"/>
              </a:schemeClr>
            </a:solidFill>
            <a:ln>
              <a:noFill/>
            </a:ln>
            <a:effectLst/>
          </c:spPr>
          <c:invertIfNegative val="0"/>
          <c:dPt>
            <c:idx val="0"/>
            <c:invertIfNegative val="0"/>
            <c:bubble3D val="0"/>
            <c:extLst>
              <c:ext xmlns:c16="http://schemas.microsoft.com/office/drawing/2014/chart" uri="{C3380CC4-5D6E-409C-BE32-E72D297353CC}">
                <c16:uniqueId val="{00000000-F546-4111-A14F-08EA88197930}"/>
              </c:ext>
            </c:extLst>
          </c:dPt>
          <c:xVal>
            <c:numRef>
              <c:f>Sheet1!$D$14</c:f>
              <c:numCache>
                <c:formatCode>General</c:formatCode>
                <c:ptCount val="1"/>
                <c:pt idx="0">
                  <c:v>42.35</c:v>
                </c:pt>
              </c:numCache>
            </c:numRef>
          </c:xVal>
          <c:yVal>
            <c:numRef>
              <c:f>Sheet1!$D$13</c:f>
              <c:numCache>
                <c:formatCode>0.00%</c:formatCode>
                <c:ptCount val="1"/>
                <c:pt idx="0">
                  <c:v>3.95E-2</c:v>
                </c:pt>
              </c:numCache>
            </c:numRef>
          </c:yVal>
          <c:bubbleSize>
            <c:numRef>
              <c:f>Sheet1!$D$15</c:f>
              <c:numCache>
                <c:formatCode>0%</c:formatCode>
                <c:ptCount val="1"/>
                <c:pt idx="0">
                  <c:v>0.42349999999999999</c:v>
                </c:pt>
              </c:numCache>
            </c:numRef>
          </c:bubbleSize>
          <c:bubble3D val="0"/>
          <c:extLst>
            <c:ext xmlns:c16="http://schemas.microsoft.com/office/drawing/2014/chart" uri="{C3380CC4-5D6E-409C-BE32-E72D297353CC}">
              <c16:uniqueId val="{00000001-F546-4111-A14F-08EA88197930}"/>
            </c:ext>
          </c:extLst>
        </c:ser>
        <c:ser>
          <c:idx val="0"/>
          <c:order val="1"/>
          <c:tx>
            <c:strRef>
              <c:f>Sheet1!$E$12</c:f>
              <c:strCache>
                <c:ptCount val="1"/>
                <c:pt idx="0">
                  <c:v>Chemicals</c:v>
                </c:pt>
              </c:strCache>
            </c:strRef>
          </c:tx>
          <c:spPr>
            <a:solidFill>
              <a:schemeClr val="accent3"/>
            </a:solidFill>
            <a:ln>
              <a:noFill/>
            </a:ln>
            <a:effectLst/>
          </c:spPr>
          <c:invertIfNegative val="0"/>
          <c:dPt>
            <c:idx val="0"/>
            <c:invertIfNegative val="0"/>
            <c:bubble3D val="0"/>
            <c:extLst>
              <c:ext xmlns:c16="http://schemas.microsoft.com/office/drawing/2014/chart" uri="{C3380CC4-5D6E-409C-BE32-E72D297353CC}">
                <c16:uniqueId val="{00000002-F546-4111-A14F-08EA88197930}"/>
              </c:ext>
            </c:extLst>
          </c:dPt>
          <c:xVal>
            <c:numRef>
              <c:f>Sheet1!$E$14</c:f>
              <c:numCache>
                <c:formatCode>General</c:formatCode>
                <c:ptCount val="1"/>
                <c:pt idx="0">
                  <c:v>597</c:v>
                </c:pt>
              </c:numCache>
            </c:numRef>
          </c:xVal>
          <c:yVal>
            <c:numRef>
              <c:f>Sheet1!$E$13</c:f>
              <c:numCache>
                <c:formatCode>0.00%</c:formatCode>
                <c:ptCount val="1"/>
                <c:pt idx="0">
                  <c:v>1.6E-2</c:v>
                </c:pt>
              </c:numCache>
            </c:numRef>
          </c:yVal>
          <c:bubbleSize>
            <c:numRef>
              <c:f>Sheet1!$E$15</c:f>
              <c:numCache>
                <c:formatCode>0%</c:formatCode>
                <c:ptCount val="1"/>
                <c:pt idx="0">
                  <c:v>5.97</c:v>
                </c:pt>
              </c:numCache>
            </c:numRef>
          </c:bubbleSize>
          <c:bubble3D val="0"/>
          <c:extLst>
            <c:ext xmlns:c16="http://schemas.microsoft.com/office/drawing/2014/chart" uri="{C3380CC4-5D6E-409C-BE32-E72D297353CC}">
              <c16:uniqueId val="{00000003-F546-4111-A14F-08EA88197930}"/>
            </c:ext>
          </c:extLst>
        </c:ser>
        <c:ser>
          <c:idx val="2"/>
          <c:order val="2"/>
          <c:tx>
            <c:strRef>
              <c:f>Sheet1!$F$12</c:f>
              <c:strCache>
                <c:ptCount val="1"/>
                <c:pt idx="0">
                  <c:v>Healthcare</c:v>
                </c:pt>
              </c:strCache>
            </c:strRef>
          </c:tx>
          <c:spPr>
            <a:solidFill>
              <a:schemeClr val="accent5">
                <a:lumMod val="75000"/>
              </a:schemeClr>
            </a:solidFill>
            <a:ln>
              <a:noFill/>
            </a:ln>
            <a:effectLst/>
          </c:spPr>
          <c:invertIfNegative val="0"/>
          <c:dPt>
            <c:idx val="0"/>
            <c:invertIfNegative val="0"/>
            <c:bubble3D val="0"/>
            <c:extLst>
              <c:ext xmlns:c16="http://schemas.microsoft.com/office/drawing/2014/chart" uri="{C3380CC4-5D6E-409C-BE32-E72D297353CC}">
                <c16:uniqueId val="{00000004-F546-4111-A14F-08EA88197930}"/>
              </c:ext>
            </c:extLst>
          </c:dPt>
          <c:xVal>
            <c:numRef>
              <c:f>Sheet1!$F$14</c:f>
              <c:numCache>
                <c:formatCode>General</c:formatCode>
                <c:ptCount val="1"/>
                <c:pt idx="0">
                  <c:v>1702</c:v>
                </c:pt>
              </c:numCache>
            </c:numRef>
          </c:xVal>
          <c:yVal>
            <c:numRef>
              <c:f>Sheet1!$F$13</c:f>
              <c:numCache>
                <c:formatCode>0.00%</c:formatCode>
                <c:ptCount val="1"/>
                <c:pt idx="0">
                  <c:v>7.0000000000000001E-3</c:v>
                </c:pt>
              </c:numCache>
            </c:numRef>
          </c:yVal>
          <c:bubbleSize>
            <c:numRef>
              <c:f>Sheet1!$F$15</c:f>
              <c:numCache>
                <c:formatCode>0%</c:formatCode>
                <c:ptCount val="1"/>
                <c:pt idx="0">
                  <c:v>17.02</c:v>
                </c:pt>
              </c:numCache>
            </c:numRef>
          </c:bubbleSize>
          <c:bubble3D val="0"/>
          <c:extLst>
            <c:ext xmlns:c16="http://schemas.microsoft.com/office/drawing/2014/chart" uri="{C3380CC4-5D6E-409C-BE32-E72D297353CC}">
              <c16:uniqueId val="{00000005-F546-4111-A14F-08EA88197930}"/>
            </c:ext>
          </c:extLst>
        </c:ser>
        <c:ser>
          <c:idx val="3"/>
          <c:order val="3"/>
          <c:tx>
            <c:strRef>
              <c:f>Sheet1!$G$12</c:f>
              <c:strCache>
                <c:ptCount val="1"/>
                <c:pt idx="0">
                  <c:v>Pharmacy</c:v>
                </c:pt>
              </c:strCache>
            </c:strRef>
          </c:tx>
          <c:spPr>
            <a:solidFill>
              <a:schemeClr val="accent6">
                <a:lumMod val="60000"/>
                <a:alpha val="75000"/>
              </a:schemeClr>
            </a:solidFill>
            <a:ln>
              <a:noFill/>
            </a:ln>
            <a:effectLst/>
          </c:spPr>
          <c:invertIfNegative val="0"/>
          <c:xVal>
            <c:numRef>
              <c:f>Sheet1!$G$14</c:f>
              <c:numCache>
                <c:formatCode>General</c:formatCode>
                <c:ptCount val="1"/>
                <c:pt idx="0">
                  <c:v>169</c:v>
                </c:pt>
              </c:numCache>
            </c:numRef>
          </c:xVal>
          <c:yVal>
            <c:numRef>
              <c:f>Sheet1!$G$13</c:f>
              <c:numCache>
                <c:formatCode>0.00%</c:formatCode>
                <c:ptCount val="1"/>
                <c:pt idx="0">
                  <c:v>4.4999999999999998E-2</c:v>
                </c:pt>
              </c:numCache>
            </c:numRef>
          </c:yVal>
          <c:bubbleSize>
            <c:numRef>
              <c:f>Sheet1!$G$15</c:f>
              <c:numCache>
                <c:formatCode>0%</c:formatCode>
                <c:ptCount val="1"/>
                <c:pt idx="0">
                  <c:v>1.69</c:v>
                </c:pt>
              </c:numCache>
            </c:numRef>
          </c:bubbleSize>
          <c:bubble3D val="0"/>
          <c:extLst>
            <c:ext xmlns:c16="http://schemas.microsoft.com/office/drawing/2014/chart" uri="{C3380CC4-5D6E-409C-BE32-E72D297353CC}">
              <c16:uniqueId val="{00000006-F546-4111-A14F-08EA88197930}"/>
            </c:ext>
          </c:extLst>
        </c:ser>
        <c:ser>
          <c:idx val="4"/>
          <c:order val="4"/>
          <c:tx>
            <c:strRef>
              <c:f>Sheet1!$H$12</c:f>
              <c:strCache>
                <c:ptCount val="1"/>
                <c:pt idx="0">
                  <c:v>Cosmetics</c:v>
                </c:pt>
              </c:strCache>
            </c:strRef>
          </c:tx>
          <c:spPr>
            <a:solidFill>
              <a:schemeClr val="accent5">
                <a:lumMod val="60000"/>
                <a:alpha val="75000"/>
              </a:schemeClr>
            </a:solidFill>
            <a:ln>
              <a:noFill/>
            </a:ln>
            <a:effectLst/>
          </c:spPr>
          <c:invertIfNegative val="0"/>
          <c:dPt>
            <c:idx val="0"/>
            <c:invertIfNegative val="0"/>
            <c:bubble3D val="0"/>
            <c:extLst>
              <c:ext xmlns:c16="http://schemas.microsoft.com/office/drawing/2014/chart" uri="{C3380CC4-5D6E-409C-BE32-E72D297353CC}">
                <c16:uniqueId val="{00000007-F546-4111-A14F-08EA88197930}"/>
              </c:ext>
            </c:extLst>
          </c:dPt>
          <c:xVal>
            <c:numRef>
              <c:f>Sheet1!$H$14</c:f>
              <c:numCache>
                <c:formatCode>General</c:formatCode>
                <c:ptCount val="1"/>
                <c:pt idx="0">
                  <c:v>77</c:v>
                </c:pt>
              </c:numCache>
            </c:numRef>
          </c:xVal>
          <c:yVal>
            <c:numRef>
              <c:f>Sheet1!$H$13</c:f>
              <c:numCache>
                <c:formatCode>0.00%</c:formatCode>
                <c:ptCount val="1"/>
                <c:pt idx="0">
                  <c:v>1.2E-2</c:v>
                </c:pt>
              </c:numCache>
            </c:numRef>
          </c:yVal>
          <c:bubbleSize>
            <c:numRef>
              <c:f>Sheet1!$H$15</c:f>
              <c:numCache>
                <c:formatCode>0%</c:formatCode>
                <c:ptCount val="1"/>
                <c:pt idx="0">
                  <c:v>0.77</c:v>
                </c:pt>
              </c:numCache>
            </c:numRef>
          </c:bubbleSize>
          <c:bubble3D val="0"/>
          <c:extLst>
            <c:ext xmlns:c16="http://schemas.microsoft.com/office/drawing/2014/chart" uri="{C3380CC4-5D6E-409C-BE32-E72D297353CC}">
              <c16:uniqueId val="{00000008-F546-4111-A14F-08EA88197930}"/>
            </c:ext>
          </c:extLst>
        </c:ser>
        <c:ser>
          <c:idx val="5"/>
          <c:order val="5"/>
          <c:tx>
            <c:strRef>
              <c:f>Sheet1!$I$12</c:f>
              <c:strCache>
                <c:ptCount val="1"/>
                <c:pt idx="0">
                  <c:v>Food</c:v>
                </c:pt>
              </c:strCache>
            </c:strRef>
          </c:tx>
          <c:spPr>
            <a:solidFill>
              <a:schemeClr val="accent4">
                <a:lumMod val="75000"/>
              </a:schemeClr>
            </a:solidFill>
            <a:ln>
              <a:noFill/>
            </a:ln>
            <a:effectLst/>
          </c:spPr>
          <c:invertIfNegative val="0"/>
          <c:dPt>
            <c:idx val="0"/>
            <c:invertIfNegative val="0"/>
            <c:bubble3D val="0"/>
            <c:extLst>
              <c:ext xmlns:c16="http://schemas.microsoft.com/office/drawing/2014/chart" uri="{C3380CC4-5D6E-409C-BE32-E72D297353CC}">
                <c16:uniqueId val="{00000009-F546-4111-A14F-08EA88197930}"/>
              </c:ext>
            </c:extLst>
          </c:dPt>
          <c:xVal>
            <c:numRef>
              <c:f>Sheet1!$I$14</c:f>
              <c:numCache>
                <c:formatCode>General</c:formatCode>
                <c:ptCount val="1"/>
                <c:pt idx="0">
                  <c:v>1089</c:v>
                </c:pt>
              </c:numCache>
            </c:numRef>
          </c:xVal>
          <c:yVal>
            <c:numRef>
              <c:f>Sheet1!$I$13</c:f>
              <c:numCache>
                <c:formatCode>0.00%</c:formatCode>
                <c:ptCount val="1"/>
                <c:pt idx="0">
                  <c:v>2.1000000000000001E-2</c:v>
                </c:pt>
              </c:numCache>
            </c:numRef>
          </c:yVal>
          <c:bubbleSize>
            <c:numRef>
              <c:f>Sheet1!$I$15</c:f>
              <c:numCache>
                <c:formatCode>0%</c:formatCode>
                <c:ptCount val="1"/>
                <c:pt idx="0">
                  <c:v>10.89</c:v>
                </c:pt>
              </c:numCache>
            </c:numRef>
          </c:bubbleSize>
          <c:bubble3D val="0"/>
          <c:extLst>
            <c:ext xmlns:c16="http://schemas.microsoft.com/office/drawing/2014/chart" uri="{C3380CC4-5D6E-409C-BE32-E72D297353CC}">
              <c16:uniqueId val="{0000000A-F546-4111-A14F-08EA88197930}"/>
            </c:ext>
          </c:extLst>
        </c:ser>
        <c:dLbls>
          <c:showLegendKey val="0"/>
          <c:showVal val="0"/>
          <c:showCatName val="0"/>
          <c:showSerName val="0"/>
          <c:showPercent val="0"/>
          <c:showBubbleSize val="0"/>
        </c:dLbls>
        <c:bubbleScale val="100"/>
        <c:showNegBubbles val="0"/>
        <c:axId val="1481108767"/>
        <c:axId val="1481111679"/>
      </c:bubbleChart>
      <c:valAx>
        <c:axId val="1481108767"/>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lv-LV"/>
                  <a:t>Market value, billion EUR</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481111679"/>
        <c:crosses val="autoZero"/>
        <c:crossBetween val="midCat"/>
      </c:valAx>
      <c:valAx>
        <c:axId val="1481111679"/>
        <c:scaling>
          <c:orientation val="minMax"/>
          <c:max val="5.000000000000001E-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lv-LV"/>
                  <a:t>Compound anual growth rate (CAGR), %</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48110876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barChart>
        <c:barDir val="col"/>
        <c:grouping val="stacked"/>
        <c:varyColors val="0"/>
        <c:ser>
          <c:idx val="0"/>
          <c:order val="0"/>
          <c:tx>
            <c:strRef>
              <c:f>INDEX_v1003!$AQ$2</c:f>
              <c:strCache>
                <c:ptCount val="1"/>
                <c:pt idx="0">
                  <c:v>Biomass DMC quotient (Biomass DMC/ biomass DMC EU) (tonnes/tonnes)</c:v>
                </c:pt>
              </c:strCache>
            </c:strRef>
          </c:tx>
          <c:spPr>
            <a:solidFill>
              <a:schemeClr val="accent6"/>
            </a:solidFill>
            <a:ln>
              <a:noFill/>
            </a:ln>
            <a:effectLst/>
          </c:spPr>
          <c:invertIfNegative val="0"/>
          <c:cat>
            <c:strRef>
              <c:f>INDEX_v1003!$AP$3:$AP$30</c:f>
              <c:strCache>
                <c:ptCount val="28"/>
                <c:pt idx="0">
                  <c:v>Denmark</c:v>
                </c:pt>
                <c:pt idx="1">
                  <c:v>Ireland</c:v>
                </c:pt>
                <c:pt idx="2">
                  <c:v>Finland</c:v>
                </c:pt>
                <c:pt idx="3">
                  <c:v>Germany</c:v>
                </c:pt>
                <c:pt idx="4">
                  <c:v>Spain</c:v>
                </c:pt>
                <c:pt idx="5">
                  <c:v>France</c:v>
                </c:pt>
                <c:pt idx="6">
                  <c:v>United Kingdom</c:v>
                </c:pt>
                <c:pt idx="7">
                  <c:v>Estonia</c:v>
                </c:pt>
                <c:pt idx="8">
                  <c:v>Lithuania</c:v>
                </c:pt>
                <c:pt idx="9">
                  <c:v>Greece</c:v>
                </c:pt>
                <c:pt idx="10">
                  <c:v>Sweden</c:v>
                </c:pt>
                <c:pt idx="11">
                  <c:v>Romania</c:v>
                </c:pt>
                <c:pt idx="12">
                  <c:v>Poland</c:v>
                </c:pt>
                <c:pt idx="13">
                  <c:v>Netherlands</c:v>
                </c:pt>
                <c:pt idx="14">
                  <c:v>Slovakia</c:v>
                </c:pt>
                <c:pt idx="15">
                  <c:v>Italy</c:v>
                </c:pt>
                <c:pt idx="16">
                  <c:v>Belgium</c:v>
                </c:pt>
                <c:pt idx="17">
                  <c:v>Austria</c:v>
                </c:pt>
                <c:pt idx="18">
                  <c:v>Bulgaria</c:v>
                </c:pt>
                <c:pt idx="19">
                  <c:v>Croatia</c:v>
                </c:pt>
                <c:pt idx="20">
                  <c:v>Latvia</c:v>
                </c:pt>
                <c:pt idx="21">
                  <c:v>Malta</c:v>
                </c:pt>
                <c:pt idx="22">
                  <c:v>Portugal</c:v>
                </c:pt>
                <c:pt idx="23">
                  <c:v>Cyprus</c:v>
                </c:pt>
                <c:pt idx="24">
                  <c:v>Hungary</c:v>
                </c:pt>
                <c:pt idx="25">
                  <c:v>Czech Republic</c:v>
                </c:pt>
                <c:pt idx="26">
                  <c:v>Slovenia</c:v>
                </c:pt>
                <c:pt idx="27">
                  <c:v>Luxembourg</c:v>
                </c:pt>
              </c:strCache>
            </c:strRef>
          </c:cat>
          <c:val>
            <c:numRef>
              <c:f>INDEX_v1003!$AQ$3:$AQ$30</c:f>
              <c:numCache>
                <c:formatCode>General</c:formatCode>
                <c:ptCount val="28"/>
                <c:pt idx="0">
                  <c:v>1.9092125255062549E-2</c:v>
                </c:pt>
                <c:pt idx="1">
                  <c:v>1.843859162961399E-2</c:v>
                </c:pt>
                <c:pt idx="2">
                  <c:v>1.6235164278377498E-2</c:v>
                </c:pt>
                <c:pt idx="3">
                  <c:v>0.14285714285714285</c:v>
                </c:pt>
                <c:pt idx="4">
                  <c:v>6.2688959174265979E-2</c:v>
                </c:pt>
                <c:pt idx="5">
                  <c:v>0.11607788208035742</c:v>
                </c:pt>
                <c:pt idx="6">
                  <c:v>8.2443261018502328E-2</c:v>
                </c:pt>
                <c:pt idx="7">
                  <c:v>2.5450767140528176E-3</c:v>
                </c:pt>
                <c:pt idx="8">
                  <c:v>8.4342570918249961E-3</c:v>
                </c:pt>
                <c:pt idx="9">
                  <c:v>1.1226521754773228E-2</c:v>
                </c:pt>
                <c:pt idx="10">
                  <c:v>2.8813738459484248E-2</c:v>
                </c:pt>
                <c:pt idx="11">
                  <c:v>2.9492460952483444E-2</c:v>
                </c:pt>
                <c:pt idx="12">
                  <c:v>8.6029315996019581E-2</c:v>
                </c:pt>
                <c:pt idx="13">
                  <c:v>2.4798956619222601E-2</c:v>
                </c:pt>
                <c:pt idx="14">
                  <c:v>8.4550842894362994E-3</c:v>
                </c:pt>
                <c:pt idx="15">
                  <c:v>6.4970117814876369E-2</c:v>
                </c:pt>
                <c:pt idx="16">
                  <c:v>2.4360598936626794E-2</c:v>
                </c:pt>
                <c:pt idx="17">
                  <c:v>1.8662248634856722E-2</c:v>
                </c:pt>
                <c:pt idx="18">
                  <c:v>8.6754842455319149E-3</c:v>
                </c:pt>
                <c:pt idx="19">
                  <c:v>5.37581622964085E-3</c:v>
                </c:pt>
                <c:pt idx="20">
                  <c:v>2.0854242357826063E-3</c:v>
                </c:pt>
                <c:pt idx="21">
                  <c:v>0</c:v>
                </c:pt>
                <c:pt idx="22">
                  <c:v>1.4943550945447642E-2</c:v>
                </c:pt>
                <c:pt idx="23">
                  <c:v>5.0138207420598172E-4</c:v>
                </c:pt>
                <c:pt idx="24">
                  <c:v>1.5293226240113159E-2</c:v>
                </c:pt>
                <c:pt idx="25">
                  <c:v>1.0231569656093405E-2</c:v>
                </c:pt>
                <c:pt idx="26">
                  <c:v>1.8505638316867999E-3</c:v>
                </c:pt>
                <c:pt idx="27">
                  <c:v>7.0094117899723073E-4</c:v>
                </c:pt>
              </c:numCache>
            </c:numRef>
          </c:val>
          <c:extLst>
            <c:ext xmlns:c16="http://schemas.microsoft.com/office/drawing/2014/chart" uri="{C3380CC4-5D6E-409C-BE32-E72D297353CC}">
              <c16:uniqueId val="{00000000-3F6D-4A16-B5C6-5C4E62645070}"/>
            </c:ext>
          </c:extLst>
        </c:ser>
        <c:ser>
          <c:idx val="1"/>
          <c:order val="1"/>
          <c:tx>
            <c:strRef>
              <c:f>INDEX_v1003!$AR$2</c:f>
              <c:strCache>
                <c:ptCount val="1"/>
                <c:pt idx="0">
                  <c:v>Government support to agricultural research and development (euro per inhabitant)</c:v>
                </c:pt>
              </c:strCache>
            </c:strRef>
          </c:tx>
          <c:spPr>
            <a:solidFill>
              <a:schemeClr val="accent5"/>
            </a:solidFill>
            <a:ln>
              <a:noFill/>
            </a:ln>
            <a:effectLst/>
          </c:spPr>
          <c:invertIfNegative val="0"/>
          <c:cat>
            <c:strRef>
              <c:f>INDEX_v1003!$AP$3:$AP$30</c:f>
              <c:strCache>
                <c:ptCount val="28"/>
                <c:pt idx="0">
                  <c:v>Denmark</c:v>
                </c:pt>
                <c:pt idx="1">
                  <c:v>Ireland</c:v>
                </c:pt>
                <c:pt idx="2">
                  <c:v>Finland</c:v>
                </c:pt>
                <c:pt idx="3">
                  <c:v>Germany</c:v>
                </c:pt>
                <c:pt idx="4">
                  <c:v>Spain</c:v>
                </c:pt>
                <c:pt idx="5">
                  <c:v>France</c:v>
                </c:pt>
                <c:pt idx="6">
                  <c:v>United Kingdom</c:v>
                </c:pt>
                <c:pt idx="7">
                  <c:v>Estonia</c:v>
                </c:pt>
                <c:pt idx="8">
                  <c:v>Lithuania</c:v>
                </c:pt>
                <c:pt idx="9">
                  <c:v>Greece</c:v>
                </c:pt>
                <c:pt idx="10">
                  <c:v>Sweden</c:v>
                </c:pt>
                <c:pt idx="11">
                  <c:v>Romania</c:v>
                </c:pt>
                <c:pt idx="12">
                  <c:v>Poland</c:v>
                </c:pt>
                <c:pt idx="13">
                  <c:v>Netherlands</c:v>
                </c:pt>
                <c:pt idx="14">
                  <c:v>Slovakia</c:v>
                </c:pt>
                <c:pt idx="15">
                  <c:v>Italy</c:v>
                </c:pt>
                <c:pt idx="16">
                  <c:v>Belgium</c:v>
                </c:pt>
                <c:pt idx="17">
                  <c:v>Austria</c:v>
                </c:pt>
                <c:pt idx="18">
                  <c:v>Bulgaria</c:v>
                </c:pt>
                <c:pt idx="19">
                  <c:v>Croatia</c:v>
                </c:pt>
                <c:pt idx="20">
                  <c:v>Latvia</c:v>
                </c:pt>
                <c:pt idx="21">
                  <c:v>Malta</c:v>
                </c:pt>
                <c:pt idx="22">
                  <c:v>Portugal</c:v>
                </c:pt>
                <c:pt idx="23">
                  <c:v>Cyprus</c:v>
                </c:pt>
                <c:pt idx="24">
                  <c:v>Hungary</c:v>
                </c:pt>
                <c:pt idx="25">
                  <c:v>Czech Republic</c:v>
                </c:pt>
                <c:pt idx="26">
                  <c:v>Slovenia</c:v>
                </c:pt>
                <c:pt idx="27">
                  <c:v>Luxembourg</c:v>
                </c:pt>
              </c:strCache>
            </c:strRef>
          </c:cat>
          <c:val>
            <c:numRef>
              <c:f>INDEX_v1003!$AR$3:$AR$30</c:f>
              <c:numCache>
                <c:formatCode>General</c:formatCode>
                <c:ptCount val="28"/>
                <c:pt idx="0">
                  <c:v>0.10274898602974311</c:v>
                </c:pt>
                <c:pt idx="1">
                  <c:v>0.14285714285714285</c:v>
                </c:pt>
                <c:pt idx="2">
                  <c:v>0.12843623253717892</c:v>
                </c:pt>
                <c:pt idx="3">
                  <c:v>6.3391918281508183E-2</c:v>
                </c:pt>
                <c:pt idx="4">
                  <c:v>6.1739522307345654E-2</c:v>
                </c:pt>
                <c:pt idx="5">
                  <c:v>3.3648790746582551E-2</c:v>
                </c:pt>
                <c:pt idx="6">
                  <c:v>4.7468829803214665E-2</c:v>
                </c:pt>
                <c:pt idx="7">
                  <c:v>6.3391918281508183E-2</c:v>
                </c:pt>
                <c:pt idx="8">
                  <c:v>1.1416554003304789E-2</c:v>
                </c:pt>
                <c:pt idx="9">
                  <c:v>1.4721345951629869E-2</c:v>
                </c:pt>
                <c:pt idx="10">
                  <c:v>3.5902057984076918E-2</c:v>
                </c:pt>
                <c:pt idx="11">
                  <c:v>3.7554453958239444E-3</c:v>
                </c:pt>
                <c:pt idx="12">
                  <c:v>6.7973561664413399E-3</c:v>
                </c:pt>
                <c:pt idx="13">
                  <c:v>5.9786690701517195E-2</c:v>
                </c:pt>
                <c:pt idx="14">
                  <c:v>1.1116118371638879E-2</c:v>
                </c:pt>
                <c:pt idx="15">
                  <c:v>2.8992038455760854E-2</c:v>
                </c:pt>
                <c:pt idx="16">
                  <c:v>1.9978969505783387E-2</c:v>
                </c:pt>
                <c:pt idx="17">
                  <c:v>2.8541385008261984E-2</c:v>
                </c:pt>
                <c:pt idx="18">
                  <c:v>1.2468078714135496E-2</c:v>
                </c:pt>
                <c:pt idx="19">
                  <c:v>7.5108907916478869E-4</c:v>
                </c:pt>
                <c:pt idx="20">
                  <c:v>1.577287066246057E-2</c:v>
                </c:pt>
                <c:pt idx="21">
                  <c:v>3.6052275799909866E-3</c:v>
                </c:pt>
                <c:pt idx="22">
                  <c:v>7.360672975814931E-3</c:v>
                </c:pt>
                <c:pt idx="23">
                  <c:v>6.0838215412347907E-2</c:v>
                </c:pt>
                <c:pt idx="24">
                  <c:v>1.2017425266636621E-2</c:v>
                </c:pt>
                <c:pt idx="25">
                  <c:v>2.4635721796605076E-2</c:v>
                </c:pt>
                <c:pt idx="26">
                  <c:v>2.1180712032447049E-2</c:v>
                </c:pt>
                <c:pt idx="27">
                  <c:v>0</c:v>
                </c:pt>
              </c:numCache>
            </c:numRef>
          </c:val>
          <c:extLst>
            <c:ext xmlns:c16="http://schemas.microsoft.com/office/drawing/2014/chart" uri="{C3380CC4-5D6E-409C-BE32-E72D297353CC}">
              <c16:uniqueId val="{00000001-3F6D-4A16-B5C6-5C4E62645070}"/>
            </c:ext>
          </c:extLst>
        </c:ser>
        <c:ser>
          <c:idx val="2"/>
          <c:order val="2"/>
          <c:tx>
            <c:strRef>
              <c:f>INDEX_v1003!$AS$2</c:f>
              <c:strCache>
                <c:ptCount val="1"/>
                <c:pt idx="0">
                  <c:v>Development of environment-related technologies, % all technologies</c:v>
                </c:pt>
              </c:strCache>
            </c:strRef>
          </c:tx>
          <c:spPr>
            <a:solidFill>
              <a:schemeClr val="accent4"/>
            </a:solidFill>
            <a:ln>
              <a:noFill/>
            </a:ln>
            <a:effectLst/>
          </c:spPr>
          <c:invertIfNegative val="0"/>
          <c:cat>
            <c:strRef>
              <c:f>INDEX_v1003!$AP$3:$AP$30</c:f>
              <c:strCache>
                <c:ptCount val="28"/>
                <c:pt idx="0">
                  <c:v>Denmark</c:v>
                </c:pt>
                <c:pt idx="1">
                  <c:v>Ireland</c:v>
                </c:pt>
                <c:pt idx="2">
                  <c:v>Finland</c:v>
                </c:pt>
                <c:pt idx="3">
                  <c:v>Germany</c:v>
                </c:pt>
                <c:pt idx="4">
                  <c:v>Spain</c:v>
                </c:pt>
                <c:pt idx="5">
                  <c:v>France</c:v>
                </c:pt>
                <c:pt idx="6">
                  <c:v>United Kingdom</c:v>
                </c:pt>
                <c:pt idx="7">
                  <c:v>Estonia</c:v>
                </c:pt>
                <c:pt idx="8">
                  <c:v>Lithuania</c:v>
                </c:pt>
                <c:pt idx="9">
                  <c:v>Greece</c:v>
                </c:pt>
                <c:pt idx="10">
                  <c:v>Sweden</c:v>
                </c:pt>
                <c:pt idx="11">
                  <c:v>Romania</c:v>
                </c:pt>
                <c:pt idx="12">
                  <c:v>Poland</c:v>
                </c:pt>
                <c:pt idx="13">
                  <c:v>Netherlands</c:v>
                </c:pt>
                <c:pt idx="14">
                  <c:v>Slovakia</c:v>
                </c:pt>
                <c:pt idx="15">
                  <c:v>Italy</c:v>
                </c:pt>
                <c:pt idx="16">
                  <c:v>Belgium</c:v>
                </c:pt>
                <c:pt idx="17">
                  <c:v>Austria</c:v>
                </c:pt>
                <c:pt idx="18">
                  <c:v>Bulgaria</c:v>
                </c:pt>
                <c:pt idx="19">
                  <c:v>Croatia</c:v>
                </c:pt>
                <c:pt idx="20">
                  <c:v>Latvia</c:v>
                </c:pt>
                <c:pt idx="21">
                  <c:v>Malta</c:v>
                </c:pt>
                <c:pt idx="22">
                  <c:v>Portugal</c:v>
                </c:pt>
                <c:pt idx="23">
                  <c:v>Cyprus</c:v>
                </c:pt>
                <c:pt idx="24">
                  <c:v>Hungary</c:v>
                </c:pt>
                <c:pt idx="25">
                  <c:v>Czech Republic</c:v>
                </c:pt>
                <c:pt idx="26">
                  <c:v>Slovenia</c:v>
                </c:pt>
                <c:pt idx="27">
                  <c:v>Luxembourg</c:v>
                </c:pt>
              </c:strCache>
            </c:strRef>
          </c:cat>
          <c:val>
            <c:numRef>
              <c:f>INDEX_v1003!$AS$3:$AS$30</c:f>
              <c:numCache>
                <c:formatCode>General</c:formatCode>
                <c:ptCount val="28"/>
                <c:pt idx="0">
                  <c:v>0.14285714285714285</c:v>
                </c:pt>
                <c:pt idx="1">
                  <c:v>0</c:v>
                </c:pt>
                <c:pt idx="2">
                  <c:v>7.1256194785606575E-2</c:v>
                </c:pt>
                <c:pt idx="3">
                  <c:v>5.9857789269553985E-2</c:v>
                </c:pt>
                <c:pt idx="4">
                  <c:v>6.8261150614091812E-2</c:v>
                </c:pt>
                <c:pt idx="5">
                  <c:v>5.7746175393234248E-2</c:v>
                </c:pt>
                <c:pt idx="6">
                  <c:v>4.9321266968325804E-2</c:v>
                </c:pt>
                <c:pt idx="7">
                  <c:v>0.10333979745744452</c:v>
                </c:pt>
                <c:pt idx="8">
                  <c:v>6.3391510450334018E-2</c:v>
                </c:pt>
                <c:pt idx="9">
                  <c:v>6.1107519931049348E-2</c:v>
                </c:pt>
                <c:pt idx="10">
                  <c:v>5.3436759319112265E-2</c:v>
                </c:pt>
                <c:pt idx="11">
                  <c:v>3.4949364361129061E-2</c:v>
                </c:pt>
                <c:pt idx="12">
                  <c:v>6.7700926524455932E-2</c:v>
                </c:pt>
                <c:pt idx="13">
                  <c:v>2.6287438052143945E-2</c:v>
                </c:pt>
                <c:pt idx="14">
                  <c:v>7.7655677655677671E-2</c:v>
                </c:pt>
                <c:pt idx="15">
                  <c:v>3.2363714716655889E-2</c:v>
                </c:pt>
                <c:pt idx="16">
                  <c:v>2.5662572721396264E-2</c:v>
                </c:pt>
                <c:pt idx="17">
                  <c:v>5.0570997629821167E-2</c:v>
                </c:pt>
                <c:pt idx="18">
                  <c:v>0.12036199095022622</c:v>
                </c:pt>
                <c:pt idx="19">
                  <c:v>5.251023486317604E-2</c:v>
                </c:pt>
                <c:pt idx="20">
                  <c:v>4.4925662572721389E-2</c:v>
                </c:pt>
                <c:pt idx="21">
                  <c:v>6.4059469941822891E-2</c:v>
                </c:pt>
                <c:pt idx="22">
                  <c:v>3.1501831501831515E-2</c:v>
                </c:pt>
                <c:pt idx="23">
                  <c:v>8.9635854341736775E-3</c:v>
                </c:pt>
                <c:pt idx="24">
                  <c:v>2.4757595345830639E-2</c:v>
                </c:pt>
                <c:pt idx="25">
                  <c:v>3.9129497953027385E-2</c:v>
                </c:pt>
                <c:pt idx="26">
                  <c:v>2.3227752639517367E-2</c:v>
                </c:pt>
                <c:pt idx="27">
                  <c:v>5.5936220642103018E-2</c:v>
                </c:pt>
              </c:numCache>
            </c:numRef>
          </c:val>
          <c:extLst>
            <c:ext xmlns:c16="http://schemas.microsoft.com/office/drawing/2014/chart" uri="{C3380CC4-5D6E-409C-BE32-E72D297353CC}">
              <c16:uniqueId val="{00000002-3F6D-4A16-B5C6-5C4E62645070}"/>
            </c:ext>
          </c:extLst>
        </c:ser>
        <c:ser>
          <c:idx val="3"/>
          <c:order val="3"/>
          <c:tx>
            <c:strRef>
              <c:f>INDEX_v1003!$AT$2</c:f>
              <c:strCache>
                <c:ptCount val="1"/>
                <c:pt idx="0">
                  <c:v>Location Quotient (people employed/people employed EU)</c:v>
                </c:pt>
              </c:strCache>
            </c:strRef>
          </c:tx>
          <c:spPr>
            <a:solidFill>
              <a:schemeClr val="accent6">
                <a:lumMod val="60000"/>
              </a:schemeClr>
            </a:solidFill>
            <a:ln>
              <a:noFill/>
            </a:ln>
            <a:effectLst/>
          </c:spPr>
          <c:invertIfNegative val="0"/>
          <c:cat>
            <c:strRef>
              <c:f>INDEX_v1003!$AP$3:$AP$30</c:f>
              <c:strCache>
                <c:ptCount val="28"/>
                <c:pt idx="0">
                  <c:v>Denmark</c:v>
                </c:pt>
                <c:pt idx="1">
                  <c:v>Ireland</c:v>
                </c:pt>
                <c:pt idx="2">
                  <c:v>Finland</c:v>
                </c:pt>
                <c:pt idx="3">
                  <c:v>Germany</c:v>
                </c:pt>
                <c:pt idx="4">
                  <c:v>Spain</c:v>
                </c:pt>
                <c:pt idx="5">
                  <c:v>France</c:v>
                </c:pt>
                <c:pt idx="6">
                  <c:v>United Kingdom</c:v>
                </c:pt>
                <c:pt idx="7">
                  <c:v>Estonia</c:v>
                </c:pt>
                <c:pt idx="8">
                  <c:v>Lithuania</c:v>
                </c:pt>
                <c:pt idx="9">
                  <c:v>Greece</c:v>
                </c:pt>
                <c:pt idx="10">
                  <c:v>Sweden</c:v>
                </c:pt>
                <c:pt idx="11">
                  <c:v>Romania</c:v>
                </c:pt>
                <c:pt idx="12">
                  <c:v>Poland</c:v>
                </c:pt>
                <c:pt idx="13">
                  <c:v>Netherlands</c:v>
                </c:pt>
                <c:pt idx="14">
                  <c:v>Slovakia</c:v>
                </c:pt>
                <c:pt idx="15">
                  <c:v>Italy</c:v>
                </c:pt>
                <c:pt idx="16">
                  <c:v>Belgium</c:v>
                </c:pt>
                <c:pt idx="17">
                  <c:v>Austria</c:v>
                </c:pt>
                <c:pt idx="18">
                  <c:v>Bulgaria</c:v>
                </c:pt>
                <c:pt idx="19">
                  <c:v>Croatia</c:v>
                </c:pt>
                <c:pt idx="20">
                  <c:v>Latvia</c:v>
                </c:pt>
                <c:pt idx="21">
                  <c:v>Malta</c:v>
                </c:pt>
                <c:pt idx="22">
                  <c:v>Portugal</c:v>
                </c:pt>
                <c:pt idx="23">
                  <c:v>Cyprus</c:v>
                </c:pt>
                <c:pt idx="24">
                  <c:v>Hungary</c:v>
                </c:pt>
                <c:pt idx="25">
                  <c:v>Czech Republic</c:v>
                </c:pt>
                <c:pt idx="26">
                  <c:v>Slovenia</c:v>
                </c:pt>
                <c:pt idx="27">
                  <c:v>Luxembourg</c:v>
                </c:pt>
              </c:strCache>
            </c:strRef>
          </c:cat>
          <c:val>
            <c:numRef>
              <c:f>INDEX_v1003!$AT$3:$AT$30</c:f>
              <c:numCache>
                <c:formatCode>General</c:formatCode>
                <c:ptCount val="28"/>
                <c:pt idx="0">
                  <c:v>1.510047079777903E-2</c:v>
                </c:pt>
                <c:pt idx="1">
                  <c:v>2.6613726510339619E-2</c:v>
                </c:pt>
                <c:pt idx="2">
                  <c:v>2.2574366804852624E-2</c:v>
                </c:pt>
                <c:pt idx="3">
                  <c:v>7.8565612892378765E-3</c:v>
                </c:pt>
                <c:pt idx="4">
                  <c:v>2.0345425798489723E-2</c:v>
                </c:pt>
                <c:pt idx="5">
                  <c:v>1.4216126210444066E-2</c:v>
                </c:pt>
                <c:pt idx="6">
                  <c:v>0</c:v>
                </c:pt>
                <c:pt idx="7">
                  <c:v>3.4879618450518311E-2</c:v>
                </c:pt>
                <c:pt idx="8">
                  <c:v>5.9860396272393777E-2</c:v>
                </c:pt>
                <c:pt idx="9">
                  <c:v>6.5274517302487969E-2</c:v>
                </c:pt>
                <c:pt idx="10">
                  <c:v>8.3926969513865059E-3</c:v>
                </c:pt>
                <c:pt idx="11">
                  <c:v>0.14285714285714285</c:v>
                </c:pt>
                <c:pt idx="12">
                  <c:v>6.4391141025626111E-2</c:v>
                </c:pt>
                <c:pt idx="13">
                  <c:v>5.3899333105145589E-3</c:v>
                </c:pt>
                <c:pt idx="14">
                  <c:v>1.9044051560236048E-2</c:v>
                </c:pt>
                <c:pt idx="15">
                  <c:v>2.3228226773130616E-2</c:v>
                </c:pt>
                <c:pt idx="16">
                  <c:v>5.5483216113426685E-3</c:v>
                </c:pt>
                <c:pt idx="17">
                  <c:v>2.4881823135814302E-2</c:v>
                </c:pt>
                <c:pt idx="18">
                  <c:v>4.8757241191857099E-2</c:v>
                </c:pt>
                <c:pt idx="19">
                  <c:v>7.0922160725635772E-2</c:v>
                </c:pt>
                <c:pt idx="20">
                  <c:v>5.5073249974979373E-2</c:v>
                </c:pt>
                <c:pt idx="21">
                  <c:v>4.8405527070567037E-3</c:v>
                </c:pt>
                <c:pt idx="22">
                  <c:v>5.7571701500453244E-2</c:v>
                </c:pt>
                <c:pt idx="23">
                  <c:v>2.1997097128185261E-2</c:v>
                </c:pt>
                <c:pt idx="24">
                  <c:v>2.8307758750411721E-2</c:v>
                </c:pt>
                <c:pt idx="25">
                  <c:v>2.0325221925509236E-2</c:v>
                </c:pt>
                <c:pt idx="26">
                  <c:v>4.3466299132141138E-2</c:v>
                </c:pt>
                <c:pt idx="27">
                  <c:v>2.0325969420751325E-3</c:v>
                </c:pt>
              </c:numCache>
            </c:numRef>
          </c:val>
          <c:extLst>
            <c:ext xmlns:c16="http://schemas.microsoft.com/office/drawing/2014/chart" uri="{C3380CC4-5D6E-409C-BE32-E72D297353CC}">
              <c16:uniqueId val="{00000003-3F6D-4A16-B5C6-5C4E62645070}"/>
            </c:ext>
          </c:extLst>
        </c:ser>
        <c:ser>
          <c:idx val="4"/>
          <c:order val="4"/>
          <c:tx>
            <c:strRef>
              <c:f>INDEX_v1003!$AU$2</c:f>
              <c:strCache>
                <c:ptCount val="1"/>
                <c:pt idx="0">
                  <c:v>Bioeconomy value added/ bioeconomy turnover (million euros/million euros)</c:v>
                </c:pt>
              </c:strCache>
            </c:strRef>
          </c:tx>
          <c:spPr>
            <a:solidFill>
              <a:schemeClr val="accent5">
                <a:lumMod val="60000"/>
              </a:schemeClr>
            </a:solidFill>
            <a:ln>
              <a:noFill/>
            </a:ln>
            <a:effectLst/>
          </c:spPr>
          <c:invertIfNegative val="0"/>
          <c:cat>
            <c:strRef>
              <c:f>INDEX_v1003!$AP$3:$AP$30</c:f>
              <c:strCache>
                <c:ptCount val="28"/>
                <c:pt idx="0">
                  <c:v>Denmark</c:v>
                </c:pt>
                <c:pt idx="1">
                  <c:v>Ireland</c:v>
                </c:pt>
                <c:pt idx="2">
                  <c:v>Finland</c:v>
                </c:pt>
                <c:pt idx="3">
                  <c:v>Germany</c:v>
                </c:pt>
                <c:pt idx="4">
                  <c:v>Spain</c:v>
                </c:pt>
                <c:pt idx="5">
                  <c:v>France</c:v>
                </c:pt>
                <c:pt idx="6">
                  <c:v>United Kingdom</c:v>
                </c:pt>
                <c:pt idx="7">
                  <c:v>Estonia</c:v>
                </c:pt>
                <c:pt idx="8">
                  <c:v>Lithuania</c:v>
                </c:pt>
                <c:pt idx="9">
                  <c:v>Greece</c:v>
                </c:pt>
                <c:pt idx="10">
                  <c:v>Sweden</c:v>
                </c:pt>
                <c:pt idx="11">
                  <c:v>Romania</c:v>
                </c:pt>
                <c:pt idx="12">
                  <c:v>Poland</c:v>
                </c:pt>
                <c:pt idx="13">
                  <c:v>Netherlands</c:v>
                </c:pt>
                <c:pt idx="14">
                  <c:v>Slovakia</c:v>
                </c:pt>
                <c:pt idx="15">
                  <c:v>Italy</c:v>
                </c:pt>
                <c:pt idx="16">
                  <c:v>Belgium</c:v>
                </c:pt>
                <c:pt idx="17">
                  <c:v>Austria</c:v>
                </c:pt>
                <c:pt idx="18">
                  <c:v>Bulgaria</c:v>
                </c:pt>
                <c:pt idx="19">
                  <c:v>Croatia</c:v>
                </c:pt>
                <c:pt idx="20">
                  <c:v>Latvia</c:v>
                </c:pt>
                <c:pt idx="21">
                  <c:v>Malta</c:v>
                </c:pt>
                <c:pt idx="22">
                  <c:v>Portugal</c:v>
                </c:pt>
                <c:pt idx="23">
                  <c:v>Cyprus</c:v>
                </c:pt>
                <c:pt idx="24">
                  <c:v>Hungary</c:v>
                </c:pt>
                <c:pt idx="25">
                  <c:v>Czech Republic</c:v>
                </c:pt>
                <c:pt idx="26">
                  <c:v>Slovenia</c:v>
                </c:pt>
                <c:pt idx="27">
                  <c:v>Luxembourg</c:v>
                </c:pt>
              </c:strCache>
            </c:strRef>
          </c:cat>
          <c:val>
            <c:numRef>
              <c:f>INDEX_v1003!$AU$3:$AU$30</c:f>
              <c:numCache>
                <c:formatCode>General</c:formatCode>
                <c:ptCount val="28"/>
                <c:pt idx="0">
                  <c:v>2.7245270681249364E-2</c:v>
                </c:pt>
                <c:pt idx="1">
                  <c:v>6.2615083348941836E-2</c:v>
                </c:pt>
                <c:pt idx="2">
                  <c:v>3.5256018911775946E-2</c:v>
                </c:pt>
                <c:pt idx="3">
                  <c:v>1.0205022725736982E-2</c:v>
                </c:pt>
                <c:pt idx="4">
                  <c:v>5.1665873703773492E-2</c:v>
                </c:pt>
                <c:pt idx="5">
                  <c:v>3.2869784875585201E-2</c:v>
                </c:pt>
                <c:pt idx="6">
                  <c:v>6.1381362857490331E-2</c:v>
                </c:pt>
                <c:pt idx="7">
                  <c:v>3.7747942742719788E-2</c:v>
                </c:pt>
                <c:pt idx="8">
                  <c:v>1.9549391747769141E-2</c:v>
                </c:pt>
                <c:pt idx="9">
                  <c:v>0.11034686351257847</c:v>
                </c:pt>
                <c:pt idx="10">
                  <c:v>5.93609176527247E-2</c:v>
                </c:pt>
                <c:pt idx="11">
                  <c:v>6.8418460989604996E-2</c:v>
                </c:pt>
                <c:pt idx="12">
                  <c:v>2.0114026946645325E-2</c:v>
                </c:pt>
                <c:pt idx="13">
                  <c:v>1.3795714521902872E-2</c:v>
                </c:pt>
                <c:pt idx="14">
                  <c:v>0.11305592046542647</c:v>
                </c:pt>
                <c:pt idx="15">
                  <c:v>4.7795004948038733E-2</c:v>
                </c:pt>
                <c:pt idx="16">
                  <c:v>0</c:v>
                </c:pt>
                <c:pt idx="17">
                  <c:v>5.4782285728473233E-2</c:v>
                </c:pt>
                <c:pt idx="18">
                  <c:v>4.890005205755852E-2</c:v>
                </c:pt>
                <c:pt idx="19">
                  <c:v>8.1697283500077197E-2</c:v>
                </c:pt>
                <c:pt idx="20">
                  <c:v>3.3380228760274661E-2</c:v>
                </c:pt>
                <c:pt idx="21">
                  <c:v>0.14285714285714285</c:v>
                </c:pt>
                <c:pt idx="22">
                  <c:v>3.4701782320724524E-2</c:v>
                </c:pt>
                <c:pt idx="23">
                  <c:v>7.8833239754122264E-2</c:v>
                </c:pt>
                <c:pt idx="24">
                  <c:v>5.7112722396440115E-2</c:v>
                </c:pt>
                <c:pt idx="25">
                  <c:v>4.9534861999584054E-2</c:v>
                </c:pt>
                <c:pt idx="26">
                  <c:v>5.3309892130776623E-2</c:v>
                </c:pt>
                <c:pt idx="27">
                  <c:v>4.521288932927868E-2</c:v>
                </c:pt>
              </c:numCache>
            </c:numRef>
          </c:val>
          <c:extLst>
            <c:ext xmlns:c16="http://schemas.microsoft.com/office/drawing/2014/chart" uri="{C3380CC4-5D6E-409C-BE32-E72D297353CC}">
              <c16:uniqueId val="{00000004-3F6D-4A16-B5C6-5C4E62645070}"/>
            </c:ext>
          </c:extLst>
        </c:ser>
        <c:ser>
          <c:idx val="5"/>
          <c:order val="5"/>
          <c:tx>
            <c:strRef>
              <c:f>INDEX_v1003!$AV$2</c:f>
              <c:strCache>
                <c:ptCount val="1"/>
                <c:pt idx="0">
                  <c:v>Bioeconomy labour productivity per person employed (Turnover/Number of people employed)</c:v>
                </c:pt>
              </c:strCache>
            </c:strRef>
          </c:tx>
          <c:spPr>
            <a:solidFill>
              <a:schemeClr val="accent4">
                <a:lumMod val="60000"/>
              </a:schemeClr>
            </a:solidFill>
            <a:ln>
              <a:noFill/>
            </a:ln>
            <a:effectLst/>
          </c:spPr>
          <c:invertIfNegative val="0"/>
          <c:cat>
            <c:strRef>
              <c:f>INDEX_v1003!$AP$3:$AP$30</c:f>
              <c:strCache>
                <c:ptCount val="28"/>
                <c:pt idx="0">
                  <c:v>Denmark</c:v>
                </c:pt>
                <c:pt idx="1">
                  <c:v>Ireland</c:v>
                </c:pt>
                <c:pt idx="2">
                  <c:v>Finland</c:v>
                </c:pt>
                <c:pt idx="3">
                  <c:v>Germany</c:v>
                </c:pt>
                <c:pt idx="4">
                  <c:v>Spain</c:v>
                </c:pt>
                <c:pt idx="5">
                  <c:v>France</c:v>
                </c:pt>
                <c:pt idx="6">
                  <c:v>United Kingdom</c:v>
                </c:pt>
                <c:pt idx="7">
                  <c:v>Estonia</c:v>
                </c:pt>
                <c:pt idx="8">
                  <c:v>Lithuania</c:v>
                </c:pt>
                <c:pt idx="9">
                  <c:v>Greece</c:v>
                </c:pt>
                <c:pt idx="10">
                  <c:v>Sweden</c:v>
                </c:pt>
                <c:pt idx="11">
                  <c:v>Romania</c:v>
                </c:pt>
                <c:pt idx="12">
                  <c:v>Poland</c:v>
                </c:pt>
                <c:pt idx="13">
                  <c:v>Netherlands</c:v>
                </c:pt>
                <c:pt idx="14">
                  <c:v>Slovakia</c:v>
                </c:pt>
                <c:pt idx="15">
                  <c:v>Italy</c:v>
                </c:pt>
                <c:pt idx="16">
                  <c:v>Belgium</c:v>
                </c:pt>
                <c:pt idx="17">
                  <c:v>Austria</c:v>
                </c:pt>
                <c:pt idx="18">
                  <c:v>Bulgaria</c:v>
                </c:pt>
                <c:pt idx="19">
                  <c:v>Croatia</c:v>
                </c:pt>
                <c:pt idx="20">
                  <c:v>Latvia</c:v>
                </c:pt>
                <c:pt idx="21">
                  <c:v>Malta</c:v>
                </c:pt>
                <c:pt idx="22">
                  <c:v>Portugal</c:v>
                </c:pt>
                <c:pt idx="23">
                  <c:v>Cyprus</c:v>
                </c:pt>
                <c:pt idx="24">
                  <c:v>Hungary</c:v>
                </c:pt>
                <c:pt idx="25">
                  <c:v>Czech Republic</c:v>
                </c:pt>
                <c:pt idx="26">
                  <c:v>Slovenia</c:v>
                </c:pt>
                <c:pt idx="27">
                  <c:v>Luxembourg</c:v>
                </c:pt>
              </c:strCache>
            </c:strRef>
          </c:cat>
          <c:val>
            <c:numRef>
              <c:f>INDEX_v1003!$AV$3:$AV$30</c:f>
              <c:numCache>
                <c:formatCode>General</c:formatCode>
                <c:ptCount val="28"/>
                <c:pt idx="0">
                  <c:v>0.10705553085305919</c:v>
                </c:pt>
                <c:pt idx="1">
                  <c:v>0.12193330724573298</c:v>
                </c:pt>
                <c:pt idx="2">
                  <c:v>9.0064605729924391E-2</c:v>
                </c:pt>
                <c:pt idx="3">
                  <c:v>7.4293976049574148E-2</c:v>
                </c:pt>
                <c:pt idx="4">
                  <c:v>5.1668923027666347E-2</c:v>
                </c:pt>
                <c:pt idx="5">
                  <c:v>7.4657426741058644E-2</c:v>
                </c:pt>
                <c:pt idx="6">
                  <c:v>7.7477599939857686E-2</c:v>
                </c:pt>
                <c:pt idx="7">
                  <c:v>2.7384854980584801E-2</c:v>
                </c:pt>
                <c:pt idx="8">
                  <c:v>1.5289084312516665E-2</c:v>
                </c:pt>
                <c:pt idx="9">
                  <c:v>1.2714992779505385E-2</c:v>
                </c:pt>
                <c:pt idx="10">
                  <c:v>9.6130942249356824E-2</c:v>
                </c:pt>
                <c:pt idx="11">
                  <c:v>0</c:v>
                </c:pt>
                <c:pt idx="12">
                  <c:v>1.140974549930761E-2</c:v>
                </c:pt>
                <c:pt idx="13">
                  <c:v>0.11555125912136385</c:v>
                </c:pt>
                <c:pt idx="14">
                  <c:v>2.1040399678110017E-2</c:v>
                </c:pt>
                <c:pt idx="15">
                  <c:v>5.83641328437043E-2</c:v>
                </c:pt>
                <c:pt idx="16">
                  <c:v>0.14285714285714285</c:v>
                </c:pt>
                <c:pt idx="17">
                  <c:v>5.2476768212046922E-2</c:v>
                </c:pt>
                <c:pt idx="18">
                  <c:v>7.106164878871328E-3</c:v>
                </c:pt>
                <c:pt idx="19">
                  <c:v>9.4183633242105932E-3</c:v>
                </c:pt>
                <c:pt idx="20">
                  <c:v>1.4311179935556046E-2</c:v>
                </c:pt>
                <c:pt idx="21">
                  <c:v>7.941626547181356E-3</c:v>
                </c:pt>
                <c:pt idx="22">
                  <c:v>1.6480210815892599E-2</c:v>
                </c:pt>
                <c:pt idx="23">
                  <c:v>2.6273351583717637E-2</c:v>
                </c:pt>
                <c:pt idx="24">
                  <c:v>2.2389185367742401E-2</c:v>
                </c:pt>
                <c:pt idx="25">
                  <c:v>2.6538946270233409E-2</c:v>
                </c:pt>
                <c:pt idx="26">
                  <c:v>1.5065722123262119E-2</c:v>
                </c:pt>
                <c:pt idx="27">
                  <c:v>6.3134873086747381E-2</c:v>
                </c:pt>
              </c:numCache>
            </c:numRef>
          </c:val>
          <c:extLst>
            <c:ext xmlns:c16="http://schemas.microsoft.com/office/drawing/2014/chart" uri="{C3380CC4-5D6E-409C-BE32-E72D297353CC}">
              <c16:uniqueId val="{00000005-3F6D-4A16-B5C6-5C4E62645070}"/>
            </c:ext>
          </c:extLst>
        </c:ser>
        <c:ser>
          <c:idx val="6"/>
          <c:order val="6"/>
          <c:tx>
            <c:strRef>
              <c:f>INDEX_v1003!$AW$2</c:f>
              <c:strCache>
                <c:ptCount val="1"/>
                <c:pt idx="0">
                  <c:v>Biotechnology patent share (Number of biotechnology patents/ total number of patents)</c:v>
                </c:pt>
              </c:strCache>
            </c:strRef>
          </c:tx>
          <c:spPr>
            <a:solidFill>
              <a:schemeClr val="accent6">
                <a:lumMod val="80000"/>
                <a:lumOff val="20000"/>
              </a:schemeClr>
            </a:solidFill>
            <a:ln>
              <a:noFill/>
            </a:ln>
            <a:effectLst/>
          </c:spPr>
          <c:invertIfNegative val="0"/>
          <c:cat>
            <c:strRef>
              <c:f>INDEX_v1003!$AP$3:$AP$30</c:f>
              <c:strCache>
                <c:ptCount val="28"/>
                <c:pt idx="0">
                  <c:v>Denmark</c:v>
                </c:pt>
                <c:pt idx="1">
                  <c:v>Ireland</c:v>
                </c:pt>
                <c:pt idx="2">
                  <c:v>Finland</c:v>
                </c:pt>
                <c:pt idx="3">
                  <c:v>Germany</c:v>
                </c:pt>
                <c:pt idx="4">
                  <c:v>Spain</c:v>
                </c:pt>
                <c:pt idx="5">
                  <c:v>France</c:v>
                </c:pt>
                <c:pt idx="6">
                  <c:v>United Kingdom</c:v>
                </c:pt>
                <c:pt idx="7">
                  <c:v>Estonia</c:v>
                </c:pt>
                <c:pt idx="8">
                  <c:v>Lithuania</c:v>
                </c:pt>
                <c:pt idx="9">
                  <c:v>Greece</c:v>
                </c:pt>
                <c:pt idx="10">
                  <c:v>Sweden</c:v>
                </c:pt>
                <c:pt idx="11">
                  <c:v>Romania</c:v>
                </c:pt>
                <c:pt idx="12">
                  <c:v>Poland</c:v>
                </c:pt>
                <c:pt idx="13">
                  <c:v>Netherlands</c:v>
                </c:pt>
                <c:pt idx="14">
                  <c:v>Slovakia</c:v>
                </c:pt>
                <c:pt idx="15">
                  <c:v>Italy</c:v>
                </c:pt>
                <c:pt idx="16">
                  <c:v>Belgium</c:v>
                </c:pt>
                <c:pt idx="17">
                  <c:v>Austria</c:v>
                </c:pt>
                <c:pt idx="18">
                  <c:v>Bulgaria</c:v>
                </c:pt>
                <c:pt idx="19">
                  <c:v>Croatia</c:v>
                </c:pt>
                <c:pt idx="20">
                  <c:v>Latvia</c:v>
                </c:pt>
                <c:pt idx="21">
                  <c:v>Malta</c:v>
                </c:pt>
                <c:pt idx="22">
                  <c:v>Portugal</c:v>
                </c:pt>
                <c:pt idx="23">
                  <c:v>Cyprus</c:v>
                </c:pt>
                <c:pt idx="24">
                  <c:v>Hungary</c:v>
                </c:pt>
                <c:pt idx="25">
                  <c:v>Czech Republic</c:v>
                </c:pt>
                <c:pt idx="26">
                  <c:v>Slovenia</c:v>
                </c:pt>
                <c:pt idx="27">
                  <c:v>Luxembourg</c:v>
                </c:pt>
              </c:strCache>
            </c:strRef>
          </c:cat>
          <c:val>
            <c:numRef>
              <c:f>INDEX_v1003!$AW$3:$AW$30</c:f>
              <c:numCache>
                <c:formatCode>General</c:formatCode>
                <c:ptCount val="28"/>
                <c:pt idx="0">
                  <c:v>7.3339315896957399E-2</c:v>
                </c:pt>
                <c:pt idx="1">
                  <c:v>5.8612772044722879E-2</c:v>
                </c:pt>
                <c:pt idx="2">
                  <c:v>1.9285642013045175E-2</c:v>
                </c:pt>
                <c:pt idx="3">
                  <c:v>2.2802797537157568E-2</c:v>
                </c:pt>
                <c:pt idx="4">
                  <c:v>5.9592066063535211E-2</c:v>
                </c:pt>
                <c:pt idx="5">
                  <c:v>3.6726616390304251E-2</c:v>
                </c:pt>
                <c:pt idx="6">
                  <c:v>4.4032294073242953E-2</c:v>
                </c:pt>
                <c:pt idx="7">
                  <c:v>8.4882118712817159E-2</c:v>
                </c:pt>
                <c:pt idx="8">
                  <c:v>0.14285714285714285</c:v>
                </c:pt>
                <c:pt idx="9">
                  <c:v>3.6238301199427683E-2</c:v>
                </c:pt>
                <c:pt idx="10">
                  <c:v>2.3323121181057137E-2</c:v>
                </c:pt>
                <c:pt idx="11">
                  <c:v>1.7002104622384773E-2</c:v>
                </c:pt>
                <c:pt idx="12">
                  <c:v>3.4521518260064117E-2</c:v>
                </c:pt>
                <c:pt idx="13">
                  <c:v>4.0119998098158707E-2</c:v>
                </c:pt>
                <c:pt idx="14">
                  <c:v>2.8544200049254204E-2</c:v>
                </c:pt>
                <c:pt idx="15">
                  <c:v>2.1536420592577505E-2</c:v>
                </c:pt>
                <c:pt idx="16">
                  <c:v>5.0605671035321292E-2</c:v>
                </c:pt>
                <c:pt idx="17">
                  <c:v>3.2016124144764548E-2</c:v>
                </c:pt>
                <c:pt idx="18">
                  <c:v>1.5389712431452363E-2</c:v>
                </c:pt>
                <c:pt idx="19">
                  <c:v>3.8040195603286933E-2</c:v>
                </c:pt>
                <c:pt idx="20">
                  <c:v>8.1951704009150958E-2</c:v>
                </c:pt>
                <c:pt idx="21">
                  <c:v>0</c:v>
                </c:pt>
                <c:pt idx="22">
                  <c:v>5.5013861730773425E-2</c:v>
                </c:pt>
                <c:pt idx="23">
                  <c:v>1.2554289896644137E-2</c:v>
                </c:pt>
                <c:pt idx="24">
                  <c:v>3.9315324510830758E-2</c:v>
                </c:pt>
                <c:pt idx="25">
                  <c:v>2.8026042564964809E-2</c:v>
                </c:pt>
                <c:pt idx="26">
                  <c:v>3.8679604397204061E-2</c:v>
                </c:pt>
                <c:pt idx="27">
                  <c:v>1.9391138415856424E-2</c:v>
                </c:pt>
              </c:numCache>
            </c:numRef>
          </c:val>
          <c:extLst>
            <c:ext xmlns:c16="http://schemas.microsoft.com/office/drawing/2014/chart" uri="{C3380CC4-5D6E-409C-BE32-E72D297353CC}">
              <c16:uniqueId val="{00000006-3F6D-4A16-B5C6-5C4E62645070}"/>
            </c:ext>
          </c:extLst>
        </c:ser>
        <c:dLbls>
          <c:showLegendKey val="0"/>
          <c:showVal val="0"/>
          <c:showCatName val="0"/>
          <c:showSerName val="0"/>
          <c:showPercent val="0"/>
          <c:showBubbleSize val="0"/>
        </c:dLbls>
        <c:gapWidth val="150"/>
        <c:overlap val="100"/>
        <c:axId val="438215472"/>
        <c:axId val="438217112"/>
      </c:barChart>
      <c:catAx>
        <c:axId val="43821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438217112"/>
        <c:crosses val="autoZero"/>
        <c:auto val="1"/>
        <c:lblAlgn val="ctr"/>
        <c:lblOffset val="100"/>
        <c:noMultiLvlLbl val="0"/>
      </c:catAx>
      <c:valAx>
        <c:axId val="438217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r>
                  <a:rPr lang="lv-LV" sz="1100"/>
                  <a:t>Index after data normalization and equal weighting [0;1]</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438215472"/>
        <c:crosses val="autoZero"/>
        <c:crossBetween val="between"/>
      </c:valAx>
      <c:spPr>
        <a:solidFill>
          <a:schemeClr val="tx1">
            <a:lumMod val="9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ysClr val="windowText" lastClr="000000"/>
          </a:solidFill>
          <a:latin typeface="Calibri" panose="020F0502020204030204" pitchFamily="34" charset="0"/>
          <a:cs typeface="Calibri" panose="020F050202020403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DDB3B7-9F22-43E4-B45A-99B0AC29324E}" type="doc">
      <dgm:prSet loTypeId="urn:microsoft.com/office/officeart/2005/8/layout/venn1" loCatId="relationship" qsTypeId="urn:microsoft.com/office/officeart/2005/8/quickstyle/3d1" qsCatId="3D" csTypeId="urn:microsoft.com/office/officeart/2005/8/colors/accent6_2" csCatId="accent6" phldr="1"/>
      <dgm:spPr/>
    </dgm:pt>
    <dgm:pt modelId="{156DBD38-3A4B-4437-B9A2-8854A53F8023}">
      <dgm:prSet phldrT="[Text]"/>
      <dgm:spPr>
        <a:solidFill>
          <a:schemeClr val="accent6">
            <a:hueOff val="0"/>
            <a:satOff val="0"/>
            <a:lumOff val="0"/>
            <a:alpha val="22000"/>
          </a:schemeClr>
        </a:solidFill>
      </dgm:spPr>
      <dgm:t>
        <a:bodyPr/>
        <a:lstStyle/>
        <a:p>
          <a:r>
            <a:rPr lang="en-US" dirty="0"/>
            <a:t>Bioresources</a:t>
          </a:r>
        </a:p>
      </dgm:t>
    </dgm:pt>
    <dgm:pt modelId="{79A6A99F-3B55-4916-A8BF-409ECB76D00B}" type="parTrans" cxnId="{A972819A-7479-4CA9-99DC-2335575EB993}">
      <dgm:prSet/>
      <dgm:spPr/>
      <dgm:t>
        <a:bodyPr/>
        <a:lstStyle/>
        <a:p>
          <a:endParaRPr lang="en-US"/>
        </a:p>
      </dgm:t>
    </dgm:pt>
    <dgm:pt modelId="{90B420BC-AE49-4C6B-A820-D4892E493173}" type="sibTrans" cxnId="{A972819A-7479-4CA9-99DC-2335575EB993}">
      <dgm:prSet/>
      <dgm:spPr/>
      <dgm:t>
        <a:bodyPr/>
        <a:lstStyle/>
        <a:p>
          <a:endParaRPr lang="en-US"/>
        </a:p>
      </dgm:t>
    </dgm:pt>
    <dgm:pt modelId="{929B7606-45E5-42D9-9FAC-5562661BE812}">
      <dgm:prSet phldrT="[Text]"/>
      <dgm:spPr>
        <a:solidFill>
          <a:schemeClr val="accent6">
            <a:hueOff val="0"/>
            <a:satOff val="0"/>
            <a:lumOff val="0"/>
            <a:alpha val="32000"/>
          </a:schemeClr>
        </a:solidFill>
      </dgm:spPr>
      <dgm:t>
        <a:bodyPr/>
        <a:lstStyle/>
        <a:p>
          <a:r>
            <a:rPr lang="en-US" dirty="0"/>
            <a:t>High added value products</a:t>
          </a:r>
        </a:p>
      </dgm:t>
    </dgm:pt>
    <dgm:pt modelId="{0EF5BB61-DE6B-4BD5-B3FD-C0C8C9B02C42}" type="parTrans" cxnId="{CDB70E7A-8B23-4C05-9C41-8F0D80AD1773}">
      <dgm:prSet/>
      <dgm:spPr/>
      <dgm:t>
        <a:bodyPr/>
        <a:lstStyle/>
        <a:p>
          <a:endParaRPr lang="en-US"/>
        </a:p>
      </dgm:t>
    </dgm:pt>
    <dgm:pt modelId="{631734D0-C230-4DF2-B352-A6B63F8A5104}" type="sibTrans" cxnId="{CDB70E7A-8B23-4C05-9C41-8F0D80AD1773}">
      <dgm:prSet/>
      <dgm:spPr/>
      <dgm:t>
        <a:bodyPr/>
        <a:lstStyle/>
        <a:p>
          <a:endParaRPr lang="en-US"/>
        </a:p>
      </dgm:t>
    </dgm:pt>
    <dgm:pt modelId="{93A8738B-E8FF-4B01-9972-29DFD5005610}">
      <dgm:prSet phldrT="[Text]"/>
      <dgm:spPr>
        <a:solidFill>
          <a:schemeClr val="accent6">
            <a:hueOff val="0"/>
            <a:satOff val="0"/>
            <a:lumOff val="0"/>
            <a:alpha val="32000"/>
          </a:schemeClr>
        </a:solidFill>
      </dgm:spPr>
      <dgm:t>
        <a:bodyPr/>
        <a:lstStyle/>
        <a:p>
          <a:r>
            <a:rPr lang="en-US" dirty="0"/>
            <a:t>Bio-technologies</a:t>
          </a:r>
        </a:p>
      </dgm:t>
    </dgm:pt>
    <dgm:pt modelId="{A16ED79B-DA5E-4374-95BC-521DD7F4D916}" type="parTrans" cxnId="{F70FC7F5-54CD-46CE-97DD-386860A164A1}">
      <dgm:prSet/>
      <dgm:spPr/>
      <dgm:t>
        <a:bodyPr/>
        <a:lstStyle/>
        <a:p>
          <a:endParaRPr lang="en-US"/>
        </a:p>
      </dgm:t>
    </dgm:pt>
    <dgm:pt modelId="{FE14F5EE-1FB2-44A1-8B1B-B9B62A35BA43}" type="sibTrans" cxnId="{F70FC7F5-54CD-46CE-97DD-386860A164A1}">
      <dgm:prSet/>
      <dgm:spPr/>
      <dgm:t>
        <a:bodyPr/>
        <a:lstStyle/>
        <a:p>
          <a:endParaRPr lang="en-US"/>
        </a:p>
      </dgm:t>
    </dgm:pt>
    <dgm:pt modelId="{605A620D-5A9C-43F3-B119-615BACEF6A03}" type="pres">
      <dgm:prSet presAssocID="{00DDB3B7-9F22-43E4-B45A-99B0AC29324E}" presName="compositeShape" presStyleCnt="0">
        <dgm:presLayoutVars>
          <dgm:chMax val="7"/>
          <dgm:dir/>
          <dgm:resizeHandles val="exact"/>
        </dgm:presLayoutVars>
      </dgm:prSet>
      <dgm:spPr/>
    </dgm:pt>
    <dgm:pt modelId="{43CE408B-2B82-479E-8DF8-0F8BB7FEFC24}" type="pres">
      <dgm:prSet presAssocID="{156DBD38-3A4B-4437-B9A2-8854A53F8023}" presName="circ1" presStyleLbl="vennNode1" presStyleIdx="0" presStyleCnt="3"/>
      <dgm:spPr/>
    </dgm:pt>
    <dgm:pt modelId="{6DC8C08A-C177-4A4E-9E86-C6D04DF5A956}" type="pres">
      <dgm:prSet presAssocID="{156DBD38-3A4B-4437-B9A2-8854A53F8023}" presName="circ1Tx" presStyleLbl="revTx" presStyleIdx="0" presStyleCnt="0">
        <dgm:presLayoutVars>
          <dgm:chMax val="0"/>
          <dgm:chPref val="0"/>
          <dgm:bulletEnabled val="1"/>
        </dgm:presLayoutVars>
      </dgm:prSet>
      <dgm:spPr/>
    </dgm:pt>
    <dgm:pt modelId="{DA7D81C0-43EC-4C92-9DFC-995974F633CC}" type="pres">
      <dgm:prSet presAssocID="{929B7606-45E5-42D9-9FAC-5562661BE812}" presName="circ2" presStyleLbl="vennNode1" presStyleIdx="1" presStyleCnt="3"/>
      <dgm:spPr/>
    </dgm:pt>
    <dgm:pt modelId="{F95BDB08-2B5E-4B98-A991-F9F09AF21EE0}" type="pres">
      <dgm:prSet presAssocID="{929B7606-45E5-42D9-9FAC-5562661BE812}" presName="circ2Tx" presStyleLbl="revTx" presStyleIdx="0" presStyleCnt="0">
        <dgm:presLayoutVars>
          <dgm:chMax val="0"/>
          <dgm:chPref val="0"/>
          <dgm:bulletEnabled val="1"/>
        </dgm:presLayoutVars>
      </dgm:prSet>
      <dgm:spPr/>
    </dgm:pt>
    <dgm:pt modelId="{50EAF7DD-5817-499E-A41D-5AE472D32373}" type="pres">
      <dgm:prSet presAssocID="{93A8738B-E8FF-4B01-9972-29DFD5005610}" presName="circ3" presStyleLbl="vennNode1" presStyleIdx="2" presStyleCnt="3"/>
      <dgm:spPr/>
    </dgm:pt>
    <dgm:pt modelId="{9205F373-229A-4BBA-81B2-13F676C4A9E4}" type="pres">
      <dgm:prSet presAssocID="{93A8738B-E8FF-4B01-9972-29DFD5005610}" presName="circ3Tx" presStyleLbl="revTx" presStyleIdx="0" presStyleCnt="0">
        <dgm:presLayoutVars>
          <dgm:chMax val="0"/>
          <dgm:chPref val="0"/>
          <dgm:bulletEnabled val="1"/>
        </dgm:presLayoutVars>
      </dgm:prSet>
      <dgm:spPr/>
    </dgm:pt>
  </dgm:ptLst>
  <dgm:cxnLst>
    <dgm:cxn modelId="{67A0D022-DE2B-4D6B-8ADA-CD5D2174B572}" type="presOf" srcId="{929B7606-45E5-42D9-9FAC-5562661BE812}" destId="{F95BDB08-2B5E-4B98-A991-F9F09AF21EE0}" srcOrd="1" destOrd="0" presId="urn:microsoft.com/office/officeart/2005/8/layout/venn1"/>
    <dgm:cxn modelId="{29EA7F48-32C9-462C-A425-3ACB9336CD6C}" type="presOf" srcId="{93A8738B-E8FF-4B01-9972-29DFD5005610}" destId="{50EAF7DD-5817-499E-A41D-5AE472D32373}" srcOrd="0" destOrd="0" presId="urn:microsoft.com/office/officeart/2005/8/layout/venn1"/>
    <dgm:cxn modelId="{9AB18D56-B1E1-4F75-BCE9-676B0A984F31}" type="presOf" srcId="{929B7606-45E5-42D9-9FAC-5562661BE812}" destId="{DA7D81C0-43EC-4C92-9DFC-995974F633CC}" srcOrd="0" destOrd="0" presId="urn:microsoft.com/office/officeart/2005/8/layout/venn1"/>
    <dgm:cxn modelId="{024C0459-30A0-4DD1-BA6E-3075288D859C}" type="presOf" srcId="{156DBD38-3A4B-4437-B9A2-8854A53F8023}" destId="{43CE408B-2B82-479E-8DF8-0F8BB7FEFC24}" srcOrd="0" destOrd="0" presId="urn:microsoft.com/office/officeart/2005/8/layout/venn1"/>
    <dgm:cxn modelId="{CDB70E7A-8B23-4C05-9C41-8F0D80AD1773}" srcId="{00DDB3B7-9F22-43E4-B45A-99B0AC29324E}" destId="{929B7606-45E5-42D9-9FAC-5562661BE812}" srcOrd="1" destOrd="0" parTransId="{0EF5BB61-DE6B-4BD5-B3FD-C0C8C9B02C42}" sibTransId="{631734D0-C230-4DF2-B352-A6B63F8A5104}"/>
    <dgm:cxn modelId="{A972819A-7479-4CA9-99DC-2335575EB993}" srcId="{00DDB3B7-9F22-43E4-B45A-99B0AC29324E}" destId="{156DBD38-3A4B-4437-B9A2-8854A53F8023}" srcOrd="0" destOrd="0" parTransId="{79A6A99F-3B55-4916-A8BF-409ECB76D00B}" sibTransId="{90B420BC-AE49-4C6B-A820-D4892E493173}"/>
    <dgm:cxn modelId="{7748A09F-8F02-4EBE-B164-1DFBE13FAD59}" type="presOf" srcId="{00DDB3B7-9F22-43E4-B45A-99B0AC29324E}" destId="{605A620D-5A9C-43F3-B119-615BACEF6A03}" srcOrd="0" destOrd="0" presId="urn:microsoft.com/office/officeart/2005/8/layout/venn1"/>
    <dgm:cxn modelId="{26325EAE-C4E0-4F68-8351-9A8098951F71}" type="presOf" srcId="{156DBD38-3A4B-4437-B9A2-8854A53F8023}" destId="{6DC8C08A-C177-4A4E-9E86-C6D04DF5A956}" srcOrd="1" destOrd="0" presId="urn:microsoft.com/office/officeart/2005/8/layout/venn1"/>
    <dgm:cxn modelId="{49A22CD9-3837-4093-9264-F4C9C5F3DD16}" type="presOf" srcId="{93A8738B-E8FF-4B01-9972-29DFD5005610}" destId="{9205F373-229A-4BBA-81B2-13F676C4A9E4}" srcOrd="1" destOrd="0" presId="urn:microsoft.com/office/officeart/2005/8/layout/venn1"/>
    <dgm:cxn modelId="{F70FC7F5-54CD-46CE-97DD-386860A164A1}" srcId="{00DDB3B7-9F22-43E4-B45A-99B0AC29324E}" destId="{93A8738B-E8FF-4B01-9972-29DFD5005610}" srcOrd="2" destOrd="0" parTransId="{A16ED79B-DA5E-4374-95BC-521DD7F4D916}" sibTransId="{FE14F5EE-1FB2-44A1-8B1B-B9B62A35BA43}"/>
    <dgm:cxn modelId="{EBFACADD-DFC2-4AFD-AE59-F5FD71FF0B1A}" type="presParOf" srcId="{605A620D-5A9C-43F3-B119-615BACEF6A03}" destId="{43CE408B-2B82-479E-8DF8-0F8BB7FEFC24}" srcOrd="0" destOrd="0" presId="urn:microsoft.com/office/officeart/2005/8/layout/venn1"/>
    <dgm:cxn modelId="{F6B8B65C-77BA-4136-8F1F-C5532EA6579A}" type="presParOf" srcId="{605A620D-5A9C-43F3-B119-615BACEF6A03}" destId="{6DC8C08A-C177-4A4E-9E86-C6D04DF5A956}" srcOrd="1" destOrd="0" presId="urn:microsoft.com/office/officeart/2005/8/layout/venn1"/>
    <dgm:cxn modelId="{6E2F9D25-BC65-4EB5-A70C-73740D69E0D0}" type="presParOf" srcId="{605A620D-5A9C-43F3-B119-615BACEF6A03}" destId="{DA7D81C0-43EC-4C92-9DFC-995974F633CC}" srcOrd="2" destOrd="0" presId="urn:microsoft.com/office/officeart/2005/8/layout/venn1"/>
    <dgm:cxn modelId="{0D6A058E-13D9-4FD0-8368-0D45B7867493}" type="presParOf" srcId="{605A620D-5A9C-43F3-B119-615BACEF6A03}" destId="{F95BDB08-2B5E-4B98-A991-F9F09AF21EE0}" srcOrd="3" destOrd="0" presId="urn:microsoft.com/office/officeart/2005/8/layout/venn1"/>
    <dgm:cxn modelId="{81A90FED-9875-46A0-9837-63D1688A2358}" type="presParOf" srcId="{605A620D-5A9C-43F3-B119-615BACEF6A03}" destId="{50EAF7DD-5817-499E-A41D-5AE472D32373}" srcOrd="4" destOrd="0" presId="urn:microsoft.com/office/officeart/2005/8/layout/venn1"/>
    <dgm:cxn modelId="{E5D51B0D-18C2-4CEB-BF5B-300FF7D3DF7E}" type="presParOf" srcId="{605A620D-5A9C-43F3-B119-615BACEF6A03}" destId="{9205F373-229A-4BBA-81B2-13F676C4A9E4}"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BD97A7-6ADE-42C3-BC1E-F17F35920E70}" type="doc">
      <dgm:prSet loTypeId="urn:microsoft.com/office/officeart/2005/8/layout/hList6" loCatId="list" qsTypeId="urn:microsoft.com/office/officeart/2005/8/quickstyle/simple3" qsCatId="simple" csTypeId="urn:microsoft.com/office/officeart/2005/8/colors/colorful5" csCatId="colorful" phldr="1"/>
      <dgm:spPr/>
      <dgm:t>
        <a:bodyPr/>
        <a:lstStyle/>
        <a:p>
          <a:endParaRPr lang="en-US"/>
        </a:p>
      </dgm:t>
    </dgm:pt>
    <dgm:pt modelId="{8FB55938-77D6-4BE4-9485-D9FC71597DBC}">
      <dgm:prSet phldrT="[Text]" custT="1"/>
      <dgm:spPr/>
      <dgm:t>
        <a:bodyPr/>
        <a:lstStyle/>
        <a:p>
          <a:r>
            <a:rPr lang="lv-LV" sz="1600"/>
            <a:t>1. Knowledge links from different disciplines (sciences)</a:t>
          </a:r>
          <a:endParaRPr lang="en-US" sz="1800"/>
        </a:p>
      </dgm:t>
    </dgm:pt>
    <dgm:pt modelId="{E5AC1098-6F96-48D8-8958-8C981A38DD89}" type="parTrans" cxnId="{C87776E1-6123-47ED-BCB4-C06ED258F52B}">
      <dgm:prSet/>
      <dgm:spPr/>
      <dgm:t>
        <a:bodyPr/>
        <a:lstStyle/>
        <a:p>
          <a:endParaRPr lang="en-US" sz="4000"/>
        </a:p>
      </dgm:t>
    </dgm:pt>
    <dgm:pt modelId="{F83CE08A-230A-4524-A7E8-D263DD0358B1}" type="sibTrans" cxnId="{C87776E1-6123-47ED-BCB4-C06ED258F52B}">
      <dgm:prSet/>
      <dgm:spPr/>
      <dgm:t>
        <a:bodyPr/>
        <a:lstStyle/>
        <a:p>
          <a:endParaRPr lang="en-US" sz="4000"/>
        </a:p>
      </dgm:t>
    </dgm:pt>
    <dgm:pt modelId="{DFC35E51-D6A2-4A58-80F3-DAC4421EFF2A}">
      <dgm:prSet phldrT="[Text]" custT="1"/>
      <dgm:spPr>
        <a:solidFill>
          <a:schemeClr val="accent5">
            <a:lumMod val="40000"/>
            <a:lumOff val="60000"/>
          </a:schemeClr>
        </a:solidFill>
      </dgm:spPr>
      <dgm:t>
        <a:bodyPr/>
        <a:lstStyle/>
        <a:p>
          <a:r>
            <a:rPr lang="lv-LV" sz="1600"/>
            <a:t>2. Subdivisions into sub-systems</a:t>
          </a:r>
          <a:endParaRPr lang="en-US" sz="2000"/>
        </a:p>
      </dgm:t>
    </dgm:pt>
    <dgm:pt modelId="{C374B20D-A424-40D2-B607-D8EC27210ADF}" type="parTrans" cxnId="{E99E1E24-A0D9-4A61-9516-631C5357FF3B}">
      <dgm:prSet/>
      <dgm:spPr/>
      <dgm:t>
        <a:bodyPr/>
        <a:lstStyle/>
        <a:p>
          <a:endParaRPr lang="en-US" sz="4000"/>
        </a:p>
      </dgm:t>
    </dgm:pt>
    <dgm:pt modelId="{0A950A54-17EA-43A6-8A3C-ABF1E0643809}" type="sibTrans" cxnId="{E99E1E24-A0D9-4A61-9516-631C5357FF3B}">
      <dgm:prSet/>
      <dgm:spPr/>
      <dgm:t>
        <a:bodyPr/>
        <a:lstStyle/>
        <a:p>
          <a:endParaRPr lang="en-US" sz="4000"/>
        </a:p>
      </dgm:t>
    </dgm:pt>
    <dgm:pt modelId="{994678EE-3EFD-46EE-BF43-5652132BC9F8}">
      <dgm:prSet phldrT="[Text]" custT="1"/>
      <dgm:spPr>
        <a:solidFill>
          <a:srgbClr val="A7CDC8"/>
        </a:solidFill>
      </dgm:spPr>
      <dgm:t>
        <a:bodyPr/>
        <a:lstStyle/>
        <a:p>
          <a:r>
            <a:rPr lang="lv-LV" sz="1600"/>
            <a:t>3. Integrating different qualities (Intuition and analytic)</a:t>
          </a:r>
          <a:endParaRPr lang="en-US" sz="1600"/>
        </a:p>
      </dgm:t>
    </dgm:pt>
    <dgm:pt modelId="{DC6FC240-6402-4874-931D-F1FEF0A8D848}" type="parTrans" cxnId="{8C2ECC26-49AD-4A75-B684-91EA510BB692}">
      <dgm:prSet/>
      <dgm:spPr/>
      <dgm:t>
        <a:bodyPr/>
        <a:lstStyle/>
        <a:p>
          <a:endParaRPr lang="en-US" sz="4000"/>
        </a:p>
      </dgm:t>
    </dgm:pt>
    <dgm:pt modelId="{3AC6A64C-E55B-4C52-9C43-DB9D2EB78829}" type="sibTrans" cxnId="{8C2ECC26-49AD-4A75-B684-91EA510BB692}">
      <dgm:prSet/>
      <dgm:spPr/>
      <dgm:t>
        <a:bodyPr/>
        <a:lstStyle/>
        <a:p>
          <a:endParaRPr lang="en-US" sz="4000"/>
        </a:p>
      </dgm:t>
    </dgm:pt>
    <dgm:pt modelId="{B843BC04-E0AC-45BE-8812-FA803BE00694}">
      <dgm:prSet phldrT="[Text]" custT="1"/>
      <dgm:spPr>
        <a:solidFill>
          <a:schemeClr val="tx2">
            <a:lumMod val="20000"/>
            <a:lumOff val="80000"/>
          </a:schemeClr>
        </a:solidFill>
      </dgm:spPr>
      <dgm:t>
        <a:bodyPr/>
        <a:lstStyle/>
        <a:p>
          <a:r>
            <a:rPr lang="lv-LV" sz="1600"/>
            <a:t>4. Knowledge integration, different interests of stakeholders</a:t>
          </a:r>
          <a:endParaRPr lang="en-US" sz="2000"/>
        </a:p>
      </dgm:t>
    </dgm:pt>
    <dgm:pt modelId="{B34BEAED-47D0-491A-99E7-90894C5CC888}" type="parTrans" cxnId="{3A71733A-EC2F-4E4D-9A37-9BB489F30862}">
      <dgm:prSet/>
      <dgm:spPr/>
      <dgm:t>
        <a:bodyPr/>
        <a:lstStyle/>
        <a:p>
          <a:endParaRPr lang="en-US" sz="4000"/>
        </a:p>
      </dgm:t>
    </dgm:pt>
    <dgm:pt modelId="{CF539AEA-FBC7-4CCA-8331-8E15FF9A3E57}" type="sibTrans" cxnId="{3A71733A-EC2F-4E4D-9A37-9BB489F30862}">
      <dgm:prSet/>
      <dgm:spPr/>
      <dgm:t>
        <a:bodyPr/>
        <a:lstStyle/>
        <a:p>
          <a:endParaRPr lang="en-US" sz="4000"/>
        </a:p>
      </dgm:t>
    </dgm:pt>
    <dgm:pt modelId="{AB0DAA23-7098-412D-9C22-F05B4E297C28}">
      <dgm:prSet phldrT="[Text]" custT="1"/>
      <dgm:spPr>
        <a:solidFill>
          <a:schemeClr val="tx2">
            <a:lumMod val="20000"/>
            <a:lumOff val="80000"/>
          </a:schemeClr>
        </a:solidFill>
      </dgm:spPr>
      <dgm:t>
        <a:bodyPr/>
        <a:lstStyle/>
        <a:p>
          <a:r>
            <a:rPr lang="lv-LV" sz="1400"/>
            <a:t>Transdisciplinary processes</a:t>
          </a:r>
          <a:endParaRPr lang="en-US" sz="1400"/>
        </a:p>
      </dgm:t>
    </dgm:pt>
    <dgm:pt modelId="{B58A0D0A-6E68-437F-B4D5-F83D9CF19ECC}" type="parTrans" cxnId="{D6F9942C-A6B0-4971-9448-4DF22A03767A}">
      <dgm:prSet/>
      <dgm:spPr/>
      <dgm:t>
        <a:bodyPr/>
        <a:lstStyle/>
        <a:p>
          <a:endParaRPr lang="en-US" sz="4000"/>
        </a:p>
      </dgm:t>
    </dgm:pt>
    <dgm:pt modelId="{2E06F1E5-FC39-4825-A086-FAEDDD735076}" type="sibTrans" cxnId="{D6F9942C-A6B0-4971-9448-4DF22A03767A}">
      <dgm:prSet/>
      <dgm:spPr/>
      <dgm:t>
        <a:bodyPr/>
        <a:lstStyle/>
        <a:p>
          <a:endParaRPr lang="en-US" sz="4000"/>
        </a:p>
      </dgm:t>
    </dgm:pt>
    <dgm:pt modelId="{9EE17BD9-0FA1-42D4-BC90-0C99A6E9A5D7}">
      <dgm:prSet phldrT="[Text]" custT="1"/>
      <dgm:spPr>
        <a:solidFill>
          <a:srgbClr val="A7CDC8"/>
        </a:solidFill>
      </dgm:spPr>
      <dgm:t>
        <a:bodyPr/>
        <a:lstStyle/>
        <a:p>
          <a:r>
            <a:rPr lang="lv-LV" sz="1400"/>
            <a:t>Complimentary approach</a:t>
          </a:r>
          <a:endParaRPr lang="en-US" sz="1400"/>
        </a:p>
      </dgm:t>
    </dgm:pt>
    <dgm:pt modelId="{D53AAB73-06BE-40E8-AA02-7D785A3488CC}" type="parTrans" cxnId="{252B75C3-F806-4A24-878E-49E69B065BD5}">
      <dgm:prSet/>
      <dgm:spPr/>
      <dgm:t>
        <a:bodyPr/>
        <a:lstStyle/>
        <a:p>
          <a:endParaRPr lang="en-US" sz="4000"/>
        </a:p>
      </dgm:t>
    </dgm:pt>
    <dgm:pt modelId="{D09A04A8-0856-42B5-AAFE-5D8C81A440FE}" type="sibTrans" cxnId="{252B75C3-F806-4A24-878E-49E69B065BD5}">
      <dgm:prSet/>
      <dgm:spPr/>
      <dgm:t>
        <a:bodyPr/>
        <a:lstStyle/>
        <a:p>
          <a:endParaRPr lang="en-US" sz="4000"/>
        </a:p>
      </dgm:t>
    </dgm:pt>
    <dgm:pt modelId="{CE9D0580-053E-4A49-9E0A-28920F9F39EC}">
      <dgm:prSet phldrT="[Text]" custT="1"/>
      <dgm:spPr>
        <a:solidFill>
          <a:schemeClr val="accent5">
            <a:lumMod val="40000"/>
            <a:lumOff val="60000"/>
          </a:schemeClr>
        </a:solidFill>
      </dgm:spPr>
      <dgm:t>
        <a:bodyPr/>
        <a:lstStyle/>
        <a:p>
          <a:r>
            <a:rPr lang="lv-LV" sz="1400" dirty="0" err="1"/>
            <a:t>Comprehensive</a:t>
          </a:r>
          <a:r>
            <a:rPr lang="lv-LV" sz="1400" dirty="0"/>
            <a:t>, </a:t>
          </a:r>
          <a:r>
            <a:rPr lang="lv-LV" sz="1400" dirty="0" err="1"/>
            <a:t>holistic</a:t>
          </a:r>
          <a:r>
            <a:rPr lang="lv-LV" sz="1400" dirty="0"/>
            <a:t>  </a:t>
          </a:r>
          <a:r>
            <a:rPr lang="lv-LV" sz="1400" dirty="0" err="1"/>
            <a:t>approach</a:t>
          </a:r>
          <a:endParaRPr lang="en-US" sz="1400" dirty="0"/>
        </a:p>
      </dgm:t>
    </dgm:pt>
    <dgm:pt modelId="{C8DCD725-8C32-464A-A70C-1D53999EF238}" type="parTrans" cxnId="{FAE3D374-9593-491A-9227-2F5FA41A9E9A}">
      <dgm:prSet/>
      <dgm:spPr/>
      <dgm:t>
        <a:bodyPr/>
        <a:lstStyle/>
        <a:p>
          <a:endParaRPr lang="en-US" sz="4000"/>
        </a:p>
      </dgm:t>
    </dgm:pt>
    <dgm:pt modelId="{C0CB0162-DB4C-454D-89FC-57E09BA5F289}" type="sibTrans" cxnId="{FAE3D374-9593-491A-9227-2F5FA41A9E9A}">
      <dgm:prSet/>
      <dgm:spPr/>
      <dgm:t>
        <a:bodyPr/>
        <a:lstStyle/>
        <a:p>
          <a:endParaRPr lang="en-US" sz="4000"/>
        </a:p>
      </dgm:t>
    </dgm:pt>
    <dgm:pt modelId="{AD7A2E86-15F2-4C46-AEAB-2FC497303503}">
      <dgm:prSet phldrT="[Text]" custT="1"/>
      <dgm:spPr/>
      <dgm:t>
        <a:bodyPr/>
        <a:lstStyle/>
        <a:p>
          <a:r>
            <a:rPr lang="lv-LV" sz="1400"/>
            <a:t>Interdisciplinary approach</a:t>
          </a:r>
          <a:endParaRPr lang="en-US" sz="1400"/>
        </a:p>
      </dgm:t>
    </dgm:pt>
    <dgm:pt modelId="{5705D323-80AB-43F6-839F-5F5F035B56C2}" type="parTrans" cxnId="{FFA46887-E603-4A9C-99EE-1C4B11BCCC98}">
      <dgm:prSet/>
      <dgm:spPr/>
      <dgm:t>
        <a:bodyPr/>
        <a:lstStyle/>
        <a:p>
          <a:endParaRPr lang="en-US" sz="4000"/>
        </a:p>
      </dgm:t>
    </dgm:pt>
    <dgm:pt modelId="{D2DD0269-5949-43CF-A866-FE5BB715D23A}" type="sibTrans" cxnId="{FFA46887-E603-4A9C-99EE-1C4B11BCCC98}">
      <dgm:prSet/>
      <dgm:spPr/>
      <dgm:t>
        <a:bodyPr/>
        <a:lstStyle/>
        <a:p>
          <a:endParaRPr lang="en-US" sz="4000"/>
        </a:p>
      </dgm:t>
    </dgm:pt>
    <dgm:pt modelId="{7FD85817-101B-4F6E-8D92-CD8770923A97}" type="pres">
      <dgm:prSet presAssocID="{7DBD97A7-6ADE-42C3-BC1E-F17F35920E70}" presName="Name0" presStyleCnt="0">
        <dgm:presLayoutVars>
          <dgm:dir/>
          <dgm:resizeHandles val="exact"/>
        </dgm:presLayoutVars>
      </dgm:prSet>
      <dgm:spPr/>
    </dgm:pt>
    <dgm:pt modelId="{AE003296-E861-4564-86BC-502D7489571F}" type="pres">
      <dgm:prSet presAssocID="{8FB55938-77D6-4BE4-9485-D9FC71597DBC}" presName="node" presStyleLbl="node1" presStyleIdx="0" presStyleCnt="4">
        <dgm:presLayoutVars>
          <dgm:bulletEnabled val="1"/>
        </dgm:presLayoutVars>
      </dgm:prSet>
      <dgm:spPr/>
    </dgm:pt>
    <dgm:pt modelId="{1DEB2CB5-1B0F-4CF5-B78F-1237D0CFEB3D}" type="pres">
      <dgm:prSet presAssocID="{F83CE08A-230A-4524-A7E8-D263DD0358B1}" presName="sibTrans" presStyleCnt="0"/>
      <dgm:spPr/>
    </dgm:pt>
    <dgm:pt modelId="{09BF031B-7017-444C-B64B-9B1F63864C62}" type="pres">
      <dgm:prSet presAssocID="{DFC35E51-D6A2-4A58-80F3-DAC4421EFF2A}" presName="node" presStyleLbl="node1" presStyleIdx="1" presStyleCnt="4">
        <dgm:presLayoutVars>
          <dgm:bulletEnabled val="1"/>
        </dgm:presLayoutVars>
      </dgm:prSet>
      <dgm:spPr/>
    </dgm:pt>
    <dgm:pt modelId="{EFEEB609-8B13-4B59-819E-ACD879668B1F}" type="pres">
      <dgm:prSet presAssocID="{0A950A54-17EA-43A6-8A3C-ABF1E0643809}" presName="sibTrans" presStyleCnt="0"/>
      <dgm:spPr/>
    </dgm:pt>
    <dgm:pt modelId="{28595CAC-6538-4E60-967D-4AEC0F4676BA}" type="pres">
      <dgm:prSet presAssocID="{994678EE-3EFD-46EE-BF43-5652132BC9F8}" presName="node" presStyleLbl="node1" presStyleIdx="2" presStyleCnt="4">
        <dgm:presLayoutVars>
          <dgm:bulletEnabled val="1"/>
        </dgm:presLayoutVars>
      </dgm:prSet>
      <dgm:spPr/>
    </dgm:pt>
    <dgm:pt modelId="{57E87C9F-1226-47CD-945F-7C1B2318AB27}" type="pres">
      <dgm:prSet presAssocID="{3AC6A64C-E55B-4C52-9C43-DB9D2EB78829}" presName="sibTrans" presStyleCnt="0"/>
      <dgm:spPr/>
    </dgm:pt>
    <dgm:pt modelId="{60F59CB5-4C07-47A5-A60B-27761FC8E374}" type="pres">
      <dgm:prSet presAssocID="{B843BC04-E0AC-45BE-8812-FA803BE00694}" presName="node" presStyleLbl="node1" presStyleIdx="3" presStyleCnt="4">
        <dgm:presLayoutVars>
          <dgm:bulletEnabled val="1"/>
        </dgm:presLayoutVars>
      </dgm:prSet>
      <dgm:spPr/>
    </dgm:pt>
  </dgm:ptLst>
  <dgm:cxnLst>
    <dgm:cxn modelId="{65716B11-4EAA-48C9-B94C-2FB38578B30C}" type="presOf" srcId="{994678EE-3EFD-46EE-BF43-5652132BC9F8}" destId="{28595CAC-6538-4E60-967D-4AEC0F4676BA}" srcOrd="0" destOrd="0" presId="urn:microsoft.com/office/officeart/2005/8/layout/hList6"/>
    <dgm:cxn modelId="{E99E1E24-A0D9-4A61-9516-631C5357FF3B}" srcId="{7DBD97A7-6ADE-42C3-BC1E-F17F35920E70}" destId="{DFC35E51-D6A2-4A58-80F3-DAC4421EFF2A}" srcOrd="1" destOrd="0" parTransId="{C374B20D-A424-40D2-B607-D8EC27210ADF}" sibTransId="{0A950A54-17EA-43A6-8A3C-ABF1E0643809}"/>
    <dgm:cxn modelId="{8C2ECC26-49AD-4A75-B684-91EA510BB692}" srcId="{7DBD97A7-6ADE-42C3-BC1E-F17F35920E70}" destId="{994678EE-3EFD-46EE-BF43-5652132BC9F8}" srcOrd="2" destOrd="0" parTransId="{DC6FC240-6402-4874-931D-F1FEF0A8D848}" sibTransId="{3AC6A64C-E55B-4C52-9C43-DB9D2EB78829}"/>
    <dgm:cxn modelId="{D6F9942C-A6B0-4971-9448-4DF22A03767A}" srcId="{B843BC04-E0AC-45BE-8812-FA803BE00694}" destId="{AB0DAA23-7098-412D-9C22-F05B4E297C28}" srcOrd="0" destOrd="0" parTransId="{B58A0D0A-6E68-437F-B4D5-F83D9CF19ECC}" sibTransId="{2E06F1E5-FC39-4825-A086-FAEDDD735076}"/>
    <dgm:cxn modelId="{3A71733A-EC2F-4E4D-9A37-9BB489F30862}" srcId="{7DBD97A7-6ADE-42C3-BC1E-F17F35920E70}" destId="{B843BC04-E0AC-45BE-8812-FA803BE00694}" srcOrd="3" destOrd="0" parTransId="{B34BEAED-47D0-491A-99E7-90894C5CC888}" sibTransId="{CF539AEA-FBC7-4CCA-8331-8E15FF9A3E57}"/>
    <dgm:cxn modelId="{A73F9945-37F2-4768-AEF9-B0E1FE3BEC0D}" type="presOf" srcId="{7DBD97A7-6ADE-42C3-BC1E-F17F35920E70}" destId="{7FD85817-101B-4F6E-8D92-CD8770923A97}" srcOrd="0" destOrd="0" presId="urn:microsoft.com/office/officeart/2005/8/layout/hList6"/>
    <dgm:cxn modelId="{45ECF969-68AD-4F02-8478-9449E2A56F5A}" type="presOf" srcId="{AD7A2E86-15F2-4C46-AEAB-2FC497303503}" destId="{AE003296-E861-4564-86BC-502D7489571F}" srcOrd="0" destOrd="1" presId="urn:microsoft.com/office/officeart/2005/8/layout/hList6"/>
    <dgm:cxn modelId="{FAE3D374-9593-491A-9227-2F5FA41A9E9A}" srcId="{DFC35E51-D6A2-4A58-80F3-DAC4421EFF2A}" destId="{CE9D0580-053E-4A49-9E0A-28920F9F39EC}" srcOrd="0" destOrd="0" parTransId="{C8DCD725-8C32-464A-A70C-1D53999EF238}" sibTransId="{C0CB0162-DB4C-454D-89FC-57E09BA5F289}"/>
    <dgm:cxn modelId="{619DA97F-478E-4722-86E7-B9348DBC33DC}" type="presOf" srcId="{AB0DAA23-7098-412D-9C22-F05B4E297C28}" destId="{60F59CB5-4C07-47A5-A60B-27761FC8E374}" srcOrd="0" destOrd="1" presId="urn:microsoft.com/office/officeart/2005/8/layout/hList6"/>
    <dgm:cxn modelId="{FFA46887-E603-4A9C-99EE-1C4B11BCCC98}" srcId="{8FB55938-77D6-4BE4-9485-D9FC71597DBC}" destId="{AD7A2E86-15F2-4C46-AEAB-2FC497303503}" srcOrd="0" destOrd="0" parTransId="{5705D323-80AB-43F6-839F-5F5F035B56C2}" sibTransId="{D2DD0269-5949-43CF-A866-FE5BB715D23A}"/>
    <dgm:cxn modelId="{7869549E-BD9A-426C-94BD-53CE2EAFBD88}" type="presOf" srcId="{CE9D0580-053E-4A49-9E0A-28920F9F39EC}" destId="{09BF031B-7017-444C-B64B-9B1F63864C62}" srcOrd="0" destOrd="1" presId="urn:microsoft.com/office/officeart/2005/8/layout/hList6"/>
    <dgm:cxn modelId="{E113C0B2-C005-47A0-9841-28B7EF33ECA8}" type="presOf" srcId="{DFC35E51-D6A2-4A58-80F3-DAC4421EFF2A}" destId="{09BF031B-7017-444C-B64B-9B1F63864C62}" srcOrd="0" destOrd="0" presId="urn:microsoft.com/office/officeart/2005/8/layout/hList6"/>
    <dgm:cxn modelId="{252B75C3-F806-4A24-878E-49E69B065BD5}" srcId="{994678EE-3EFD-46EE-BF43-5652132BC9F8}" destId="{9EE17BD9-0FA1-42D4-BC90-0C99A6E9A5D7}" srcOrd="0" destOrd="0" parTransId="{D53AAB73-06BE-40E8-AA02-7D785A3488CC}" sibTransId="{D09A04A8-0856-42B5-AAFE-5D8C81A440FE}"/>
    <dgm:cxn modelId="{426D94D2-47A9-4B4D-BA6D-72DAC9AB15A2}" type="presOf" srcId="{8FB55938-77D6-4BE4-9485-D9FC71597DBC}" destId="{AE003296-E861-4564-86BC-502D7489571F}" srcOrd="0" destOrd="0" presId="urn:microsoft.com/office/officeart/2005/8/layout/hList6"/>
    <dgm:cxn modelId="{BC4568DF-E096-4CE3-9384-F44592E4DE7B}" type="presOf" srcId="{B843BC04-E0AC-45BE-8812-FA803BE00694}" destId="{60F59CB5-4C07-47A5-A60B-27761FC8E374}" srcOrd="0" destOrd="0" presId="urn:microsoft.com/office/officeart/2005/8/layout/hList6"/>
    <dgm:cxn modelId="{C87776E1-6123-47ED-BCB4-C06ED258F52B}" srcId="{7DBD97A7-6ADE-42C3-BC1E-F17F35920E70}" destId="{8FB55938-77D6-4BE4-9485-D9FC71597DBC}" srcOrd="0" destOrd="0" parTransId="{E5AC1098-6F96-48D8-8958-8C981A38DD89}" sibTransId="{F83CE08A-230A-4524-A7E8-D263DD0358B1}"/>
    <dgm:cxn modelId="{2AEC4BE9-639A-4444-9E1E-65BC80183EF4}" type="presOf" srcId="{9EE17BD9-0FA1-42D4-BC90-0C99A6E9A5D7}" destId="{28595CAC-6538-4E60-967D-4AEC0F4676BA}" srcOrd="0" destOrd="1" presId="urn:microsoft.com/office/officeart/2005/8/layout/hList6"/>
    <dgm:cxn modelId="{EB0DCFD6-3562-4587-9482-B776A8039707}" type="presParOf" srcId="{7FD85817-101B-4F6E-8D92-CD8770923A97}" destId="{AE003296-E861-4564-86BC-502D7489571F}" srcOrd="0" destOrd="0" presId="urn:microsoft.com/office/officeart/2005/8/layout/hList6"/>
    <dgm:cxn modelId="{57546A8F-CC76-4707-9AD6-7ECF87F82CCD}" type="presParOf" srcId="{7FD85817-101B-4F6E-8D92-CD8770923A97}" destId="{1DEB2CB5-1B0F-4CF5-B78F-1237D0CFEB3D}" srcOrd="1" destOrd="0" presId="urn:microsoft.com/office/officeart/2005/8/layout/hList6"/>
    <dgm:cxn modelId="{9895216D-C312-49FC-86A1-1EEC4F246F3C}" type="presParOf" srcId="{7FD85817-101B-4F6E-8D92-CD8770923A97}" destId="{09BF031B-7017-444C-B64B-9B1F63864C62}" srcOrd="2" destOrd="0" presId="urn:microsoft.com/office/officeart/2005/8/layout/hList6"/>
    <dgm:cxn modelId="{2B28F1C9-FCDF-46D3-8556-3C1D31068B2D}" type="presParOf" srcId="{7FD85817-101B-4F6E-8D92-CD8770923A97}" destId="{EFEEB609-8B13-4B59-819E-ACD879668B1F}" srcOrd="3" destOrd="0" presId="urn:microsoft.com/office/officeart/2005/8/layout/hList6"/>
    <dgm:cxn modelId="{CBC6B81E-10F2-4AE7-ABFD-418539AE0F2B}" type="presParOf" srcId="{7FD85817-101B-4F6E-8D92-CD8770923A97}" destId="{28595CAC-6538-4E60-967D-4AEC0F4676BA}" srcOrd="4" destOrd="0" presId="urn:microsoft.com/office/officeart/2005/8/layout/hList6"/>
    <dgm:cxn modelId="{50F297BA-D091-4D58-A96D-8AA5A4ABFDB1}" type="presParOf" srcId="{7FD85817-101B-4F6E-8D92-CD8770923A97}" destId="{57E87C9F-1226-47CD-945F-7C1B2318AB27}" srcOrd="5" destOrd="0" presId="urn:microsoft.com/office/officeart/2005/8/layout/hList6"/>
    <dgm:cxn modelId="{0EC2E872-BEEA-47BF-9071-A79F2066C8F9}" type="presParOf" srcId="{7FD85817-101B-4F6E-8D92-CD8770923A97}" destId="{60F59CB5-4C07-47A5-A60B-27761FC8E374}"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DDB3B7-9F22-43E4-B45A-99B0AC29324E}" type="doc">
      <dgm:prSet loTypeId="urn:microsoft.com/office/officeart/2005/8/layout/venn1" loCatId="relationship" qsTypeId="urn:microsoft.com/office/officeart/2005/8/quickstyle/3d1" qsCatId="3D" csTypeId="urn:microsoft.com/office/officeart/2005/8/colors/accent3_2" csCatId="accent3" phldr="1"/>
      <dgm:spPr/>
    </dgm:pt>
    <dgm:pt modelId="{156DBD38-3A4B-4437-B9A2-8854A53F8023}">
      <dgm:prSet phldrT="[Text]"/>
      <dgm:spPr>
        <a:solidFill>
          <a:srgbClr val="92D050">
            <a:alpha val="50000"/>
          </a:srgbClr>
        </a:solidFill>
      </dgm:spPr>
      <dgm:t>
        <a:bodyPr/>
        <a:lstStyle/>
        <a:p>
          <a:r>
            <a:rPr lang="en-US" dirty="0"/>
            <a:t>Bioresources</a:t>
          </a:r>
        </a:p>
      </dgm:t>
    </dgm:pt>
    <dgm:pt modelId="{79A6A99F-3B55-4916-A8BF-409ECB76D00B}" type="parTrans" cxnId="{A972819A-7479-4CA9-99DC-2335575EB993}">
      <dgm:prSet/>
      <dgm:spPr/>
      <dgm:t>
        <a:bodyPr/>
        <a:lstStyle/>
        <a:p>
          <a:endParaRPr lang="en-US"/>
        </a:p>
      </dgm:t>
    </dgm:pt>
    <dgm:pt modelId="{90B420BC-AE49-4C6B-A820-D4892E493173}" type="sibTrans" cxnId="{A972819A-7479-4CA9-99DC-2335575EB993}">
      <dgm:prSet/>
      <dgm:spPr/>
      <dgm:t>
        <a:bodyPr/>
        <a:lstStyle/>
        <a:p>
          <a:endParaRPr lang="en-US"/>
        </a:p>
      </dgm:t>
    </dgm:pt>
    <dgm:pt modelId="{929B7606-45E5-42D9-9FAC-5562661BE812}">
      <dgm:prSet phldrT="[Text]"/>
      <dgm:spPr/>
      <dgm:t>
        <a:bodyPr/>
        <a:lstStyle/>
        <a:p>
          <a:r>
            <a:rPr lang="en-US" dirty="0"/>
            <a:t>High added value products</a:t>
          </a:r>
        </a:p>
      </dgm:t>
    </dgm:pt>
    <dgm:pt modelId="{0EF5BB61-DE6B-4BD5-B3FD-C0C8C9B02C42}" type="parTrans" cxnId="{CDB70E7A-8B23-4C05-9C41-8F0D80AD1773}">
      <dgm:prSet/>
      <dgm:spPr/>
      <dgm:t>
        <a:bodyPr/>
        <a:lstStyle/>
        <a:p>
          <a:endParaRPr lang="en-US"/>
        </a:p>
      </dgm:t>
    </dgm:pt>
    <dgm:pt modelId="{631734D0-C230-4DF2-B352-A6B63F8A5104}" type="sibTrans" cxnId="{CDB70E7A-8B23-4C05-9C41-8F0D80AD1773}">
      <dgm:prSet/>
      <dgm:spPr/>
      <dgm:t>
        <a:bodyPr/>
        <a:lstStyle/>
        <a:p>
          <a:endParaRPr lang="en-US"/>
        </a:p>
      </dgm:t>
    </dgm:pt>
    <dgm:pt modelId="{93A8738B-E8FF-4B01-9972-29DFD5005610}">
      <dgm:prSet phldrT="[Text]"/>
      <dgm:spPr/>
      <dgm:t>
        <a:bodyPr/>
        <a:lstStyle/>
        <a:p>
          <a:r>
            <a:rPr lang="en-US" dirty="0"/>
            <a:t>Bio-technologies</a:t>
          </a:r>
        </a:p>
      </dgm:t>
    </dgm:pt>
    <dgm:pt modelId="{A16ED79B-DA5E-4374-95BC-521DD7F4D916}" type="parTrans" cxnId="{F70FC7F5-54CD-46CE-97DD-386860A164A1}">
      <dgm:prSet/>
      <dgm:spPr/>
      <dgm:t>
        <a:bodyPr/>
        <a:lstStyle/>
        <a:p>
          <a:endParaRPr lang="en-US"/>
        </a:p>
      </dgm:t>
    </dgm:pt>
    <dgm:pt modelId="{FE14F5EE-1FB2-44A1-8B1B-B9B62A35BA43}" type="sibTrans" cxnId="{F70FC7F5-54CD-46CE-97DD-386860A164A1}">
      <dgm:prSet/>
      <dgm:spPr/>
      <dgm:t>
        <a:bodyPr/>
        <a:lstStyle/>
        <a:p>
          <a:endParaRPr lang="en-US"/>
        </a:p>
      </dgm:t>
    </dgm:pt>
    <dgm:pt modelId="{605A620D-5A9C-43F3-B119-615BACEF6A03}" type="pres">
      <dgm:prSet presAssocID="{00DDB3B7-9F22-43E4-B45A-99B0AC29324E}" presName="compositeShape" presStyleCnt="0">
        <dgm:presLayoutVars>
          <dgm:chMax val="7"/>
          <dgm:dir/>
          <dgm:resizeHandles val="exact"/>
        </dgm:presLayoutVars>
      </dgm:prSet>
      <dgm:spPr/>
    </dgm:pt>
    <dgm:pt modelId="{43CE408B-2B82-479E-8DF8-0F8BB7FEFC24}" type="pres">
      <dgm:prSet presAssocID="{156DBD38-3A4B-4437-B9A2-8854A53F8023}" presName="circ1" presStyleLbl="vennNode1" presStyleIdx="0" presStyleCnt="3"/>
      <dgm:spPr/>
    </dgm:pt>
    <dgm:pt modelId="{6DC8C08A-C177-4A4E-9E86-C6D04DF5A956}" type="pres">
      <dgm:prSet presAssocID="{156DBD38-3A4B-4437-B9A2-8854A53F8023}" presName="circ1Tx" presStyleLbl="revTx" presStyleIdx="0" presStyleCnt="0">
        <dgm:presLayoutVars>
          <dgm:chMax val="0"/>
          <dgm:chPref val="0"/>
          <dgm:bulletEnabled val="1"/>
        </dgm:presLayoutVars>
      </dgm:prSet>
      <dgm:spPr/>
    </dgm:pt>
    <dgm:pt modelId="{DA7D81C0-43EC-4C92-9DFC-995974F633CC}" type="pres">
      <dgm:prSet presAssocID="{929B7606-45E5-42D9-9FAC-5562661BE812}" presName="circ2" presStyleLbl="vennNode1" presStyleIdx="1" presStyleCnt="3"/>
      <dgm:spPr/>
    </dgm:pt>
    <dgm:pt modelId="{F95BDB08-2B5E-4B98-A991-F9F09AF21EE0}" type="pres">
      <dgm:prSet presAssocID="{929B7606-45E5-42D9-9FAC-5562661BE812}" presName="circ2Tx" presStyleLbl="revTx" presStyleIdx="0" presStyleCnt="0">
        <dgm:presLayoutVars>
          <dgm:chMax val="0"/>
          <dgm:chPref val="0"/>
          <dgm:bulletEnabled val="1"/>
        </dgm:presLayoutVars>
      </dgm:prSet>
      <dgm:spPr/>
    </dgm:pt>
    <dgm:pt modelId="{50EAF7DD-5817-499E-A41D-5AE472D32373}" type="pres">
      <dgm:prSet presAssocID="{93A8738B-E8FF-4B01-9972-29DFD5005610}" presName="circ3" presStyleLbl="vennNode1" presStyleIdx="2" presStyleCnt="3"/>
      <dgm:spPr/>
    </dgm:pt>
    <dgm:pt modelId="{9205F373-229A-4BBA-81B2-13F676C4A9E4}" type="pres">
      <dgm:prSet presAssocID="{93A8738B-E8FF-4B01-9972-29DFD5005610}" presName="circ3Tx" presStyleLbl="revTx" presStyleIdx="0" presStyleCnt="0">
        <dgm:presLayoutVars>
          <dgm:chMax val="0"/>
          <dgm:chPref val="0"/>
          <dgm:bulletEnabled val="1"/>
        </dgm:presLayoutVars>
      </dgm:prSet>
      <dgm:spPr/>
    </dgm:pt>
  </dgm:ptLst>
  <dgm:cxnLst>
    <dgm:cxn modelId="{67A0D022-DE2B-4D6B-8ADA-CD5D2174B572}" type="presOf" srcId="{929B7606-45E5-42D9-9FAC-5562661BE812}" destId="{F95BDB08-2B5E-4B98-A991-F9F09AF21EE0}" srcOrd="1" destOrd="0" presId="urn:microsoft.com/office/officeart/2005/8/layout/venn1"/>
    <dgm:cxn modelId="{29EA7F48-32C9-462C-A425-3ACB9336CD6C}" type="presOf" srcId="{93A8738B-E8FF-4B01-9972-29DFD5005610}" destId="{50EAF7DD-5817-499E-A41D-5AE472D32373}" srcOrd="0" destOrd="0" presId="urn:microsoft.com/office/officeart/2005/8/layout/venn1"/>
    <dgm:cxn modelId="{9AB18D56-B1E1-4F75-BCE9-676B0A984F31}" type="presOf" srcId="{929B7606-45E5-42D9-9FAC-5562661BE812}" destId="{DA7D81C0-43EC-4C92-9DFC-995974F633CC}" srcOrd="0" destOrd="0" presId="urn:microsoft.com/office/officeart/2005/8/layout/venn1"/>
    <dgm:cxn modelId="{024C0459-30A0-4DD1-BA6E-3075288D859C}" type="presOf" srcId="{156DBD38-3A4B-4437-B9A2-8854A53F8023}" destId="{43CE408B-2B82-479E-8DF8-0F8BB7FEFC24}" srcOrd="0" destOrd="0" presId="urn:microsoft.com/office/officeart/2005/8/layout/venn1"/>
    <dgm:cxn modelId="{CDB70E7A-8B23-4C05-9C41-8F0D80AD1773}" srcId="{00DDB3B7-9F22-43E4-B45A-99B0AC29324E}" destId="{929B7606-45E5-42D9-9FAC-5562661BE812}" srcOrd="1" destOrd="0" parTransId="{0EF5BB61-DE6B-4BD5-B3FD-C0C8C9B02C42}" sibTransId="{631734D0-C230-4DF2-B352-A6B63F8A5104}"/>
    <dgm:cxn modelId="{A972819A-7479-4CA9-99DC-2335575EB993}" srcId="{00DDB3B7-9F22-43E4-B45A-99B0AC29324E}" destId="{156DBD38-3A4B-4437-B9A2-8854A53F8023}" srcOrd="0" destOrd="0" parTransId="{79A6A99F-3B55-4916-A8BF-409ECB76D00B}" sibTransId="{90B420BC-AE49-4C6B-A820-D4892E493173}"/>
    <dgm:cxn modelId="{7748A09F-8F02-4EBE-B164-1DFBE13FAD59}" type="presOf" srcId="{00DDB3B7-9F22-43E4-B45A-99B0AC29324E}" destId="{605A620D-5A9C-43F3-B119-615BACEF6A03}" srcOrd="0" destOrd="0" presId="urn:microsoft.com/office/officeart/2005/8/layout/venn1"/>
    <dgm:cxn modelId="{26325EAE-C4E0-4F68-8351-9A8098951F71}" type="presOf" srcId="{156DBD38-3A4B-4437-B9A2-8854A53F8023}" destId="{6DC8C08A-C177-4A4E-9E86-C6D04DF5A956}" srcOrd="1" destOrd="0" presId="urn:microsoft.com/office/officeart/2005/8/layout/venn1"/>
    <dgm:cxn modelId="{49A22CD9-3837-4093-9264-F4C9C5F3DD16}" type="presOf" srcId="{93A8738B-E8FF-4B01-9972-29DFD5005610}" destId="{9205F373-229A-4BBA-81B2-13F676C4A9E4}" srcOrd="1" destOrd="0" presId="urn:microsoft.com/office/officeart/2005/8/layout/venn1"/>
    <dgm:cxn modelId="{F70FC7F5-54CD-46CE-97DD-386860A164A1}" srcId="{00DDB3B7-9F22-43E4-B45A-99B0AC29324E}" destId="{93A8738B-E8FF-4B01-9972-29DFD5005610}" srcOrd="2" destOrd="0" parTransId="{A16ED79B-DA5E-4374-95BC-521DD7F4D916}" sibTransId="{FE14F5EE-1FB2-44A1-8B1B-B9B62A35BA43}"/>
    <dgm:cxn modelId="{EBFACADD-DFC2-4AFD-AE59-F5FD71FF0B1A}" type="presParOf" srcId="{605A620D-5A9C-43F3-B119-615BACEF6A03}" destId="{43CE408B-2B82-479E-8DF8-0F8BB7FEFC24}" srcOrd="0" destOrd="0" presId="urn:microsoft.com/office/officeart/2005/8/layout/venn1"/>
    <dgm:cxn modelId="{F6B8B65C-77BA-4136-8F1F-C5532EA6579A}" type="presParOf" srcId="{605A620D-5A9C-43F3-B119-615BACEF6A03}" destId="{6DC8C08A-C177-4A4E-9E86-C6D04DF5A956}" srcOrd="1" destOrd="0" presId="urn:microsoft.com/office/officeart/2005/8/layout/venn1"/>
    <dgm:cxn modelId="{6E2F9D25-BC65-4EB5-A70C-73740D69E0D0}" type="presParOf" srcId="{605A620D-5A9C-43F3-B119-615BACEF6A03}" destId="{DA7D81C0-43EC-4C92-9DFC-995974F633CC}" srcOrd="2" destOrd="0" presId="urn:microsoft.com/office/officeart/2005/8/layout/venn1"/>
    <dgm:cxn modelId="{0D6A058E-13D9-4FD0-8368-0D45B7867493}" type="presParOf" srcId="{605A620D-5A9C-43F3-B119-615BACEF6A03}" destId="{F95BDB08-2B5E-4B98-A991-F9F09AF21EE0}" srcOrd="3" destOrd="0" presId="urn:microsoft.com/office/officeart/2005/8/layout/venn1"/>
    <dgm:cxn modelId="{81A90FED-9875-46A0-9837-63D1688A2358}" type="presParOf" srcId="{605A620D-5A9C-43F3-B119-615BACEF6A03}" destId="{50EAF7DD-5817-499E-A41D-5AE472D32373}" srcOrd="4" destOrd="0" presId="urn:microsoft.com/office/officeart/2005/8/layout/venn1"/>
    <dgm:cxn modelId="{E5D51B0D-18C2-4CEB-BF5B-300FF7D3DF7E}" type="presParOf" srcId="{605A620D-5A9C-43F3-B119-615BACEF6A03}" destId="{9205F373-229A-4BBA-81B2-13F676C4A9E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DDB3B7-9F22-43E4-B45A-99B0AC29324E}" type="doc">
      <dgm:prSet loTypeId="urn:microsoft.com/office/officeart/2005/8/layout/venn1" loCatId="relationship" qsTypeId="urn:microsoft.com/office/officeart/2005/8/quickstyle/3d1" qsCatId="3D" csTypeId="urn:microsoft.com/office/officeart/2005/8/colors/accent3_2" csCatId="accent3" phldr="1"/>
      <dgm:spPr/>
    </dgm:pt>
    <dgm:pt modelId="{156DBD38-3A4B-4437-B9A2-8854A53F8023}">
      <dgm:prSet phldrT="[Text]"/>
      <dgm:spPr>
        <a:solidFill>
          <a:schemeClr val="bg2">
            <a:lumMod val="75000"/>
            <a:alpha val="50000"/>
          </a:schemeClr>
        </a:solidFill>
      </dgm:spPr>
      <dgm:t>
        <a:bodyPr/>
        <a:lstStyle/>
        <a:p>
          <a:r>
            <a:rPr lang="en-US" dirty="0"/>
            <a:t>Bioresources</a:t>
          </a:r>
        </a:p>
      </dgm:t>
    </dgm:pt>
    <dgm:pt modelId="{79A6A99F-3B55-4916-A8BF-409ECB76D00B}" type="parTrans" cxnId="{A972819A-7479-4CA9-99DC-2335575EB993}">
      <dgm:prSet/>
      <dgm:spPr/>
      <dgm:t>
        <a:bodyPr/>
        <a:lstStyle/>
        <a:p>
          <a:endParaRPr lang="en-US"/>
        </a:p>
      </dgm:t>
    </dgm:pt>
    <dgm:pt modelId="{90B420BC-AE49-4C6B-A820-D4892E493173}" type="sibTrans" cxnId="{A972819A-7479-4CA9-99DC-2335575EB993}">
      <dgm:prSet/>
      <dgm:spPr/>
      <dgm:t>
        <a:bodyPr/>
        <a:lstStyle/>
        <a:p>
          <a:endParaRPr lang="en-US"/>
        </a:p>
      </dgm:t>
    </dgm:pt>
    <dgm:pt modelId="{929B7606-45E5-42D9-9FAC-5562661BE812}">
      <dgm:prSet phldrT="[Text]"/>
      <dgm:spPr>
        <a:solidFill>
          <a:srgbClr val="92D050">
            <a:alpha val="50000"/>
          </a:srgbClr>
        </a:solidFill>
      </dgm:spPr>
      <dgm:t>
        <a:bodyPr/>
        <a:lstStyle/>
        <a:p>
          <a:r>
            <a:rPr lang="en-US" dirty="0"/>
            <a:t>High added value products</a:t>
          </a:r>
        </a:p>
      </dgm:t>
    </dgm:pt>
    <dgm:pt modelId="{0EF5BB61-DE6B-4BD5-B3FD-C0C8C9B02C42}" type="parTrans" cxnId="{CDB70E7A-8B23-4C05-9C41-8F0D80AD1773}">
      <dgm:prSet/>
      <dgm:spPr/>
      <dgm:t>
        <a:bodyPr/>
        <a:lstStyle/>
        <a:p>
          <a:endParaRPr lang="en-US"/>
        </a:p>
      </dgm:t>
    </dgm:pt>
    <dgm:pt modelId="{631734D0-C230-4DF2-B352-A6B63F8A5104}" type="sibTrans" cxnId="{CDB70E7A-8B23-4C05-9C41-8F0D80AD1773}">
      <dgm:prSet/>
      <dgm:spPr/>
      <dgm:t>
        <a:bodyPr/>
        <a:lstStyle/>
        <a:p>
          <a:endParaRPr lang="en-US"/>
        </a:p>
      </dgm:t>
    </dgm:pt>
    <dgm:pt modelId="{93A8738B-E8FF-4B01-9972-29DFD5005610}">
      <dgm:prSet phldrT="[Text]"/>
      <dgm:spPr/>
      <dgm:t>
        <a:bodyPr/>
        <a:lstStyle/>
        <a:p>
          <a:r>
            <a:rPr lang="en-US" dirty="0"/>
            <a:t>Bio-technologies</a:t>
          </a:r>
        </a:p>
      </dgm:t>
    </dgm:pt>
    <dgm:pt modelId="{A16ED79B-DA5E-4374-95BC-521DD7F4D916}" type="parTrans" cxnId="{F70FC7F5-54CD-46CE-97DD-386860A164A1}">
      <dgm:prSet/>
      <dgm:spPr/>
      <dgm:t>
        <a:bodyPr/>
        <a:lstStyle/>
        <a:p>
          <a:endParaRPr lang="en-US"/>
        </a:p>
      </dgm:t>
    </dgm:pt>
    <dgm:pt modelId="{FE14F5EE-1FB2-44A1-8B1B-B9B62A35BA43}" type="sibTrans" cxnId="{F70FC7F5-54CD-46CE-97DD-386860A164A1}">
      <dgm:prSet/>
      <dgm:spPr/>
      <dgm:t>
        <a:bodyPr/>
        <a:lstStyle/>
        <a:p>
          <a:endParaRPr lang="en-US"/>
        </a:p>
      </dgm:t>
    </dgm:pt>
    <dgm:pt modelId="{605A620D-5A9C-43F3-B119-615BACEF6A03}" type="pres">
      <dgm:prSet presAssocID="{00DDB3B7-9F22-43E4-B45A-99B0AC29324E}" presName="compositeShape" presStyleCnt="0">
        <dgm:presLayoutVars>
          <dgm:chMax val="7"/>
          <dgm:dir/>
          <dgm:resizeHandles val="exact"/>
        </dgm:presLayoutVars>
      </dgm:prSet>
      <dgm:spPr/>
    </dgm:pt>
    <dgm:pt modelId="{43CE408B-2B82-479E-8DF8-0F8BB7FEFC24}" type="pres">
      <dgm:prSet presAssocID="{156DBD38-3A4B-4437-B9A2-8854A53F8023}" presName="circ1" presStyleLbl="vennNode1" presStyleIdx="0" presStyleCnt="3"/>
      <dgm:spPr/>
    </dgm:pt>
    <dgm:pt modelId="{6DC8C08A-C177-4A4E-9E86-C6D04DF5A956}" type="pres">
      <dgm:prSet presAssocID="{156DBD38-3A4B-4437-B9A2-8854A53F8023}" presName="circ1Tx" presStyleLbl="revTx" presStyleIdx="0" presStyleCnt="0">
        <dgm:presLayoutVars>
          <dgm:chMax val="0"/>
          <dgm:chPref val="0"/>
          <dgm:bulletEnabled val="1"/>
        </dgm:presLayoutVars>
      </dgm:prSet>
      <dgm:spPr/>
    </dgm:pt>
    <dgm:pt modelId="{DA7D81C0-43EC-4C92-9DFC-995974F633CC}" type="pres">
      <dgm:prSet presAssocID="{929B7606-45E5-42D9-9FAC-5562661BE812}" presName="circ2" presStyleLbl="vennNode1" presStyleIdx="1" presStyleCnt="3"/>
      <dgm:spPr/>
    </dgm:pt>
    <dgm:pt modelId="{F95BDB08-2B5E-4B98-A991-F9F09AF21EE0}" type="pres">
      <dgm:prSet presAssocID="{929B7606-45E5-42D9-9FAC-5562661BE812}" presName="circ2Tx" presStyleLbl="revTx" presStyleIdx="0" presStyleCnt="0">
        <dgm:presLayoutVars>
          <dgm:chMax val="0"/>
          <dgm:chPref val="0"/>
          <dgm:bulletEnabled val="1"/>
        </dgm:presLayoutVars>
      </dgm:prSet>
      <dgm:spPr/>
    </dgm:pt>
    <dgm:pt modelId="{50EAF7DD-5817-499E-A41D-5AE472D32373}" type="pres">
      <dgm:prSet presAssocID="{93A8738B-E8FF-4B01-9972-29DFD5005610}" presName="circ3" presStyleLbl="vennNode1" presStyleIdx="2" presStyleCnt="3"/>
      <dgm:spPr/>
    </dgm:pt>
    <dgm:pt modelId="{9205F373-229A-4BBA-81B2-13F676C4A9E4}" type="pres">
      <dgm:prSet presAssocID="{93A8738B-E8FF-4B01-9972-29DFD5005610}" presName="circ3Tx" presStyleLbl="revTx" presStyleIdx="0" presStyleCnt="0">
        <dgm:presLayoutVars>
          <dgm:chMax val="0"/>
          <dgm:chPref val="0"/>
          <dgm:bulletEnabled val="1"/>
        </dgm:presLayoutVars>
      </dgm:prSet>
      <dgm:spPr/>
    </dgm:pt>
  </dgm:ptLst>
  <dgm:cxnLst>
    <dgm:cxn modelId="{67A0D022-DE2B-4D6B-8ADA-CD5D2174B572}" type="presOf" srcId="{929B7606-45E5-42D9-9FAC-5562661BE812}" destId="{F95BDB08-2B5E-4B98-A991-F9F09AF21EE0}" srcOrd="1" destOrd="0" presId="urn:microsoft.com/office/officeart/2005/8/layout/venn1"/>
    <dgm:cxn modelId="{29EA7F48-32C9-462C-A425-3ACB9336CD6C}" type="presOf" srcId="{93A8738B-E8FF-4B01-9972-29DFD5005610}" destId="{50EAF7DD-5817-499E-A41D-5AE472D32373}" srcOrd="0" destOrd="0" presId="urn:microsoft.com/office/officeart/2005/8/layout/venn1"/>
    <dgm:cxn modelId="{9AB18D56-B1E1-4F75-BCE9-676B0A984F31}" type="presOf" srcId="{929B7606-45E5-42D9-9FAC-5562661BE812}" destId="{DA7D81C0-43EC-4C92-9DFC-995974F633CC}" srcOrd="0" destOrd="0" presId="urn:microsoft.com/office/officeart/2005/8/layout/venn1"/>
    <dgm:cxn modelId="{024C0459-30A0-4DD1-BA6E-3075288D859C}" type="presOf" srcId="{156DBD38-3A4B-4437-B9A2-8854A53F8023}" destId="{43CE408B-2B82-479E-8DF8-0F8BB7FEFC24}" srcOrd="0" destOrd="0" presId="urn:microsoft.com/office/officeart/2005/8/layout/venn1"/>
    <dgm:cxn modelId="{CDB70E7A-8B23-4C05-9C41-8F0D80AD1773}" srcId="{00DDB3B7-9F22-43E4-B45A-99B0AC29324E}" destId="{929B7606-45E5-42D9-9FAC-5562661BE812}" srcOrd="1" destOrd="0" parTransId="{0EF5BB61-DE6B-4BD5-B3FD-C0C8C9B02C42}" sibTransId="{631734D0-C230-4DF2-B352-A6B63F8A5104}"/>
    <dgm:cxn modelId="{A972819A-7479-4CA9-99DC-2335575EB993}" srcId="{00DDB3B7-9F22-43E4-B45A-99B0AC29324E}" destId="{156DBD38-3A4B-4437-B9A2-8854A53F8023}" srcOrd="0" destOrd="0" parTransId="{79A6A99F-3B55-4916-A8BF-409ECB76D00B}" sibTransId="{90B420BC-AE49-4C6B-A820-D4892E493173}"/>
    <dgm:cxn modelId="{7748A09F-8F02-4EBE-B164-1DFBE13FAD59}" type="presOf" srcId="{00DDB3B7-9F22-43E4-B45A-99B0AC29324E}" destId="{605A620D-5A9C-43F3-B119-615BACEF6A03}" srcOrd="0" destOrd="0" presId="urn:microsoft.com/office/officeart/2005/8/layout/venn1"/>
    <dgm:cxn modelId="{26325EAE-C4E0-4F68-8351-9A8098951F71}" type="presOf" srcId="{156DBD38-3A4B-4437-B9A2-8854A53F8023}" destId="{6DC8C08A-C177-4A4E-9E86-C6D04DF5A956}" srcOrd="1" destOrd="0" presId="urn:microsoft.com/office/officeart/2005/8/layout/venn1"/>
    <dgm:cxn modelId="{49A22CD9-3837-4093-9264-F4C9C5F3DD16}" type="presOf" srcId="{93A8738B-E8FF-4B01-9972-29DFD5005610}" destId="{9205F373-229A-4BBA-81B2-13F676C4A9E4}" srcOrd="1" destOrd="0" presId="urn:microsoft.com/office/officeart/2005/8/layout/venn1"/>
    <dgm:cxn modelId="{F70FC7F5-54CD-46CE-97DD-386860A164A1}" srcId="{00DDB3B7-9F22-43E4-B45A-99B0AC29324E}" destId="{93A8738B-E8FF-4B01-9972-29DFD5005610}" srcOrd="2" destOrd="0" parTransId="{A16ED79B-DA5E-4374-95BC-521DD7F4D916}" sibTransId="{FE14F5EE-1FB2-44A1-8B1B-B9B62A35BA43}"/>
    <dgm:cxn modelId="{EBFACADD-DFC2-4AFD-AE59-F5FD71FF0B1A}" type="presParOf" srcId="{605A620D-5A9C-43F3-B119-615BACEF6A03}" destId="{43CE408B-2B82-479E-8DF8-0F8BB7FEFC24}" srcOrd="0" destOrd="0" presId="urn:microsoft.com/office/officeart/2005/8/layout/venn1"/>
    <dgm:cxn modelId="{F6B8B65C-77BA-4136-8F1F-C5532EA6579A}" type="presParOf" srcId="{605A620D-5A9C-43F3-B119-615BACEF6A03}" destId="{6DC8C08A-C177-4A4E-9E86-C6D04DF5A956}" srcOrd="1" destOrd="0" presId="urn:microsoft.com/office/officeart/2005/8/layout/venn1"/>
    <dgm:cxn modelId="{6E2F9D25-BC65-4EB5-A70C-73740D69E0D0}" type="presParOf" srcId="{605A620D-5A9C-43F3-B119-615BACEF6A03}" destId="{DA7D81C0-43EC-4C92-9DFC-995974F633CC}" srcOrd="2" destOrd="0" presId="urn:microsoft.com/office/officeart/2005/8/layout/venn1"/>
    <dgm:cxn modelId="{0D6A058E-13D9-4FD0-8368-0D45B7867493}" type="presParOf" srcId="{605A620D-5A9C-43F3-B119-615BACEF6A03}" destId="{F95BDB08-2B5E-4B98-A991-F9F09AF21EE0}" srcOrd="3" destOrd="0" presId="urn:microsoft.com/office/officeart/2005/8/layout/venn1"/>
    <dgm:cxn modelId="{81A90FED-9875-46A0-9837-63D1688A2358}" type="presParOf" srcId="{605A620D-5A9C-43F3-B119-615BACEF6A03}" destId="{50EAF7DD-5817-499E-A41D-5AE472D32373}" srcOrd="4" destOrd="0" presId="urn:microsoft.com/office/officeart/2005/8/layout/venn1"/>
    <dgm:cxn modelId="{E5D51B0D-18C2-4CEB-BF5B-300FF7D3DF7E}" type="presParOf" srcId="{605A620D-5A9C-43F3-B119-615BACEF6A03}" destId="{9205F373-229A-4BBA-81B2-13F676C4A9E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DDB3B7-9F22-43E4-B45A-99B0AC29324E}" type="doc">
      <dgm:prSet loTypeId="urn:microsoft.com/office/officeart/2005/8/layout/venn1" loCatId="relationship" qsTypeId="urn:microsoft.com/office/officeart/2005/8/quickstyle/3d1" qsCatId="3D" csTypeId="urn:microsoft.com/office/officeart/2005/8/colors/accent3_2" csCatId="accent3" phldr="1"/>
      <dgm:spPr/>
    </dgm:pt>
    <dgm:pt modelId="{156DBD38-3A4B-4437-B9A2-8854A53F8023}">
      <dgm:prSet phldrT="[Text]"/>
      <dgm:spPr>
        <a:solidFill>
          <a:schemeClr val="bg2">
            <a:lumMod val="75000"/>
            <a:alpha val="50000"/>
          </a:schemeClr>
        </a:solidFill>
      </dgm:spPr>
      <dgm:t>
        <a:bodyPr/>
        <a:lstStyle/>
        <a:p>
          <a:r>
            <a:rPr lang="en-US" dirty="0"/>
            <a:t>Bioresources</a:t>
          </a:r>
        </a:p>
      </dgm:t>
    </dgm:pt>
    <dgm:pt modelId="{79A6A99F-3B55-4916-A8BF-409ECB76D00B}" type="parTrans" cxnId="{A972819A-7479-4CA9-99DC-2335575EB993}">
      <dgm:prSet/>
      <dgm:spPr/>
      <dgm:t>
        <a:bodyPr/>
        <a:lstStyle/>
        <a:p>
          <a:endParaRPr lang="en-US"/>
        </a:p>
      </dgm:t>
    </dgm:pt>
    <dgm:pt modelId="{90B420BC-AE49-4C6B-A820-D4892E493173}" type="sibTrans" cxnId="{A972819A-7479-4CA9-99DC-2335575EB993}">
      <dgm:prSet/>
      <dgm:spPr/>
      <dgm:t>
        <a:bodyPr/>
        <a:lstStyle/>
        <a:p>
          <a:endParaRPr lang="en-US"/>
        </a:p>
      </dgm:t>
    </dgm:pt>
    <dgm:pt modelId="{929B7606-45E5-42D9-9FAC-5562661BE812}">
      <dgm:prSet phldrT="[Text]"/>
      <dgm:spPr>
        <a:solidFill>
          <a:schemeClr val="bg2">
            <a:lumMod val="75000"/>
            <a:alpha val="50000"/>
          </a:schemeClr>
        </a:solidFill>
      </dgm:spPr>
      <dgm:t>
        <a:bodyPr/>
        <a:lstStyle/>
        <a:p>
          <a:r>
            <a:rPr lang="en-US" dirty="0"/>
            <a:t>High added value products</a:t>
          </a:r>
        </a:p>
      </dgm:t>
    </dgm:pt>
    <dgm:pt modelId="{0EF5BB61-DE6B-4BD5-B3FD-C0C8C9B02C42}" type="parTrans" cxnId="{CDB70E7A-8B23-4C05-9C41-8F0D80AD1773}">
      <dgm:prSet/>
      <dgm:spPr/>
      <dgm:t>
        <a:bodyPr/>
        <a:lstStyle/>
        <a:p>
          <a:endParaRPr lang="en-US"/>
        </a:p>
      </dgm:t>
    </dgm:pt>
    <dgm:pt modelId="{631734D0-C230-4DF2-B352-A6B63F8A5104}" type="sibTrans" cxnId="{CDB70E7A-8B23-4C05-9C41-8F0D80AD1773}">
      <dgm:prSet/>
      <dgm:spPr/>
      <dgm:t>
        <a:bodyPr/>
        <a:lstStyle/>
        <a:p>
          <a:endParaRPr lang="en-US"/>
        </a:p>
      </dgm:t>
    </dgm:pt>
    <dgm:pt modelId="{93A8738B-E8FF-4B01-9972-29DFD5005610}">
      <dgm:prSet phldrT="[Text]"/>
      <dgm:spPr>
        <a:solidFill>
          <a:srgbClr val="92D050">
            <a:alpha val="50000"/>
          </a:srgbClr>
        </a:solidFill>
      </dgm:spPr>
      <dgm:t>
        <a:bodyPr/>
        <a:lstStyle/>
        <a:p>
          <a:r>
            <a:rPr lang="en-US" dirty="0"/>
            <a:t>Bio-technologies</a:t>
          </a:r>
        </a:p>
      </dgm:t>
    </dgm:pt>
    <dgm:pt modelId="{A16ED79B-DA5E-4374-95BC-521DD7F4D916}" type="parTrans" cxnId="{F70FC7F5-54CD-46CE-97DD-386860A164A1}">
      <dgm:prSet/>
      <dgm:spPr/>
      <dgm:t>
        <a:bodyPr/>
        <a:lstStyle/>
        <a:p>
          <a:endParaRPr lang="en-US"/>
        </a:p>
      </dgm:t>
    </dgm:pt>
    <dgm:pt modelId="{FE14F5EE-1FB2-44A1-8B1B-B9B62A35BA43}" type="sibTrans" cxnId="{F70FC7F5-54CD-46CE-97DD-386860A164A1}">
      <dgm:prSet/>
      <dgm:spPr/>
      <dgm:t>
        <a:bodyPr/>
        <a:lstStyle/>
        <a:p>
          <a:endParaRPr lang="en-US"/>
        </a:p>
      </dgm:t>
    </dgm:pt>
    <dgm:pt modelId="{605A620D-5A9C-43F3-B119-615BACEF6A03}" type="pres">
      <dgm:prSet presAssocID="{00DDB3B7-9F22-43E4-B45A-99B0AC29324E}" presName="compositeShape" presStyleCnt="0">
        <dgm:presLayoutVars>
          <dgm:chMax val="7"/>
          <dgm:dir/>
          <dgm:resizeHandles val="exact"/>
        </dgm:presLayoutVars>
      </dgm:prSet>
      <dgm:spPr/>
    </dgm:pt>
    <dgm:pt modelId="{43CE408B-2B82-479E-8DF8-0F8BB7FEFC24}" type="pres">
      <dgm:prSet presAssocID="{156DBD38-3A4B-4437-B9A2-8854A53F8023}" presName="circ1" presStyleLbl="vennNode1" presStyleIdx="0" presStyleCnt="3"/>
      <dgm:spPr/>
    </dgm:pt>
    <dgm:pt modelId="{6DC8C08A-C177-4A4E-9E86-C6D04DF5A956}" type="pres">
      <dgm:prSet presAssocID="{156DBD38-3A4B-4437-B9A2-8854A53F8023}" presName="circ1Tx" presStyleLbl="revTx" presStyleIdx="0" presStyleCnt="0">
        <dgm:presLayoutVars>
          <dgm:chMax val="0"/>
          <dgm:chPref val="0"/>
          <dgm:bulletEnabled val="1"/>
        </dgm:presLayoutVars>
      </dgm:prSet>
      <dgm:spPr/>
    </dgm:pt>
    <dgm:pt modelId="{DA7D81C0-43EC-4C92-9DFC-995974F633CC}" type="pres">
      <dgm:prSet presAssocID="{929B7606-45E5-42D9-9FAC-5562661BE812}" presName="circ2" presStyleLbl="vennNode1" presStyleIdx="1" presStyleCnt="3"/>
      <dgm:spPr/>
    </dgm:pt>
    <dgm:pt modelId="{F95BDB08-2B5E-4B98-A991-F9F09AF21EE0}" type="pres">
      <dgm:prSet presAssocID="{929B7606-45E5-42D9-9FAC-5562661BE812}" presName="circ2Tx" presStyleLbl="revTx" presStyleIdx="0" presStyleCnt="0">
        <dgm:presLayoutVars>
          <dgm:chMax val="0"/>
          <dgm:chPref val="0"/>
          <dgm:bulletEnabled val="1"/>
        </dgm:presLayoutVars>
      </dgm:prSet>
      <dgm:spPr/>
    </dgm:pt>
    <dgm:pt modelId="{50EAF7DD-5817-499E-A41D-5AE472D32373}" type="pres">
      <dgm:prSet presAssocID="{93A8738B-E8FF-4B01-9972-29DFD5005610}" presName="circ3" presStyleLbl="vennNode1" presStyleIdx="2" presStyleCnt="3"/>
      <dgm:spPr/>
    </dgm:pt>
    <dgm:pt modelId="{9205F373-229A-4BBA-81B2-13F676C4A9E4}" type="pres">
      <dgm:prSet presAssocID="{93A8738B-E8FF-4B01-9972-29DFD5005610}" presName="circ3Tx" presStyleLbl="revTx" presStyleIdx="0" presStyleCnt="0">
        <dgm:presLayoutVars>
          <dgm:chMax val="0"/>
          <dgm:chPref val="0"/>
          <dgm:bulletEnabled val="1"/>
        </dgm:presLayoutVars>
      </dgm:prSet>
      <dgm:spPr/>
    </dgm:pt>
  </dgm:ptLst>
  <dgm:cxnLst>
    <dgm:cxn modelId="{67A0D022-DE2B-4D6B-8ADA-CD5D2174B572}" type="presOf" srcId="{929B7606-45E5-42D9-9FAC-5562661BE812}" destId="{F95BDB08-2B5E-4B98-A991-F9F09AF21EE0}" srcOrd="1" destOrd="0" presId="urn:microsoft.com/office/officeart/2005/8/layout/venn1"/>
    <dgm:cxn modelId="{29EA7F48-32C9-462C-A425-3ACB9336CD6C}" type="presOf" srcId="{93A8738B-E8FF-4B01-9972-29DFD5005610}" destId="{50EAF7DD-5817-499E-A41D-5AE472D32373}" srcOrd="0" destOrd="0" presId="urn:microsoft.com/office/officeart/2005/8/layout/venn1"/>
    <dgm:cxn modelId="{9AB18D56-B1E1-4F75-BCE9-676B0A984F31}" type="presOf" srcId="{929B7606-45E5-42D9-9FAC-5562661BE812}" destId="{DA7D81C0-43EC-4C92-9DFC-995974F633CC}" srcOrd="0" destOrd="0" presId="urn:microsoft.com/office/officeart/2005/8/layout/venn1"/>
    <dgm:cxn modelId="{024C0459-30A0-4DD1-BA6E-3075288D859C}" type="presOf" srcId="{156DBD38-3A4B-4437-B9A2-8854A53F8023}" destId="{43CE408B-2B82-479E-8DF8-0F8BB7FEFC24}" srcOrd="0" destOrd="0" presId="urn:microsoft.com/office/officeart/2005/8/layout/venn1"/>
    <dgm:cxn modelId="{CDB70E7A-8B23-4C05-9C41-8F0D80AD1773}" srcId="{00DDB3B7-9F22-43E4-B45A-99B0AC29324E}" destId="{929B7606-45E5-42D9-9FAC-5562661BE812}" srcOrd="1" destOrd="0" parTransId="{0EF5BB61-DE6B-4BD5-B3FD-C0C8C9B02C42}" sibTransId="{631734D0-C230-4DF2-B352-A6B63F8A5104}"/>
    <dgm:cxn modelId="{A972819A-7479-4CA9-99DC-2335575EB993}" srcId="{00DDB3B7-9F22-43E4-B45A-99B0AC29324E}" destId="{156DBD38-3A4B-4437-B9A2-8854A53F8023}" srcOrd="0" destOrd="0" parTransId="{79A6A99F-3B55-4916-A8BF-409ECB76D00B}" sibTransId="{90B420BC-AE49-4C6B-A820-D4892E493173}"/>
    <dgm:cxn modelId="{7748A09F-8F02-4EBE-B164-1DFBE13FAD59}" type="presOf" srcId="{00DDB3B7-9F22-43E4-B45A-99B0AC29324E}" destId="{605A620D-5A9C-43F3-B119-615BACEF6A03}" srcOrd="0" destOrd="0" presId="urn:microsoft.com/office/officeart/2005/8/layout/venn1"/>
    <dgm:cxn modelId="{26325EAE-C4E0-4F68-8351-9A8098951F71}" type="presOf" srcId="{156DBD38-3A4B-4437-B9A2-8854A53F8023}" destId="{6DC8C08A-C177-4A4E-9E86-C6D04DF5A956}" srcOrd="1" destOrd="0" presId="urn:microsoft.com/office/officeart/2005/8/layout/venn1"/>
    <dgm:cxn modelId="{49A22CD9-3837-4093-9264-F4C9C5F3DD16}" type="presOf" srcId="{93A8738B-E8FF-4B01-9972-29DFD5005610}" destId="{9205F373-229A-4BBA-81B2-13F676C4A9E4}" srcOrd="1" destOrd="0" presId="urn:microsoft.com/office/officeart/2005/8/layout/venn1"/>
    <dgm:cxn modelId="{F70FC7F5-54CD-46CE-97DD-386860A164A1}" srcId="{00DDB3B7-9F22-43E4-B45A-99B0AC29324E}" destId="{93A8738B-E8FF-4B01-9972-29DFD5005610}" srcOrd="2" destOrd="0" parTransId="{A16ED79B-DA5E-4374-95BC-521DD7F4D916}" sibTransId="{FE14F5EE-1FB2-44A1-8B1B-B9B62A35BA43}"/>
    <dgm:cxn modelId="{EBFACADD-DFC2-4AFD-AE59-F5FD71FF0B1A}" type="presParOf" srcId="{605A620D-5A9C-43F3-B119-615BACEF6A03}" destId="{43CE408B-2B82-479E-8DF8-0F8BB7FEFC24}" srcOrd="0" destOrd="0" presId="urn:microsoft.com/office/officeart/2005/8/layout/venn1"/>
    <dgm:cxn modelId="{F6B8B65C-77BA-4136-8F1F-C5532EA6579A}" type="presParOf" srcId="{605A620D-5A9C-43F3-B119-615BACEF6A03}" destId="{6DC8C08A-C177-4A4E-9E86-C6D04DF5A956}" srcOrd="1" destOrd="0" presId="urn:microsoft.com/office/officeart/2005/8/layout/venn1"/>
    <dgm:cxn modelId="{6E2F9D25-BC65-4EB5-A70C-73740D69E0D0}" type="presParOf" srcId="{605A620D-5A9C-43F3-B119-615BACEF6A03}" destId="{DA7D81C0-43EC-4C92-9DFC-995974F633CC}" srcOrd="2" destOrd="0" presId="urn:microsoft.com/office/officeart/2005/8/layout/venn1"/>
    <dgm:cxn modelId="{0D6A058E-13D9-4FD0-8368-0D45B7867493}" type="presParOf" srcId="{605A620D-5A9C-43F3-B119-615BACEF6A03}" destId="{F95BDB08-2B5E-4B98-A991-F9F09AF21EE0}" srcOrd="3" destOrd="0" presId="urn:microsoft.com/office/officeart/2005/8/layout/venn1"/>
    <dgm:cxn modelId="{81A90FED-9875-46A0-9837-63D1688A2358}" type="presParOf" srcId="{605A620D-5A9C-43F3-B119-615BACEF6A03}" destId="{50EAF7DD-5817-499E-A41D-5AE472D32373}" srcOrd="4" destOrd="0" presId="urn:microsoft.com/office/officeart/2005/8/layout/venn1"/>
    <dgm:cxn modelId="{E5D51B0D-18C2-4CEB-BF5B-300FF7D3DF7E}" type="presParOf" srcId="{605A620D-5A9C-43F3-B119-615BACEF6A03}" destId="{9205F373-229A-4BBA-81B2-13F676C4A9E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DDB3B7-9F22-43E4-B45A-99B0AC29324E}" type="doc">
      <dgm:prSet loTypeId="urn:microsoft.com/office/officeart/2005/8/layout/venn1" loCatId="relationship" qsTypeId="urn:microsoft.com/office/officeart/2005/8/quickstyle/3d1" qsCatId="3D" csTypeId="urn:microsoft.com/office/officeart/2005/8/colors/accent6_2" csCatId="accent6" phldr="1"/>
      <dgm:spPr/>
    </dgm:pt>
    <dgm:pt modelId="{156DBD38-3A4B-4437-B9A2-8854A53F8023}">
      <dgm:prSet phldrT="[Text]"/>
      <dgm:spPr>
        <a:solidFill>
          <a:schemeClr val="accent6">
            <a:hueOff val="0"/>
            <a:satOff val="0"/>
            <a:lumOff val="0"/>
            <a:alpha val="22000"/>
          </a:schemeClr>
        </a:solidFill>
      </dgm:spPr>
      <dgm:t>
        <a:bodyPr/>
        <a:lstStyle/>
        <a:p>
          <a:r>
            <a:rPr lang="en-US" dirty="0"/>
            <a:t>Bioresources</a:t>
          </a:r>
        </a:p>
      </dgm:t>
    </dgm:pt>
    <dgm:pt modelId="{79A6A99F-3B55-4916-A8BF-409ECB76D00B}" type="parTrans" cxnId="{A972819A-7479-4CA9-99DC-2335575EB993}">
      <dgm:prSet/>
      <dgm:spPr/>
      <dgm:t>
        <a:bodyPr/>
        <a:lstStyle/>
        <a:p>
          <a:endParaRPr lang="en-US"/>
        </a:p>
      </dgm:t>
    </dgm:pt>
    <dgm:pt modelId="{90B420BC-AE49-4C6B-A820-D4892E493173}" type="sibTrans" cxnId="{A972819A-7479-4CA9-99DC-2335575EB993}">
      <dgm:prSet/>
      <dgm:spPr/>
      <dgm:t>
        <a:bodyPr/>
        <a:lstStyle/>
        <a:p>
          <a:endParaRPr lang="en-US"/>
        </a:p>
      </dgm:t>
    </dgm:pt>
    <dgm:pt modelId="{929B7606-45E5-42D9-9FAC-5562661BE812}">
      <dgm:prSet phldrT="[Text]"/>
      <dgm:spPr>
        <a:solidFill>
          <a:schemeClr val="accent6">
            <a:hueOff val="0"/>
            <a:satOff val="0"/>
            <a:lumOff val="0"/>
            <a:alpha val="32000"/>
          </a:schemeClr>
        </a:solidFill>
      </dgm:spPr>
      <dgm:t>
        <a:bodyPr/>
        <a:lstStyle/>
        <a:p>
          <a:r>
            <a:rPr lang="en-US" dirty="0"/>
            <a:t>High added value products</a:t>
          </a:r>
        </a:p>
      </dgm:t>
    </dgm:pt>
    <dgm:pt modelId="{0EF5BB61-DE6B-4BD5-B3FD-C0C8C9B02C42}" type="parTrans" cxnId="{CDB70E7A-8B23-4C05-9C41-8F0D80AD1773}">
      <dgm:prSet/>
      <dgm:spPr/>
      <dgm:t>
        <a:bodyPr/>
        <a:lstStyle/>
        <a:p>
          <a:endParaRPr lang="en-US"/>
        </a:p>
      </dgm:t>
    </dgm:pt>
    <dgm:pt modelId="{631734D0-C230-4DF2-B352-A6B63F8A5104}" type="sibTrans" cxnId="{CDB70E7A-8B23-4C05-9C41-8F0D80AD1773}">
      <dgm:prSet/>
      <dgm:spPr/>
      <dgm:t>
        <a:bodyPr/>
        <a:lstStyle/>
        <a:p>
          <a:endParaRPr lang="en-US"/>
        </a:p>
      </dgm:t>
    </dgm:pt>
    <dgm:pt modelId="{93A8738B-E8FF-4B01-9972-29DFD5005610}">
      <dgm:prSet phldrT="[Text]"/>
      <dgm:spPr>
        <a:solidFill>
          <a:schemeClr val="accent6">
            <a:hueOff val="0"/>
            <a:satOff val="0"/>
            <a:lumOff val="0"/>
            <a:alpha val="32000"/>
          </a:schemeClr>
        </a:solidFill>
      </dgm:spPr>
      <dgm:t>
        <a:bodyPr/>
        <a:lstStyle/>
        <a:p>
          <a:r>
            <a:rPr lang="en-US" dirty="0"/>
            <a:t>Bio-technologies</a:t>
          </a:r>
        </a:p>
      </dgm:t>
    </dgm:pt>
    <dgm:pt modelId="{A16ED79B-DA5E-4374-95BC-521DD7F4D916}" type="parTrans" cxnId="{F70FC7F5-54CD-46CE-97DD-386860A164A1}">
      <dgm:prSet/>
      <dgm:spPr/>
      <dgm:t>
        <a:bodyPr/>
        <a:lstStyle/>
        <a:p>
          <a:endParaRPr lang="en-US"/>
        </a:p>
      </dgm:t>
    </dgm:pt>
    <dgm:pt modelId="{FE14F5EE-1FB2-44A1-8B1B-B9B62A35BA43}" type="sibTrans" cxnId="{F70FC7F5-54CD-46CE-97DD-386860A164A1}">
      <dgm:prSet/>
      <dgm:spPr/>
      <dgm:t>
        <a:bodyPr/>
        <a:lstStyle/>
        <a:p>
          <a:endParaRPr lang="en-US"/>
        </a:p>
      </dgm:t>
    </dgm:pt>
    <dgm:pt modelId="{605A620D-5A9C-43F3-B119-615BACEF6A03}" type="pres">
      <dgm:prSet presAssocID="{00DDB3B7-9F22-43E4-B45A-99B0AC29324E}" presName="compositeShape" presStyleCnt="0">
        <dgm:presLayoutVars>
          <dgm:chMax val="7"/>
          <dgm:dir/>
          <dgm:resizeHandles val="exact"/>
        </dgm:presLayoutVars>
      </dgm:prSet>
      <dgm:spPr/>
    </dgm:pt>
    <dgm:pt modelId="{43CE408B-2B82-479E-8DF8-0F8BB7FEFC24}" type="pres">
      <dgm:prSet presAssocID="{156DBD38-3A4B-4437-B9A2-8854A53F8023}" presName="circ1" presStyleLbl="vennNode1" presStyleIdx="0" presStyleCnt="3"/>
      <dgm:spPr/>
    </dgm:pt>
    <dgm:pt modelId="{6DC8C08A-C177-4A4E-9E86-C6D04DF5A956}" type="pres">
      <dgm:prSet presAssocID="{156DBD38-3A4B-4437-B9A2-8854A53F8023}" presName="circ1Tx" presStyleLbl="revTx" presStyleIdx="0" presStyleCnt="0">
        <dgm:presLayoutVars>
          <dgm:chMax val="0"/>
          <dgm:chPref val="0"/>
          <dgm:bulletEnabled val="1"/>
        </dgm:presLayoutVars>
      </dgm:prSet>
      <dgm:spPr/>
    </dgm:pt>
    <dgm:pt modelId="{DA7D81C0-43EC-4C92-9DFC-995974F633CC}" type="pres">
      <dgm:prSet presAssocID="{929B7606-45E5-42D9-9FAC-5562661BE812}" presName="circ2" presStyleLbl="vennNode1" presStyleIdx="1" presStyleCnt="3"/>
      <dgm:spPr/>
    </dgm:pt>
    <dgm:pt modelId="{F95BDB08-2B5E-4B98-A991-F9F09AF21EE0}" type="pres">
      <dgm:prSet presAssocID="{929B7606-45E5-42D9-9FAC-5562661BE812}" presName="circ2Tx" presStyleLbl="revTx" presStyleIdx="0" presStyleCnt="0">
        <dgm:presLayoutVars>
          <dgm:chMax val="0"/>
          <dgm:chPref val="0"/>
          <dgm:bulletEnabled val="1"/>
        </dgm:presLayoutVars>
      </dgm:prSet>
      <dgm:spPr/>
    </dgm:pt>
    <dgm:pt modelId="{50EAF7DD-5817-499E-A41D-5AE472D32373}" type="pres">
      <dgm:prSet presAssocID="{93A8738B-E8FF-4B01-9972-29DFD5005610}" presName="circ3" presStyleLbl="vennNode1" presStyleIdx="2" presStyleCnt="3"/>
      <dgm:spPr/>
    </dgm:pt>
    <dgm:pt modelId="{9205F373-229A-4BBA-81B2-13F676C4A9E4}" type="pres">
      <dgm:prSet presAssocID="{93A8738B-E8FF-4B01-9972-29DFD5005610}" presName="circ3Tx" presStyleLbl="revTx" presStyleIdx="0" presStyleCnt="0">
        <dgm:presLayoutVars>
          <dgm:chMax val="0"/>
          <dgm:chPref val="0"/>
          <dgm:bulletEnabled val="1"/>
        </dgm:presLayoutVars>
      </dgm:prSet>
      <dgm:spPr/>
    </dgm:pt>
  </dgm:ptLst>
  <dgm:cxnLst>
    <dgm:cxn modelId="{67A0D022-DE2B-4D6B-8ADA-CD5D2174B572}" type="presOf" srcId="{929B7606-45E5-42D9-9FAC-5562661BE812}" destId="{F95BDB08-2B5E-4B98-A991-F9F09AF21EE0}" srcOrd="1" destOrd="0" presId="urn:microsoft.com/office/officeart/2005/8/layout/venn1"/>
    <dgm:cxn modelId="{29EA7F48-32C9-462C-A425-3ACB9336CD6C}" type="presOf" srcId="{93A8738B-E8FF-4B01-9972-29DFD5005610}" destId="{50EAF7DD-5817-499E-A41D-5AE472D32373}" srcOrd="0" destOrd="0" presId="urn:microsoft.com/office/officeart/2005/8/layout/venn1"/>
    <dgm:cxn modelId="{9AB18D56-B1E1-4F75-BCE9-676B0A984F31}" type="presOf" srcId="{929B7606-45E5-42D9-9FAC-5562661BE812}" destId="{DA7D81C0-43EC-4C92-9DFC-995974F633CC}" srcOrd="0" destOrd="0" presId="urn:microsoft.com/office/officeart/2005/8/layout/venn1"/>
    <dgm:cxn modelId="{024C0459-30A0-4DD1-BA6E-3075288D859C}" type="presOf" srcId="{156DBD38-3A4B-4437-B9A2-8854A53F8023}" destId="{43CE408B-2B82-479E-8DF8-0F8BB7FEFC24}" srcOrd="0" destOrd="0" presId="urn:microsoft.com/office/officeart/2005/8/layout/venn1"/>
    <dgm:cxn modelId="{CDB70E7A-8B23-4C05-9C41-8F0D80AD1773}" srcId="{00DDB3B7-9F22-43E4-B45A-99B0AC29324E}" destId="{929B7606-45E5-42D9-9FAC-5562661BE812}" srcOrd="1" destOrd="0" parTransId="{0EF5BB61-DE6B-4BD5-B3FD-C0C8C9B02C42}" sibTransId="{631734D0-C230-4DF2-B352-A6B63F8A5104}"/>
    <dgm:cxn modelId="{A972819A-7479-4CA9-99DC-2335575EB993}" srcId="{00DDB3B7-9F22-43E4-B45A-99B0AC29324E}" destId="{156DBD38-3A4B-4437-B9A2-8854A53F8023}" srcOrd="0" destOrd="0" parTransId="{79A6A99F-3B55-4916-A8BF-409ECB76D00B}" sibTransId="{90B420BC-AE49-4C6B-A820-D4892E493173}"/>
    <dgm:cxn modelId="{7748A09F-8F02-4EBE-B164-1DFBE13FAD59}" type="presOf" srcId="{00DDB3B7-9F22-43E4-B45A-99B0AC29324E}" destId="{605A620D-5A9C-43F3-B119-615BACEF6A03}" srcOrd="0" destOrd="0" presId="urn:microsoft.com/office/officeart/2005/8/layout/venn1"/>
    <dgm:cxn modelId="{26325EAE-C4E0-4F68-8351-9A8098951F71}" type="presOf" srcId="{156DBD38-3A4B-4437-B9A2-8854A53F8023}" destId="{6DC8C08A-C177-4A4E-9E86-C6D04DF5A956}" srcOrd="1" destOrd="0" presId="urn:microsoft.com/office/officeart/2005/8/layout/venn1"/>
    <dgm:cxn modelId="{49A22CD9-3837-4093-9264-F4C9C5F3DD16}" type="presOf" srcId="{93A8738B-E8FF-4B01-9972-29DFD5005610}" destId="{9205F373-229A-4BBA-81B2-13F676C4A9E4}" srcOrd="1" destOrd="0" presId="urn:microsoft.com/office/officeart/2005/8/layout/venn1"/>
    <dgm:cxn modelId="{F70FC7F5-54CD-46CE-97DD-386860A164A1}" srcId="{00DDB3B7-9F22-43E4-B45A-99B0AC29324E}" destId="{93A8738B-E8FF-4B01-9972-29DFD5005610}" srcOrd="2" destOrd="0" parTransId="{A16ED79B-DA5E-4374-95BC-521DD7F4D916}" sibTransId="{FE14F5EE-1FB2-44A1-8B1B-B9B62A35BA43}"/>
    <dgm:cxn modelId="{EBFACADD-DFC2-4AFD-AE59-F5FD71FF0B1A}" type="presParOf" srcId="{605A620D-5A9C-43F3-B119-615BACEF6A03}" destId="{43CE408B-2B82-479E-8DF8-0F8BB7FEFC24}" srcOrd="0" destOrd="0" presId="urn:microsoft.com/office/officeart/2005/8/layout/venn1"/>
    <dgm:cxn modelId="{F6B8B65C-77BA-4136-8F1F-C5532EA6579A}" type="presParOf" srcId="{605A620D-5A9C-43F3-B119-615BACEF6A03}" destId="{6DC8C08A-C177-4A4E-9E86-C6D04DF5A956}" srcOrd="1" destOrd="0" presId="urn:microsoft.com/office/officeart/2005/8/layout/venn1"/>
    <dgm:cxn modelId="{6E2F9D25-BC65-4EB5-A70C-73740D69E0D0}" type="presParOf" srcId="{605A620D-5A9C-43F3-B119-615BACEF6A03}" destId="{DA7D81C0-43EC-4C92-9DFC-995974F633CC}" srcOrd="2" destOrd="0" presId="urn:microsoft.com/office/officeart/2005/8/layout/venn1"/>
    <dgm:cxn modelId="{0D6A058E-13D9-4FD0-8368-0D45B7867493}" type="presParOf" srcId="{605A620D-5A9C-43F3-B119-615BACEF6A03}" destId="{F95BDB08-2B5E-4B98-A991-F9F09AF21EE0}" srcOrd="3" destOrd="0" presId="urn:microsoft.com/office/officeart/2005/8/layout/venn1"/>
    <dgm:cxn modelId="{81A90FED-9875-46A0-9837-63D1688A2358}" type="presParOf" srcId="{605A620D-5A9C-43F3-B119-615BACEF6A03}" destId="{50EAF7DD-5817-499E-A41D-5AE472D32373}" srcOrd="4" destOrd="0" presId="urn:microsoft.com/office/officeart/2005/8/layout/venn1"/>
    <dgm:cxn modelId="{E5D51B0D-18C2-4CEB-BF5B-300FF7D3DF7E}" type="presParOf" srcId="{605A620D-5A9C-43F3-B119-615BACEF6A03}" destId="{9205F373-229A-4BBA-81B2-13F676C4A9E4}"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AE73BB-367D-4B6B-8DBA-0679E89A3F6B}"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n-US"/>
        </a:p>
      </dgm:t>
    </dgm:pt>
    <dgm:pt modelId="{7501657D-D023-4C46-9D34-3D8E762567D7}">
      <dgm:prSet phldrT="[Text]"/>
      <dgm:spPr/>
      <dgm:t>
        <a:bodyPr/>
        <a:lstStyle/>
        <a:p>
          <a:r>
            <a:rPr lang="lv-LV" dirty="0" err="1"/>
            <a:t>Resource</a:t>
          </a:r>
          <a:r>
            <a:rPr lang="lv-LV" dirty="0"/>
            <a:t> </a:t>
          </a:r>
          <a:r>
            <a:rPr lang="lv-LV" dirty="0" err="1"/>
            <a:t>level</a:t>
          </a:r>
          <a:endParaRPr lang="en-US" dirty="0"/>
        </a:p>
      </dgm:t>
    </dgm:pt>
    <dgm:pt modelId="{DB4A8C86-3234-42C8-AE24-E572D50EC688}" type="parTrans" cxnId="{D068F183-2A90-4DB9-9704-AC52617D1CD3}">
      <dgm:prSet/>
      <dgm:spPr/>
      <dgm:t>
        <a:bodyPr/>
        <a:lstStyle/>
        <a:p>
          <a:endParaRPr lang="en-US"/>
        </a:p>
      </dgm:t>
    </dgm:pt>
    <dgm:pt modelId="{F362C16C-C2A5-4B1C-B1EA-356225A173FF}" type="sibTrans" cxnId="{D068F183-2A90-4DB9-9704-AC52617D1CD3}">
      <dgm:prSet/>
      <dgm:spPr/>
      <dgm:t>
        <a:bodyPr/>
        <a:lstStyle/>
        <a:p>
          <a:endParaRPr lang="en-US"/>
        </a:p>
      </dgm:t>
    </dgm:pt>
    <dgm:pt modelId="{88BEB335-D911-46F1-A686-0EBFB029D898}">
      <dgm:prSet phldrT="[Text]"/>
      <dgm:spPr/>
      <dgm:t>
        <a:bodyPr/>
        <a:lstStyle/>
        <a:p>
          <a:r>
            <a:rPr lang="lv-LV" dirty="0" err="1"/>
            <a:t>Product</a:t>
          </a:r>
          <a:r>
            <a:rPr lang="lv-LV" dirty="0"/>
            <a:t> </a:t>
          </a:r>
          <a:r>
            <a:rPr lang="lv-LV" dirty="0" err="1"/>
            <a:t>level</a:t>
          </a:r>
          <a:endParaRPr lang="en-US" dirty="0"/>
        </a:p>
      </dgm:t>
    </dgm:pt>
    <dgm:pt modelId="{CDF70443-4D93-4D9D-A85D-62A64BE63186}" type="parTrans" cxnId="{063F6F00-9982-4808-810A-AF58EC015FD7}">
      <dgm:prSet/>
      <dgm:spPr/>
      <dgm:t>
        <a:bodyPr/>
        <a:lstStyle/>
        <a:p>
          <a:endParaRPr lang="en-US"/>
        </a:p>
      </dgm:t>
    </dgm:pt>
    <dgm:pt modelId="{7567BE81-BEF0-4944-AC5D-C7A7FB1A5B8A}" type="sibTrans" cxnId="{063F6F00-9982-4808-810A-AF58EC015FD7}">
      <dgm:prSet/>
      <dgm:spPr/>
      <dgm:t>
        <a:bodyPr/>
        <a:lstStyle/>
        <a:p>
          <a:endParaRPr lang="en-US"/>
        </a:p>
      </dgm:t>
    </dgm:pt>
    <dgm:pt modelId="{A3BA18E4-A477-4AB2-A76D-40AD83766A84}">
      <dgm:prSet phldrT="[Text]"/>
      <dgm:spPr/>
      <dgm:t>
        <a:bodyPr/>
        <a:lstStyle/>
        <a:p>
          <a:r>
            <a:rPr lang="lv-LV" dirty="0" err="1"/>
            <a:t>Company</a:t>
          </a:r>
          <a:r>
            <a:rPr lang="en-US" dirty="0"/>
            <a:t>/industry</a:t>
          </a:r>
          <a:r>
            <a:rPr lang="lv-LV" dirty="0"/>
            <a:t> </a:t>
          </a:r>
          <a:r>
            <a:rPr lang="lv-LV" dirty="0" err="1"/>
            <a:t>level</a:t>
          </a:r>
          <a:endParaRPr lang="en-US" dirty="0"/>
        </a:p>
      </dgm:t>
    </dgm:pt>
    <dgm:pt modelId="{90804800-2B35-4020-AD5C-5BC93F2F2ECE}" type="parTrans" cxnId="{5FB5B356-2F9A-42FC-8FF5-893BF0D04B65}">
      <dgm:prSet/>
      <dgm:spPr/>
      <dgm:t>
        <a:bodyPr/>
        <a:lstStyle/>
        <a:p>
          <a:endParaRPr lang="en-US"/>
        </a:p>
      </dgm:t>
    </dgm:pt>
    <dgm:pt modelId="{8858450D-B410-4198-9056-21A33D94144C}" type="sibTrans" cxnId="{5FB5B356-2F9A-42FC-8FF5-893BF0D04B65}">
      <dgm:prSet/>
      <dgm:spPr/>
      <dgm:t>
        <a:bodyPr/>
        <a:lstStyle/>
        <a:p>
          <a:endParaRPr lang="en-US"/>
        </a:p>
      </dgm:t>
    </dgm:pt>
    <dgm:pt modelId="{0F96AEFE-09EE-4040-98CD-9F91A98A7365}">
      <dgm:prSet phldrT="[Text]"/>
      <dgm:spPr/>
      <dgm:t>
        <a:bodyPr/>
        <a:lstStyle/>
        <a:p>
          <a:r>
            <a:rPr lang="en-US" dirty="0"/>
            <a:t>Region</a:t>
          </a:r>
          <a:r>
            <a:rPr lang="lv-LV" dirty="0"/>
            <a:t> </a:t>
          </a:r>
          <a:r>
            <a:rPr lang="lv-LV" dirty="0" err="1"/>
            <a:t>level</a:t>
          </a:r>
          <a:endParaRPr lang="en-US" dirty="0"/>
        </a:p>
      </dgm:t>
    </dgm:pt>
    <dgm:pt modelId="{35B5B213-F192-4BEA-A5CF-4E62B0D80513}" type="parTrans" cxnId="{3E630FF8-8EB9-4F07-9F3D-1A24E31B9634}">
      <dgm:prSet/>
      <dgm:spPr/>
      <dgm:t>
        <a:bodyPr/>
        <a:lstStyle/>
        <a:p>
          <a:endParaRPr lang="en-US"/>
        </a:p>
      </dgm:t>
    </dgm:pt>
    <dgm:pt modelId="{F606FAD1-6991-4DD2-BA7C-1EEB795E7C5D}" type="sibTrans" cxnId="{3E630FF8-8EB9-4F07-9F3D-1A24E31B9634}">
      <dgm:prSet/>
      <dgm:spPr/>
      <dgm:t>
        <a:bodyPr/>
        <a:lstStyle/>
        <a:p>
          <a:endParaRPr lang="en-US"/>
        </a:p>
      </dgm:t>
    </dgm:pt>
    <dgm:pt modelId="{C42443DF-C562-419B-813E-A573D7BE850D}">
      <dgm:prSet phldrT="[Text]"/>
      <dgm:spPr/>
      <dgm:t>
        <a:bodyPr/>
        <a:lstStyle/>
        <a:p>
          <a:r>
            <a:rPr lang="lv-LV" dirty="0" err="1"/>
            <a:t>Global</a:t>
          </a:r>
          <a:r>
            <a:rPr lang="lv-LV" dirty="0"/>
            <a:t> </a:t>
          </a:r>
          <a:r>
            <a:rPr lang="lv-LV" dirty="0" err="1"/>
            <a:t>level</a:t>
          </a:r>
          <a:endParaRPr lang="en-US" dirty="0"/>
        </a:p>
      </dgm:t>
    </dgm:pt>
    <dgm:pt modelId="{EF703870-FD9D-4AAB-A2F2-B96CBCBF46F8}" type="parTrans" cxnId="{9319AF62-0F6A-4929-BEA8-F48AF795C88C}">
      <dgm:prSet/>
      <dgm:spPr/>
      <dgm:t>
        <a:bodyPr/>
        <a:lstStyle/>
        <a:p>
          <a:endParaRPr lang="en-US"/>
        </a:p>
      </dgm:t>
    </dgm:pt>
    <dgm:pt modelId="{9FF4F249-C7CB-42C9-ADE9-C3F3B6E4B3BD}" type="sibTrans" cxnId="{9319AF62-0F6A-4929-BEA8-F48AF795C88C}">
      <dgm:prSet/>
      <dgm:spPr/>
      <dgm:t>
        <a:bodyPr/>
        <a:lstStyle/>
        <a:p>
          <a:endParaRPr lang="en-US"/>
        </a:p>
      </dgm:t>
    </dgm:pt>
    <dgm:pt modelId="{688E3BA5-47A1-475A-AA64-BCD515328EB1}">
      <dgm:prSet phldrT="[Text]"/>
      <dgm:spPr/>
      <dgm:t>
        <a:bodyPr/>
        <a:lstStyle/>
        <a:p>
          <a:r>
            <a:rPr lang="lv-LV" dirty="0" err="1"/>
            <a:t>National</a:t>
          </a:r>
          <a:r>
            <a:rPr lang="lv-LV" dirty="0"/>
            <a:t> </a:t>
          </a:r>
          <a:r>
            <a:rPr lang="lv-LV" dirty="0" err="1"/>
            <a:t>level</a:t>
          </a:r>
          <a:endParaRPr lang="en-US" dirty="0"/>
        </a:p>
      </dgm:t>
    </dgm:pt>
    <dgm:pt modelId="{799A7FB7-92FB-40B9-A652-74A22E0D12C4}" type="parTrans" cxnId="{B5099B66-B1D8-43B6-A918-20C9666B405E}">
      <dgm:prSet/>
      <dgm:spPr/>
      <dgm:t>
        <a:bodyPr/>
        <a:lstStyle/>
        <a:p>
          <a:endParaRPr lang="en-US"/>
        </a:p>
      </dgm:t>
    </dgm:pt>
    <dgm:pt modelId="{438A6760-B185-4615-B1F7-035E4C04DC41}" type="sibTrans" cxnId="{B5099B66-B1D8-43B6-A918-20C9666B405E}">
      <dgm:prSet/>
      <dgm:spPr/>
      <dgm:t>
        <a:bodyPr/>
        <a:lstStyle/>
        <a:p>
          <a:endParaRPr lang="en-US"/>
        </a:p>
      </dgm:t>
    </dgm:pt>
    <dgm:pt modelId="{0AAB534F-07B4-4C61-9B36-E1DE841FD09A}">
      <dgm:prSet phldrT="[Text]"/>
      <dgm:spPr/>
      <dgm:t>
        <a:bodyPr/>
        <a:lstStyle/>
        <a:p>
          <a:r>
            <a:rPr lang="lv-LV"/>
            <a:t>Macro-regional level</a:t>
          </a:r>
          <a:endParaRPr lang="en-US" dirty="0"/>
        </a:p>
      </dgm:t>
    </dgm:pt>
    <dgm:pt modelId="{4AF6C884-8FE5-42D2-BA8A-506F156AC6AB}" type="parTrans" cxnId="{9143C50F-F1F7-4017-9AB1-14E345C22770}">
      <dgm:prSet/>
      <dgm:spPr/>
      <dgm:t>
        <a:bodyPr/>
        <a:lstStyle/>
        <a:p>
          <a:endParaRPr lang="en-US"/>
        </a:p>
      </dgm:t>
    </dgm:pt>
    <dgm:pt modelId="{5DADCC03-00BF-405B-9243-A3D4D906B1A4}" type="sibTrans" cxnId="{9143C50F-F1F7-4017-9AB1-14E345C22770}">
      <dgm:prSet/>
      <dgm:spPr/>
      <dgm:t>
        <a:bodyPr/>
        <a:lstStyle/>
        <a:p>
          <a:endParaRPr lang="en-US"/>
        </a:p>
      </dgm:t>
    </dgm:pt>
    <dgm:pt modelId="{A47E8C1C-13AE-45CB-BA7E-B5F04192DAEC}" type="pres">
      <dgm:prSet presAssocID="{03AE73BB-367D-4B6B-8DBA-0679E89A3F6B}" presName="Name0" presStyleCnt="0">
        <dgm:presLayoutVars>
          <dgm:chMax val="7"/>
          <dgm:chPref val="7"/>
          <dgm:dir/>
        </dgm:presLayoutVars>
      </dgm:prSet>
      <dgm:spPr/>
    </dgm:pt>
    <dgm:pt modelId="{BEE08C9F-FFBF-4B75-B110-A00D9857798D}" type="pres">
      <dgm:prSet presAssocID="{03AE73BB-367D-4B6B-8DBA-0679E89A3F6B}" presName="Name1" presStyleCnt="0"/>
      <dgm:spPr/>
    </dgm:pt>
    <dgm:pt modelId="{79D8BF32-A96B-4999-9FB5-E3EF39A7392B}" type="pres">
      <dgm:prSet presAssocID="{03AE73BB-367D-4B6B-8DBA-0679E89A3F6B}" presName="cycle" presStyleCnt="0"/>
      <dgm:spPr/>
    </dgm:pt>
    <dgm:pt modelId="{62D9B784-0C4B-4270-B15C-A15E88C49427}" type="pres">
      <dgm:prSet presAssocID="{03AE73BB-367D-4B6B-8DBA-0679E89A3F6B}" presName="srcNode" presStyleLbl="node1" presStyleIdx="0" presStyleCnt="7"/>
      <dgm:spPr/>
    </dgm:pt>
    <dgm:pt modelId="{CC30EA74-C697-40D3-B487-77AF42AC56ED}" type="pres">
      <dgm:prSet presAssocID="{03AE73BB-367D-4B6B-8DBA-0679E89A3F6B}" presName="conn" presStyleLbl="parChTrans1D2" presStyleIdx="0" presStyleCnt="1"/>
      <dgm:spPr/>
    </dgm:pt>
    <dgm:pt modelId="{14F87752-DE60-4FDA-B54F-5DDB4DFFEBCE}" type="pres">
      <dgm:prSet presAssocID="{03AE73BB-367D-4B6B-8DBA-0679E89A3F6B}" presName="extraNode" presStyleLbl="node1" presStyleIdx="0" presStyleCnt="7"/>
      <dgm:spPr/>
    </dgm:pt>
    <dgm:pt modelId="{941831FD-E209-419A-A287-03056DB4B6AA}" type="pres">
      <dgm:prSet presAssocID="{03AE73BB-367D-4B6B-8DBA-0679E89A3F6B}" presName="dstNode" presStyleLbl="node1" presStyleIdx="0" presStyleCnt="7"/>
      <dgm:spPr/>
    </dgm:pt>
    <dgm:pt modelId="{22E3F6AC-9957-4CBF-BD22-79041CD5244C}" type="pres">
      <dgm:prSet presAssocID="{7501657D-D023-4C46-9D34-3D8E762567D7}" presName="text_1" presStyleLbl="node1" presStyleIdx="0" presStyleCnt="7">
        <dgm:presLayoutVars>
          <dgm:bulletEnabled val="1"/>
        </dgm:presLayoutVars>
      </dgm:prSet>
      <dgm:spPr/>
    </dgm:pt>
    <dgm:pt modelId="{524BC73A-087D-4F7B-9FE2-FBF1FC970D08}" type="pres">
      <dgm:prSet presAssocID="{7501657D-D023-4C46-9D34-3D8E762567D7}" presName="accent_1" presStyleCnt="0"/>
      <dgm:spPr/>
    </dgm:pt>
    <dgm:pt modelId="{8756841F-BD60-43F0-96B5-597644F9AED6}" type="pres">
      <dgm:prSet presAssocID="{7501657D-D023-4C46-9D34-3D8E762567D7}" presName="accentRepeatNode" presStyleLbl="solidFgAcc1" presStyleIdx="0" presStyleCnt="7"/>
      <dgm:spPr/>
    </dgm:pt>
    <dgm:pt modelId="{CC07B357-C494-4959-BE1C-F82079E36312}" type="pres">
      <dgm:prSet presAssocID="{88BEB335-D911-46F1-A686-0EBFB029D898}" presName="text_2" presStyleLbl="node1" presStyleIdx="1" presStyleCnt="7">
        <dgm:presLayoutVars>
          <dgm:bulletEnabled val="1"/>
        </dgm:presLayoutVars>
      </dgm:prSet>
      <dgm:spPr/>
    </dgm:pt>
    <dgm:pt modelId="{7E09205A-1C6D-4E21-A528-0B9207663C46}" type="pres">
      <dgm:prSet presAssocID="{88BEB335-D911-46F1-A686-0EBFB029D898}" presName="accent_2" presStyleCnt="0"/>
      <dgm:spPr/>
    </dgm:pt>
    <dgm:pt modelId="{E1FE4191-1BD4-43AA-8AD4-462C91266927}" type="pres">
      <dgm:prSet presAssocID="{88BEB335-D911-46F1-A686-0EBFB029D898}" presName="accentRepeatNode" presStyleLbl="solidFgAcc1" presStyleIdx="1" presStyleCnt="7"/>
      <dgm:spPr/>
    </dgm:pt>
    <dgm:pt modelId="{9468364F-A8FA-47CF-ABEC-E2C742F3DA8F}" type="pres">
      <dgm:prSet presAssocID="{A3BA18E4-A477-4AB2-A76D-40AD83766A84}" presName="text_3" presStyleLbl="node1" presStyleIdx="2" presStyleCnt="7">
        <dgm:presLayoutVars>
          <dgm:bulletEnabled val="1"/>
        </dgm:presLayoutVars>
      </dgm:prSet>
      <dgm:spPr/>
    </dgm:pt>
    <dgm:pt modelId="{EEE1A47E-E248-40A4-A1FA-3D30763348B3}" type="pres">
      <dgm:prSet presAssocID="{A3BA18E4-A477-4AB2-A76D-40AD83766A84}" presName="accent_3" presStyleCnt="0"/>
      <dgm:spPr/>
    </dgm:pt>
    <dgm:pt modelId="{22C4D1A5-0197-4F9A-997E-3012B43C2D6C}" type="pres">
      <dgm:prSet presAssocID="{A3BA18E4-A477-4AB2-A76D-40AD83766A84}" presName="accentRepeatNode" presStyleLbl="solidFgAcc1" presStyleIdx="2" presStyleCnt="7"/>
      <dgm:spPr/>
    </dgm:pt>
    <dgm:pt modelId="{382CED37-9AD5-4829-97AF-FC42DDE4D603}" type="pres">
      <dgm:prSet presAssocID="{0F96AEFE-09EE-4040-98CD-9F91A98A7365}" presName="text_4" presStyleLbl="node1" presStyleIdx="3" presStyleCnt="7">
        <dgm:presLayoutVars>
          <dgm:bulletEnabled val="1"/>
        </dgm:presLayoutVars>
      </dgm:prSet>
      <dgm:spPr/>
    </dgm:pt>
    <dgm:pt modelId="{B3033B68-9E97-4877-8160-8479EA05D279}" type="pres">
      <dgm:prSet presAssocID="{0F96AEFE-09EE-4040-98CD-9F91A98A7365}" presName="accent_4" presStyleCnt="0"/>
      <dgm:spPr/>
    </dgm:pt>
    <dgm:pt modelId="{64E18369-E728-45A9-8591-A3A1C146486A}" type="pres">
      <dgm:prSet presAssocID="{0F96AEFE-09EE-4040-98CD-9F91A98A7365}" presName="accentRepeatNode" presStyleLbl="solidFgAcc1" presStyleIdx="3" presStyleCnt="7"/>
      <dgm:spPr/>
    </dgm:pt>
    <dgm:pt modelId="{6BECD181-8665-4B3C-939C-BA7892199BF3}" type="pres">
      <dgm:prSet presAssocID="{688E3BA5-47A1-475A-AA64-BCD515328EB1}" presName="text_5" presStyleLbl="node1" presStyleIdx="4" presStyleCnt="7">
        <dgm:presLayoutVars>
          <dgm:bulletEnabled val="1"/>
        </dgm:presLayoutVars>
      </dgm:prSet>
      <dgm:spPr/>
    </dgm:pt>
    <dgm:pt modelId="{42D5169B-A7FF-43E0-AD97-5EB5D51DBEB1}" type="pres">
      <dgm:prSet presAssocID="{688E3BA5-47A1-475A-AA64-BCD515328EB1}" presName="accent_5" presStyleCnt="0"/>
      <dgm:spPr/>
    </dgm:pt>
    <dgm:pt modelId="{CAE4A47A-78BF-4F67-83D7-1D1226630370}" type="pres">
      <dgm:prSet presAssocID="{688E3BA5-47A1-475A-AA64-BCD515328EB1}" presName="accentRepeatNode" presStyleLbl="solidFgAcc1" presStyleIdx="4" presStyleCnt="7"/>
      <dgm:spPr/>
    </dgm:pt>
    <dgm:pt modelId="{01D49360-D541-41AE-8EA4-44B7040437A8}" type="pres">
      <dgm:prSet presAssocID="{0AAB534F-07B4-4C61-9B36-E1DE841FD09A}" presName="text_6" presStyleLbl="node1" presStyleIdx="5" presStyleCnt="7">
        <dgm:presLayoutVars>
          <dgm:bulletEnabled val="1"/>
        </dgm:presLayoutVars>
      </dgm:prSet>
      <dgm:spPr/>
    </dgm:pt>
    <dgm:pt modelId="{3DA1C7E4-E683-4399-85E3-B2D2436ACE73}" type="pres">
      <dgm:prSet presAssocID="{0AAB534F-07B4-4C61-9B36-E1DE841FD09A}" presName="accent_6" presStyleCnt="0"/>
      <dgm:spPr/>
    </dgm:pt>
    <dgm:pt modelId="{80E86864-F325-4EB9-B549-2DC0F1E95DCA}" type="pres">
      <dgm:prSet presAssocID="{0AAB534F-07B4-4C61-9B36-E1DE841FD09A}" presName="accentRepeatNode" presStyleLbl="solidFgAcc1" presStyleIdx="5" presStyleCnt="7"/>
      <dgm:spPr/>
    </dgm:pt>
    <dgm:pt modelId="{5FA46276-ECE5-4888-986E-5454AD6AB297}" type="pres">
      <dgm:prSet presAssocID="{C42443DF-C562-419B-813E-A573D7BE850D}" presName="text_7" presStyleLbl="node1" presStyleIdx="6" presStyleCnt="7">
        <dgm:presLayoutVars>
          <dgm:bulletEnabled val="1"/>
        </dgm:presLayoutVars>
      </dgm:prSet>
      <dgm:spPr/>
    </dgm:pt>
    <dgm:pt modelId="{D148DCD2-F478-44B1-9086-045273870E34}" type="pres">
      <dgm:prSet presAssocID="{C42443DF-C562-419B-813E-A573D7BE850D}" presName="accent_7" presStyleCnt="0"/>
      <dgm:spPr/>
    </dgm:pt>
    <dgm:pt modelId="{B9850693-2189-4A1A-98CB-E8D51F250488}" type="pres">
      <dgm:prSet presAssocID="{C42443DF-C562-419B-813E-A573D7BE850D}" presName="accentRepeatNode" presStyleLbl="solidFgAcc1" presStyleIdx="6" presStyleCnt="7"/>
      <dgm:spPr/>
    </dgm:pt>
  </dgm:ptLst>
  <dgm:cxnLst>
    <dgm:cxn modelId="{063F6F00-9982-4808-810A-AF58EC015FD7}" srcId="{03AE73BB-367D-4B6B-8DBA-0679E89A3F6B}" destId="{88BEB335-D911-46F1-A686-0EBFB029D898}" srcOrd="1" destOrd="0" parTransId="{CDF70443-4D93-4D9D-A85D-62A64BE63186}" sibTransId="{7567BE81-BEF0-4944-AC5D-C7A7FB1A5B8A}"/>
    <dgm:cxn modelId="{9143C50F-F1F7-4017-9AB1-14E345C22770}" srcId="{03AE73BB-367D-4B6B-8DBA-0679E89A3F6B}" destId="{0AAB534F-07B4-4C61-9B36-E1DE841FD09A}" srcOrd="5" destOrd="0" parTransId="{4AF6C884-8FE5-42D2-BA8A-506F156AC6AB}" sibTransId="{5DADCC03-00BF-405B-9243-A3D4D906B1A4}"/>
    <dgm:cxn modelId="{25AE2B21-514D-4535-887B-2FCA11386BFE}" type="presOf" srcId="{C42443DF-C562-419B-813E-A573D7BE850D}" destId="{5FA46276-ECE5-4888-986E-5454AD6AB297}" srcOrd="0" destOrd="0" presId="urn:microsoft.com/office/officeart/2008/layout/VerticalCurvedList"/>
    <dgm:cxn modelId="{F2131431-0B38-465E-96BA-1D74EBBF8AB1}" type="presOf" srcId="{A3BA18E4-A477-4AB2-A76D-40AD83766A84}" destId="{9468364F-A8FA-47CF-ABEC-E2C742F3DA8F}" srcOrd="0" destOrd="0" presId="urn:microsoft.com/office/officeart/2008/layout/VerticalCurvedList"/>
    <dgm:cxn modelId="{7286553D-FFE6-46E7-A30D-F71DE70A981F}" type="presOf" srcId="{88BEB335-D911-46F1-A686-0EBFB029D898}" destId="{CC07B357-C494-4959-BE1C-F82079E36312}" srcOrd="0" destOrd="0" presId="urn:microsoft.com/office/officeart/2008/layout/VerticalCurvedList"/>
    <dgm:cxn modelId="{9319AF62-0F6A-4929-BEA8-F48AF795C88C}" srcId="{03AE73BB-367D-4B6B-8DBA-0679E89A3F6B}" destId="{C42443DF-C562-419B-813E-A573D7BE850D}" srcOrd="6" destOrd="0" parTransId="{EF703870-FD9D-4AAB-A2F2-B96CBCBF46F8}" sibTransId="{9FF4F249-C7CB-42C9-ADE9-C3F3B6E4B3BD}"/>
    <dgm:cxn modelId="{B5099B66-B1D8-43B6-A918-20C9666B405E}" srcId="{03AE73BB-367D-4B6B-8DBA-0679E89A3F6B}" destId="{688E3BA5-47A1-475A-AA64-BCD515328EB1}" srcOrd="4" destOrd="0" parTransId="{799A7FB7-92FB-40B9-A652-74A22E0D12C4}" sibTransId="{438A6760-B185-4615-B1F7-035E4C04DC41}"/>
    <dgm:cxn modelId="{E3A82B50-5F85-4C19-86CF-D993A62C856E}" type="presOf" srcId="{7501657D-D023-4C46-9D34-3D8E762567D7}" destId="{22E3F6AC-9957-4CBF-BD22-79041CD5244C}" srcOrd="0" destOrd="0" presId="urn:microsoft.com/office/officeart/2008/layout/VerticalCurvedList"/>
    <dgm:cxn modelId="{29D76554-2F75-41BB-A5FE-B30B2AC1403C}" type="presOf" srcId="{03AE73BB-367D-4B6B-8DBA-0679E89A3F6B}" destId="{A47E8C1C-13AE-45CB-BA7E-B5F04192DAEC}" srcOrd="0" destOrd="0" presId="urn:microsoft.com/office/officeart/2008/layout/VerticalCurvedList"/>
    <dgm:cxn modelId="{5FB5B356-2F9A-42FC-8FF5-893BF0D04B65}" srcId="{03AE73BB-367D-4B6B-8DBA-0679E89A3F6B}" destId="{A3BA18E4-A477-4AB2-A76D-40AD83766A84}" srcOrd="2" destOrd="0" parTransId="{90804800-2B35-4020-AD5C-5BC93F2F2ECE}" sibTransId="{8858450D-B410-4198-9056-21A33D94144C}"/>
    <dgm:cxn modelId="{D068F183-2A90-4DB9-9704-AC52617D1CD3}" srcId="{03AE73BB-367D-4B6B-8DBA-0679E89A3F6B}" destId="{7501657D-D023-4C46-9D34-3D8E762567D7}" srcOrd="0" destOrd="0" parTransId="{DB4A8C86-3234-42C8-AE24-E572D50EC688}" sibTransId="{F362C16C-C2A5-4B1C-B1EA-356225A173FF}"/>
    <dgm:cxn modelId="{7E26BFAC-4805-48F4-B3F7-FCB50C019EAD}" type="presOf" srcId="{F362C16C-C2A5-4B1C-B1EA-356225A173FF}" destId="{CC30EA74-C697-40D3-B487-77AF42AC56ED}" srcOrd="0" destOrd="0" presId="urn:microsoft.com/office/officeart/2008/layout/VerticalCurvedList"/>
    <dgm:cxn modelId="{04DC68B9-9513-49DD-ABB5-7C32C78E6AA7}" type="presOf" srcId="{0F96AEFE-09EE-4040-98CD-9F91A98A7365}" destId="{382CED37-9AD5-4829-97AF-FC42DDE4D603}" srcOrd="0" destOrd="0" presId="urn:microsoft.com/office/officeart/2008/layout/VerticalCurvedList"/>
    <dgm:cxn modelId="{3E630FF8-8EB9-4F07-9F3D-1A24E31B9634}" srcId="{03AE73BB-367D-4B6B-8DBA-0679E89A3F6B}" destId="{0F96AEFE-09EE-4040-98CD-9F91A98A7365}" srcOrd="3" destOrd="0" parTransId="{35B5B213-F192-4BEA-A5CF-4E62B0D80513}" sibTransId="{F606FAD1-6991-4DD2-BA7C-1EEB795E7C5D}"/>
    <dgm:cxn modelId="{561466FB-F579-4BC0-8702-89CD9EFD335B}" type="presOf" srcId="{0AAB534F-07B4-4C61-9B36-E1DE841FD09A}" destId="{01D49360-D541-41AE-8EA4-44B7040437A8}" srcOrd="0" destOrd="0" presId="urn:microsoft.com/office/officeart/2008/layout/VerticalCurvedList"/>
    <dgm:cxn modelId="{AD75F6FD-4FBD-4FB3-A141-2F684CA0EF30}" type="presOf" srcId="{688E3BA5-47A1-475A-AA64-BCD515328EB1}" destId="{6BECD181-8665-4B3C-939C-BA7892199BF3}" srcOrd="0" destOrd="0" presId="urn:microsoft.com/office/officeart/2008/layout/VerticalCurvedList"/>
    <dgm:cxn modelId="{4A841B2A-DDC2-472E-AB55-E2522275D09F}" type="presParOf" srcId="{A47E8C1C-13AE-45CB-BA7E-B5F04192DAEC}" destId="{BEE08C9F-FFBF-4B75-B110-A00D9857798D}" srcOrd="0" destOrd="0" presId="urn:microsoft.com/office/officeart/2008/layout/VerticalCurvedList"/>
    <dgm:cxn modelId="{FF9CD159-5B36-4363-B967-1D1C740C6A02}" type="presParOf" srcId="{BEE08C9F-FFBF-4B75-B110-A00D9857798D}" destId="{79D8BF32-A96B-4999-9FB5-E3EF39A7392B}" srcOrd="0" destOrd="0" presId="urn:microsoft.com/office/officeart/2008/layout/VerticalCurvedList"/>
    <dgm:cxn modelId="{84F37B50-D071-427E-940B-16C9442EE902}" type="presParOf" srcId="{79D8BF32-A96B-4999-9FB5-E3EF39A7392B}" destId="{62D9B784-0C4B-4270-B15C-A15E88C49427}" srcOrd="0" destOrd="0" presId="urn:microsoft.com/office/officeart/2008/layout/VerticalCurvedList"/>
    <dgm:cxn modelId="{7CF2C6D2-A210-4BDA-BCEB-82EBD50021C6}" type="presParOf" srcId="{79D8BF32-A96B-4999-9FB5-E3EF39A7392B}" destId="{CC30EA74-C697-40D3-B487-77AF42AC56ED}" srcOrd="1" destOrd="0" presId="urn:microsoft.com/office/officeart/2008/layout/VerticalCurvedList"/>
    <dgm:cxn modelId="{E0B89EA4-4758-4FE7-9D64-0185B9181D2E}" type="presParOf" srcId="{79D8BF32-A96B-4999-9FB5-E3EF39A7392B}" destId="{14F87752-DE60-4FDA-B54F-5DDB4DFFEBCE}" srcOrd="2" destOrd="0" presId="urn:microsoft.com/office/officeart/2008/layout/VerticalCurvedList"/>
    <dgm:cxn modelId="{A0595D82-A565-4FC0-8941-F4462A07026B}" type="presParOf" srcId="{79D8BF32-A96B-4999-9FB5-E3EF39A7392B}" destId="{941831FD-E209-419A-A287-03056DB4B6AA}" srcOrd="3" destOrd="0" presId="urn:microsoft.com/office/officeart/2008/layout/VerticalCurvedList"/>
    <dgm:cxn modelId="{7746C5A5-D34A-480C-80CE-B7E7D27E1CEC}" type="presParOf" srcId="{BEE08C9F-FFBF-4B75-B110-A00D9857798D}" destId="{22E3F6AC-9957-4CBF-BD22-79041CD5244C}" srcOrd="1" destOrd="0" presId="urn:microsoft.com/office/officeart/2008/layout/VerticalCurvedList"/>
    <dgm:cxn modelId="{DBC5D6C6-7B9A-4DD7-B61A-014374155B67}" type="presParOf" srcId="{BEE08C9F-FFBF-4B75-B110-A00D9857798D}" destId="{524BC73A-087D-4F7B-9FE2-FBF1FC970D08}" srcOrd="2" destOrd="0" presId="urn:microsoft.com/office/officeart/2008/layout/VerticalCurvedList"/>
    <dgm:cxn modelId="{D7D56801-4CA9-4D6D-9E9F-BC97A997A020}" type="presParOf" srcId="{524BC73A-087D-4F7B-9FE2-FBF1FC970D08}" destId="{8756841F-BD60-43F0-96B5-597644F9AED6}" srcOrd="0" destOrd="0" presId="urn:microsoft.com/office/officeart/2008/layout/VerticalCurvedList"/>
    <dgm:cxn modelId="{C9FBDB46-253F-46F5-9B9C-7CFD4F9B0A6B}" type="presParOf" srcId="{BEE08C9F-FFBF-4B75-B110-A00D9857798D}" destId="{CC07B357-C494-4959-BE1C-F82079E36312}" srcOrd="3" destOrd="0" presId="urn:microsoft.com/office/officeart/2008/layout/VerticalCurvedList"/>
    <dgm:cxn modelId="{53CD7012-8BF1-4FA0-888C-2CD39D9DF3CB}" type="presParOf" srcId="{BEE08C9F-FFBF-4B75-B110-A00D9857798D}" destId="{7E09205A-1C6D-4E21-A528-0B9207663C46}" srcOrd="4" destOrd="0" presId="urn:microsoft.com/office/officeart/2008/layout/VerticalCurvedList"/>
    <dgm:cxn modelId="{52B736EB-4757-42C6-9A42-C3215785470E}" type="presParOf" srcId="{7E09205A-1C6D-4E21-A528-0B9207663C46}" destId="{E1FE4191-1BD4-43AA-8AD4-462C91266927}" srcOrd="0" destOrd="0" presId="urn:microsoft.com/office/officeart/2008/layout/VerticalCurvedList"/>
    <dgm:cxn modelId="{528F726D-3569-4775-8699-55E2CB5A9189}" type="presParOf" srcId="{BEE08C9F-FFBF-4B75-B110-A00D9857798D}" destId="{9468364F-A8FA-47CF-ABEC-E2C742F3DA8F}" srcOrd="5" destOrd="0" presId="urn:microsoft.com/office/officeart/2008/layout/VerticalCurvedList"/>
    <dgm:cxn modelId="{037C5FAD-9FD0-4B58-916E-E6EF9C0AC090}" type="presParOf" srcId="{BEE08C9F-FFBF-4B75-B110-A00D9857798D}" destId="{EEE1A47E-E248-40A4-A1FA-3D30763348B3}" srcOrd="6" destOrd="0" presId="urn:microsoft.com/office/officeart/2008/layout/VerticalCurvedList"/>
    <dgm:cxn modelId="{E93E7773-565D-493D-BA2C-3544B5CB1178}" type="presParOf" srcId="{EEE1A47E-E248-40A4-A1FA-3D30763348B3}" destId="{22C4D1A5-0197-4F9A-997E-3012B43C2D6C}" srcOrd="0" destOrd="0" presId="urn:microsoft.com/office/officeart/2008/layout/VerticalCurvedList"/>
    <dgm:cxn modelId="{929ECC51-BD89-49B0-8020-9DEE65DE87D6}" type="presParOf" srcId="{BEE08C9F-FFBF-4B75-B110-A00D9857798D}" destId="{382CED37-9AD5-4829-97AF-FC42DDE4D603}" srcOrd="7" destOrd="0" presId="urn:microsoft.com/office/officeart/2008/layout/VerticalCurvedList"/>
    <dgm:cxn modelId="{BFE155D4-0205-4673-BED9-A2CCCCC6205A}" type="presParOf" srcId="{BEE08C9F-FFBF-4B75-B110-A00D9857798D}" destId="{B3033B68-9E97-4877-8160-8479EA05D279}" srcOrd="8" destOrd="0" presId="urn:microsoft.com/office/officeart/2008/layout/VerticalCurvedList"/>
    <dgm:cxn modelId="{E0BF1797-566A-4666-8386-82CF923D1052}" type="presParOf" srcId="{B3033B68-9E97-4877-8160-8479EA05D279}" destId="{64E18369-E728-45A9-8591-A3A1C146486A}" srcOrd="0" destOrd="0" presId="urn:microsoft.com/office/officeart/2008/layout/VerticalCurvedList"/>
    <dgm:cxn modelId="{5AF74B84-F744-491F-AF39-DA1B9AC4FF0F}" type="presParOf" srcId="{BEE08C9F-FFBF-4B75-B110-A00D9857798D}" destId="{6BECD181-8665-4B3C-939C-BA7892199BF3}" srcOrd="9" destOrd="0" presId="urn:microsoft.com/office/officeart/2008/layout/VerticalCurvedList"/>
    <dgm:cxn modelId="{D6B76FCD-B3C5-40B4-AC6B-2A1BC8A901A4}" type="presParOf" srcId="{BEE08C9F-FFBF-4B75-B110-A00D9857798D}" destId="{42D5169B-A7FF-43E0-AD97-5EB5D51DBEB1}" srcOrd="10" destOrd="0" presId="urn:microsoft.com/office/officeart/2008/layout/VerticalCurvedList"/>
    <dgm:cxn modelId="{F2F420D2-E98F-48B1-BCB3-14F02249CE7F}" type="presParOf" srcId="{42D5169B-A7FF-43E0-AD97-5EB5D51DBEB1}" destId="{CAE4A47A-78BF-4F67-83D7-1D1226630370}" srcOrd="0" destOrd="0" presId="urn:microsoft.com/office/officeart/2008/layout/VerticalCurvedList"/>
    <dgm:cxn modelId="{20703A26-F161-4C6B-9EDC-2E6C59F204D8}" type="presParOf" srcId="{BEE08C9F-FFBF-4B75-B110-A00D9857798D}" destId="{01D49360-D541-41AE-8EA4-44B7040437A8}" srcOrd="11" destOrd="0" presId="urn:microsoft.com/office/officeart/2008/layout/VerticalCurvedList"/>
    <dgm:cxn modelId="{F205405D-0150-404A-894E-288DB19BC8DF}" type="presParOf" srcId="{BEE08C9F-FFBF-4B75-B110-A00D9857798D}" destId="{3DA1C7E4-E683-4399-85E3-B2D2436ACE73}" srcOrd="12" destOrd="0" presId="urn:microsoft.com/office/officeart/2008/layout/VerticalCurvedList"/>
    <dgm:cxn modelId="{FA8BFCF5-3967-4099-8B87-C726F7BE7DCA}" type="presParOf" srcId="{3DA1C7E4-E683-4399-85E3-B2D2436ACE73}" destId="{80E86864-F325-4EB9-B549-2DC0F1E95DCA}" srcOrd="0" destOrd="0" presId="urn:microsoft.com/office/officeart/2008/layout/VerticalCurvedList"/>
    <dgm:cxn modelId="{052079AC-4DC3-4ABB-9D9E-D306BC0E1A7D}" type="presParOf" srcId="{BEE08C9F-FFBF-4B75-B110-A00D9857798D}" destId="{5FA46276-ECE5-4888-986E-5454AD6AB297}" srcOrd="13" destOrd="0" presId="urn:microsoft.com/office/officeart/2008/layout/VerticalCurvedList"/>
    <dgm:cxn modelId="{AC2EB5A6-2E5A-4588-B8C8-D23D475DAA65}" type="presParOf" srcId="{BEE08C9F-FFBF-4B75-B110-A00D9857798D}" destId="{D148DCD2-F478-44B1-9086-045273870E34}" srcOrd="14" destOrd="0" presId="urn:microsoft.com/office/officeart/2008/layout/VerticalCurvedList"/>
    <dgm:cxn modelId="{4913C7B5-8648-4D2F-9C92-15C73657503A}" type="presParOf" srcId="{D148DCD2-F478-44B1-9086-045273870E34}" destId="{B9850693-2189-4A1A-98CB-E8D51F25048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3683BC-4945-41C7-BDFA-B958EBD52EED}"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9315F400-DC23-4E3B-94EA-FF2022825D9B}">
      <dgm:prSet phldrT="[Text]" custT="1"/>
      <dgm:spPr>
        <a:ln>
          <a:solidFill>
            <a:schemeClr val="accent1">
              <a:lumMod val="20000"/>
              <a:lumOff val="80000"/>
            </a:schemeClr>
          </a:solidFill>
        </a:ln>
      </dgm:spPr>
      <dgm:t>
        <a:bodyPr/>
        <a:lstStyle/>
        <a:p>
          <a:r>
            <a:rPr lang="en-US" sz="1200" dirty="0"/>
            <a:t>Basic innovation search</a:t>
          </a:r>
        </a:p>
      </dgm:t>
    </dgm:pt>
    <dgm:pt modelId="{9E05C60A-3EE2-4CA2-9C82-9721EBB890F4}" type="parTrans" cxnId="{93B56E4C-7400-425E-8FDA-3FCAD8CE1CEA}">
      <dgm:prSet/>
      <dgm:spPr/>
      <dgm:t>
        <a:bodyPr/>
        <a:lstStyle/>
        <a:p>
          <a:endParaRPr lang="en-US"/>
        </a:p>
      </dgm:t>
    </dgm:pt>
    <dgm:pt modelId="{339C20C5-8715-4C71-8130-42E3B8D50C1F}" type="sibTrans" cxnId="{93B56E4C-7400-425E-8FDA-3FCAD8CE1CEA}">
      <dgm:prSet/>
      <dgm:spPr/>
      <dgm:t>
        <a:bodyPr/>
        <a:lstStyle/>
        <a:p>
          <a:endParaRPr lang="en-US"/>
        </a:p>
      </dgm:t>
    </dgm:pt>
    <dgm:pt modelId="{E2C08444-8E1E-440B-AF1A-7338A2319A8A}">
      <dgm:prSet phldrT="[Text]" custT="1"/>
      <dgm:spPr/>
      <dgm:t>
        <a:bodyPr/>
        <a:lstStyle/>
        <a:p>
          <a:r>
            <a:rPr lang="en-US" sz="1200" dirty="0"/>
            <a:t>Development and validation of technology</a:t>
          </a:r>
        </a:p>
      </dgm:t>
    </dgm:pt>
    <dgm:pt modelId="{AE73ED62-3074-4612-9504-CD4603120977}" type="parTrans" cxnId="{772C96BF-FC85-46FD-9C92-CA29B4C192BA}">
      <dgm:prSet/>
      <dgm:spPr/>
      <dgm:t>
        <a:bodyPr/>
        <a:lstStyle/>
        <a:p>
          <a:endParaRPr lang="en-US"/>
        </a:p>
      </dgm:t>
    </dgm:pt>
    <dgm:pt modelId="{196B7842-E9BD-4624-A643-FC8506683502}" type="sibTrans" cxnId="{772C96BF-FC85-46FD-9C92-CA29B4C192BA}">
      <dgm:prSet/>
      <dgm:spPr/>
      <dgm:t>
        <a:bodyPr/>
        <a:lstStyle/>
        <a:p>
          <a:endParaRPr lang="en-US"/>
        </a:p>
      </dgm:t>
    </dgm:pt>
    <dgm:pt modelId="{1766D60A-B666-406E-9518-251F8A2DE84D}">
      <dgm:prSet phldrT="[Text]" custT="1"/>
      <dgm:spPr/>
      <dgm:t>
        <a:bodyPr/>
        <a:lstStyle/>
        <a:p>
          <a:r>
            <a:rPr lang="en-US" sz="1200" dirty="0"/>
            <a:t>Demonstration of technology</a:t>
          </a:r>
        </a:p>
      </dgm:t>
    </dgm:pt>
    <dgm:pt modelId="{19A20999-7764-4141-A781-0A7E2A8B1C73}" type="parTrans" cxnId="{7E124133-1D47-4D84-BB5B-85788D493212}">
      <dgm:prSet/>
      <dgm:spPr/>
      <dgm:t>
        <a:bodyPr/>
        <a:lstStyle/>
        <a:p>
          <a:endParaRPr lang="en-US"/>
        </a:p>
      </dgm:t>
    </dgm:pt>
    <dgm:pt modelId="{F49F2EE0-DCE4-477E-B72C-65B33B51A298}" type="sibTrans" cxnId="{7E124133-1D47-4D84-BB5B-85788D493212}">
      <dgm:prSet/>
      <dgm:spPr/>
      <dgm:t>
        <a:bodyPr/>
        <a:lstStyle/>
        <a:p>
          <a:endParaRPr lang="en-US"/>
        </a:p>
      </dgm:t>
    </dgm:pt>
    <dgm:pt modelId="{4A85CF10-D4BB-4D6D-99E8-0C970CB087A0}">
      <dgm:prSet phldrT="[Text]" custT="1"/>
      <dgm:spPr/>
      <dgm:t>
        <a:bodyPr/>
        <a:lstStyle/>
        <a:p>
          <a:r>
            <a:rPr lang="en-US" sz="1200" dirty="0"/>
            <a:t>Commercialization</a:t>
          </a:r>
        </a:p>
      </dgm:t>
    </dgm:pt>
    <dgm:pt modelId="{2D59DDB1-A99A-4D4F-B8B7-97098C889102}" type="parTrans" cxnId="{CECE6B95-EE4F-43A2-94D2-961BF32F028D}">
      <dgm:prSet/>
      <dgm:spPr/>
      <dgm:t>
        <a:bodyPr/>
        <a:lstStyle/>
        <a:p>
          <a:endParaRPr lang="en-US"/>
        </a:p>
      </dgm:t>
    </dgm:pt>
    <dgm:pt modelId="{CEF03848-A091-457B-863A-BC2D3D14A224}" type="sibTrans" cxnId="{CECE6B95-EE4F-43A2-94D2-961BF32F028D}">
      <dgm:prSet/>
      <dgm:spPr/>
      <dgm:t>
        <a:bodyPr/>
        <a:lstStyle/>
        <a:p>
          <a:endParaRPr lang="en-US"/>
        </a:p>
      </dgm:t>
    </dgm:pt>
    <dgm:pt modelId="{4916490F-94DB-4213-8740-08073CD820FA}">
      <dgm:prSet phldrT="[Text]" custT="1"/>
      <dgm:spPr/>
      <dgm:t>
        <a:bodyPr/>
        <a:lstStyle/>
        <a:p>
          <a:r>
            <a:rPr lang="en-US" sz="1200" dirty="0"/>
            <a:t>Industrial scale-up</a:t>
          </a:r>
        </a:p>
      </dgm:t>
    </dgm:pt>
    <dgm:pt modelId="{705C6F96-833D-454E-B6F9-124354829438}" type="parTrans" cxnId="{B860D119-3FAE-4E3F-B540-81DA4001713B}">
      <dgm:prSet/>
      <dgm:spPr/>
      <dgm:t>
        <a:bodyPr/>
        <a:lstStyle/>
        <a:p>
          <a:endParaRPr lang="en-US"/>
        </a:p>
      </dgm:t>
    </dgm:pt>
    <dgm:pt modelId="{5104E2A2-E2BD-45E6-8139-808BFA0591B5}" type="sibTrans" cxnId="{B860D119-3FAE-4E3F-B540-81DA4001713B}">
      <dgm:prSet/>
      <dgm:spPr/>
      <dgm:t>
        <a:bodyPr/>
        <a:lstStyle/>
        <a:p>
          <a:endParaRPr lang="en-US"/>
        </a:p>
      </dgm:t>
    </dgm:pt>
    <dgm:pt modelId="{2B907265-C9DC-4AB6-AA66-C53E93088076}" type="pres">
      <dgm:prSet presAssocID="{513683BC-4945-41C7-BDFA-B958EBD52EED}" presName="Name0" presStyleCnt="0">
        <dgm:presLayoutVars>
          <dgm:chMax val="11"/>
          <dgm:chPref val="11"/>
          <dgm:dir/>
          <dgm:resizeHandles/>
        </dgm:presLayoutVars>
      </dgm:prSet>
      <dgm:spPr/>
    </dgm:pt>
    <dgm:pt modelId="{015E405C-E1BB-4B94-BA90-8771386C022E}" type="pres">
      <dgm:prSet presAssocID="{4A85CF10-D4BB-4D6D-99E8-0C970CB087A0}" presName="Accent5" presStyleCnt="0"/>
      <dgm:spPr/>
    </dgm:pt>
    <dgm:pt modelId="{01C92065-0D5F-4B28-B3C6-5C24C425F7DA}" type="pres">
      <dgm:prSet presAssocID="{4A85CF10-D4BB-4D6D-99E8-0C970CB087A0}" presName="Accent" presStyleLbl="node1" presStyleIdx="0" presStyleCnt="5"/>
      <dgm:spPr/>
    </dgm:pt>
    <dgm:pt modelId="{5BDC0A0C-D41B-4607-AAD1-EF754A572CB4}" type="pres">
      <dgm:prSet presAssocID="{4A85CF10-D4BB-4D6D-99E8-0C970CB087A0}" presName="ParentBackground5" presStyleCnt="0"/>
      <dgm:spPr/>
    </dgm:pt>
    <dgm:pt modelId="{DA605E73-76AE-4C60-B5B9-EE2FF1C4BFE3}" type="pres">
      <dgm:prSet presAssocID="{4A85CF10-D4BB-4D6D-99E8-0C970CB087A0}" presName="ParentBackground" presStyleLbl="fgAcc1" presStyleIdx="0" presStyleCnt="5" custLinFactNeighborX="-5246"/>
      <dgm:spPr/>
    </dgm:pt>
    <dgm:pt modelId="{DEB1C468-9FA1-41AF-AF00-5607794465CF}" type="pres">
      <dgm:prSet presAssocID="{4A85CF10-D4BB-4D6D-99E8-0C970CB087A0}" presName="Parent5" presStyleLbl="revTx" presStyleIdx="0" presStyleCnt="0">
        <dgm:presLayoutVars>
          <dgm:chMax val="1"/>
          <dgm:chPref val="1"/>
          <dgm:bulletEnabled val="1"/>
        </dgm:presLayoutVars>
      </dgm:prSet>
      <dgm:spPr/>
    </dgm:pt>
    <dgm:pt modelId="{9CBEC43A-C7F1-488B-A4AC-068EE3666A01}" type="pres">
      <dgm:prSet presAssocID="{4916490F-94DB-4213-8740-08073CD820FA}" presName="Accent4" presStyleCnt="0"/>
      <dgm:spPr/>
    </dgm:pt>
    <dgm:pt modelId="{7D04CD7C-1211-410B-89FA-3D7516E677E4}" type="pres">
      <dgm:prSet presAssocID="{4916490F-94DB-4213-8740-08073CD820FA}" presName="Accent" presStyleLbl="node1" presStyleIdx="1" presStyleCnt="5"/>
      <dgm:spPr/>
    </dgm:pt>
    <dgm:pt modelId="{261CE412-B8C5-48B6-B683-486DFD21D943}" type="pres">
      <dgm:prSet presAssocID="{4916490F-94DB-4213-8740-08073CD820FA}" presName="ParentBackground4" presStyleCnt="0"/>
      <dgm:spPr/>
    </dgm:pt>
    <dgm:pt modelId="{620192DB-AECB-4BFA-B36A-16DEEFBCD64F}" type="pres">
      <dgm:prSet presAssocID="{4916490F-94DB-4213-8740-08073CD820FA}" presName="ParentBackground" presStyleLbl="fgAcc1" presStyleIdx="1" presStyleCnt="5" custLinFactNeighborX="-5246"/>
      <dgm:spPr/>
    </dgm:pt>
    <dgm:pt modelId="{7F205834-68CA-4959-A009-78874CCDF305}" type="pres">
      <dgm:prSet presAssocID="{4916490F-94DB-4213-8740-08073CD820FA}" presName="Parent4" presStyleLbl="revTx" presStyleIdx="0" presStyleCnt="0">
        <dgm:presLayoutVars>
          <dgm:chMax val="1"/>
          <dgm:chPref val="1"/>
          <dgm:bulletEnabled val="1"/>
        </dgm:presLayoutVars>
      </dgm:prSet>
      <dgm:spPr/>
    </dgm:pt>
    <dgm:pt modelId="{8E3E6D68-8988-4E19-97B5-11C36610CFF7}" type="pres">
      <dgm:prSet presAssocID="{1766D60A-B666-406E-9518-251F8A2DE84D}" presName="Accent3" presStyleCnt="0"/>
      <dgm:spPr/>
    </dgm:pt>
    <dgm:pt modelId="{E28D4026-08C8-4422-BE37-6A677B15386E}" type="pres">
      <dgm:prSet presAssocID="{1766D60A-B666-406E-9518-251F8A2DE84D}" presName="Accent" presStyleLbl="node1" presStyleIdx="2" presStyleCnt="5"/>
      <dgm:spPr/>
    </dgm:pt>
    <dgm:pt modelId="{D9C69B33-7B26-42F4-8365-5885BB40A3C8}" type="pres">
      <dgm:prSet presAssocID="{1766D60A-B666-406E-9518-251F8A2DE84D}" presName="ParentBackground3" presStyleCnt="0"/>
      <dgm:spPr/>
    </dgm:pt>
    <dgm:pt modelId="{22E8B98B-195B-45CA-877C-808F4D889094}" type="pres">
      <dgm:prSet presAssocID="{1766D60A-B666-406E-9518-251F8A2DE84D}" presName="ParentBackground" presStyleLbl="fgAcc1" presStyleIdx="2" presStyleCnt="5" custLinFactNeighborX="-5246"/>
      <dgm:spPr/>
    </dgm:pt>
    <dgm:pt modelId="{7F096F9C-64F6-424D-9E97-D4601D2AB2C3}" type="pres">
      <dgm:prSet presAssocID="{1766D60A-B666-406E-9518-251F8A2DE84D}" presName="Parent3" presStyleLbl="revTx" presStyleIdx="0" presStyleCnt="0">
        <dgm:presLayoutVars>
          <dgm:chMax val="1"/>
          <dgm:chPref val="1"/>
          <dgm:bulletEnabled val="1"/>
        </dgm:presLayoutVars>
      </dgm:prSet>
      <dgm:spPr/>
    </dgm:pt>
    <dgm:pt modelId="{C82A1A6D-74F2-461B-B125-FD2F61529F01}" type="pres">
      <dgm:prSet presAssocID="{E2C08444-8E1E-440B-AF1A-7338A2319A8A}" presName="Accent2" presStyleCnt="0"/>
      <dgm:spPr/>
    </dgm:pt>
    <dgm:pt modelId="{E99AE6C2-176A-439E-AD43-2E92FE02C529}" type="pres">
      <dgm:prSet presAssocID="{E2C08444-8E1E-440B-AF1A-7338A2319A8A}" presName="Accent" presStyleLbl="node1" presStyleIdx="3" presStyleCnt="5"/>
      <dgm:spPr/>
    </dgm:pt>
    <dgm:pt modelId="{295FCAAD-31E9-4B08-B8FF-BC4C9E700605}" type="pres">
      <dgm:prSet presAssocID="{E2C08444-8E1E-440B-AF1A-7338A2319A8A}" presName="ParentBackground2" presStyleCnt="0"/>
      <dgm:spPr/>
    </dgm:pt>
    <dgm:pt modelId="{5F6527DC-6CBC-4536-B36D-A6528896417C}" type="pres">
      <dgm:prSet presAssocID="{E2C08444-8E1E-440B-AF1A-7338A2319A8A}" presName="ParentBackground" presStyleLbl="fgAcc1" presStyleIdx="3" presStyleCnt="5" custLinFactNeighborX="-5246"/>
      <dgm:spPr/>
    </dgm:pt>
    <dgm:pt modelId="{A6E489B6-3513-4482-BB1B-5C1887B29562}" type="pres">
      <dgm:prSet presAssocID="{E2C08444-8E1E-440B-AF1A-7338A2319A8A}" presName="Parent2" presStyleLbl="revTx" presStyleIdx="0" presStyleCnt="0">
        <dgm:presLayoutVars>
          <dgm:chMax val="1"/>
          <dgm:chPref val="1"/>
          <dgm:bulletEnabled val="1"/>
        </dgm:presLayoutVars>
      </dgm:prSet>
      <dgm:spPr/>
    </dgm:pt>
    <dgm:pt modelId="{F0E5D138-AE28-4FD9-BB11-1D382E28AB11}" type="pres">
      <dgm:prSet presAssocID="{9315F400-DC23-4E3B-94EA-FF2022825D9B}" presName="Accent1" presStyleCnt="0"/>
      <dgm:spPr/>
    </dgm:pt>
    <dgm:pt modelId="{2A615D3C-4D66-4F03-901C-3971F6B975F8}" type="pres">
      <dgm:prSet presAssocID="{9315F400-DC23-4E3B-94EA-FF2022825D9B}" presName="Accent" presStyleLbl="node1" presStyleIdx="4" presStyleCnt="5"/>
      <dgm:spPr>
        <a:solidFill>
          <a:schemeClr val="accent1">
            <a:lumMod val="40000"/>
            <a:lumOff val="60000"/>
          </a:schemeClr>
        </a:solidFill>
      </dgm:spPr>
    </dgm:pt>
    <dgm:pt modelId="{A34D1ECB-C1CE-47BB-8E80-4CCF9B78DC51}" type="pres">
      <dgm:prSet presAssocID="{9315F400-DC23-4E3B-94EA-FF2022825D9B}" presName="ParentBackground1" presStyleCnt="0"/>
      <dgm:spPr/>
    </dgm:pt>
    <dgm:pt modelId="{9247917E-1529-4ECD-A30B-F3430650294E}" type="pres">
      <dgm:prSet presAssocID="{9315F400-DC23-4E3B-94EA-FF2022825D9B}" presName="ParentBackground" presStyleLbl="fgAcc1" presStyleIdx="4" presStyleCnt="5" custLinFactNeighborX="-5246"/>
      <dgm:spPr/>
    </dgm:pt>
    <dgm:pt modelId="{F866483E-2B6D-4100-BFCD-9074326540A7}" type="pres">
      <dgm:prSet presAssocID="{9315F400-DC23-4E3B-94EA-FF2022825D9B}" presName="Parent1" presStyleLbl="revTx" presStyleIdx="0" presStyleCnt="0">
        <dgm:presLayoutVars>
          <dgm:chMax val="1"/>
          <dgm:chPref val="1"/>
          <dgm:bulletEnabled val="1"/>
        </dgm:presLayoutVars>
      </dgm:prSet>
      <dgm:spPr/>
    </dgm:pt>
  </dgm:ptLst>
  <dgm:cxnLst>
    <dgm:cxn modelId="{EC6A9305-923F-4194-8BEE-5467FDC0B897}" type="presOf" srcId="{1766D60A-B666-406E-9518-251F8A2DE84D}" destId="{22E8B98B-195B-45CA-877C-808F4D889094}" srcOrd="0" destOrd="0" presId="urn:microsoft.com/office/officeart/2011/layout/CircleProcess"/>
    <dgm:cxn modelId="{B860D119-3FAE-4E3F-B540-81DA4001713B}" srcId="{513683BC-4945-41C7-BDFA-B958EBD52EED}" destId="{4916490F-94DB-4213-8740-08073CD820FA}" srcOrd="3" destOrd="0" parTransId="{705C6F96-833D-454E-B6F9-124354829438}" sibTransId="{5104E2A2-E2BD-45E6-8139-808BFA0591B5}"/>
    <dgm:cxn modelId="{7E124133-1D47-4D84-BB5B-85788D493212}" srcId="{513683BC-4945-41C7-BDFA-B958EBD52EED}" destId="{1766D60A-B666-406E-9518-251F8A2DE84D}" srcOrd="2" destOrd="0" parTransId="{19A20999-7764-4141-A781-0A7E2A8B1C73}" sibTransId="{F49F2EE0-DCE4-477E-B72C-65B33B51A298}"/>
    <dgm:cxn modelId="{4FFD7561-8731-4D66-9A4C-C177BD98A476}" type="presOf" srcId="{4A85CF10-D4BB-4D6D-99E8-0C970CB087A0}" destId="{DEB1C468-9FA1-41AF-AF00-5607794465CF}" srcOrd="1" destOrd="0" presId="urn:microsoft.com/office/officeart/2011/layout/CircleProcess"/>
    <dgm:cxn modelId="{5FFCFD67-5681-41F1-9BB3-C516992DD764}" type="presOf" srcId="{9315F400-DC23-4E3B-94EA-FF2022825D9B}" destId="{F866483E-2B6D-4100-BFCD-9074326540A7}" srcOrd="1" destOrd="0" presId="urn:microsoft.com/office/officeart/2011/layout/CircleProcess"/>
    <dgm:cxn modelId="{93B56E4C-7400-425E-8FDA-3FCAD8CE1CEA}" srcId="{513683BC-4945-41C7-BDFA-B958EBD52EED}" destId="{9315F400-DC23-4E3B-94EA-FF2022825D9B}" srcOrd="0" destOrd="0" parTransId="{9E05C60A-3EE2-4CA2-9C82-9721EBB890F4}" sibTransId="{339C20C5-8715-4C71-8130-42E3B8D50C1F}"/>
    <dgm:cxn modelId="{32EA6754-AF86-466E-936C-D571EA4BD53E}" type="presOf" srcId="{4916490F-94DB-4213-8740-08073CD820FA}" destId="{620192DB-AECB-4BFA-B36A-16DEEFBCD64F}" srcOrd="0" destOrd="0" presId="urn:microsoft.com/office/officeart/2011/layout/CircleProcess"/>
    <dgm:cxn modelId="{DF1C5B5A-BF0B-4960-B610-5FAC26D79F6F}" type="presOf" srcId="{E2C08444-8E1E-440B-AF1A-7338A2319A8A}" destId="{A6E489B6-3513-4482-BB1B-5C1887B29562}" srcOrd="1" destOrd="0" presId="urn:microsoft.com/office/officeart/2011/layout/CircleProcess"/>
    <dgm:cxn modelId="{7BB9B283-DA6A-441C-9DB5-2B5BB035DCD0}" type="presOf" srcId="{1766D60A-B666-406E-9518-251F8A2DE84D}" destId="{7F096F9C-64F6-424D-9E97-D4601D2AB2C3}" srcOrd="1" destOrd="0" presId="urn:microsoft.com/office/officeart/2011/layout/CircleProcess"/>
    <dgm:cxn modelId="{CECE6B95-EE4F-43A2-94D2-961BF32F028D}" srcId="{513683BC-4945-41C7-BDFA-B958EBD52EED}" destId="{4A85CF10-D4BB-4D6D-99E8-0C970CB087A0}" srcOrd="4" destOrd="0" parTransId="{2D59DDB1-A99A-4D4F-B8B7-97098C889102}" sibTransId="{CEF03848-A091-457B-863A-BC2D3D14A224}"/>
    <dgm:cxn modelId="{448DA49A-7E99-4439-B1A5-65835AC974BB}" type="presOf" srcId="{E2C08444-8E1E-440B-AF1A-7338A2319A8A}" destId="{5F6527DC-6CBC-4536-B36D-A6528896417C}" srcOrd="0" destOrd="0" presId="urn:microsoft.com/office/officeart/2011/layout/CircleProcess"/>
    <dgm:cxn modelId="{29F1F3BB-E0AD-435E-BD22-2A68AB4332FC}" type="presOf" srcId="{4A85CF10-D4BB-4D6D-99E8-0C970CB087A0}" destId="{DA605E73-76AE-4C60-B5B9-EE2FF1C4BFE3}" srcOrd="0" destOrd="0" presId="urn:microsoft.com/office/officeart/2011/layout/CircleProcess"/>
    <dgm:cxn modelId="{772C96BF-FC85-46FD-9C92-CA29B4C192BA}" srcId="{513683BC-4945-41C7-BDFA-B958EBD52EED}" destId="{E2C08444-8E1E-440B-AF1A-7338A2319A8A}" srcOrd="1" destOrd="0" parTransId="{AE73ED62-3074-4612-9504-CD4603120977}" sibTransId="{196B7842-E9BD-4624-A643-FC8506683502}"/>
    <dgm:cxn modelId="{CC7CBECE-9545-4AC3-81EF-429C27D593BB}" type="presOf" srcId="{4916490F-94DB-4213-8740-08073CD820FA}" destId="{7F205834-68CA-4959-A009-78874CCDF305}" srcOrd="1" destOrd="0" presId="urn:microsoft.com/office/officeart/2011/layout/CircleProcess"/>
    <dgm:cxn modelId="{1171B9D3-DE01-4D1C-9436-4D30A635C347}" type="presOf" srcId="{513683BC-4945-41C7-BDFA-B958EBD52EED}" destId="{2B907265-C9DC-4AB6-AA66-C53E93088076}" srcOrd="0" destOrd="0" presId="urn:microsoft.com/office/officeart/2011/layout/CircleProcess"/>
    <dgm:cxn modelId="{AC7AD6E4-91B1-4D0B-B9B8-93DAD3E9FFC0}" type="presOf" srcId="{9315F400-DC23-4E3B-94EA-FF2022825D9B}" destId="{9247917E-1529-4ECD-A30B-F3430650294E}" srcOrd="0" destOrd="0" presId="urn:microsoft.com/office/officeart/2011/layout/CircleProcess"/>
    <dgm:cxn modelId="{9E081F0F-6AFA-4FC7-94A5-5306C388C806}" type="presParOf" srcId="{2B907265-C9DC-4AB6-AA66-C53E93088076}" destId="{015E405C-E1BB-4B94-BA90-8771386C022E}" srcOrd="0" destOrd="0" presId="urn:microsoft.com/office/officeart/2011/layout/CircleProcess"/>
    <dgm:cxn modelId="{2AC3DA5A-BDDA-447B-B6D7-31906F1E87EA}" type="presParOf" srcId="{015E405C-E1BB-4B94-BA90-8771386C022E}" destId="{01C92065-0D5F-4B28-B3C6-5C24C425F7DA}" srcOrd="0" destOrd="0" presId="urn:microsoft.com/office/officeart/2011/layout/CircleProcess"/>
    <dgm:cxn modelId="{353DA9C2-5972-48A3-ADA1-DC4FA6141A0F}" type="presParOf" srcId="{2B907265-C9DC-4AB6-AA66-C53E93088076}" destId="{5BDC0A0C-D41B-4607-AAD1-EF754A572CB4}" srcOrd="1" destOrd="0" presId="urn:microsoft.com/office/officeart/2011/layout/CircleProcess"/>
    <dgm:cxn modelId="{8781C546-22C6-43A7-BDE8-17C1051EFF77}" type="presParOf" srcId="{5BDC0A0C-D41B-4607-AAD1-EF754A572CB4}" destId="{DA605E73-76AE-4C60-B5B9-EE2FF1C4BFE3}" srcOrd="0" destOrd="0" presId="urn:microsoft.com/office/officeart/2011/layout/CircleProcess"/>
    <dgm:cxn modelId="{E0CD9109-9556-4F41-BD52-1D58A24FBA2D}" type="presParOf" srcId="{2B907265-C9DC-4AB6-AA66-C53E93088076}" destId="{DEB1C468-9FA1-41AF-AF00-5607794465CF}" srcOrd="2" destOrd="0" presId="urn:microsoft.com/office/officeart/2011/layout/CircleProcess"/>
    <dgm:cxn modelId="{1A069577-24A7-482B-9A1E-7ADF20C6C47E}" type="presParOf" srcId="{2B907265-C9DC-4AB6-AA66-C53E93088076}" destId="{9CBEC43A-C7F1-488B-A4AC-068EE3666A01}" srcOrd="3" destOrd="0" presId="urn:microsoft.com/office/officeart/2011/layout/CircleProcess"/>
    <dgm:cxn modelId="{CFEE8A24-DD7A-4449-9F5E-5F032D58F209}" type="presParOf" srcId="{9CBEC43A-C7F1-488B-A4AC-068EE3666A01}" destId="{7D04CD7C-1211-410B-89FA-3D7516E677E4}" srcOrd="0" destOrd="0" presId="urn:microsoft.com/office/officeart/2011/layout/CircleProcess"/>
    <dgm:cxn modelId="{BEA69FF5-81C1-4AE1-A06B-889D9478F260}" type="presParOf" srcId="{2B907265-C9DC-4AB6-AA66-C53E93088076}" destId="{261CE412-B8C5-48B6-B683-486DFD21D943}" srcOrd="4" destOrd="0" presId="urn:microsoft.com/office/officeart/2011/layout/CircleProcess"/>
    <dgm:cxn modelId="{382A6101-14B4-4485-BEE5-63058FB11C5F}" type="presParOf" srcId="{261CE412-B8C5-48B6-B683-486DFD21D943}" destId="{620192DB-AECB-4BFA-B36A-16DEEFBCD64F}" srcOrd="0" destOrd="0" presId="urn:microsoft.com/office/officeart/2011/layout/CircleProcess"/>
    <dgm:cxn modelId="{52FD6085-A3CE-41EE-9ACA-E1850C09F530}" type="presParOf" srcId="{2B907265-C9DC-4AB6-AA66-C53E93088076}" destId="{7F205834-68CA-4959-A009-78874CCDF305}" srcOrd="5" destOrd="0" presId="urn:microsoft.com/office/officeart/2011/layout/CircleProcess"/>
    <dgm:cxn modelId="{284D71A2-A052-4974-A65E-92E517E13A67}" type="presParOf" srcId="{2B907265-C9DC-4AB6-AA66-C53E93088076}" destId="{8E3E6D68-8988-4E19-97B5-11C36610CFF7}" srcOrd="6" destOrd="0" presId="urn:microsoft.com/office/officeart/2011/layout/CircleProcess"/>
    <dgm:cxn modelId="{58181622-C41A-4B7F-AB3D-8A4B0C340118}" type="presParOf" srcId="{8E3E6D68-8988-4E19-97B5-11C36610CFF7}" destId="{E28D4026-08C8-4422-BE37-6A677B15386E}" srcOrd="0" destOrd="0" presId="urn:microsoft.com/office/officeart/2011/layout/CircleProcess"/>
    <dgm:cxn modelId="{CB34660F-459B-4B9A-B5C2-E66752D1C8FD}" type="presParOf" srcId="{2B907265-C9DC-4AB6-AA66-C53E93088076}" destId="{D9C69B33-7B26-42F4-8365-5885BB40A3C8}" srcOrd="7" destOrd="0" presId="urn:microsoft.com/office/officeart/2011/layout/CircleProcess"/>
    <dgm:cxn modelId="{527F4A61-1A28-4EE9-BFCC-D5728402B888}" type="presParOf" srcId="{D9C69B33-7B26-42F4-8365-5885BB40A3C8}" destId="{22E8B98B-195B-45CA-877C-808F4D889094}" srcOrd="0" destOrd="0" presId="urn:microsoft.com/office/officeart/2011/layout/CircleProcess"/>
    <dgm:cxn modelId="{BF553C8D-286B-4C81-89EE-561F41000388}" type="presParOf" srcId="{2B907265-C9DC-4AB6-AA66-C53E93088076}" destId="{7F096F9C-64F6-424D-9E97-D4601D2AB2C3}" srcOrd="8" destOrd="0" presId="urn:microsoft.com/office/officeart/2011/layout/CircleProcess"/>
    <dgm:cxn modelId="{F80BB5F0-925F-4442-8465-71F97EFF2DD3}" type="presParOf" srcId="{2B907265-C9DC-4AB6-AA66-C53E93088076}" destId="{C82A1A6D-74F2-461B-B125-FD2F61529F01}" srcOrd="9" destOrd="0" presId="urn:microsoft.com/office/officeart/2011/layout/CircleProcess"/>
    <dgm:cxn modelId="{F3D41760-0BC5-4B11-9B77-D0128F40EB35}" type="presParOf" srcId="{C82A1A6D-74F2-461B-B125-FD2F61529F01}" destId="{E99AE6C2-176A-439E-AD43-2E92FE02C529}" srcOrd="0" destOrd="0" presId="urn:microsoft.com/office/officeart/2011/layout/CircleProcess"/>
    <dgm:cxn modelId="{5F0579FD-2443-4A08-B7EC-D101F522792B}" type="presParOf" srcId="{2B907265-C9DC-4AB6-AA66-C53E93088076}" destId="{295FCAAD-31E9-4B08-B8FF-BC4C9E700605}" srcOrd="10" destOrd="0" presId="urn:microsoft.com/office/officeart/2011/layout/CircleProcess"/>
    <dgm:cxn modelId="{C7309E61-460C-4716-8403-5173412DD9B2}" type="presParOf" srcId="{295FCAAD-31E9-4B08-B8FF-BC4C9E700605}" destId="{5F6527DC-6CBC-4536-B36D-A6528896417C}" srcOrd="0" destOrd="0" presId="urn:microsoft.com/office/officeart/2011/layout/CircleProcess"/>
    <dgm:cxn modelId="{59AB83B4-3A50-4B9D-A34A-B1A7C0F29215}" type="presParOf" srcId="{2B907265-C9DC-4AB6-AA66-C53E93088076}" destId="{A6E489B6-3513-4482-BB1B-5C1887B29562}" srcOrd="11" destOrd="0" presId="urn:microsoft.com/office/officeart/2011/layout/CircleProcess"/>
    <dgm:cxn modelId="{5EB267D4-7C95-461C-9D97-9D95915B88E4}" type="presParOf" srcId="{2B907265-C9DC-4AB6-AA66-C53E93088076}" destId="{F0E5D138-AE28-4FD9-BB11-1D382E28AB11}" srcOrd="12" destOrd="0" presId="urn:microsoft.com/office/officeart/2011/layout/CircleProcess"/>
    <dgm:cxn modelId="{3F616D7A-6A77-4505-A4A4-E73E7E8A05B5}" type="presParOf" srcId="{F0E5D138-AE28-4FD9-BB11-1D382E28AB11}" destId="{2A615D3C-4D66-4F03-901C-3971F6B975F8}" srcOrd="0" destOrd="0" presId="urn:microsoft.com/office/officeart/2011/layout/CircleProcess"/>
    <dgm:cxn modelId="{04C44092-6DD4-47CD-94DE-792CF9B3E37C}" type="presParOf" srcId="{2B907265-C9DC-4AB6-AA66-C53E93088076}" destId="{A34D1ECB-C1CE-47BB-8E80-4CCF9B78DC51}" srcOrd="13" destOrd="0" presId="urn:microsoft.com/office/officeart/2011/layout/CircleProcess"/>
    <dgm:cxn modelId="{01385E5B-F064-4FF7-B468-C18C95C99B4F}" type="presParOf" srcId="{A34D1ECB-C1CE-47BB-8E80-4CCF9B78DC51}" destId="{9247917E-1529-4ECD-A30B-F3430650294E}" srcOrd="0" destOrd="0" presId="urn:microsoft.com/office/officeart/2011/layout/CircleProcess"/>
    <dgm:cxn modelId="{7B3E3178-2A55-44E1-A4A0-FDDEA4DC9A14}" type="presParOf" srcId="{2B907265-C9DC-4AB6-AA66-C53E93088076}" destId="{F866483E-2B6D-4100-BFCD-9074326540A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846CBD-818D-46F2-B717-34D5048D144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E0594C-9126-4738-97B6-61F3920D2F69}">
      <dgm:prSet phldrT="[Text]" custT="1"/>
      <dgm:spPr/>
      <dgm:t>
        <a:bodyPr/>
        <a:lstStyle/>
        <a:p>
          <a:r>
            <a:rPr lang="lv-LV" sz="1600" b="0" i="0" dirty="0" err="1"/>
            <a:t>Bioeconomy</a:t>
          </a:r>
          <a:r>
            <a:rPr lang="lv-LV" sz="1600" b="0" i="0" dirty="0"/>
            <a:t> </a:t>
          </a:r>
          <a:r>
            <a:rPr lang="lv-LV" sz="1600" b="0" i="0" dirty="0" err="1"/>
            <a:t>inputs</a:t>
          </a:r>
          <a:endParaRPr lang="en-US" sz="1600" b="0" i="0" dirty="0"/>
        </a:p>
      </dgm:t>
    </dgm:pt>
    <dgm:pt modelId="{618D6143-B12C-42D9-BB65-959BE54D4301}" type="parTrans" cxnId="{B20FF9C9-A4B1-49CF-8EBF-27AD5E0B86FB}">
      <dgm:prSet/>
      <dgm:spPr/>
      <dgm:t>
        <a:bodyPr/>
        <a:lstStyle/>
        <a:p>
          <a:endParaRPr lang="en-US" sz="1400"/>
        </a:p>
      </dgm:t>
    </dgm:pt>
    <dgm:pt modelId="{271438F7-9DF5-4ADB-93C7-B9729AD7E8DC}" type="sibTrans" cxnId="{B20FF9C9-A4B1-49CF-8EBF-27AD5E0B86FB}">
      <dgm:prSet/>
      <dgm:spPr/>
      <dgm:t>
        <a:bodyPr/>
        <a:lstStyle/>
        <a:p>
          <a:endParaRPr lang="en-US" sz="1400"/>
        </a:p>
      </dgm:t>
    </dgm:pt>
    <dgm:pt modelId="{D4E73EAC-34C6-4CC3-BABC-D7F7745D686E}">
      <dgm:prSet phldrT="[Text]" custT="1"/>
      <dgm:spPr/>
      <dgm:t>
        <a:bodyPr/>
        <a:lstStyle/>
        <a:p>
          <a:r>
            <a:rPr lang="en-GB" sz="1400" b="0" dirty="0" err="1">
              <a:latin typeface="Calibri" panose="020F0502020204030204"/>
              <a:ea typeface="+mn-ea"/>
              <a:cs typeface="+mn-cs"/>
            </a:rPr>
            <a:t>Bioeconomy</a:t>
          </a:r>
          <a:r>
            <a:rPr lang="en-GB" sz="1400" b="0" dirty="0">
              <a:latin typeface="Calibri" panose="020F0502020204030204"/>
              <a:ea typeface="+mn-ea"/>
              <a:cs typeface="+mn-cs"/>
            </a:rPr>
            <a:t> resource productivity and </a:t>
          </a:r>
          <a:r>
            <a:rPr lang="en-US" sz="1400" b="0" noProof="0" dirty="0">
              <a:latin typeface="Calibri" panose="020F0502020204030204"/>
              <a:ea typeface="+mn-ea"/>
              <a:cs typeface="+mn-cs"/>
            </a:rPr>
            <a:t>availability</a:t>
          </a:r>
          <a:endParaRPr lang="en-US" sz="1400" b="0" dirty="0"/>
        </a:p>
      </dgm:t>
    </dgm:pt>
    <dgm:pt modelId="{A22D323D-7628-487F-81EE-2F55096174FA}" type="parTrans" cxnId="{F5DE14A2-CE67-4E00-8460-63BEADB09B70}">
      <dgm:prSet/>
      <dgm:spPr/>
      <dgm:t>
        <a:bodyPr/>
        <a:lstStyle/>
        <a:p>
          <a:endParaRPr lang="en-US" sz="1400"/>
        </a:p>
      </dgm:t>
    </dgm:pt>
    <dgm:pt modelId="{D2DCD526-099F-4CA8-9471-D24EA480E459}" type="sibTrans" cxnId="{F5DE14A2-CE67-4E00-8460-63BEADB09B70}">
      <dgm:prSet/>
      <dgm:spPr/>
      <dgm:t>
        <a:bodyPr/>
        <a:lstStyle/>
        <a:p>
          <a:endParaRPr lang="en-US" sz="1400"/>
        </a:p>
      </dgm:t>
    </dgm:pt>
    <dgm:pt modelId="{BDD26835-3EE8-41B8-B0C4-8BA35ED6B513}">
      <dgm:prSet phldrT="[Text]" custT="1"/>
      <dgm:spPr/>
      <dgm:t>
        <a:bodyPr/>
        <a:lstStyle/>
        <a:p>
          <a:r>
            <a:rPr lang="en-GB" sz="1400" b="0" dirty="0">
              <a:latin typeface="Calibri" panose="020F0502020204030204"/>
              <a:ea typeface="+mn-ea"/>
              <a:cs typeface="+mn-cs"/>
            </a:rPr>
            <a:t>Technology</a:t>
          </a:r>
          <a:endParaRPr lang="en-US" sz="1400" b="0" dirty="0"/>
        </a:p>
      </dgm:t>
    </dgm:pt>
    <dgm:pt modelId="{CFE6D67F-A5DB-434B-A625-14F7497E3FE4}" type="parTrans" cxnId="{39736261-643F-4D7F-9B25-54854CE17FF1}">
      <dgm:prSet/>
      <dgm:spPr/>
      <dgm:t>
        <a:bodyPr/>
        <a:lstStyle/>
        <a:p>
          <a:endParaRPr lang="en-US" sz="1400"/>
        </a:p>
      </dgm:t>
    </dgm:pt>
    <dgm:pt modelId="{40DDC4F1-C075-47A7-9E5F-7B39BFEEE8AA}" type="sibTrans" cxnId="{39736261-643F-4D7F-9B25-54854CE17FF1}">
      <dgm:prSet/>
      <dgm:spPr/>
      <dgm:t>
        <a:bodyPr/>
        <a:lstStyle/>
        <a:p>
          <a:endParaRPr lang="en-US" sz="1400"/>
        </a:p>
      </dgm:t>
    </dgm:pt>
    <dgm:pt modelId="{4710C122-966A-4437-A388-DDF57966C3C3}">
      <dgm:prSet phldrT="[Text]" custT="1"/>
      <dgm:spPr/>
      <dgm:t>
        <a:bodyPr/>
        <a:lstStyle/>
        <a:p>
          <a:r>
            <a:rPr lang="en-GB" sz="1400" b="0" dirty="0">
              <a:latin typeface="Calibri" panose="020F0502020204030204"/>
              <a:ea typeface="+mn-ea"/>
              <a:cs typeface="+mn-cs"/>
            </a:rPr>
            <a:t>Environmental impacts </a:t>
          </a:r>
          <a:endParaRPr lang="en-US" sz="1400" b="0" dirty="0"/>
        </a:p>
      </dgm:t>
    </dgm:pt>
    <dgm:pt modelId="{E56E327C-8429-47D8-9A69-BDD6E6A603BE}" type="parTrans" cxnId="{7B1670B3-D3CA-4B3E-8017-106EB1109AC5}">
      <dgm:prSet/>
      <dgm:spPr/>
      <dgm:t>
        <a:bodyPr/>
        <a:lstStyle/>
        <a:p>
          <a:endParaRPr lang="en-US"/>
        </a:p>
      </dgm:t>
    </dgm:pt>
    <dgm:pt modelId="{C5405683-773C-4D5E-9849-348E37006679}" type="sibTrans" cxnId="{7B1670B3-D3CA-4B3E-8017-106EB1109AC5}">
      <dgm:prSet/>
      <dgm:spPr/>
      <dgm:t>
        <a:bodyPr/>
        <a:lstStyle/>
        <a:p>
          <a:endParaRPr lang="en-US"/>
        </a:p>
      </dgm:t>
    </dgm:pt>
    <dgm:pt modelId="{973EBDCC-6456-4249-9CF1-B249C82EC07F}">
      <dgm:prSet/>
      <dgm:spPr/>
      <dgm:t>
        <a:bodyPr/>
        <a:lstStyle/>
        <a:p>
          <a:r>
            <a:rPr lang="en-GB" b="0">
              <a:latin typeface="Calibri" panose="020F0502020204030204"/>
              <a:ea typeface="+mn-ea"/>
              <a:cs typeface="+mn-cs"/>
            </a:rPr>
            <a:t>Economic valu</a:t>
          </a:r>
          <a:r>
            <a:rPr lang="lv-LV" b="0">
              <a:latin typeface="Calibri" panose="020F0502020204030204"/>
              <a:ea typeface="+mn-ea"/>
              <a:cs typeface="+mn-cs"/>
            </a:rPr>
            <a:t>e</a:t>
          </a:r>
          <a:endParaRPr lang="lv-LV" b="0" dirty="0">
            <a:latin typeface="Calibri" panose="020F0502020204030204"/>
            <a:ea typeface="+mn-ea"/>
            <a:cs typeface="+mn-cs"/>
          </a:endParaRPr>
        </a:p>
      </dgm:t>
    </dgm:pt>
    <dgm:pt modelId="{BDE44376-657E-478F-97A0-6BD59F057181}" type="parTrans" cxnId="{B24C8CB9-5CCC-46B1-A3D7-6108B54C3FAA}">
      <dgm:prSet/>
      <dgm:spPr/>
      <dgm:t>
        <a:bodyPr/>
        <a:lstStyle/>
        <a:p>
          <a:endParaRPr lang="en-US"/>
        </a:p>
      </dgm:t>
    </dgm:pt>
    <dgm:pt modelId="{6EF4581B-32E0-46DC-8B1F-AE5A92DF654A}" type="sibTrans" cxnId="{B24C8CB9-5CCC-46B1-A3D7-6108B54C3FAA}">
      <dgm:prSet/>
      <dgm:spPr/>
      <dgm:t>
        <a:bodyPr/>
        <a:lstStyle/>
        <a:p>
          <a:endParaRPr lang="en-US"/>
        </a:p>
      </dgm:t>
    </dgm:pt>
    <dgm:pt modelId="{0C55500B-9CD8-48E0-AC2F-F00D67D50412}" type="pres">
      <dgm:prSet presAssocID="{98846CBD-818D-46F2-B717-34D5048D1449}" presName="linear" presStyleCnt="0">
        <dgm:presLayoutVars>
          <dgm:dir/>
          <dgm:animLvl val="lvl"/>
          <dgm:resizeHandles val="exact"/>
        </dgm:presLayoutVars>
      </dgm:prSet>
      <dgm:spPr/>
    </dgm:pt>
    <dgm:pt modelId="{B4A0F30F-0A9B-4078-BD2F-26AA2893CEB4}" type="pres">
      <dgm:prSet presAssocID="{C5E0594C-9126-4738-97B6-61F3920D2F69}" presName="parentLin" presStyleCnt="0"/>
      <dgm:spPr/>
    </dgm:pt>
    <dgm:pt modelId="{522BBD27-792A-4E00-8A6E-B930DB83635D}" type="pres">
      <dgm:prSet presAssocID="{C5E0594C-9126-4738-97B6-61F3920D2F69}" presName="parentLeftMargin" presStyleLbl="node1" presStyleIdx="0" presStyleCnt="5"/>
      <dgm:spPr/>
    </dgm:pt>
    <dgm:pt modelId="{0E674459-3D1A-4CF5-B02C-2977B95F86EA}" type="pres">
      <dgm:prSet presAssocID="{C5E0594C-9126-4738-97B6-61F3920D2F69}" presName="parentText" presStyleLbl="node1" presStyleIdx="0" presStyleCnt="5" custScaleX="142857" custScaleY="120255">
        <dgm:presLayoutVars>
          <dgm:chMax val="0"/>
          <dgm:bulletEnabled val="1"/>
        </dgm:presLayoutVars>
      </dgm:prSet>
      <dgm:spPr/>
    </dgm:pt>
    <dgm:pt modelId="{7F646CD1-A7C8-4420-9B51-284B264C85F1}" type="pres">
      <dgm:prSet presAssocID="{C5E0594C-9126-4738-97B6-61F3920D2F69}" presName="negativeSpace" presStyleCnt="0"/>
      <dgm:spPr/>
    </dgm:pt>
    <dgm:pt modelId="{AC339208-65DB-472A-A423-EAA723032A68}" type="pres">
      <dgm:prSet presAssocID="{C5E0594C-9126-4738-97B6-61F3920D2F69}" presName="childText" presStyleLbl="conFgAcc1" presStyleIdx="0" presStyleCnt="5" custLinFactNeighborY="-87327">
        <dgm:presLayoutVars>
          <dgm:bulletEnabled val="1"/>
        </dgm:presLayoutVars>
      </dgm:prSet>
      <dgm:spPr/>
    </dgm:pt>
    <dgm:pt modelId="{B19B7510-61CE-48DE-B0E6-6EBF2577AA32}" type="pres">
      <dgm:prSet presAssocID="{271438F7-9DF5-4ADB-93C7-B9729AD7E8DC}" presName="spaceBetweenRectangles" presStyleCnt="0"/>
      <dgm:spPr/>
    </dgm:pt>
    <dgm:pt modelId="{34AE65D1-974F-4E8E-8D06-77F18167F330}" type="pres">
      <dgm:prSet presAssocID="{D4E73EAC-34C6-4CC3-BABC-D7F7745D686E}" presName="parentLin" presStyleCnt="0"/>
      <dgm:spPr/>
    </dgm:pt>
    <dgm:pt modelId="{6F88EF50-6AC6-4744-8179-176A8CFB0415}" type="pres">
      <dgm:prSet presAssocID="{D4E73EAC-34C6-4CC3-BABC-D7F7745D686E}" presName="parentLeftMargin" presStyleLbl="node1" presStyleIdx="0" presStyleCnt="5"/>
      <dgm:spPr/>
    </dgm:pt>
    <dgm:pt modelId="{5C3B6A68-D585-496C-A7C7-BEA9478EAD89}" type="pres">
      <dgm:prSet presAssocID="{D4E73EAC-34C6-4CC3-BABC-D7F7745D686E}" presName="parentText" presStyleLbl="node1" presStyleIdx="1" presStyleCnt="5" custScaleX="142857" custScaleY="163544">
        <dgm:presLayoutVars>
          <dgm:chMax val="0"/>
          <dgm:bulletEnabled val="1"/>
        </dgm:presLayoutVars>
      </dgm:prSet>
      <dgm:spPr/>
    </dgm:pt>
    <dgm:pt modelId="{0060B942-7F37-43A4-AE38-C0E0CE2EDAB1}" type="pres">
      <dgm:prSet presAssocID="{D4E73EAC-34C6-4CC3-BABC-D7F7745D686E}" presName="negativeSpace" presStyleCnt="0"/>
      <dgm:spPr/>
    </dgm:pt>
    <dgm:pt modelId="{4A0F9E97-EE58-43C7-A220-493C3A7AA6AA}" type="pres">
      <dgm:prSet presAssocID="{D4E73EAC-34C6-4CC3-BABC-D7F7745D686E}" presName="childText" presStyleLbl="conFgAcc1" presStyleIdx="1" presStyleCnt="5" custLinFactNeighborY="-65807">
        <dgm:presLayoutVars>
          <dgm:bulletEnabled val="1"/>
        </dgm:presLayoutVars>
      </dgm:prSet>
      <dgm:spPr/>
    </dgm:pt>
    <dgm:pt modelId="{BBDD3D31-CB87-40A6-A0A7-340C24480418}" type="pres">
      <dgm:prSet presAssocID="{D2DCD526-099F-4CA8-9471-D24EA480E459}" presName="spaceBetweenRectangles" presStyleCnt="0"/>
      <dgm:spPr/>
    </dgm:pt>
    <dgm:pt modelId="{1F2953DC-09F9-4721-9EC9-C3E60D14ED94}" type="pres">
      <dgm:prSet presAssocID="{BDD26835-3EE8-41B8-B0C4-8BA35ED6B513}" presName="parentLin" presStyleCnt="0"/>
      <dgm:spPr/>
    </dgm:pt>
    <dgm:pt modelId="{C167E9DA-723D-433C-BD6D-E66A69D8F3AF}" type="pres">
      <dgm:prSet presAssocID="{BDD26835-3EE8-41B8-B0C4-8BA35ED6B513}" presName="parentLeftMargin" presStyleLbl="node1" presStyleIdx="1" presStyleCnt="5"/>
      <dgm:spPr/>
    </dgm:pt>
    <dgm:pt modelId="{763D351E-46D7-459D-AD61-F9F582BFD2C2}" type="pres">
      <dgm:prSet presAssocID="{BDD26835-3EE8-41B8-B0C4-8BA35ED6B513}" presName="parentText" presStyleLbl="node1" presStyleIdx="2" presStyleCnt="5" custScaleX="142857">
        <dgm:presLayoutVars>
          <dgm:chMax val="0"/>
          <dgm:bulletEnabled val="1"/>
        </dgm:presLayoutVars>
      </dgm:prSet>
      <dgm:spPr/>
    </dgm:pt>
    <dgm:pt modelId="{0848BD6F-5F00-4692-BB58-64CA0AB61D23}" type="pres">
      <dgm:prSet presAssocID="{BDD26835-3EE8-41B8-B0C4-8BA35ED6B513}" presName="negativeSpace" presStyleCnt="0"/>
      <dgm:spPr/>
    </dgm:pt>
    <dgm:pt modelId="{F7678C09-7F56-40CB-B9DF-F9554ADA3576}" type="pres">
      <dgm:prSet presAssocID="{BDD26835-3EE8-41B8-B0C4-8BA35ED6B513}" presName="childText" presStyleLbl="conFgAcc1" presStyleIdx="2" presStyleCnt="5" custLinFactNeighborY="-29321">
        <dgm:presLayoutVars>
          <dgm:bulletEnabled val="1"/>
        </dgm:presLayoutVars>
      </dgm:prSet>
      <dgm:spPr/>
    </dgm:pt>
    <dgm:pt modelId="{91697F40-1168-4D57-B7D9-BAE832E78D7A}" type="pres">
      <dgm:prSet presAssocID="{40DDC4F1-C075-47A7-9E5F-7B39BFEEE8AA}" presName="spaceBetweenRectangles" presStyleCnt="0"/>
      <dgm:spPr/>
    </dgm:pt>
    <dgm:pt modelId="{B5E7292A-17DF-4A29-ACD9-1E0056F504DA}" type="pres">
      <dgm:prSet presAssocID="{4710C122-966A-4437-A388-DDF57966C3C3}" presName="parentLin" presStyleCnt="0"/>
      <dgm:spPr/>
    </dgm:pt>
    <dgm:pt modelId="{87CFD047-2AD9-4FF2-9307-1CDD77A86475}" type="pres">
      <dgm:prSet presAssocID="{4710C122-966A-4437-A388-DDF57966C3C3}" presName="parentLeftMargin" presStyleLbl="node1" presStyleIdx="2" presStyleCnt="5"/>
      <dgm:spPr/>
    </dgm:pt>
    <dgm:pt modelId="{50116B4B-AD0B-4256-BEDD-5B0638E4F47D}" type="pres">
      <dgm:prSet presAssocID="{4710C122-966A-4437-A388-DDF57966C3C3}" presName="parentText" presStyleLbl="node1" presStyleIdx="3" presStyleCnt="5">
        <dgm:presLayoutVars>
          <dgm:chMax val="0"/>
          <dgm:bulletEnabled val="1"/>
        </dgm:presLayoutVars>
      </dgm:prSet>
      <dgm:spPr/>
    </dgm:pt>
    <dgm:pt modelId="{2DAF725E-9DB1-41CA-B47B-9F872C55E5E2}" type="pres">
      <dgm:prSet presAssocID="{4710C122-966A-4437-A388-DDF57966C3C3}" presName="negativeSpace" presStyleCnt="0"/>
      <dgm:spPr/>
    </dgm:pt>
    <dgm:pt modelId="{F5F32E5A-01A7-48F7-B1D2-E2DB30E524F5}" type="pres">
      <dgm:prSet presAssocID="{4710C122-966A-4437-A388-DDF57966C3C3}" presName="childText" presStyleLbl="conFgAcc1" presStyleIdx="3" presStyleCnt="5" custLinFactNeighborY="-87965">
        <dgm:presLayoutVars>
          <dgm:bulletEnabled val="1"/>
        </dgm:presLayoutVars>
      </dgm:prSet>
      <dgm:spPr/>
    </dgm:pt>
    <dgm:pt modelId="{939A9960-F247-4736-BCCD-8E20C2DCCA41}" type="pres">
      <dgm:prSet presAssocID="{C5405683-773C-4D5E-9849-348E37006679}" presName="spaceBetweenRectangles" presStyleCnt="0"/>
      <dgm:spPr/>
    </dgm:pt>
    <dgm:pt modelId="{8DA52082-2349-4C7C-BDA4-80929F996FEF}" type="pres">
      <dgm:prSet presAssocID="{973EBDCC-6456-4249-9CF1-B249C82EC07F}" presName="parentLin" presStyleCnt="0"/>
      <dgm:spPr/>
    </dgm:pt>
    <dgm:pt modelId="{184053AF-F30D-4C24-8C8D-548E0FA7831E}" type="pres">
      <dgm:prSet presAssocID="{973EBDCC-6456-4249-9CF1-B249C82EC07F}" presName="parentLeftMargin" presStyleLbl="node1" presStyleIdx="3" presStyleCnt="5"/>
      <dgm:spPr/>
    </dgm:pt>
    <dgm:pt modelId="{97433099-0846-48A7-B917-8766E458C1C5}" type="pres">
      <dgm:prSet presAssocID="{973EBDCC-6456-4249-9CF1-B249C82EC07F}" presName="parentText" presStyleLbl="node1" presStyleIdx="4" presStyleCnt="5">
        <dgm:presLayoutVars>
          <dgm:chMax val="0"/>
          <dgm:bulletEnabled val="1"/>
        </dgm:presLayoutVars>
      </dgm:prSet>
      <dgm:spPr/>
    </dgm:pt>
    <dgm:pt modelId="{5DD06A4D-0E6B-46EC-A37F-CC2A8A01253B}" type="pres">
      <dgm:prSet presAssocID="{973EBDCC-6456-4249-9CF1-B249C82EC07F}" presName="negativeSpace" presStyleCnt="0"/>
      <dgm:spPr/>
    </dgm:pt>
    <dgm:pt modelId="{2C3135BD-8F75-4EB8-BA2F-384EFE8DE2D7}" type="pres">
      <dgm:prSet presAssocID="{973EBDCC-6456-4249-9CF1-B249C82EC07F}" presName="childText" presStyleLbl="conFgAcc1" presStyleIdx="4" presStyleCnt="5" custLinFactNeighborY="-42943">
        <dgm:presLayoutVars>
          <dgm:bulletEnabled val="1"/>
        </dgm:presLayoutVars>
      </dgm:prSet>
      <dgm:spPr/>
    </dgm:pt>
  </dgm:ptLst>
  <dgm:cxnLst>
    <dgm:cxn modelId="{DEBF7509-8747-4F2E-8475-1AAD7E834C6B}" type="presOf" srcId="{973EBDCC-6456-4249-9CF1-B249C82EC07F}" destId="{97433099-0846-48A7-B917-8766E458C1C5}" srcOrd="1" destOrd="0" presId="urn:microsoft.com/office/officeart/2005/8/layout/list1"/>
    <dgm:cxn modelId="{6A1B650A-3A27-419C-A613-E83165607491}" type="presOf" srcId="{4710C122-966A-4437-A388-DDF57966C3C3}" destId="{87CFD047-2AD9-4FF2-9307-1CDD77A86475}" srcOrd="0" destOrd="0" presId="urn:microsoft.com/office/officeart/2005/8/layout/list1"/>
    <dgm:cxn modelId="{3AA0FA21-31FF-4223-A1CF-F28B003305F5}" type="presOf" srcId="{C5E0594C-9126-4738-97B6-61F3920D2F69}" destId="{522BBD27-792A-4E00-8A6E-B930DB83635D}" srcOrd="0" destOrd="0" presId="urn:microsoft.com/office/officeart/2005/8/layout/list1"/>
    <dgm:cxn modelId="{39736261-643F-4D7F-9B25-54854CE17FF1}" srcId="{98846CBD-818D-46F2-B717-34D5048D1449}" destId="{BDD26835-3EE8-41B8-B0C4-8BA35ED6B513}" srcOrd="2" destOrd="0" parTransId="{CFE6D67F-A5DB-434B-A625-14F7497E3FE4}" sibTransId="{40DDC4F1-C075-47A7-9E5F-7B39BFEEE8AA}"/>
    <dgm:cxn modelId="{90E8F869-43B8-449A-B7D6-BE0A2C8C8CB9}" type="presOf" srcId="{C5E0594C-9126-4738-97B6-61F3920D2F69}" destId="{0E674459-3D1A-4CF5-B02C-2977B95F86EA}" srcOrd="1" destOrd="0" presId="urn:microsoft.com/office/officeart/2005/8/layout/list1"/>
    <dgm:cxn modelId="{4D8FD84A-13BA-4044-8B2A-635A0E30CA7D}" type="presOf" srcId="{BDD26835-3EE8-41B8-B0C4-8BA35ED6B513}" destId="{C167E9DA-723D-433C-BD6D-E66A69D8F3AF}" srcOrd="0" destOrd="0" presId="urn:microsoft.com/office/officeart/2005/8/layout/list1"/>
    <dgm:cxn modelId="{170C7652-EA03-4C1E-A50A-B02EA3C91A01}" type="presOf" srcId="{4710C122-966A-4437-A388-DDF57966C3C3}" destId="{50116B4B-AD0B-4256-BEDD-5B0638E4F47D}" srcOrd="1" destOrd="0" presId="urn:microsoft.com/office/officeart/2005/8/layout/list1"/>
    <dgm:cxn modelId="{5A6CB072-7D7D-46E4-8052-07CE16F9629C}" type="presOf" srcId="{BDD26835-3EE8-41B8-B0C4-8BA35ED6B513}" destId="{763D351E-46D7-459D-AD61-F9F582BFD2C2}" srcOrd="1" destOrd="0" presId="urn:microsoft.com/office/officeart/2005/8/layout/list1"/>
    <dgm:cxn modelId="{2C9FA073-6304-4503-BF18-F94EF8AFED75}" type="presOf" srcId="{D4E73EAC-34C6-4CC3-BABC-D7F7745D686E}" destId="{6F88EF50-6AC6-4744-8179-176A8CFB0415}" srcOrd="0" destOrd="0" presId="urn:microsoft.com/office/officeart/2005/8/layout/list1"/>
    <dgm:cxn modelId="{A9FA7887-4520-4B1E-A2D6-72C03FDDEF2F}" type="presOf" srcId="{98846CBD-818D-46F2-B717-34D5048D1449}" destId="{0C55500B-9CD8-48E0-AC2F-F00D67D50412}" srcOrd="0" destOrd="0" presId="urn:microsoft.com/office/officeart/2005/8/layout/list1"/>
    <dgm:cxn modelId="{E2195498-BC9A-4066-8656-4EB855EB52F4}" type="presOf" srcId="{973EBDCC-6456-4249-9CF1-B249C82EC07F}" destId="{184053AF-F30D-4C24-8C8D-548E0FA7831E}" srcOrd="0" destOrd="0" presId="urn:microsoft.com/office/officeart/2005/8/layout/list1"/>
    <dgm:cxn modelId="{F5DE14A2-CE67-4E00-8460-63BEADB09B70}" srcId="{98846CBD-818D-46F2-B717-34D5048D1449}" destId="{D4E73EAC-34C6-4CC3-BABC-D7F7745D686E}" srcOrd="1" destOrd="0" parTransId="{A22D323D-7628-487F-81EE-2F55096174FA}" sibTransId="{D2DCD526-099F-4CA8-9471-D24EA480E459}"/>
    <dgm:cxn modelId="{7B1670B3-D3CA-4B3E-8017-106EB1109AC5}" srcId="{98846CBD-818D-46F2-B717-34D5048D1449}" destId="{4710C122-966A-4437-A388-DDF57966C3C3}" srcOrd="3" destOrd="0" parTransId="{E56E327C-8429-47D8-9A69-BDD6E6A603BE}" sibTransId="{C5405683-773C-4D5E-9849-348E37006679}"/>
    <dgm:cxn modelId="{B24C8CB9-5CCC-46B1-A3D7-6108B54C3FAA}" srcId="{98846CBD-818D-46F2-B717-34D5048D1449}" destId="{973EBDCC-6456-4249-9CF1-B249C82EC07F}" srcOrd="4" destOrd="0" parTransId="{BDE44376-657E-478F-97A0-6BD59F057181}" sibTransId="{6EF4581B-32E0-46DC-8B1F-AE5A92DF654A}"/>
    <dgm:cxn modelId="{B20FF9C9-A4B1-49CF-8EBF-27AD5E0B86FB}" srcId="{98846CBD-818D-46F2-B717-34D5048D1449}" destId="{C5E0594C-9126-4738-97B6-61F3920D2F69}" srcOrd="0" destOrd="0" parTransId="{618D6143-B12C-42D9-BB65-959BE54D4301}" sibTransId="{271438F7-9DF5-4ADB-93C7-B9729AD7E8DC}"/>
    <dgm:cxn modelId="{7478E7DF-16A7-4FDA-A9A9-87D4FA55433F}" type="presOf" srcId="{D4E73EAC-34C6-4CC3-BABC-D7F7745D686E}" destId="{5C3B6A68-D585-496C-A7C7-BEA9478EAD89}" srcOrd="1" destOrd="0" presId="urn:microsoft.com/office/officeart/2005/8/layout/list1"/>
    <dgm:cxn modelId="{ECAD01BB-5C4E-40F5-B34E-8BD2CD5B9F82}" type="presParOf" srcId="{0C55500B-9CD8-48E0-AC2F-F00D67D50412}" destId="{B4A0F30F-0A9B-4078-BD2F-26AA2893CEB4}" srcOrd="0" destOrd="0" presId="urn:microsoft.com/office/officeart/2005/8/layout/list1"/>
    <dgm:cxn modelId="{BC71B8A2-4318-40B7-BC56-D53FEF9E8986}" type="presParOf" srcId="{B4A0F30F-0A9B-4078-BD2F-26AA2893CEB4}" destId="{522BBD27-792A-4E00-8A6E-B930DB83635D}" srcOrd="0" destOrd="0" presId="urn:microsoft.com/office/officeart/2005/8/layout/list1"/>
    <dgm:cxn modelId="{CB6A3E31-D797-429D-A205-3FC003F78C05}" type="presParOf" srcId="{B4A0F30F-0A9B-4078-BD2F-26AA2893CEB4}" destId="{0E674459-3D1A-4CF5-B02C-2977B95F86EA}" srcOrd="1" destOrd="0" presId="urn:microsoft.com/office/officeart/2005/8/layout/list1"/>
    <dgm:cxn modelId="{D1FC6AB2-C359-43E9-873F-F1DC8914F696}" type="presParOf" srcId="{0C55500B-9CD8-48E0-AC2F-F00D67D50412}" destId="{7F646CD1-A7C8-4420-9B51-284B264C85F1}" srcOrd="1" destOrd="0" presId="urn:microsoft.com/office/officeart/2005/8/layout/list1"/>
    <dgm:cxn modelId="{8132F120-B13B-4AF1-8A85-9970EA1BB862}" type="presParOf" srcId="{0C55500B-9CD8-48E0-AC2F-F00D67D50412}" destId="{AC339208-65DB-472A-A423-EAA723032A68}" srcOrd="2" destOrd="0" presId="urn:microsoft.com/office/officeart/2005/8/layout/list1"/>
    <dgm:cxn modelId="{643A6332-17F4-4DC0-9DD1-25F0D17E92A0}" type="presParOf" srcId="{0C55500B-9CD8-48E0-AC2F-F00D67D50412}" destId="{B19B7510-61CE-48DE-B0E6-6EBF2577AA32}" srcOrd="3" destOrd="0" presId="urn:microsoft.com/office/officeart/2005/8/layout/list1"/>
    <dgm:cxn modelId="{34D0758B-539A-489F-A080-8CA865E41F96}" type="presParOf" srcId="{0C55500B-9CD8-48E0-AC2F-F00D67D50412}" destId="{34AE65D1-974F-4E8E-8D06-77F18167F330}" srcOrd="4" destOrd="0" presId="urn:microsoft.com/office/officeart/2005/8/layout/list1"/>
    <dgm:cxn modelId="{5A3389F8-9A30-4CD6-BFAE-9A3088D009D3}" type="presParOf" srcId="{34AE65D1-974F-4E8E-8D06-77F18167F330}" destId="{6F88EF50-6AC6-4744-8179-176A8CFB0415}" srcOrd="0" destOrd="0" presId="urn:microsoft.com/office/officeart/2005/8/layout/list1"/>
    <dgm:cxn modelId="{0B583C0D-D9BF-43AA-A87F-C5730F0BBA0B}" type="presParOf" srcId="{34AE65D1-974F-4E8E-8D06-77F18167F330}" destId="{5C3B6A68-D585-496C-A7C7-BEA9478EAD89}" srcOrd="1" destOrd="0" presId="urn:microsoft.com/office/officeart/2005/8/layout/list1"/>
    <dgm:cxn modelId="{87799692-82DE-4F31-9342-5EF9BC771C42}" type="presParOf" srcId="{0C55500B-9CD8-48E0-AC2F-F00D67D50412}" destId="{0060B942-7F37-43A4-AE38-C0E0CE2EDAB1}" srcOrd="5" destOrd="0" presId="urn:microsoft.com/office/officeart/2005/8/layout/list1"/>
    <dgm:cxn modelId="{AE9CA767-10D2-4CF2-93CC-6E114B7AD430}" type="presParOf" srcId="{0C55500B-9CD8-48E0-AC2F-F00D67D50412}" destId="{4A0F9E97-EE58-43C7-A220-493C3A7AA6AA}" srcOrd="6" destOrd="0" presId="urn:microsoft.com/office/officeart/2005/8/layout/list1"/>
    <dgm:cxn modelId="{C663317D-589D-41A7-81B1-6FC64BD4D249}" type="presParOf" srcId="{0C55500B-9CD8-48E0-AC2F-F00D67D50412}" destId="{BBDD3D31-CB87-40A6-A0A7-340C24480418}" srcOrd="7" destOrd="0" presId="urn:microsoft.com/office/officeart/2005/8/layout/list1"/>
    <dgm:cxn modelId="{6782C406-27EE-4DE6-BFD0-D3E35FEA4CFC}" type="presParOf" srcId="{0C55500B-9CD8-48E0-AC2F-F00D67D50412}" destId="{1F2953DC-09F9-4721-9EC9-C3E60D14ED94}" srcOrd="8" destOrd="0" presId="urn:microsoft.com/office/officeart/2005/8/layout/list1"/>
    <dgm:cxn modelId="{FF4ABA99-08A4-440C-A1F5-F70C8610A530}" type="presParOf" srcId="{1F2953DC-09F9-4721-9EC9-C3E60D14ED94}" destId="{C167E9DA-723D-433C-BD6D-E66A69D8F3AF}" srcOrd="0" destOrd="0" presId="urn:microsoft.com/office/officeart/2005/8/layout/list1"/>
    <dgm:cxn modelId="{9BC592F2-B9A6-430E-A4A7-C89698DCB083}" type="presParOf" srcId="{1F2953DC-09F9-4721-9EC9-C3E60D14ED94}" destId="{763D351E-46D7-459D-AD61-F9F582BFD2C2}" srcOrd="1" destOrd="0" presId="urn:microsoft.com/office/officeart/2005/8/layout/list1"/>
    <dgm:cxn modelId="{4996B359-DEB2-47DF-A76F-4F2BC28FC20C}" type="presParOf" srcId="{0C55500B-9CD8-48E0-AC2F-F00D67D50412}" destId="{0848BD6F-5F00-4692-BB58-64CA0AB61D23}" srcOrd="9" destOrd="0" presId="urn:microsoft.com/office/officeart/2005/8/layout/list1"/>
    <dgm:cxn modelId="{BED0A8BB-B092-487C-895A-0FAAC19CE05E}" type="presParOf" srcId="{0C55500B-9CD8-48E0-AC2F-F00D67D50412}" destId="{F7678C09-7F56-40CB-B9DF-F9554ADA3576}" srcOrd="10" destOrd="0" presId="urn:microsoft.com/office/officeart/2005/8/layout/list1"/>
    <dgm:cxn modelId="{990CE8C5-46AA-4C96-933B-EDBFC2945A81}" type="presParOf" srcId="{0C55500B-9CD8-48E0-AC2F-F00D67D50412}" destId="{91697F40-1168-4D57-B7D9-BAE832E78D7A}" srcOrd="11" destOrd="0" presId="urn:microsoft.com/office/officeart/2005/8/layout/list1"/>
    <dgm:cxn modelId="{FC9263CD-0338-467F-9C06-B277FEF3715A}" type="presParOf" srcId="{0C55500B-9CD8-48E0-AC2F-F00D67D50412}" destId="{B5E7292A-17DF-4A29-ACD9-1E0056F504DA}" srcOrd="12" destOrd="0" presId="urn:microsoft.com/office/officeart/2005/8/layout/list1"/>
    <dgm:cxn modelId="{C4AAD8E7-C7F0-4B03-A9E9-CCBFD6BDA5E5}" type="presParOf" srcId="{B5E7292A-17DF-4A29-ACD9-1E0056F504DA}" destId="{87CFD047-2AD9-4FF2-9307-1CDD77A86475}" srcOrd="0" destOrd="0" presId="urn:microsoft.com/office/officeart/2005/8/layout/list1"/>
    <dgm:cxn modelId="{3504878B-DF49-4B6E-A2AA-21FBBA327255}" type="presParOf" srcId="{B5E7292A-17DF-4A29-ACD9-1E0056F504DA}" destId="{50116B4B-AD0B-4256-BEDD-5B0638E4F47D}" srcOrd="1" destOrd="0" presId="urn:microsoft.com/office/officeart/2005/8/layout/list1"/>
    <dgm:cxn modelId="{5453419F-C357-4919-B7FB-B3F8436ABD0D}" type="presParOf" srcId="{0C55500B-9CD8-48E0-AC2F-F00D67D50412}" destId="{2DAF725E-9DB1-41CA-B47B-9F872C55E5E2}" srcOrd="13" destOrd="0" presId="urn:microsoft.com/office/officeart/2005/8/layout/list1"/>
    <dgm:cxn modelId="{91D10BA0-4CD8-417D-A1A5-0A0FEF5C9077}" type="presParOf" srcId="{0C55500B-9CD8-48E0-AC2F-F00D67D50412}" destId="{F5F32E5A-01A7-48F7-B1D2-E2DB30E524F5}" srcOrd="14" destOrd="0" presId="urn:microsoft.com/office/officeart/2005/8/layout/list1"/>
    <dgm:cxn modelId="{79C16040-FC0E-492F-B699-08E4D604558C}" type="presParOf" srcId="{0C55500B-9CD8-48E0-AC2F-F00D67D50412}" destId="{939A9960-F247-4736-BCCD-8E20C2DCCA41}" srcOrd="15" destOrd="0" presId="urn:microsoft.com/office/officeart/2005/8/layout/list1"/>
    <dgm:cxn modelId="{7EB411A6-2996-4977-BADA-431E36134894}" type="presParOf" srcId="{0C55500B-9CD8-48E0-AC2F-F00D67D50412}" destId="{8DA52082-2349-4C7C-BDA4-80929F996FEF}" srcOrd="16" destOrd="0" presId="urn:microsoft.com/office/officeart/2005/8/layout/list1"/>
    <dgm:cxn modelId="{633F0853-17DD-451C-A12C-A9CE4C5622EE}" type="presParOf" srcId="{8DA52082-2349-4C7C-BDA4-80929F996FEF}" destId="{184053AF-F30D-4C24-8C8D-548E0FA7831E}" srcOrd="0" destOrd="0" presId="urn:microsoft.com/office/officeart/2005/8/layout/list1"/>
    <dgm:cxn modelId="{F658C48D-756D-47BD-B866-E6059542D7DD}" type="presParOf" srcId="{8DA52082-2349-4C7C-BDA4-80929F996FEF}" destId="{97433099-0846-48A7-B917-8766E458C1C5}" srcOrd="1" destOrd="0" presId="urn:microsoft.com/office/officeart/2005/8/layout/list1"/>
    <dgm:cxn modelId="{1EA67362-8ACD-4B0D-BCCB-3F6211B1C8AD}" type="presParOf" srcId="{0C55500B-9CD8-48E0-AC2F-F00D67D50412}" destId="{5DD06A4D-0E6B-46EC-A37F-CC2A8A01253B}" srcOrd="17" destOrd="0" presId="urn:microsoft.com/office/officeart/2005/8/layout/list1"/>
    <dgm:cxn modelId="{679CC826-AD9C-4E9F-996E-7E39AB1991B4}" type="presParOf" srcId="{0C55500B-9CD8-48E0-AC2F-F00D67D50412}" destId="{2C3135BD-8F75-4EB8-BA2F-384EFE8DE2D7}"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E408B-2B82-479E-8DF8-0F8BB7FEFC24}">
      <dsp:nvSpPr>
        <dsp:cNvPr id="0" name=""/>
        <dsp:cNvSpPr/>
      </dsp:nvSpPr>
      <dsp:spPr>
        <a:xfrm>
          <a:off x="516017" y="294339"/>
          <a:ext cx="1430072" cy="1430072"/>
        </a:xfrm>
        <a:prstGeom prst="ellipse">
          <a:avLst/>
        </a:prstGeom>
        <a:solidFill>
          <a:schemeClr val="accent6">
            <a:hueOff val="0"/>
            <a:satOff val="0"/>
            <a:lumOff val="0"/>
            <a:alpha val="22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Bioresources</a:t>
          </a:r>
        </a:p>
      </dsp:txBody>
      <dsp:txXfrm>
        <a:off x="706694" y="544601"/>
        <a:ext cx="1048719" cy="643532"/>
      </dsp:txXfrm>
    </dsp:sp>
    <dsp:sp modelId="{DA7D81C0-43EC-4C92-9DFC-995974F633CC}">
      <dsp:nvSpPr>
        <dsp:cNvPr id="0" name=""/>
        <dsp:cNvSpPr/>
      </dsp:nvSpPr>
      <dsp:spPr>
        <a:xfrm>
          <a:off x="1032035" y="1188134"/>
          <a:ext cx="1430072" cy="1430072"/>
        </a:xfrm>
        <a:prstGeom prst="ellipse">
          <a:avLst/>
        </a:prstGeom>
        <a:solidFill>
          <a:schemeClr val="accent6">
            <a:hueOff val="0"/>
            <a:satOff val="0"/>
            <a:lumOff val="0"/>
            <a:alpha val="32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High added value products</a:t>
          </a:r>
        </a:p>
      </dsp:txBody>
      <dsp:txXfrm>
        <a:off x="1469399" y="1557569"/>
        <a:ext cx="858043" cy="786539"/>
      </dsp:txXfrm>
    </dsp:sp>
    <dsp:sp modelId="{50EAF7DD-5817-499E-A41D-5AE472D32373}">
      <dsp:nvSpPr>
        <dsp:cNvPr id="0" name=""/>
        <dsp:cNvSpPr/>
      </dsp:nvSpPr>
      <dsp:spPr>
        <a:xfrm>
          <a:off x="0" y="1188134"/>
          <a:ext cx="1430072" cy="1430072"/>
        </a:xfrm>
        <a:prstGeom prst="ellipse">
          <a:avLst/>
        </a:prstGeom>
        <a:solidFill>
          <a:schemeClr val="accent6">
            <a:hueOff val="0"/>
            <a:satOff val="0"/>
            <a:lumOff val="0"/>
            <a:alpha val="32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Bio-technologies</a:t>
          </a:r>
        </a:p>
      </dsp:txBody>
      <dsp:txXfrm>
        <a:off x="134665" y="1557569"/>
        <a:ext cx="858043" cy="786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03296-E861-4564-86BC-502D7489571F}">
      <dsp:nvSpPr>
        <dsp:cNvPr id="0" name=""/>
        <dsp:cNvSpPr/>
      </dsp:nvSpPr>
      <dsp:spPr>
        <a:xfrm rot="16200000">
          <a:off x="-336375" y="338280"/>
          <a:ext cx="2546199" cy="1869637"/>
        </a:xfrm>
        <a:prstGeom prst="flowChartManualOperati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lv-LV" sz="1600" kern="1200"/>
            <a:t>1. Knowledge links from different disciplines (sciences)</a:t>
          </a:r>
          <a:endParaRPr lang="en-US" sz="1800" kern="1200"/>
        </a:p>
        <a:p>
          <a:pPr marL="114300" lvl="1" indent="-114300" algn="l" defTabSz="622300">
            <a:lnSpc>
              <a:spcPct val="90000"/>
            </a:lnSpc>
            <a:spcBef>
              <a:spcPct val="0"/>
            </a:spcBef>
            <a:spcAft>
              <a:spcPct val="15000"/>
            </a:spcAft>
            <a:buChar char="•"/>
          </a:pPr>
          <a:r>
            <a:rPr lang="lv-LV" sz="1400" kern="1200"/>
            <a:t>Interdisciplinary approach</a:t>
          </a:r>
          <a:endParaRPr lang="en-US" sz="1400" kern="1200"/>
        </a:p>
      </dsp:txBody>
      <dsp:txXfrm rot="5400000">
        <a:off x="1906" y="509239"/>
        <a:ext cx="1869637" cy="1527719"/>
      </dsp:txXfrm>
    </dsp:sp>
    <dsp:sp modelId="{09BF031B-7017-444C-B64B-9B1F63864C62}">
      <dsp:nvSpPr>
        <dsp:cNvPr id="0" name=""/>
        <dsp:cNvSpPr/>
      </dsp:nvSpPr>
      <dsp:spPr>
        <a:xfrm rot="16200000">
          <a:off x="1673485" y="338280"/>
          <a:ext cx="2546199" cy="1869637"/>
        </a:xfrm>
        <a:prstGeom prst="flowChartManualOperation">
          <a:avLst/>
        </a:prstGeom>
        <a:solidFill>
          <a:schemeClr val="accent5">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lv-LV" sz="1600" kern="1200"/>
            <a:t>2. Subdivisions into sub-systems</a:t>
          </a:r>
          <a:endParaRPr lang="en-US" sz="2000" kern="1200"/>
        </a:p>
        <a:p>
          <a:pPr marL="114300" lvl="1" indent="-114300" algn="l" defTabSz="622300">
            <a:lnSpc>
              <a:spcPct val="90000"/>
            </a:lnSpc>
            <a:spcBef>
              <a:spcPct val="0"/>
            </a:spcBef>
            <a:spcAft>
              <a:spcPct val="15000"/>
            </a:spcAft>
            <a:buChar char="•"/>
          </a:pPr>
          <a:r>
            <a:rPr lang="lv-LV" sz="1400" kern="1200" dirty="0" err="1"/>
            <a:t>Comprehensive</a:t>
          </a:r>
          <a:r>
            <a:rPr lang="lv-LV" sz="1400" kern="1200" dirty="0"/>
            <a:t>, </a:t>
          </a:r>
          <a:r>
            <a:rPr lang="lv-LV" sz="1400" kern="1200" dirty="0" err="1"/>
            <a:t>holistic</a:t>
          </a:r>
          <a:r>
            <a:rPr lang="lv-LV" sz="1400" kern="1200" dirty="0"/>
            <a:t>  </a:t>
          </a:r>
          <a:r>
            <a:rPr lang="lv-LV" sz="1400" kern="1200" dirty="0" err="1"/>
            <a:t>approach</a:t>
          </a:r>
          <a:endParaRPr lang="en-US" sz="1400" kern="1200" dirty="0"/>
        </a:p>
      </dsp:txBody>
      <dsp:txXfrm rot="5400000">
        <a:off x="2011766" y="509239"/>
        <a:ext cx="1869637" cy="1527719"/>
      </dsp:txXfrm>
    </dsp:sp>
    <dsp:sp modelId="{28595CAC-6538-4E60-967D-4AEC0F4676BA}">
      <dsp:nvSpPr>
        <dsp:cNvPr id="0" name=""/>
        <dsp:cNvSpPr/>
      </dsp:nvSpPr>
      <dsp:spPr>
        <a:xfrm rot="16200000">
          <a:off x="3683345" y="338280"/>
          <a:ext cx="2546199" cy="1869637"/>
        </a:xfrm>
        <a:prstGeom prst="flowChartManualOperation">
          <a:avLst/>
        </a:prstGeom>
        <a:solidFill>
          <a:srgbClr val="A7CDC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lv-LV" sz="1600" kern="1200"/>
            <a:t>3. Integrating different qualities (Intuition and analytic)</a:t>
          </a:r>
          <a:endParaRPr lang="en-US" sz="1600" kern="1200"/>
        </a:p>
        <a:p>
          <a:pPr marL="114300" lvl="1" indent="-114300" algn="l" defTabSz="622300">
            <a:lnSpc>
              <a:spcPct val="90000"/>
            </a:lnSpc>
            <a:spcBef>
              <a:spcPct val="0"/>
            </a:spcBef>
            <a:spcAft>
              <a:spcPct val="15000"/>
            </a:spcAft>
            <a:buChar char="•"/>
          </a:pPr>
          <a:r>
            <a:rPr lang="lv-LV" sz="1400" kern="1200"/>
            <a:t>Complimentary approach</a:t>
          </a:r>
          <a:endParaRPr lang="en-US" sz="1400" kern="1200"/>
        </a:p>
      </dsp:txBody>
      <dsp:txXfrm rot="5400000">
        <a:off x="4021626" y="509239"/>
        <a:ext cx="1869637" cy="1527719"/>
      </dsp:txXfrm>
    </dsp:sp>
    <dsp:sp modelId="{60F59CB5-4C07-47A5-A60B-27761FC8E374}">
      <dsp:nvSpPr>
        <dsp:cNvPr id="0" name=""/>
        <dsp:cNvSpPr/>
      </dsp:nvSpPr>
      <dsp:spPr>
        <a:xfrm rot="16200000">
          <a:off x="5693206" y="338280"/>
          <a:ext cx="2546199" cy="1869637"/>
        </a:xfrm>
        <a:prstGeom prst="flowChartManualOperation">
          <a:avLst/>
        </a:prstGeom>
        <a:solidFill>
          <a:schemeClr val="tx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lv-LV" sz="1600" kern="1200"/>
            <a:t>4. Knowledge integration, different interests of stakeholders</a:t>
          </a:r>
          <a:endParaRPr lang="en-US" sz="2000" kern="1200"/>
        </a:p>
        <a:p>
          <a:pPr marL="114300" lvl="1" indent="-114300" algn="l" defTabSz="622300">
            <a:lnSpc>
              <a:spcPct val="90000"/>
            </a:lnSpc>
            <a:spcBef>
              <a:spcPct val="0"/>
            </a:spcBef>
            <a:spcAft>
              <a:spcPct val="15000"/>
            </a:spcAft>
            <a:buChar char="•"/>
          </a:pPr>
          <a:r>
            <a:rPr lang="lv-LV" sz="1400" kern="1200"/>
            <a:t>Transdisciplinary processes</a:t>
          </a:r>
          <a:endParaRPr lang="en-US" sz="1400" kern="1200"/>
        </a:p>
      </dsp:txBody>
      <dsp:txXfrm rot="5400000">
        <a:off x="6031487" y="509239"/>
        <a:ext cx="1869637" cy="1527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E408B-2B82-479E-8DF8-0F8BB7FEFC24}">
      <dsp:nvSpPr>
        <dsp:cNvPr id="0" name=""/>
        <dsp:cNvSpPr/>
      </dsp:nvSpPr>
      <dsp:spPr>
        <a:xfrm>
          <a:off x="543087" y="217769"/>
          <a:ext cx="1505090" cy="1505090"/>
        </a:xfrm>
        <a:prstGeom prst="ellipse">
          <a:avLst/>
        </a:prstGeom>
        <a:solidFill>
          <a:srgbClr val="92D050">
            <a:alpha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Bioresources</a:t>
          </a:r>
        </a:p>
      </dsp:txBody>
      <dsp:txXfrm>
        <a:off x="743765" y="481159"/>
        <a:ext cx="1103733" cy="677290"/>
      </dsp:txXfrm>
    </dsp:sp>
    <dsp:sp modelId="{DA7D81C0-43EC-4C92-9DFC-995974F633CC}">
      <dsp:nvSpPr>
        <dsp:cNvPr id="0" name=""/>
        <dsp:cNvSpPr/>
      </dsp:nvSpPr>
      <dsp:spPr>
        <a:xfrm>
          <a:off x="1086174" y="1158450"/>
          <a:ext cx="1505090" cy="1505090"/>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High added value products</a:t>
          </a:r>
        </a:p>
      </dsp:txBody>
      <dsp:txXfrm>
        <a:off x="1546480" y="1547266"/>
        <a:ext cx="903054" cy="827800"/>
      </dsp:txXfrm>
    </dsp:sp>
    <dsp:sp modelId="{50EAF7DD-5817-499E-A41D-5AE472D32373}">
      <dsp:nvSpPr>
        <dsp:cNvPr id="0" name=""/>
        <dsp:cNvSpPr/>
      </dsp:nvSpPr>
      <dsp:spPr>
        <a:xfrm>
          <a:off x="0" y="1158450"/>
          <a:ext cx="1505090" cy="1505090"/>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Bio-technologies</a:t>
          </a:r>
        </a:p>
      </dsp:txBody>
      <dsp:txXfrm>
        <a:off x="141729" y="1547266"/>
        <a:ext cx="903054" cy="827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E408B-2B82-479E-8DF8-0F8BB7FEFC24}">
      <dsp:nvSpPr>
        <dsp:cNvPr id="0" name=""/>
        <dsp:cNvSpPr/>
      </dsp:nvSpPr>
      <dsp:spPr>
        <a:xfrm>
          <a:off x="561940" y="175316"/>
          <a:ext cx="1557339" cy="1557339"/>
        </a:xfrm>
        <a:prstGeom prst="ellipse">
          <a:avLst/>
        </a:prstGeom>
        <a:solidFill>
          <a:schemeClr val="bg2">
            <a:lumMod val="75000"/>
            <a:alpha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Bioresources</a:t>
          </a:r>
        </a:p>
      </dsp:txBody>
      <dsp:txXfrm>
        <a:off x="769585" y="447851"/>
        <a:ext cx="1142049" cy="700802"/>
      </dsp:txXfrm>
    </dsp:sp>
    <dsp:sp modelId="{DA7D81C0-43EC-4C92-9DFC-995974F633CC}">
      <dsp:nvSpPr>
        <dsp:cNvPr id="0" name=""/>
        <dsp:cNvSpPr/>
      </dsp:nvSpPr>
      <dsp:spPr>
        <a:xfrm>
          <a:off x="1123880" y="1148654"/>
          <a:ext cx="1557339" cy="1557339"/>
        </a:xfrm>
        <a:prstGeom prst="ellipse">
          <a:avLst/>
        </a:prstGeom>
        <a:solidFill>
          <a:srgbClr val="92D050">
            <a:alpha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High added value products</a:t>
          </a:r>
        </a:p>
      </dsp:txBody>
      <dsp:txXfrm>
        <a:off x="1600166" y="1550967"/>
        <a:ext cx="934403" cy="856536"/>
      </dsp:txXfrm>
    </dsp:sp>
    <dsp:sp modelId="{50EAF7DD-5817-499E-A41D-5AE472D32373}">
      <dsp:nvSpPr>
        <dsp:cNvPr id="0" name=""/>
        <dsp:cNvSpPr/>
      </dsp:nvSpPr>
      <dsp:spPr>
        <a:xfrm>
          <a:off x="0" y="1148654"/>
          <a:ext cx="1557339" cy="1557339"/>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Bio-technologies</a:t>
          </a:r>
        </a:p>
      </dsp:txBody>
      <dsp:txXfrm>
        <a:off x="146649" y="1550967"/>
        <a:ext cx="934403" cy="8565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E408B-2B82-479E-8DF8-0F8BB7FEFC24}">
      <dsp:nvSpPr>
        <dsp:cNvPr id="0" name=""/>
        <dsp:cNvSpPr/>
      </dsp:nvSpPr>
      <dsp:spPr>
        <a:xfrm>
          <a:off x="538326" y="314208"/>
          <a:ext cx="1491897" cy="1491897"/>
        </a:xfrm>
        <a:prstGeom prst="ellipse">
          <a:avLst/>
        </a:prstGeom>
        <a:solidFill>
          <a:schemeClr val="bg2">
            <a:lumMod val="75000"/>
            <a:alpha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Bioresources</a:t>
          </a:r>
        </a:p>
      </dsp:txBody>
      <dsp:txXfrm>
        <a:off x="737246" y="575290"/>
        <a:ext cx="1094058" cy="671354"/>
      </dsp:txXfrm>
    </dsp:sp>
    <dsp:sp modelId="{DA7D81C0-43EC-4C92-9DFC-995974F633CC}">
      <dsp:nvSpPr>
        <dsp:cNvPr id="0" name=""/>
        <dsp:cNvSpPr/>
      </dsp:nvSpPr>
      <dsp:spPr>
        <a:xfrm>
          <a:off x="1076653" y="1246644"/>
          <a:ext cx="1491897" cy="1491897"/>
        </a:xfrm>
        <a:prstGeom prst="ellipse">
          <a:avLst/>
        </a:prstGeom>
        <a:solidFill>
          <a:schemeClr val="bg2">
            <a:lumMod val="75000"/>
            <a:alpha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High added value products</a:t>
          </a:r>
        </a:p>
      </dsp:txBody>
      <dsp:txXfrm>
        <a:off x="1532925" y="1632051"/>
        <a:ext cx="895138" cy="820543"/>
      </dsp:txXfrm>
    </dsp:sp>
    <dsp:sp modelId="{50EAF7DD-5817-499E-A41D-5AE472D32373}">
      <dsp:nvSpPr>
        <dsp:cNvPr id="0" name=""/>
        <dsp:cNvSpPr/>
      </dsp:nvSpPr>
      <dsp:spPr>
        <a:xfrm>
          <a:off x="0" y="1246644"/>
          <a:ext cx="1491897" cy="1491897"/>
        </a:xfrm>
        <a:prstGeom prst="ellipse">
          <a:avLst/>
        </a:prstGeom>
        <a:solidFill>
          <a:srgbClr val="92D050">
            <a:alpha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Bio-technologies</a:t>
          </a:r>
        </a:p>
      </dsp:txBody>
      <dsp:txXfrm>
        <a:off x="140487" y="1632051"/>
        <a:ext cx="895138" cy="8205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E408B-2B82-479E-8DF8-0F8BB7FEFC24}">
      <dsp:nvSpPr>
        <dsp:cNvPr id="0" name=""/>
        <dsp:cNvSpPr/>
      </dsp:nvSpPr>
      <dsp:spPr>
        <a:xfrm>
          <a:off x="478673" y="191118"/>
          <a:ext cx="1326578" cy="1326578"/>
        </a:xfrm>
        <a:prstGeom prst="ellipse">
          <a:avLst/>
        </a:prstGeom>
        <a:solidFill>
          <a:schemeClr val="accent6">
            <a:hueOff val="0"/>
            <a:satOff val="0"/>
            <a:lumOff val="0"/>
            <a:alpha val="22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Bioresources</a:t>
          </a:r>
        </a:p>
      </dsp:txBody>
      <dsp:txXfrm>
        <a:off x="655550" y="423269"/>
        <a:ext cx="972824" cy="596960"/>
      </dsp:txXfrm>
    </dsp:sp>
    <dsp:sp modelId="{DA7D81C0-43EC-4C92-9DFC-995974F633CC}">
      <dsp:nvSpPr>
        <dsp:cNvPr id="0" name=""/>
        <dsp:cNvSpPr/>
      </dsp:nvSpPr>
      <dsp:spPr>
        <a:xfrm>
          <a:off x="957347" y="1020230"/>
          <a:ext cx="1326578" cy="1326578"/>
        </a:xfrm>
        <a:prstGeom prst="ellipse">
          <a:avLst/>
        </a:prstGeom>
        <a:solidFill>
          <a:schemeClr val="accent6">
            <a:hueOff val="0"/>
            <a:satOff val="0"/>
            <a:lumOff val="0"/>
            <a:alpha val="32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High added value products</a:t>
          </a:r>
        </a:p>
      </dsp:txBody>
      <dsp:txXfrm>
        <a:off x="1363059" y="1362929"/>
        <a:ext cx="795947" cy="729618"/>
      </dsp:txXfrm>
    </dsp:sp>
    <dsp:sp modelId="{50EAF7DD-5817-499E-A41D-5AE472D32373}">
      <dsp:nvSpPr>
        <dsp:cNvPr id="0" name=""/>
        <dsp:cNvSpPr/>
      </dsp:nvSpPr>
      <dsp:spPr>
        <a:xfrm>
          <a:off x="0" y="1020230"/>
          <a:ext cx="1326578" cy="1326578"/>
        </a:xfrm>
        <a:prstGeom prst="ellipse">
          <a:avLst/>
        </a:prstGeom>
        <a:solidFill>
          <a:schemeClr val="accent6">
            <a:hueOff val="0"/>
            <a:satOff val="0"/>
            <a:lumOff val="0"/>
            <a:alpha val="32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Bio-technologies</a:t>
          </a:r>
        </a:p>
      </dsp:txBody>
      <dsp:txXfrm>
        <a:off x="124919" y="1362929"/>
        <a:ext cx="795947" cy="7296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0EA74-C697-40D3-B487-77AF42AC56ED}">
      <dsp:nvSpPr>
        <dsp:cNvPr id="0" name=""/>
        <dsp:cNvSpPr/>
      </dsp:nvSpPr>
      <dsp:spPr>
        <a:xfrm>
          <a:off x="-4947148" y="-758302"/>
          <a:ext cx="5893948" cy="5893948"/>
        </a:xfrm>
        <a:prstGeom prst="blockArc">
          <a:avLst>
            <a:gd name="adj1" fmla="val 18900000"/>
            <a:gd name="adj2" fmla="val 2700000"/>
            <a:gd name="adj3" fmla="val 366"/>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2E3F6AC-9957-4CBF-BD22-79041CD5244C}">
      <dsp:nvSpPr>
        <dsp:cNvPr id="0" name=""/>
        <dsp:cNvSpPr/>
      </dsp:nvSpPr>
      <dsp:spPr>
        <a:xfrm>
          <a:off x="307070" y="198994"/>
          <a:ext cx="4041789" cy="397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5764"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err="1"/>
            <a:t>Resource</a:t>
          </a:r>
          <a:r>
            <a:rPr lang="lv-LV" sz="2000" kern="1200" dirty="0"/>
            <a:t> </a:t>
          </a:r>
          <a:r>
            <a:rPr lang="lv-LV" sz="2000" kern="1200" dirty="0" err="1"/>
            <a:t>level</a:t>
          </a:r>
          <a:endParaRPr lang="en-US" sz="2000" kern="1200" dirty="0"/>
        </a:p>
      </dsp:txBody>
      <dsp:txXfrm>
        <a:off x="307070" y="198994"/>
        <a:ext cx="4041789" cy="397812"/>
      </dsp:txXfrm>
    </dsp:sp>
    <dsp:sp modelId="{8756841F-BD60-43F0-96B5-597644F9AED6}">
      <dsp:nvSpPr>
        <dsp:cNvPr id="0" name=""/>
        <dsp:cNvSpPr/>
      </dsp:nvSpPr>
      <dsp:spPr>
        <a:xfrm>
          <a:off x="58437" y="149267"/>
          <a:ext cx="497266" cy="497266"/>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C07B357-C494-4959-BE1C-F82079E36312}">
      <dsp:nvSpPr>
        <dsp:cNvPr id="0" name=""/>
        <dsp:cNvSpPr/>
      </dsp:nvSpPr>
      <dsp:spPr>
        <a:xfrm>
          <a:off x="667325" y="796063"/>
          <a:ext cx="3681534" cy="397812"/>
        </a:xfrm>
        <a:prstGeom prst="rect">
          <a:avLst/>
        </a:prstGeom>
        <a:gradFill rotWithShape="0">
          <a:gsLst>
            <a:gs pos="0">
              <a:schemeClr val="accent3">
                <a:hueOff val="451767"/>
                <a:satOff val="16667"/>
                <a:lumOff val="-2451"/>
                <a:alphaOff val="0"/>
                <a:satMod val="103000"/>
                <a:lumMod val="102000"/>
                <a:tint val="94000"/>
              </a:schemeClr>
            </a:gs>
            <a:gs pos="50000">
              <a:schemeClr val="accent3">
                <a:hueOff val="451767"/>
                <a:satOff val="16667"/>
                <a:lumOff val="-2451"/>
                <a:alphaOff val="0"/>
                <a:satMod val="110000"/>
                <a:lumMod val="100000"/>
                <a:shade val="100000"/>
              </a:schemeClr>
            </a:gs>
            <a:gs pos="100000">
              <a:schemeClr val="accent3">
                <a:hueOff val="451767"/>
                <a:satOff val="16667"/>
                <a:lumOff val="-2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5764"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err="1"/>
            <a:t>Product</a:t>
          </a:r>
          <a:r>
            <a:rPr lang="lv-LV" sz="2000" kern="1200" dirty="0"/>
            <a:t> </a:t>
          </a:r>
          <a:r>
            <a:rPr lang="lv-LV" sz="2000" kern="1200" dirty="0" err="1"/>
            <a:t>level</a:t>
          </a:r>
          <a:endParaRPr lang="en-US" sz="2000" kern="1200" dirty="0"/>
        </a:p>
      </dsp:txBody>
      <dsp:txXfrm>
        <a:off x="667325" y="796063"/>
        <a:ext cx="3681534" cy="397812"/>
      </dsp:txXfrm>
    </dsp:sp>
    <dsp:sp modelId="{E1FE4191-1BD4-43AA-8AD4-462C91266927}">
      <dsp:nvSpPr>
        <dsp:cNvPr id="0" name=""/>
        <dsp:cNvSpPr/>
      </dsp:nvSpPr>
      <dsp:spPr>
        <a:xfrm>
          <a:off x="418692" y="746336"/>
          <a:ext cx="497266" cy="497266"/>
        </a:xfrm>
        <a:prstGeom prst="ellipse">
          <a:avLst/>
        </a:prstGeom>
        <a:solidFill>
          <a:schemeClr val="lt1">
            <a:hueOff val="0"/>
            <a:satOff val="0"/>
            <a:lumOff val="0"/>
            <a:alphaOff val="0"/>
          </a:schemeClr>
        </a:solidFill>
        <a:ln w="6350" cap="flat" cmpd="sng" algn="ctr">
          <a:solidFill>
            <a:schemeClr val="accent3">
              <a:hueOff val="451767"/>
              <a:satOff val="16667"/>
              <a:lumOff val="-245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468364F-A8FA-47CF-ABEC-E2C742F3DA8F}">
      <dsp:nvSpPr>
        <dsp:cNvPr id="0" name=""/>
        <dsp:cNvSpPr/>
      </dsp:nvSpPr>
      <dsp:spPr>
        <a:xfrm>
          <a:off x="864744" y="1392695"/>
          <a:ext cx="3484116" cy="397812"/>
        </a:xfrm>
        <a:prstGeom prst="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5764"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err="1"/>
            <a:t>Company</a:t>
          </a:r>
          <a:r>
            <a:rPr lang="en-US" sz="2000" kern="1200" dirty="0"/>
            <a:t>/industry</a:t>
          </a:r>
          <a:r>
            <a:rPr lang="lv-LV" sz="2000" kern="1200" dirty="0"/>
            <a:t> </a:t>
          </a:r>
          <a:r>
            <a:rPr lang="lv-LV" sz="2000" kern="1200" dirty="0" err="1"/>
            <a:t>level</a:t>
          </a:r>
          <a:endParaRPr lang="en-US" sz="2000" kern="1200" dirty="0"/>
        </a:p>
      </dsp:txBody>
      <dsp:txXfrm>
        <a:off x="864744" y="1392695"/>
        <a:ext cx="3484116" cy="397812"/>
      </dsp:txXfrm>
    </dsp:sp>
    <dsp:sp modelId="{22C4D1A5-0197-4F9A-997E-3012B43C2D6C}">
      <dsp:nvSpPr>
        <dsp:cNvPr id="0" name=""/>
        <dsp:cNvSpPr/>
      </dsp:nvSpPr>
      <dsp:spPr>
        <a:xfrm>
          <a:off x="616111" y="1342968"/>
          <a:ext cx="497266" cy="497266"/>
        </a:xfrm>
        <a:prstGeom prst="ellipse">
          <a:avLst/>
        </a:prstGeom>
        <a:solidFill>
          <a:schemeClr val="lt1">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82CED37-9AD5-4829-97AF-FC42DDE4D603}">
      <dsp:nvSpPr>
        <dsp:cNvPr id="0" name=""/>
        <dsp:cNvSpPr/>
      </dsp:nvSpPr>
      <dsp:spPr>
        <a:xfrm>
          <a:off x="927777" y="1989765"/>
          <a:ext cx="3421082" cy="397812"/>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57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Region</a:t>
          </a:r>
          <a:r>
            <a:rPr lang="lv-LV" sz="2000" kern="1200" dirty="0"/>
            <a:t> </a:t>
          </a:r>
          <a:r>
            <a:rPr lang="lv-LV" sz="2000" kern="1200" dirty="0" err="1"/>
            <a:t>level</a:t>
          </a:r>
          <a:endParaRPr lang="en-US" sz="2000" kern="1200" dirty="0"/>
        </a:p>
      </dsp:txBody>
      <dsp:txXfrm>
        <a:off x="927777" y="1989765"/>
        <a:ext cx="3421082" cy="397812"/>
      </dsp:txXfrm>
    </dsp:sp>
    <dsp:sp modelId="{64E18369-E728-45A9-8591-A3A1C146486A}">
      <dsp:nvSpPr>
        <dsp:cNvPr id="0" name=""/>
        <dsp:cNvSpPr/>
      </dsp:nvSpPr>
      <dsp:spPr>
        <a:xfrm>
          <a:off x="679144" y="1940038"/>
          <a:ext cx="497266" cy="497266"/>
        </a:xfrm>
        <a:prstGeom prst="ellipse">
          <a:avLst/>
        </a:prstGeom>
        <a:solidFill>
          <a:schemeClr val="lt1">
            <a:hueOff val="0"/>
            <a:satOff val="0"/>
            <a:lumOff val="0"/>
            <a:alphaOff val="0"/>
          </a:schemeClr>
        </a:solidFill>
        <a:ln w="6350" cap="flat" cmpd="sng" algn="ctr">
          <a:solidFill>
            <a:schemeClr val="accent3">
              <a:hueOff val="1355300"/>
              <a:satOff val="50000"/>
              <a:lumOff val="-735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BECD181-8665-4B3C-939C-BA7892199BF3}">
      <dsp:nvSpPr>
        <dsp:cNvPr id="0" name=""/>
        <dsp:cNvSpPr/>
      </dsp:nvSpPr>
      <dsp:spPr>
        <a:xfrm>
          <a:off x="864744" y="2586834"/>
          <a:ext cx="3484116" cy="397812"/>
        </a:xfrm>
        <a:prstGeom prst="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5764"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err="1"/>
            <a:t>National</a:t>
          </a:r>
          <a:r>
            <a:rPr lang="lv-LV" sz="2000" kern="1200" dirty="0"/>
            <a:t> </a:t>
          </a:r>
          <a:r>
            <a:rPr lang="lv-LV" sz="2000" kern="1200" dirty="0" err="1"/>
            <a:t>level</a:t>
          </a:r>
          <a:endParaRPr lang="en-US" sz="2000" kern="1200" dirty="0"/>
        </a:p>
      </dsp:txBody>
      <dsp:txXfrm>
        <a:off x="864744" y="2586834"/>
        <a:ext cx="3484116" cy="397812"/>
      </dsp:txXfrm>
    </dsp:sp>
    <dsp:sp modelId="{CAE4A47A-78BF-4F67-83D7-1D1226630370}">
      <dsp:nvSpPr>
        <dsp:cNvPr id="0" name=""/>
        <dsp:cNvSpPr/>
      </dsp:nvSpPr>
      <dsp:spPr>
        <a:xfrm>
          <a:off x="616111" y="2537108"/>
          <a:ext cx="497266" cy="497266"/>
        </a:xfrm>
        <a:prstGeom prst="ellipse">
          <a:avLst/>
        </a:prstGeom>
        <a:solidFill>
          <a:schemeClr val="lt1">
            <a:hueOff val="0"/>
            <a:satOff val="0"/>
            <a:lumOff val="0"/>
            <a:alphaOff val="0"/>
          </a:schemeClr>
        </a:solidFill>
        <a:ln w="6350" cap="flat" cmpd="sng" algn="ctr">
          <a:solidFill>
            <a:schemeClr val="accent3">
              <a:hueOff val="1807066"/>
              <a:satOff val="66667"/>
              <a:lumOff val="-980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1D49360-D541-41AE-8EA4-44B7040437A8}">
      <dsp:nvSpPr>
        <dsp:cNvPr id="0" name=""/>
        <dsp:cNvSpPr/>
      </dsp:nvSpPr>
      <dsp:spPr>
        <a:xfrm>
          <a:off x="667325" y="3183466"/>
          <a:ext cx="3681534" cy="397812"/>
        </a:xfrm>
        <a:prstGeom prst="rect">
          <a:avLst/>
        </a:prstGeom>
        <a:gradFill rotWithShape="0">
          <a:gsLst>
            <a:gs pos="0">
              <a:schemeClr val="accent3">
                <a:hueOff val="2258833"/>
                <a:satOff val="83333"/>
                <a:lumOff val="-12255"/>
                <a:alphaOff val="0"/>
                <a:satMod val="103000"/>
                <a:lumMod val="102000"/>
                <a:tint val="94000"/>
              </a:schemeClr>
            </a:gs>
            <a:gs pos="50000">
              <a:schemeClr val="accent3">
                <a:hueOff val="2258833"/>
                <a:satOff val="83333"/>
                <a:lumOff val="-12255"/>
                <a:alphaOff val="0"/>
                <a:satMod val="110000"/>
                <a:lumMod val="100000"/>
                <a:shade val="100000"/>
              </a:schemeClr>
            </a:gs>
            <a:gs pos="100000">
              <a:schemeClr val="accent3">
                <a:hueOff val="2258833"/>
                <a:satOff val="83333"/>
                <a:lumOff val="-1225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5764"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a:t>Macro-regional level</a:t>
          </a:r>
          <a:endParaRPr lang="en-US" sz="2000" kern="1200" dirty="0"/>
        </a:p>
      </dsp:txBody>
      <dsp:txXfrm>
        <a:off x="667325" y="3183466"/>
        <a:ext cx="3681534" cy="397812"/>
      </dsp:txXfrm>
    </dsp:sp>
    <dsp:sp modelId="{80E86864-F325-4EB9-B549-2DC0F1E95DCA}">
      <dsp:nvSpPr>
        <dsp:cNvPr id="0" name=""/>
        <dsp:cNvSpPr/>
      </dsp:nvSpPr>
      <dsp:spPr>
        <a:xfrm>
          <a:off x="418692" y="3133739"/>
          <a:ext cx="497266" cy="497266"/>
        </a:xfrm>
        <a:prstGeom prst="ellipse">
          <a:avLst/>
        </a:prstGeom>
        <a:solidFill>
          <a:schemeClr val="lt1">
            <a:hueOff val="0"/>
            <a:satOff val="0"/>
            <a:lumOff val="0"/>
            <a:alphaOff val="0"/>
          </a:schemeClr>
        </a:solidFill>
        <a:ln w="6350" cap="flat" cmpd="sng" algn="ctr">
          <a:solidFill>
            <a:schemeClr val="accent3">
              <a:hueOff val="2258833"/>
              <a:satOff val="83333"/>
              <a:lumOff val="-12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FA46276-ECE5-4888-986E-5454AD6AB297}">
      <dsp:nvSpPr>
        <dsp:cNvPr id="0" name=""/>
        <dsp:cNvSpPr/>
      </dsp:nvSpPr>
      <dsp:spPr>
        <a:xfrm>
          <a:off x="307070" y="3780536"/>
          <a:ext cx="4041789" cy="397812"/>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5764"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err="1"/>
            <a:t>Global</a:t>
          </a:r>
          <a:r>
            <a:rPr lang="lv-LV" sz="2000" kern="1200" dirty="0"/>
            <a:t> </a:t>
          </a:r>
          <a:r>
            <a:rPr lang="lv-LV" sz="2000" kern="1200" dirty="0" err="1"/>
            <a:t>level</a:t>
          </a:r>
          <a:endParaRPr lang="en-US" sz="2000" kern="1200" dirty="0"/>
        </a:p>
      </dsp:txBody>
      <dsp:txXfrm>
        <a:off x="307070" y="3780536"/>
        <a:ext cx="4041789" cy="397812"/>
      </dsp:txXfrm>
    </dsp:sp>
    <dsp:sp modelId="{B9850693-2189-4A1A-98CB-E8D51F250488}">
      <dsp:nvSpPr>
        <dsp:cNvPr id="0" name=""/>
        <dsp:cNvSpPr/>
      </dsp:nvSpPr>
      <dsp:spPr>
        <a:xfrm>
          <a:off x="58437" y="3730809"/>
          <a:ext cx="497266" cy="497266"/>
        </a:xfrm>
        <a:prstGeom prst="ellipse">
          <a:avLst/>
        </a:prstGeom>
        <a:solidFill>
          <a:schemeClr val="lt1">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92065-0D5F-4B28-B3C6-5C24C425F7DA}">
      <dsp:nvSpPr>
        <dsp:cNvPr id="0" name=""/>
        <dsp:cNvSpPr/>
      </dsp:nvSpPr>
      <dsp:spPr>
        <a:xfrm>
          <a:off x="5858858" y="912042"/>
          <a:ext cx="1335914" cy="133613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05E73-76AE-4C60-B5B9-EE2FF1C4BFE3}">
      <dsp:nvSpPr>
        <dsp:cNvPr id="0" name=""/>
        <dsp:cNvSpPr/>
      </dsp:nvSpPr>
      <dsp:spPr>
        <a:xfrm>
          <a:off x="5837518" y="956588"/>
          <a:ext cx="1247043" cy="1247042"/>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Commercialization</a:t>
          </a:r>
        </a:p>
      </dsp:txBody>
      <dsp:txXfrm>
        <a:off x="6015972" y="1134770"/>
        <a:ext cx="890846" cy="890677"/>
      </dsp:txXfrm>
    </dsp:sp>
    <dsp:sp modelId="{7D04CD7C-1211-410B-89FA-3D7516E677E4}">
      <dsp:nvSpPr>
        <dsp:cNvPr id="0" name=""/>
        <dsp:cNvSpPr/>
      </dsp:nvSpPr>
      <dsp:spPr>
        <a:xfrm rot="2700000">
          <a:off x="4477518" y="912112"/>
          <a:ext cx="1335760" cy="1335760"/>
        </a:xfrm>
        <a:prstGeom prst="teardrop">
          <a:avLst>
            <a:gd name="adj" fmla="val 10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192DB-AECB-4BFA-B36A-16DEEFBCD64F}">
      <dsp:nvSpPr>
        <dsp:cNvPr id="0" name=""/>
        <dsp:cNvSpPr/>
      </dsp:nvSpPr>
      <dsp:spPr>
        <a:xfrm>
          <a:off x="4457523" y="956588"/>
          <a:ext cx="1247043" cy="1247042"/>
        </a:xfrm>
        <a:prstGeom prst="ellipse">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Industrial scale-up</a:t>
          </a:r>
        </a:p>
      </dsp:txBody>
      <dsp:txXfrm>
        <a:off x="4635266" y="1134770"/>
        <a:ext cx="890846" cy="890677"/>
      </dsp:txXfrm>
    </dsp:sp>
    <dsp:sp modelId="{E28D4026-08C8-4422-BE37-6A677B15386E}">
      <dsp:nvSpPr>
        <dsp:cNvPr id="0" name=""/>
        <dsp:cNvSpPr/>
      </dsp:nvSpPr>
      <dsp:spPr>
        <a:xfrm rot="2700000">
          <a:off x="3097523" y="912112"/>
          <a:ext cx="1335760" cy="1335760"/>
        </a:xfrm>
        <a:prstGeom prst="teardrop">
          <a:avLst>
            <a:gd name="adj" fmla="val 1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E8B98B-195B-45CA-877C-808F4D889094}">
      <dsp:nvSpPr>
        <dsp:cNvPr id="0" name=""/>
        <dsp:cNvSpPr/>
      </dsp:nvSpPr>
      <dsp:spPr>
        <a:xfrm>
          <a:off x="3076817" y="956588"/>
          <a:ext cx="1247043" cy="1247042"/>
        </a:xfrm>
        <a:prstGeom prst="ellipse">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Demonstration of technology</a:t>
          </a:r>
        </a:p>
      </dsp:txBody>
      <dsp:txXfrm>
        <a:off x="3254560" y="1134770"/>
        <a:ext cx="890846" cy="890677"/>
      </dsp:txXfrm>
    </dsp:sp>
    <dsp:sp modelId="{E99AE6C2-176A-439E-AD43-2E92FE02C529}">
      <dsp:nvSpPr>
        <dsp:cNvPr id="0" name=""/>
        <dsp:cNvSpPr/>
      </dsp:nvSpPr>
      <dsp:spPr>
        <a:xfrm rot="2700000">
          <a:off x="1716817" y="912112"/>
          <a:ext cx="1335760" cy="1335760"/>
        </a:xfrm>
        <a:prstGeom prst="teardrop">
          <a:avLst>
            <a:gd name="adj" fmla="val 10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527DC-6CBC-4536-B36D-A6528896417C}">
      <dsp:nvSpPr>
        <dsp:cNvPr id="0" name=""/>
        <dsp:cNvSpPr/>
      </dsp:nvSpPr>
      <dsp:spPr>
        <a:xfrm>
          <a:off x="1696111" y="956588"/>
          <a:ext cx="1247043" cy="1247042"/>
        </a:xfrm>
        <a:prstGeom prst="ellipse">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Development and validation of technology</a:t>
          </a:r>
        </a:p>
      </dsp:txBody>
      <dsp:txXfrm>
        <a:off x="1874565" y="1134770"/>
        <a:ext cx="890846" cy="890677"/>
      </dsp:txXfrm>
    </dsp:sp>
    <dsp:sp modelId="{2A615D3C-4D66-4F03-901C-3971F6B975F8}">
      <dsp:nvSpPr>
        <dsp:cNvPr id="0" name=""/>
        <dsp:cNvSpPr/>
      </dsp:nvSpPr>
      <dsp:spPr>
        <a:xfrm rot="2700000">
          <a:off x="336111" y="912112"/>
          <a:ext cx="1335760" cy="1335760"/>
        </a:xfrm>
        <a:prstGeom prst="teardrop">
          <a:avLst>
            <a:gd name="adj" fmla="val 10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7917E-1529-4ECD-A30B-F3430650294E}">
      <dsp:nvSpPr>
        <dsp:cNvPr id="0" name=""/>
        <dsp:cNvSpPr/>
      </dsp:nvSpPr>
      <dsp:spPr>
        <a:xfrm>
          <a:off x="315405" y="956588"/>
          <a:ext cx="1247043" cy="1247042"/>
        </a:xfrm>
        <a:prstGeom prst="ellipse">
          <a:avLst/>
        </a:prstGeom>
        <a:solidFill>
          <a:schemeClr val="lt1">
            <a:alpha val="90000"/>
            <a:hueOff val="0"/>
            <a:satOff val="0"/>
            <a:lumOff val="0"/>
            <a:alphaOff val="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Basic innovation search</a:t>
          </a:r>
        </a:p>
      </dsp:txBody>
      <dsp:txXfrm>
        <a:off x="493859" y="1134770"/>
        <a:ext cx="890846" cy="8906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39208-65DB-472A-A423-EAA723032A68}">
      <dsp:nvSpPr>
        <dsp:cNvPr id="0" name=""/>
        <dsp:cNvSpPr/>
      </dsp:nvSpPr>
      <dsp:spPr>
        <a:xfrm>
          <a:off x="0" y="382831"/>
          <a:ext cx="195547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674459-3D1A-4CF5-B02C-2977B95F86EA}">
      <dsp:nvSpPr>
        <dsp:cNvPr id="0" name=""/>
        <dsp:cNvSpPr/>
      </dsp:nvSpPr>
      <dsp:spPr>
        <a:xfrm>
          <a:off x="93094" y="142477"/>
          <a:ext cx="1861895" cy="5324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38" tIns="0" rIns="51738" bIns="0" numCol="1" spcCol="1270" anchor="ctr" anchorCtr="0">
          <a:noAutofit/>
        </a:bodyPr>
        <a:lstStyle/>
        <a:p>
          <a:pPr marL="0" lvl="0" indent="0" algn="l" defTabSz="711200">
            <a:lnSpc>
              <a:spcPct val="90000"/>
            </a:lnSpc>
            <a:spcBef>
              <a:spcPct val="0"/>
            </a:spcBef>
            <a:spcAft>
              <a:spcPct val="35000"/>
            </a:spcAft>
            <a:buNone/>
          </a:pPr>
          <a:r>
            <a:rPr lang="lv-LV" sz="1600" b="0" i="0" kern="1200" dirty="0" err="1"/>
            <a:t>Bioeconomy</a:t>
          </a:r>
          <a:r>
            <a:rPr lang="lv-LV" sz="1600" b="0" i="0" kern="1200" dirty="0"/>
            <a:t> </a:t>
          </a:r>
          <a:r>
            <a:rPr lang="lv-LV" sz="1600" b="0" i="0" kern="1200" dirty="0" err="1"/>
            <a:t>inputs</a:t>
          </a:r>
          <a:endParaRPr lang="en-US" sz="1600" b="0" i="0" kern="1200" dirty="0"/>
        </a:p>
      </dsp:txBody>
      <dsp:txXfrm>
        <a:off x="119088" y="168471"/>
        <a:ext cx="1809907" cy="480501"/>
      </dsp:txXfrm>
    </dsp:sp>
    <dsp:sp modelId="{4A0F9E97-EE58-43C7-A220-493C3A7AA6AA}">
      <dsp:nvSpPr>
        <dsp:cNvPr id="0" name=""/>
        <dsp:cNvSpPr/>
      </dsp:nvSpPr>
      <dsp:spPr>
        <a:xfrm>
          <a:off x="0" y="1362035"/>
          <a:ext cx="195547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3B6A68-D585-496C-A7C7-BEA9478EAD89}">
      <dsp:nvSpPr>
        <dsp:cNvPr id="0" name=""/>
        <dsp:cNvSpPr/>
      </dsp:nvSpPr>
      <dsp:spPr>
        <a:xfrm>
          <a:off x="93094" y="912566"/>
          <a:ext cx="1861895" cy="7241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38" tIns="0" rIns="51738" bIns="0" numCol="1" spcCol="1270" anchor="ctr" anchorCtr="0">
          <a:noAutofit/>
        </a:bodyPr>
        <a:lstStyle/>
        <a:p>
          <a:pPr marL="0" lvl="0" indent="0" algn="l" defTabSz="622300">
            <a:lnSpc>
              <a:spcPct val="90000"/>
            </a:lnSpc>
            <a:spcBef>
              <a:spcPct val="0"/>
            </a:spcBef>
            <a:spcAft>
              <a:spcPct val="35000"/>
            </a:spcAft>
            <a:buNone/>
          </a:pPr>
          <a:r>
            <a:rPr lang="en-GB" sz="1400" b="0" kern="1200" dirty="0" err="1">
              <a:latin typeface="Calibri" panose="020F0502020204030204"/>
              <a:ea typeface="+mn-ea"/>
              <a:cs typeface="+mn-cs"/>
            </a:rPr>
            <a:t>Bioeconomy</a:t>
          </a:r>
          <a:r>
            <a:rPr lang="en-GB" sz="1400" b="0" kern="1200" dirty="0">
              <a:latin typeface="Calibri" panose="020F0502020204030204"/>
              <a:ea typeface="+mn-ea"/>
              <a:cs typeface="+mn-cs"/>
            </a:rPr>
            <a:t> resource productivity and </a:t>
          </a:r>
          <a:r>
            <a:rPr lang="en-US" sz="1400" b="0" kern="1200" noProof="0" dirty="0">
              <a:latin typeface="Calibri" panose="020F0502020204030204"/>
              <a:ea typeface="+mn-ea"/>
              <a:cs typeface="+mn-cs"/>
            </a:rPr>
            <a:t>availability</a:t>
          </a:r>
          <a:endParaRPr lang="en-US" sz="1400" b="0" kern="1200" dirty="0"/>
        </a:p>
      </dsp:txBody>
      <dsp:txXfrm>
        <a:off x="128445" y="947917"/>
        <a:ext cx="1791193" cy="653470"/>
      </dsp:txXfrm>
    </dsp:sp>
    <dsp:sp modelId="{F7678C09-7F56-40CB-B9DF-F9554ADA3576}">
      <dsp:nvSpPr>
        <dsp:cNvPr id="0" name=""/>
        <dsp:cNvSpPr/>
      </dsp:nvSpPr>
      <dsp:spPr>
        <a:xfrm>
          <a:off x="0" y="2071989"/>
          <a:ext cx="195547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3D351E-46D7-459D-AD61-F9F582BFD2C2}">
      <dsp:nvSpPr>
        <dsp:cNvPr id="0" name=""/>
        <dsp:cNvSpPr/>
      </dsp:nvSpPr>
      <dsp:spPr>
        <a:xfrm>
          <a:off x="93094" y="1874339"/>
          <a:ext cx="1861895"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38" tIns="0" rIns="51738" bIns="0" numCol="1" spcCol="1270" anchor="ctr" anchorCtr="0">
          <a:noAutofit/>
        </a:bodyPr>
        <a:lstStyle/>
        <a:p>
          <a:pPr marL="0" lvl="0" indent="0" algn="l" defTabSz="622300">
            <a:lnSpc>
              <a:spcPct val="90000"/>
            </a:lnSpc>
            <a:spcBef>
              <a:spcPct val="0"/>
            </a:spcBef>
            <a:spcAft>
              <a:spcPct val="35000"/>
            </a:spcAft>
            <a:buNone/>
          </a:pPr>
          <a:r>
            <a:rPr lang="en-GB" sz="1400" b="0" kern="1200" dirty="0">
              <a:latin typeface="Calibri" panose="020F0502020204030204"/>
              <a:ea typeface="+mn-ea"/>
              <a:cs typeface="+mn-cs"/>
            </a:rPr>
            <a:t>Technology</a:t>
          </a:r>
          <a:endParaRPr lang="en-US" sz="1400" b="0" kern="1200" dirty="0"/>
        </a:p>
      </dsp:txBody>
      <dsp:txXfrm>
        <a:off x="114710" y="1895955"/>
        <a:ext cx="1818663" cy="399568"/>
      </dsp:txXfrm>
    </dsp:sp>
    <dsp:sp modelId="{F5F32E5A-01A7-48F7-B1D2-E2DB30E524F5}">
      <dsp:nvSpPr>
        <dsp:cNvPr id="0" name=""/>
        <dsp:cNvSpPr/>
      </dsp:nvSpPr>
      <dsp:spPr>
        <a:xfrm>
          <a:off x="0" y="2704887"/>
          <a:ext cx="195547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116B4B-AD0B-4256-BEDD-5B0638E4F47D}">
      <dsp:nvSpPr>
        <dsp:cNvPr id="0" name=""/>
        <dsp:cNvSpPr/>
      </dsp:nvSpPr>
      <dsp:spPr>
        <a:xfrm>
          <a:off x="97773" y="2554739"/>
          <a:ext cx="1368829"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38" tIns="0" rIns="51738" bIns="0" numCol="1" spcCol="1270" anchor="ctr" anchorCtr="0">
          <a:noAutofit/>
        </a:bodyPr>
        <a:lstStyle/>
        <a:p>
          <a:pPr marL="0" lvl="0" indent="0" algn="l" defTabSz="622300">
            <a:lnSpc>
              <a:spcPct val="90000"/>
            </a:lnSpc>
            <a:spcBef>
              <a:spcPct val="0"/>
            </a:spcBef>
            <a:spcAft>
              <a:spcPct val="35000"/>
            </a:spcAft>
            <a:buNone/>
          </a:pPr>
          <a:r>
            <a:rPr lang="en-GB" sz="1400" b="0" kern="1200" dirty="0">
              <a:latin typeface="Calibri" panose="020F0502020204030204"/>
              <a:ea typeface="+mn-ea"/>
              <a:cs typeface="+mn-cs"/>
            </a:rPr>
            <a:t>Environmental impacts </a:t>
          </a:r>
          <a:endParaRPr lang="en-US" sz="1400" b="0" kern="1200" dirty="0"/>
        </a:p>
      </dsp:txBody>
      <dsp:txXfrm>
        <a:off x="119389" y="2576355"/>
        <a:ext cx="1325597" cy="399568"/>
      </dsp:txXfrm>
    </dsp:sp>
    <dsp:sp modelId="{2C3135BD-8F75-4EB8-BA2F-384EFE8DE2D7}">
      <dsp:nvSpPr>
        <dsp:cNvPr id="0" name=""/>
        <dsp:cNvSpPr/>
      </dsp:nvSpPr>
      <dsp:spPr>
        <a:xfrm>
          <a:off x="0" y="3361463"/>
          <a:ext cx="195547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433099-0846-48A7-B917-8766E458C1C5}">
      <dsp:nvSpPr>
        <dsp:cNvPr id="0" name=""/>
        <dsp:cNvSpPr/>
      </dsp:nvSpPr>
      <dsp:spPr>
        <a:xfrm>
          <a:off x="97773" y="3235139"/>
          <a:ext cx="1368829"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38" tIns="0" rIns="51738" bIns="0" numCol="1" spcCol="1270" anchor="ctr" anchorCtr="0">
          <a:noAutofit/>
        </a:bodyPr>
        <a:lstStyle/>
        <a:p>
          <a:pPr marL="0" lvl="0" indent="0" algn="l" defTabSz="666750">
            <a:lnSpc>
              <a:spcPct val="90000"/>
            </a:lnSpc>
            <a:spcBef>
              <a:spcPct val="0"/>
            </a:spcBef>
            <a:spcAft>
              <a:spcPct val="35000"/>
            </a:spcAft>
            <a:buNone/>
          </a:pPr>
          <a:r>
            <a:rPr lang="en-GB" sz="1500" b="0" kern="1200">
              <a:latin typeface="Calibri" panose="020F0502020204030204"/>
              <a:ea typeface="+mn-ea"/>
              <a:cs typeface="+mn-cs"/>
            </a:rPr>
            <a:t>Economic valu</a:t>
          </a:r>
          <a:r>
            <a:rPr lang="lv-LV" sz="1500" b="0" kern="1200">
              <a:latin typeface="Calibri" panose="020F0502020204030204"/>
              <a:ea typeface="+mn-ea"/>
              <a:cs typeface="+mn-cs"/>
            </a:rPr>
            <a:t>e</a:t>
          </a:r>
          <a:endParaRPr lang="lv-LV" sz="1500" b="0" kern="1200" dirty="0">
            <a:latin typeface="Calibri" panose="020F0502020204030204"/>
            <a:ea typeface="+mn-ea"/>
            <a:cs typeface="+mn-cs"/>
          </a:endParaRPr>
        </a:p>
      </dsp:txBody>
      <dsp:txXfrm>
        <a:off x="119389" y="3256755"/>
        <a:ext cx="1325597"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0.83123</cdr:x>
      <cdr:y>0.09013</cdr:y>
    </cdr:from>
    <cdr:to>
      <cdr:x>0.96261</cdr:x>
      <cdr:y>0.13716</cdr:y>
    </cdr:to>
    <cdr:sp macro="" textlink="">
      <cdr:nvSpPr>
        <cdr:cNvPr id="2" name="Rectangle 1"/>
        <cdr:cNvSpPr/>
      </cdr:nvSpPr>
      <cdr:spPr>
        <a:xfrm xmlns:a="http://schemas.openxmlformats.org/drawingml/2006/main">
          <a:off x="4671313" y="387175"/>
          <a:ext cx="738298" cy="2020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v-LV"/>
            <a:t>Group I</a:t>
          </a:r>
        </a:p>
      </cdr:txBody>
    </cdr:sp>
  </cdr:relSizeAnchor>
  <cdr:relSizeAnchor xmlns:cdr="http://schemas.openxmlformats.org/drawingml/2006/chartDrawing">
    <cdr:from>
      <cdr:x>0.82836</cdr:x>
      <cdr:y>0.16886</cdr:y>
    </cdr:from>
    <cdr:to>
      <cdr:x>0.95973</cdr:x>
      <cdr:y>0.2159</cdr:y>
    </cdr:to>
    <cdr:sp macro="" textlink="">
      <cdr:nvSpPr>
        <cdr:cNvPr id="3" name="Rectangle 2"/>
        <cdr:cNvSpPr/>
      </cdr:nvSpPr>
      <cdr:spPr>
        <a:xfrm xmlns:a="http://schemas.openxmlformats.org/drawingml/2006/main">
          <a:off x="4655159" y="725406"/>
          <a:ext cx="738297" cy="20205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lv-LV"/>
            <a:t>Group II</a:t>
          </a:r>
        </a:p>
      </cdr:txBody>
    </cdr:sp>
  </cdr:relSizeAnchor>
  <cdr:relSizeAnchor xmlns:cdr="http://schemas.openxmlformats.org/drawingml/2006/chartDrawing">
    <cdr:from>
      <cdr:x>0.82718</cdr:x>
      <cdr:y>0.23021</cdr:y>
    </cdr:from>
    <cdr:to>
      <cdr:x>0.95855</cdr:x>
      <cdr:y>0.27724</cdr:y>
    </cdr:to>
    <cdr:sp macro="" textlink="">
      <cdr:nvSpPr>
        <cdr:cNvPr id="4" name="Rectangle 3"/>
        <cdr:cNvSpPr/>
      </cdr:nvSpPr>
      <cdr:spPr>
        <a:xfrm xmlns:a="http://schemas.openxmlformats.org/drawingml/2006/main">
          <a:off x="4648529" y="988918"/>
          <a:ext cx="738298" cy="20205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lv-LV"/>
            <a:t>Group III</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8397C-49C9-4F1E-B228-BF281010CEC5}" type="datetimeFigureOut">
              <a:rPr lang="en-GB" smtClean="0"/>
              <a:t>02/12/2021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C909E-DB3A-494C-BD89-D0479E55F7C5}" type="slidenum">
              <a:rPr lang="en-GB" smtClean="0"/>
              <a:t>‹#›</a:t>
            </a:fld>
            <a:endParaRPr lang="en-GB"/>
          </a:p>
        </p:txBody>
      </p:sp>
    </p:spTree>
    <p:extLst>
      <p:ext uri="{BB962C8B-B14F-4D97-AF65-F5344CB8AC3E}">
        <p14:creationId xmlns:p14="http://schemas.microsoft.com/office/powerpoint/2010/main" val="1632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3" Type="http://schemas.openxmlformats.org/officeDocument/2006/relationships/hyperlink" Target="https://en.wikipedia.org/wiki/Biotic_stress" TargetMode="External"/><Relationship Id="rId18" Type="http://schemas.openxmlformats.org/officeDocument/2006/relationships/hyperlink" Target="https://en.wikipedia.org/wiki/Antibiotic" TargetMode="External"/><Relationship Id="rId26" Type="http://schemas.openxmlformats.org/officeDocument/2006/relationships/hyperlink" Target="https://en.wikipedia.org/wiki/Food_industry" TargetMode="External"/><Relationship Id="rId3" Type="http://schemas.openxmlformats.org/officeDocument/2006/relationships/hyperlink" Target="https://en.wikipedia.org/wiki/Bioinformatics" TargetMode="External"/><Relationship Id="rId21" Type="http://schemas.openxmlformats.org/officeDocument/2006/relationships/hyperlink" Target="https://en.wikipedia.org/wiki/Antibodies" TargetMode="External"/><Relationship Id="rId34" Type="http://schemas.openxmlformats.org/officeDocument/2006/relationships/hyperlink" Target="https://en.wikipedia.org/wiki/Desert_climate" TargetMode="External"/><Relationship Id="rId7" Type="http://schemas.openxmlformats.org/officeDocument/2006/relationships/hyperlink" Target="https://en.wikipedia.org/wiki/Biofuel" TargetMode="External"/><Relationship Id="rId12" Type="http://schemas.openxmlformats.org/officeDocument/2006/relationships/hyperlink" Target="https://en.wikipedia.org/wiki/Transgenic_maize" TargetMode="External"/><Relationship Id="rId17" Type="http://schemas.openxmlformats.org/officeDocument/2006/relationships/hyperlink" Target="https://en.wikipedia.org/wiki/Vaccine" TargetMode="External"/><Relationship Id="rId25" Type="http://schemas.openxmlformats.org/officeDocument/2006/relationships/hyperlink" Target="https://en.wikipedia.org/wiki/Catalyst" TargetMode="External"/><Relationship Id="rId33" Type="http://schemas.openxmlformats.org/officeDocument/2006/relationships/hyperlink" Target="https://en.wikipedia.org/wiki/Desert" TargetMode="External"/><Relationship Id="rId2" Type="http://schemas.openxmlformats.org/officeDocument/2006/relationships/slide" Target="../slides/slide23.xml"/><Relationship Id="rId16" Type="http://schemas.openxmlformats.org/officeDocument/2006/relationships/hyperlink" Target="https://en.wikipedia.org/wiki/Pharmaceutical" TargetMode="External"/><Relationship Id="rId20" Type="http://schemas.openxmlformats.org/officeDocument/2006/relationships/hyperlink" Target="https://en.wikipedia.org/wiki/Stem_cells" TargetMode="External"/><Relationship Id="rId29" Type="http://schemas.openxmlformats.org/officeDocument/2006/relationships/hyperlink" Target="https://en.wikipedia.org/wiki/Brewing" TargetMode="External"/><Relationship Id="rId1" Type="http://schemas.openxmlformats.org/officeDocument/2006/relationships/notesMaster" Target="../notesMasters/notesMaster1.xml"/><Relationship Id="rId6" Type="http://schemas.openxmlformats.org/officeDocument/2006/relationships/hyperlink" Target="https://en.wikipedia.org/wiki/Proteomics" TargetMode="External"/><Relationship Id="rId11" Type="http://schemas.openxmlformats.org/officeDocument/2006/relationships/hyperlink" Target="https://en.wikipedia.org/wiki/Pesticide" TargetMode="External"/><Relationship Id="rId24" Type="http://schemas.openxmlformats.org/officeDocument/2006/relationships/hyperlink" Target="https://en.wikipedia.org/wiki/Enzyme" TargetMode="External"/><Relationship Id="rId32" Type="http://schemas.openxmlformats.org/officeDocument/2006/relationships/hyperlink" Target="https://en.wikipedia.org/wiki/Biodiversity" TargetMode="External"/><Relationship Id="rId5" Type="http://schemas.openxmlformats.org/officeDocument/2006/relationships/hyperlink" Target="https://en.wikipedia.org/wiki/Structural_genomics" TargetMode="External"/><Relationship Id="rId15" Type="http://schemas.openxmlformats.org/officeDocument/2006/relationships/hyperlink" Target="https://en.wikipedia.org/wiki/Microorganism" TargetMode="External"/><Relationship Id="rId23" Type="http://schemas.openxmlformats.org/officeDocument/2006/relationships/hyperlink" Target="https://en.wikipedia.org/wiki/Manufacturing" TargetMode="External"/><Relationship Id="rId28" Type="http://schemas.openxmlformats.org/officeDocument/2006/relationships/hyperlink" Target="https://en.wikipedia.org/wiki/Cheesemaking" TargetMode="External"/><Relationship Id="rId36" Type="http://schemas.openxmlformats.org/officeDocument/2006/relationships/hyperlink" Target="https://en.wikipedia.org/wiki/Biological_weapons" TargetMode="External"/><Relationship Id="rId10" Type="http://schemas.openxmlformats.org/officeDocument/2006/relationships/hyperlink" Target="https://en.wikipedia.org/wiki/Industrial_agriculture" TargetMode="External"/><Relationship Id="rId19" Type="http://schemas.openxmlformats.org/officeDocument/2006/relationships/hyperlink" Target="https://en.wikipedia.org/wiki/Hormones" TargetMode="External"/><Relationship Id="rId31" Type="http://schemas.openxmlformats.org/officeDocument/2006/relationships/hyperlink" Target="https://en.wikipedia.org/wiki/Biotechnology" TargetMode="External"/><Relationship Id="rId4" Type="http://schemas.openxmlformats.org/officeDocument/2006/relationships/hyperlink" Target="https://en.wikipedia.org/wiki/Functional_genomics" TargetMode="External"/><Relationship Id="rId9" Type="http://schemas.openxmlformats.org/officeDocument/2006/relationships/hyperlink" Target="https://en.wikipedia.org/wiki/Transgenic_plant" TargetMode="External"/><Relationship Id="rId14" Type="http://schemas.openxmlformats.org/officeDocument/2006/relationships/hyperlink" Target="https://en.wikipedia.org/wiki/Abiotic_stress" TargetMode="External"/><Relationship Id="rId22" Type="http://schemas.openxmlformats.org/officeDocument/2006/relationships/hyperlink" Target="https://en.wikipedia.org/wiki/Diagnostic_tests" TargetMode="External"/><Relationship Id="rId27" Type="http://schemas.openxmlformats.org/officeDocument/2006/relationships/hyperlink" Target="https://en.wikipedia.org/wiki/Winemaking" TargetMode="External"/><Relationship Id="rId30" Type="http://schemas.openxmlformats.org/officeDocument/2006/relationships/hyperlink" Target="https://en.wikipedia.org/wiki/Fermentation" TargetMode="External"/><Relationship Id="rId35" Type="http://schemas.openxmlformats.org/officeDocument/2006/relationships/hyperlink" Target="https://en.wikipedia.org/wiki/Bioterrorism" TargetMode="External"/><Relationship Id="rId8" Type="http://schemas.openxmlformats.org/officeDocument/2006/relationships/hyperlink" Target="https://en.wikipedia.org/wiki/Micropropagatio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Welcome to today lecture. </a:t>
            </a:r>
            <a:r>
              <a:rPr lang="en-US" sz="1200" kern="1200" dirty="0">
                <a:solidFill>
                  <a:schemeClr val="tx1"/>
                </a:solidFill>
                <a:effectLst/>
                <a:latin typeface="+mn-lt"/>
                <a:ea typeface="+mn-ea"/>
                <a:cs typeface="+mn-cs"/>
              </a:rPr>
              <a:t>I am Prof. Francesco Romagnoli from the Institute of Energy Systems and Environment at the Riga Technical University. Together with support of Dr. </a:t>
            </a:r>
            <a:r>
              <a:rPr lang="en-US" sz="1200" kern="1200" dirty="0" err="1">
                <a:solidFill>
                  <a:schemeClr val="tx1"/>
                </a:solidFill>
                <a:effectLst/>
                <a:latin typeface="+mn-lt"/>
                <a:ea typeface="+mn-ea"/>
                <a:cs typeface="+mn-cs"/>
              </a:rPr>
              <a:t>Luama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Zihare</a:t>
            </a:r>
            <a:r>
              <a:rPr lang="en-US" sz="1200" kern="1200" dirty="0">
                <a:solidFill>
                  <a:schemeClr val="tx1"/>
                </a:solidFill>
                <a:effectLst/>
                <a:latin typeface="+mn-lt"/>
                <a:ea typeface="+mn-ea"/>
                <a:cs typeface="+mn-cs"/>
              </a:rPr>
              <a:t> I am happy to share with you the contents of the lecture about “</a:t>
            </a:r>
            <a:r>
              <a:rPr lang="en-US" dirty="0"/>
              <a:t>Introduction to bioeconomy: different bioeconomy levels and their interconnection and assessment</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1</a:t>
            </a:fld>
            <a:endParaRPr lang="en-GB"/>
          </a:p>
        </p:txBody>
      </p:sp>
    </p:spTree>
    <p:extLst>
      <p:ext uri="{BB962C8B-B14F-4D97-AF65-F5344CB8AC3E}">
        <p14:creationId xmlns:p14="http://schemas.microsoft.com/office/powerpoint/2010/main" val="1305761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Projections show also different scenarios for CO2 mitigation fir the forthcoming decades, which of the scenario will actually fulfil is depending on each country strategy, international collaboration success, each enterprise, consumer behaviour, initiatives towards climate neutrality, energy sector and also sustainable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agrofarming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that is responsible for food security.</a:t>
            </a:r>
          </a:p>
          <a:p>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10</a:t>
            </a:fld>
            <a:endParaRPr lang="en-GB"/>
          </a:p>
        </p:txBody>
      </p:sp>
    </p:spTree>
    <p:extLst>
      <p:ext uri="{BB962C8B-B14F-4D97-AF65-F5344CB8AC3E}">
        <p14:creationId xmlns:p14="http://schemas.microsoft.com/office/powerpoint/2010/main" val="774594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Sustainability has become a global trend that is theoretically sought by all sectors and countries. Another widespread tendency in recent years is the shift towards the use of knowledge-based bio-resources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within the economy f</a:t>
            </a:r>
            <a:r>
              <a:rPr lang="en-GB" sz="1800" dirty="0">
                <a:effectLst/>
                <a:latin typeface="Calibri" panose="020F0502020204030204" pitchFamily="34" charset="0"/>
                <a:ea typeface="Calibri" panose="020F0502020204030204" pitchFamily="34" charset="0"/>
                <a:cs typeface="Calibri" panose="020F0502020204030204" pitchFamily="34" charset="0"/>
              </a:rPr>
              <a:t>or the production of higher value-added products, and the subsequent development of the bioeconomy towards sustainability objectives</a:t>
            </a:r>
            <a:r>
              <a:rPr lang="en-GB" sz="1800" dirty="0">
                <a:effectLst/>
                <a:latin typeface="Calibri" panose="020F0502020204030204" pitchFamily="34" charset="0"/>
                <a:ea typeface="Calibri" panose="020F0502020204030204" pitchFamily="34" charset="0"/>
                <a:cs typeface="Times New Roman" panose="02020603050405020304" pitchFamily="18" charset="0"/>
              </a:rPr>
              <a:t>. Bioeconomy development comes from large base of scientific research, therefore a literature analysis of scientific publications related to bioeconomy has been assessed. Boolean string of "bioeconomy" or "biobased economy" or "bio-economy" or "bio economy" were performed in timeframe from 1992 -2020. The results show that Bioeconomy has been developed exponentially after number of articles published in Scopus and Web of science databases. The amount of records based on research fields differs between Scopus and Web of science data, although highest importance of this area takes environmental science fields, in Web of science next leader fields is green sustainable science technology, environmental studies and energy fuels, as for Scopus it is social sciences, energy, agricultural and biological sciences and economics. These data however can differ if more specified keywords are added, or timeframe is changed. </a:t>
            </a: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11</a:t>
            </a:fld>
            <a:endParaRPr lang="en-GB"/>
          </a:p>
        </p:txBody>
      </p:sp>
    </p:spTree>
    <p:extLst>
      <p:ext uri="{BB962C8B-B14F-4D97-AF65-F5344CB8AC3E}">
        <p14:creationId xmlns:p14="http://schemas.microsoft.com/office/powerpoint/2010/main" val="416404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1993 the European Commission published the White Paper on Growth, Competitiveness and Employment that similarly to bioeconomy nowadays, is the observation of knowledge-based investments and biotechnology necessity. Next fallowed global conference hosted by European Commission “New perspectives on the knowledge based bio economy” that brought together 400 stakeholders from different countries and commenced bioeconomy as global phenomenon. Cologne paper in 2007 promoting bioeconomy concept and two dimensions of bioeconomy: biotechnology innovations and use of biomass for product production, acknowledging the importance of governmental support. Already the biorefinery concept was raised. Overall 49 countries developed bioeconomy strategies on national and regional level till 2018, majority in Europe, but also USA, South Africa and Thailand. Latest bioeconomy strategies Finland, France, Italy, Latvia, Norway, Spain and UK raised a new approach combining bioeconomy and circular economy emphasizing circular bioeconomy concept towards sustainable development</a:t>
            </a:r>
          </a:p>
        </p:txBody>
      </p:sp>
      <p:sp>
        <p:nvSpPr>
          <p:cNvPr id="4" name="Slide Number Placeholder 3"/>
          <p:cNvSpPr>
            <a:spLocks noGrp="1"/>
          </p:cNvSpPr>
          <p:nvPr>
            <p:ph type="sldNum" sz="quarter" idx="10"/>
          </p:nvPr>
        </p:nvSpPr>
        <p:spPr/>
        <p:txBody>
          <a:bodyPr/>
          <a:lstStyle/>
          <a:p>
            <a:fld id="{97FC909E-DB3A-494C-BD89-D0479E55F7C5}" type="slidenum">
              <a:rPr lang="en-GB" smtClean="0"/>
              <a:t>12</a:t>
            </a:fld>
            <a:endParaRPr lang="en-GB"/>
          </a:p>
        </p:txBody>
      </p:sp>
    </p:spTree>
    <p:extLst>
      <p:ext uri="{BB962C8B-B14F-4D97-AF65-F5344CB8AC3E}">
        <p14:creationId xmlns:p14="http://schemas.microsoft.com/office/powerpoint/2010/main" val="928695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many bioeconomy definitions, some are covering more important aspects regarding specific country bioeconomy strategy, OECD definition is with emphasis on biotechnology etc. One of the most inclusive definitions is defined by European Commission starting with European bioeconomy strategy definition in 2012. And fallowing with updated version in 2018.</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bioeconomy encompasses the </a:t>
            </a:r>
            <a:r>
              <a:rPr lang="en-GB" b="1" dirty="0"/>
              <a:t>production</a:t>
            </a:r>
            <a:r>
              <a:rPr lang="en-GB" dirty="0"/>
              <a:t> of renewable biological resources and</a:t>
            </a:r>
            <a:r>
              <a:rPr lang="lv-LV" dirty="0"/>
              <a:t> </a:t>
            </a:r>
            <a:r>
              <a:rPr lang="en-GB" dirty="0"/>
              <a:t>their </a:t>
            </a:r>
            <a:r>
              <a:rPr lang="en-GB" b="1" dirty="0"/>
              <a:t>conversion </a:t>
            </a:r>
            <a:r>
              <a:rPr lang="en-GB" dirty="0"/>
              <a:t>into food, feed, bio-based products and bioenergy. It includes agriculture,</a:t>
            </a:r>
            <a:r>
              <a:rPr lang="lv-LV" dirty="0"/>
              <a:t> </a:t>
            </a:r>
            <a:r>
              <a:rPr lang="en-GB" dirty="0"/>
              <a:t>forestry, fisheries, food, and pulp and paper production, as well as parts of the chemical,</a:t>
            </a:r>
            <a:r>
              <a:rPr lang="lv-LV" dirty="0"/>
              <a:t> </a:t>
            </a:r>
            <a:r>
              <a:rPr lang="en-GB" dirty="0"/>
              <a:t>biotechnological and energy industries. Its sectors have a strong innovation potential because</a:t>
            </a:r>
            <a:r>
              <a:rPr lang="lv-LV" dirty="0"/>
              <a:t> </a:t>
            </a:r>
            <a:r>
              <a:rPr lang="en-GB" dirty="0"/>
              <a:t>of their use of a wide range of sciences (life sciences, agronomy, ecology, food science and</a:t>
            </a:r>
            <a:r>
              <a:rPr lang="lv-LV" dirty="0"/>
              <a:t> </a:t>
            </a:r>
            <a:r>
              <a:rPr lang="en-GB" dirty="0"/>
              <a:t>social sciences), enabling industrial technologies (biotechnology, nanotechnology, information</a:t>
            </a:r>
            <a:r>
              <a:rPr lang="lv-LV" dirty="0"/>
              <a:t> </a:t>
            </a:r>
            <a:r>
              <a:rPr lang="en-GB" dirty="0"/>
              <a:t>and communication technologies (ICT), and engineering), and knowledge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bioeconomy covers </a:t>
            </a:r>
            <a:r>
              <a:rPr lang="en-US" b="1" dirty="0"/>
              <a:t>all sectors and systems that rely </a:t>
            </a:r>
            <a:r>
              <a:rPr lang="en-US" dirty="0"/>
              <a:t>on biological resources (animals, plants, </a:t>
            </a:r>
            <a:r>
              <a:rPr lang="en-US" b="1" dirty="0"/>
              <a:t>micro-organisms</a:t>
            </a:r>
            <a:r>
              <a:rPr lang="en-US" dirty="0"/>
              <a:t> and derived biomass</a:t>
            </a:r>
            <a:r>
              <a:rPr lang="en-US" b="1" dirty="0"/>
              <a:t>, including organic waste</a:t>
            </a:r>
            <a:r>
              <a:rPr lang="en-US" dirty="0"/>
              <a:t>), their functions and principles. It includes and interlinks: land and marine ecosystems and the services they provide; all primary production sectors that use and produce biological resources (agriculture, forestry, fisheries and aquaculture); and all economic and industrial sectors that use biological resources and processes to produce food, feed, bio-based products, energy and services" </a:t>
            </a:r>
            <a:r>
              <a:rPr lang="lv-LV" dirty="0"/>
              <a:t>(</a:t>
            </a:r>
            <a:r>
              <a:rPr lang="en-GB" dirty="0"/>
              <a:t>E</a:t>
            </a:r>
            <a:r>
              <a:rPr lang="lv-LV" dirty="0" err="1"/>
              <a:t>uropean</a:t>
            </a:r>
            <a:r>
              <a:rPr lang="lv-LV" dirty="0"/>
              <a:t> </a:t>
            </a:r>
            <a:r>
              <a:rPr lang="en-GB" dirty="0"/>
              <a:t>C</a:t>
            </a:r>
            <a:r>
              <a:rPr lang="lv-LV" dirty="0" err="1"/>
              <a:t>omission</a:t>
            </a:r>
            <a:r>
              <a:rPr lang="lv-LV" dirty="0"/>
              <a:t>, 2018)</a:t>
            </a:r>
            <a:endParaRPr lang="en-GB" dirty="0"/>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13</a:t>
            </a:fld>
            <a:endParaRPr lang="en-GB"/>
          </a:p>
        </p:txBody>
      </p:sp>
    </p:spTree>
    <p:extLst>
      <p:ext uri="{BB962C8B-B14F-4D97-AF65-F5344CB8AC3E}">
        <p14:creationId xmlns:p14="http://schemas.microsoft.com/office/powerpoint/2010/main" val="409328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From the definition of bioeconomy and the analysis of different understandings, bioeconomy concept is summarized and graphically illustrated in this fig</a:t>
            </a:r>
            <a:r>
              <a:rPr lang="lv-LV" sz="1800" dirty="0">
                <a:effectLst/>
                <a:latin typeface="Calibri" panose="020F0502020204030204" pitchFamily="34" charset="0"/>
                <a:ea typeface="Calibri" panose="020F0502020204030204" pitchFamily="34" charset="0"/>
                <a:cs typeface="Times New Roman" panose="02020603050405020304" pitchFamily="18" charset="0"/>
              </a:rPr>
              <a:t>ure. </a:t>
            </a:r>
            <a:r>
              <a:rPr lang="en-GB" sz="1800" dirty="0">
                <a:effectLst/>
                <a:latin typeface="Calibri" panose="020F0502020204030204" pitchFamily="34" charset="0"/>
                <a:ea typeface="Calibri" panose="020F0502020204030204" pitchFamily="34" charset="0"/>
                <a:cs typeface="Times New Roman" panose="02020603050405020304" pitchFamily="18" charset="0"/>
              </a:rPr>
              <a:t> Bioeconomy is stated as knowledge and technology driven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Golembiewski</a:t>
            </a:r>
            <a:r>
              <a:rPr lang="en-GB" sz="1800" dirty="0">
                <a:effectLst/>
                <a:latin typeface="Calibri" panose="020F0502020204030204" pitchFamily="34" charset="0"/>
                <a:ea typeface="Calibri" panose="020F0502020204030204" pitchFamily="34" charset="0"/>
                <a:cs typeface="Times New Roman" panose="02020603050405020304" pitchFamily="18" charset="0"/>
              </a:rPr>
              <a:t> et al. 2015) and biotechnology is set as first priority. Bioeconomy covers different science fields, including life sciences, agronomy, ecology, engineering, and management sciences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Golembiewski</a:t>
            </a:r>
            <a:r>
              <a:rPr lang="en-GB" sz="1800" dirty="0">
                <a:effectLst/>
                <a:latin typeface="Calibri" panose="020F0502020204030204" pitchFamily="34" charset="0"/>
                <a:ea typeface="Calibri" panose="020F0502020204030204" pitchFamily="34" charset="0"/>
                <a:cs typeface="Times New Roman" panose="02020603050405020304" pitchFamily="18" charset="0"/>
              </a:rPr>
              <a:t> et al. 2015). According to OECD (OECD 2009), bioeconomy is an innovative approach to transforming knowledge into a new sustainable and eco-efficient product that is also competitive. Bioeconomy knowledge drivers are not only science, but also innovative companies with large knowledge of bioproducts and services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Woźniak</a:t>
            </a:r>
            <a:r>
              <a:rPr lang="en-GB" sz="1800" dirty="0">
                <a:effectLst/>
                <a:latin typeface="Calibri" panose="020F0502020204030204" pitchFamily="34" charset="0"/>
                <a:ea typeface="Calibri" panose="020F0502020204030204" pitchFamily="34" charset="0"/>
                <a:cs typeface="Times New Roman" panose="02020603050405020304" pitchFamily="18" charset="0"/>
              </a:rPr>
              <a:t> &amp; Twardowski 2018).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Bioeconomy interconnects with different topics such as primary resources – forestry, agriculture, fisheries and aquaculture, and industrial sectors, such as food, chemical, energy, and ecosystem services of nature like recreation and well-being (VTT, 2018).. The main outputs from bioeconomy are defined in terms of: sustainable bioproducts, economic growth, energy supply, employment, services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Woźniak</a:t>
            </a:r>
            <a:r>
              <a:rPr lang="en-GB" sz="1800" dirty="0">
                <a:effectLst/>
                <a:latin typeface="Calibri" panose="020F0502020204030204" pitchFamily="34" charset="0"/>
                <a:ea typeface="Calibri" panose="020F0502020204030204" pitchFamily="34" charset="0"/>
                <a:cs typeface="Times New Roman" panose="02020603050405020304" pitchFamily="18" charset="0"/>
              </a:rPr>
              <a:t> &amp; Twardowski 2018), such as health services and ecosystem services Bioeconomy also implies the sustainable exploitation of biological resources to produce new bio-based products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Lainez</a:t>
            </a:r>
            <a:r>
              <a:rPr lang="en-GB" sz="1800" dirty="0">
                <a:effectLst/>
                <a:latin typeface="Calibri" panose="020F0502020204030204" pitchFamily="34" charset="0"/>
                <a:ea typeface="Calibri" panose="020F0502020204030204" pitchFamily="34" charset="0"/>
                <a:cs typeface="Times New Roman" panose="02020603050405020304" pitchFamily="18" charset="0"/>
              </a:rPr>
              <a:t> et al. 2018), providing conditions for increased standard of living (Aguilar et al. 2013).</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main bioeconomy system is driven by three main flows – bioeconomy drivers, inputs and outputs, which all are interconnected. It means that changes in one part of the system would have an impact not only on each other, but also directly on the development of the bioeconomy. This demonstrates the crucial role of bioeconomy extensive coverage, which has long exceeded the level of one industry or country. Therefore, it is essential to understand how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transdisciplinarity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of the bioeconomy is manifested. </a:t>
            </a: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14</a:t>
            </a:fld>
            <a:endParaRPr lang="en-GB"/>
          </a:p>
        </p:txBody>
      </p:sp>
    </p:spTree>
    <p:extLst>
      <p:ext uri="{BB962C8B-B14F-4D97-AF65-F5344CB8AC3E}">
        <p14:creationId xmlns:p14="http://schemas.microsoft.com/office/powerpoint/2010/main" val="4015326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To understand the meaning of bioeconomy on a global scale, not only in terms of international but also of ecosystems, it is necessary to identify the bioeconomy area. According to the literature, there are nine planetary boundaries closely related to three bioeconomy main pillars – resource scarcity, climate change, and food security. Planetary boundaries are not a system that could show the development of society, but it can clearly show the boundaries of safe development area and risk zone. In 2013 - 2015 there were addressed a pathway for need to look on bioeconomy from interdisciplinary point of view, mostly because of novel technologies and need to use side streams, therefore engineering, environmental and socioeconomic challenges affect products and processes. Also integration of knowledge from different disciplines is necessary. In 2018 the vision of bioeconomy pathway is determined more complex and one–dimensional approaches are not suited, therefore more holistic and systemic perspectives and solutions are needed.  According to categories that has been researched in bioeconomy are: biotechnology &amp; applied microbiology, energy &amp; fuels, environmental science, chemistry, multidisciplinary, environmental engineering, food science &amp; technology, chemical engineering, forestry, applied chemistry, agronomy, agricultural engineering, plant sciences, social sciences, biomedical, multidisciplinary sciences. Three bioeconomy visions are set– biotechnology vision (research, application and commercialisation), bio-resource vision (RD&amp;D, biological materials in agriculture, marine, forestry and bioenergy) and bio-ecology vision (potential for regionally circular and integrated processes and systems). In 2009 OECD (Organisation for Economic Co-operation and Development) has created an analysis of future developments of bioeconomy on three sectors – agriculture, health and industry. It has been stated as interdisciplinary research. Implementation pathways determined technology –based approach and socio-ecological approach, where the second includes inter- and transdisciplinary approach in research. In other article multi-, inter- and transdisciplinary environment is stated as “social process of knowledge production”. Systemic approach can be achieved by nexus thinking and the concept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transdiciplinary</a:t>
            </a:r>
            <a:r>
              <a:rPr lang="en-GB" sz="1800" dirty="0">
                <a:effectLst/>
                <a:latin typeface="Calibri" panose="020F0502020204030204" pitchFamily="34" charset="0"/>
                <a:ea typeface="Calibri" panose="020F0502020204030204" pitchFamily="34" charset="0"/>
                <a:cs typeface="Times New Roman" panose="02020603050405020304" pitchFamily="18" charset="0"/>
              </a:rPr>
              <a:t> approach in bioeconomy. Nexus thinking is based on factor and their interrelationships analysis and will be explained </a:t>
            </a:r>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15</a:t>
            </a:fld>
            <a:endParaRPr lang="en-GB"/>
          </a:p>
        </p:txBody>
      </p:sp>
    </p:spTree>
    <p:extLst>
      <p:ext uri="{BB962C8B-B14F-4D97-AF65-F5344CB8AC3E}">
        <p14:creationId xmlns:p14="http://schemas.microsoft.com/office/powerpoint/2010/main" val="78970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Crossdisciplinary</a:t>
            </a:r>
            <a:r>
              <a:rPr lang="en-GB" sz="1800" dirty="0">
                <a:effectLst/>
                <a:latin typeface="Calibri" panose="020F0502020204030204" pitchFamily="34" charset="0"/>
                <a:ea typeface="Calibri" panose="020F0502020204030204" pitchFamily="34" charset="0"/>
                <a:cs typeface="Times New Roman" panose="02020603050405020304" pitchFamily="18" charset="0"/>
              </a:rPr>
              <a:t> (Fig. A) concept is viewing one discipline from the perspective of another,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crossdisciplinary</a:t>
            </a:r>
            <a:r>
              <a:rPr lang="en-GB" sz="1800" dirty="0">
                <a:effectLst/>
                <a:latin typeface="Calibri" panose="020F0502020204030204" pitchFamily="34" charset="0"/>
                <a:ea typeface="Calibri" panose="020F0502020204030204" pitchFamily="34" charset="0"/>
                <a:cs typeface="Times New Roman" panose="02020603050405020304" pitchFamily="18" charset="0"/>
              </a:rPr>
              <a:t> involves associative relations between different methods that are primarily comparative. Here one discipline, for example agriculture farming interacts with other discipline, for example agriculture economics, to find solution on one issue. Results are solution – oriented.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Multidisciplinary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(Fig. B</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is where</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people from different disciplines working together, each use their disciplinary knowledge</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In multidisciplinary, relationship is usually centralised and hierarchical – it uses the power to define ‘discipline’ in research, in the language of this word. Thus, a particular discipline (in the academic terms, along with related methods) investigation is a privileged development of other methods of ordering and the final results of the general interpretation</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As for bioeconomy point of view, would be different discipline experts, that are working on the same bioeconomy issue, for example, on issue of using agriculture waste, microbiologist can give his knowledge and expertise on how to add value to agriculture waste, engineer can find solutions for most effective equipment on various solutions and economist can give his expertise on solutions that he believes is the most cost effective. In this stage, they do not interact with each other. Or interaction is stated as weak link. Results is more subjective.</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Interdisciplinary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(Fig. C)</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integrates knowledge and methods from different disciplines, using real-world approach of synthesis</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In contrast, interdisciplinary has more symmetrical relationship between disciplines, and different methods can be used to address the contrasting aspects of the existing problem. However, even if participatory practice is used in subsequent parts of the process, non-academic interests are often excluded in the most important research, development and interpretation processes  [47]</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Here the disciplines that interacts are from different basis, they interaction are solution- oriented and with strong links, for example, issue on how to add value on agriculture waste, is a policy question, will it give social benefits and improve national economic situation and on what scale, microbiologist, that can help to find solution, that would give highest added value, economics, that help to find the most cost effective solution and computer science, that can perform modelling on different solution scenarios and their impact to various economic, socioeconomic, health and environmental processes.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Transdisciplinary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Fig.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D)</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creates the integrity of intellectual systems beyond a disciplinary perspective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Only in the field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transdisciplinarity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research or evaluation engages in broad, deep and equal ways with different interests, which are usually left outside the formal processes of policy research.</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Transdisciplinary engagement not only takes place in disciplines, nor is it the case that certain methods are implemented in a way that is subject to wider involvement. According to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J.A. Bergendahl et al</a:t>
            </a:r>
            <a:r>
              <a:rPr lang="en-GB" sz="1800" dirty="0">
                <a:effectLst/>
                <a:latin typeface="Calibri" panose="020F0502020204030204" pitchFamily="34" charset="0"/>
                <a:ea typeface="Calibri" panose="020F0502020204030204" pitchFamily="34" charset="0"/>
                <a:cs typeface="Times New Roman" panose="02020603050405020304" pitchFamily="18" charset="0"/>
              </a:rPr>
              <a:t>. nexus projects are going to be more successful if transdisciplinary approach is applied. If previous disciplines focused only on academic disciplines, this approach interacts with non-academic disciplines (society) as equals, broadening the view of issue and solution. If we look at previous mentioned example, in this case it would be supplemented with non-academic disciplines – different non-governmental organizations, local communities, local people, industries and also government agencies, etc. It means, we take into account opinions not only on previous mentioned disciplines on agricultural waste management with high added value, but also e.g. farmer’s opinion, local communities’ opinion, municipalities opinion and industries opinion on different solutions and possibilities to create a new path for bioeconomy development, in this case adding value to agriculture waste by new product production, that is feasible not only in theoretical level, but also realistic on implementation stage, economic and environmental aspect and with market potential.</a:t>
            </a: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16</a:t>
            </a:fld>
            <a:endParaRPr lang="en-GB"/>
          </a:p>
        </p:txBody>
      </p:sp>
    </p:spTree>
    <p:extLst>
      <p:ext uri="{BB962C8B-B14F-4D97-AF65-F5344CB8AC3E}">
        <p14:creationId xmlns:p14="http://schemas.microsoft.com/office/powerpoint/2010/main" val="3463530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In order to research, demonstrate and define transdisciplinary approach of the bioeconomy, it is necessary to understand not only the bioeconomy on a largest scale, but also understand what is transdisciplinary nature. Therefore, a broad analysis of the scientific literature was carried out and various opinions on transdisciplinary definition were compiled. Three of definitions are showed, where main emphasis is captured.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Transdisciplinarity</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represents a move from science on/about society towards science for/with society.</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17</a:t>
            </a:fld>
            <a:endParaRPr lang="en-GB"/>
          </a:p>
        </p:txBody>
      </p:sp>
    </p:spTree>
    <p:extLst>
      <p:ext uri="{BB962C8B-B14F-4D97-AF65-F5344CB8AC3E}">
        <p14:creationId xmlns:p14="http://schemas.microsoft.com/office/powerpoint/2010/main" val="1391483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800" dirty="0"/>
              <a:t>Talking about the transdisciplinary approach dimensions</a:t>
            </a:r>
            <a:r>
              <a:rPr lang="en-GB" sz="4800" i="1" dirty="0"/>
              <a:t> we can identify 4 dimension:</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1</a:t>
            </a:r>
            <a:r>
              <a:rPr lang="en-GB" sz="1800" b="1" baseline="30000" dirty="0">
                <a:effectLst/>
                <a:latin typeface="Calibri" panose="020F0502020204030204" pitchFamily="34" charset="0"/>
                <a:ea typeface="Calibri" panose="020F0502020204030204" pitchFamily="34" charset="0"/>
                <a:cs typeface="Times New Roman" panose="02020603050405020304" pitchFamily="18" charset="0"/>
              </a:rPr>
              <a:t>st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dimension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 helix approach - this dimension brings together different fields from natural – life sciences (biology, medicine, chemistry), economics, applied sciences. It should ensure interdisciplinarity. Different types of helix approach could be implemented: triple helix (basic model), quadruple helix (context of society for Triple helix)  or quintuple Helix (context of environments of society). </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2</a:t>
            </a:r>
            <a:r>
              <a:rPr lang="en-GB" sz="1800" b="1"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dimension – </a:t>
            </a:r>
            <a:r>
              <a:rPr lang="en-GB" sz="1800" dirty="0">
                <a:effectLst/>
                <a:latin typeface="Calibri" panose="020F0502020204030204" pitchFamily="34" charset="0"/>
                <a:ea typeface="Calibri" panose="020F0502020204030204" pitchFamily="34" charset="0"/>
                <a:cs typeface="Times New Roman" panose="02020603050405020304" pitchFamily="18" charset="0"/>
              </a:rPr>
              <a:t>Systems: dividing in subsystems, for example in environmental study can separate regions water, air, soil systems and their interlinkages. For stakeholders it is management, financial and equipment as individual systems or complex systems. Needs to be integrated and related to the soft factors – gives circumstances. </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3</a:t>
            </a:r>
            <a:r>
              <a:rPr lang="en-GB" sz="1800" b="1"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dimension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Interests: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Interests of research or practical perspective.  For example, different interests of farmers, residents, policy, different interests of stakeholders. Methods are socially integrating and mediating.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4</a:t>
            </a:r>
            <a:r>
              <a:rPr lang="en-GB" sz="18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dimension </a:t>
            </a:r>
            <a:r>
              <a:rPr lang="en-GB" sz="1800" dirty="0">
                <a:effectLst/>
                <a:latin typeface="Calibri" panose="020F0502020204030204" pitchFamily="34" charset="0"/>
                <a:ea typeface="Calibri" panose="020F0502020204030204" pitchFamily="34" charset="0"/>
                <a:cs typeface="Times New Roman" panose="02020603050405020304" pitchFamily="18" charset="0"/>
              </a:rPr>
              <a:t>Modes of though; cognitive or epistemological perspective analysis or understanding. Methods that integrate different cognitive representations, for example experience of a farmer and the expertise of a scientist.</a:t>
            </a:r>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18</a:t>
            </a:fld>
            <a:endParaRPr lang="en-GB"/>
          </a:p>
        </p:txBody>
      </p:sp>
    </p:spTree>
    <p:extLst>
      <p:ext uri="{BB962C8B-B14F-4D97-AF65-F5344CB8AC3E}">
        <p14:creationId xmlns:p14="http://schemas.microsoft.com/office/powerpoint/2010/main" val="43715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Transdisciplinarity</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processes is way from unsustainable management moving towards sustainable management, covering four dimensions with the aim to connect science and practice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disciplinarities</a:t>
            </a:r>
            <a:r>
              <a:rPr lang="en-GB" sz="1800" dirty="0">
                <a:effectLst/>
                <a:latin typeface="Calibri" panose="020F0502020204030204" pitchFamily="34" charset="0"/>
                <a:ea typeface="Calibri" panose="020F0502020204030204" pitchFamily="34" charset="0"/>
                <a:cs typeface="Times New Roman" panose="02020603050405020304" pitchFamily="18" charset="0"/>
              </a:rPr>
              <a:t>) with society (stakeholders) to adapt this processes for sustainable bioeconomy, that not only replace fossil resources with biobased resources, but strengthens different disciplines, taken into account interlinkages, knowledge, and stakeholders and limitations set by planetary boundaries, different dimensions should be included in transition towards sustainable bioeconomy. Syntheses is application of methods of knowledge integration.</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19</a:t>
            </a:fld>
            <a:endParaRPr lang="en-GB"/>
          </a:p>
        </p:txBody>
      </p:sp>
    </p:spTree>
    <p:extLst>
      <p:ext uri="{BB962C8B-B14F-4D97-AF65-F5344CB8AC3E}">
        <p14:creationId xmlns:p14="http://schemas.microsoft.com/office/powerpoint/2010/main" val="26122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2</a:t>
            </a:fld>
            <a:endParaRPr lang="en-GB"/>
          </a:p>
        </p:txBody>
      </p:sp>
    </p:spTree>
    <p:extLst>
      <p:ext uri="{BB962C8B-B14F-4D97-AF65-F5344CB8AC3E}">
        <p14:creationId xmlns:p14="http://schemas.microsoft.com/office/powerpoint/2010/main" val="3477204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Bioresources is building foundation of bioeconomy, bioeconomy basic purpose is to use bioresources to their fullest extent, to not only decrease the use of fossil resources, but also to gain innovative approach based methods hot to increase bioresource value.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Bioresources </a:t>
            </a:r>
            <a:r>
              <a:rPr lang="en-US" sz="1800" dirty="0">
                <a:effectLst/>
                <a:latin typeface="Calibri" panose="020F0502020204030204" pitchFamily="34" charset="0"/>
                <a:ea typeface="Calibri" panose="020F0502020204030204" pitchFamily="34" charset="0"/>
                <a:cs typeface="Times New Roman" panose="02020603050405020304" pitchFamily="18" charset="0"/>
              </a:rPr>
              <a:t>are non-fossil biogenic resources that humans can use for multiple purposes to produce food, substantial products, and/or energy carriers. Bioresources stands for one of the element in bioeconomy triple helix model. Because the bioeconomy makes direct use of natural resources—especially soil, land, water and nutrients—and therefore depends on their availability, it is at the focus of the sustainability debate. Only a bioeconomy that makes responsible use of natural resources, including their efficient use, conservation, restoration and recycling, can contribute to the transformation to a more sustainable economy. For this process, the bioeconomy will have to drive innovations further towards sustainable agricultural intensification. This is defined as “producing more output from the same area of land while reducing the negative environmental impacts and at the same time increasing contributions to natural capital and the flow of environmental services”.</a:t>
            </a:r>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20</a:t>
            </a:fld>
            <a:endParaRPr lang="en-GB"/>
          </a:p>
        </p:txBody>
      </p:sp>
    </p:spTree>
    <p:extLst>
      <p:ext uri="{BB962C8B-B14F-4D97-AF65-F5344CB8AC3E}">
        <p14:creationId xmlns:p14="http://schemas.microsoft.com/office/powerpoint/2010/main" val="3719503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production of biomass can be performed in various forms (soil – from agriculture and forestry, water – fisheries and aquaculture, culture media – microbial production and waste management) that can be conversed using different procedures-  biotechnologies, chemistry, process engineering or biorefinery</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resulting in production and marketing of food, feed,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fibre</a:t>
            </a:r>
            <a:r>
              <a:rPr lang="en-US" sz="1800" dirty="0">
                <a:effectLst/>
                <a:latin typeface="Calibri" panose="020F0502020204030204" pitchFamily="34" charset="0"/>
                <a:ea typeface="Calibri" panose="020F0502020204030204" pitchFamily="34" charset="0"/>
                <a:cs typeface="Times New Roman" panose="02020603050405020304" pitchFamily="18" charset="0"/>
              </a:rPr>
              <a:t>, fuel and “fun”- last one representing such products as flowers.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21</a:t>
            </a:fld>
            <a:endParaRPr lang="en-GB"/>
          </a:p>
        </p:txBody>
      </p:sp>
    </p:spTree>
    <p:extLst>
      <p:ext uri="{BB962C8B-B14F-4D97-AF65-F5344CB8AC3E}">
        <p14:creationId xmlns:p14="http://schemas.microsoft.com/office/powerpoint/2010/main" val="3828460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cond</a:t>
            </a:r>
            <a:r>
              <a:rPr lang="en-US" sz="1800" dirty="0">
                <a:effectLst/>
                <a:latin typeface="Calibri" panose="020F0502020204030204" pitchFamily="34" charset="0"/>
                <a:ea typeface="Calibri" panose="020F0502020204030204" pitchFamily="34" charset="0"/>
                <a:cs typeface="Times New Roman" panose="02020603050405020304" pitchFamily="18" charset="0"/>
              </a:rPr>
              <a:t> element of bioeconomy is triple helix model is high-added value products.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bio-based economy’s value pyramid indicates that biomass value is determined by its application. In a proper functioning market, the value and price of biomass will be reflected by its application value. The value is low because we do not exploit the structures of the biomass - only the energy content. The added value is the highest at the top of the pyramid and the lowest at the bottom. The volume of biomass needed for the applications is the lowest at the top and the highest at the bottom of the pyramid. Therefore, it is important that, if biomass can be used for these high-value applications, it should not directly go to the lower applications. For example, it is better to first use (parts of) biomass for biochemical plastics and burn them for energy recovery at the end of the material lifecycle.  For example, </a:t>
            </a:r>
            <a:r>
              <a:rPr lang="en-GB" sz="1800" dirty="0">
                <a:effectLst/>
                <a:latin typeface="Calibri" panose="020F0502020204030204" pitchFamily="34" charset="0"/>
                <a:ea typeface="Calibri" panose="020F0502020204030204" pitchFamily="34" charset="0"/>
                <a:cs typeface="Times New Roman" panose="02020603050405020304" pitchFamily="18" charset="0"/>
              </a:rPr>
              <a:t>Agro-industrial residues mostly are untreated and underutilized and without appropriate disposal can cause environmental pollution and negative impact on human and animal health. These wastes can be used for bioenergy production, however they contain various potentially valuable compounds like proteins, sugars and minerals. Agricultural industries produce huge amount of residues every year. According to high nutrition value, these residues can be used as raw materials for other product formation and development. There are many reports about liquid and gaseous biofuel acquisition from agro-industrial waste, however there is a potential to derive valuable compounds (e.g. chemicals).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22</a:t>
            </a:fld>
            <a:endParaRPr lang="en-GB"/>
          </a:p>
        </p:txBody>
      </p:sp>
    </p:spTree>
    <p:extLst>
      <p:ext uri="{BB962C8B-B14F-4D97-AF65-F5344CB8AC3E}">
        <p14:creationId xmlns:p14="http://schemas.microsoft.com/office/powerpoint/2010/main" val="3210286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Third element of bioeconomy triple helix model is biotechnologies. By collecting a list of biotechnology definitions OECD has made one single statistical biotechnology definition: “The application of science and technology to living organisms, as well as parts, products and models thereof, to alter living or non-living materials for the production of knowledge, goods and services.” </a:t>
            </a:r>
            <a:r>
              <a:rPr lang="en-US" sz="1800" dirty="0">
                <a:effectLst/>
                <a:latin typeface="Calibri" panose="020F0502020204030204" pitchFamily="34" charset="0"/>
                <a:ea typeface="Calibri" panose="020F0502020204030204" pitchFamily="34" charset="0"/>
                <a:cs typeface="Times New Roman" panose="02020603050405020304" pitchFamily="18" charset="0"/>
              </a:rPr>
              <a:t>Biotechnologies are classified into 10 groups(colors):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Bioinformatics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(also called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gold biotechnology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an interdisciplinary field that addresses biological problems using computational techniques, and makes the rapid organization as well as analysis of biological data possible. The field may also be referred to as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computational biology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can be defined as, "conceptualizing biology in terms of molecules and then applying informatics techniques to understand and organize the information associated with these molecules, on a large scale." Bioinformatics plays a key role in various areas, such as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functional genomics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structural genomics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proteomics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forms a key component in the biotechnology and pharmaceutical sector.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Blue biotechnology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based on the exploitation of sea resources to create products and industrial applications. This branch of biotechnology is the most used for the industries of refining and combustion principally on the production of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bio-oils</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photosynthetic micro-algae.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Green biotechnology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biotechnology applied to agricultural processes. An example would be the selection and domestication of plants via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micropropagation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Another example is the designing of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transgenic plants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grow under specific environments in the presence (or absence) of chemicals. One hope is that green biotechnology might produce more environmentally friendly solutions than traditional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industrial agriculture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 example of this is the engineering of a plant to express a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pesticide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thereby ending the need of external application of pesticides. An example of this would be </a:t>
            </a: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Bt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 corn</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Whether or not green biotechnology products such as this are ultimately more environmentally friendly is a topic of considerable debate. It is commonly considered as the next phase of green revolution, which can be seen as a platform to eradicate world hunger by using technologies which enable the production of more fertile and resistant, towards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biotic</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abiotic stress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plants and ensures application of environmentally friendly fertilizers and the use of biopesticides, it is mainly focused on the development of agriculture. On the other hand, some of the uses of green biotechnology involve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microorganisms</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clean and reduce waste.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Red biotechnology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the use of biotechnology in the medical and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pharmaceutical</a:t>
            </a:r>
            <a:r>
              <a:rPr lang="en-US" sz="1800" dirty="0">
                <a:effectLst/>
                <a:latin typeface="Calibri" panose="020F0502020204030204" pitchFamily="34" charset="0"/>
                <a:ea typeface="Calibri" panose="020F0502020204030204" pitchFamily="34" charset="0"/>
                <a:cs typeface="Times New Roman" panose="02020603050405020304" pitchFamily="18" charset="0"/>
              </a:rPr>
              <a:t> industries, and health preservation. This branch involves the production of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vaccines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antibiotics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regenerative therapies, creation of artificial organs and new diagnostics of diseases. As well as the development of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hormones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0"/>
              </a:rPr>
              <a:t>stem cells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1"/>
              </a:rPr>
              <a:t>antibodies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siRNA and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2"/>
              </a:rPr>
              <a:t>diagnostic tests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White biotechnology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also known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as industrial biotechnology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biotechnology applied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3"/>
              </a:rPr>
              <a:t>industrial</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processes. An example is the designing of an organism to produce a useful chemical. Another example is the using of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4"/>
              </a:rPr>
              <a:t>enzymes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industrial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5"/>
              </a:rPr>
              <a:t>catalysts</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either produce valuable chemicals or destroy hazardous/polluting chemicals. White biotechnology tends to consume less in resources than traditional processes used to produce industrial goods.</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Industrial Biotechnology provides biochemicals, biofuels and biomaterials. It is established since decades in the production of biochemicals for the pharmaceutical markets, food &amp; feed, fine chemicals, detergents and hygienic products</a:t>
            </a:r>
            <a:r>
              <a:rPr lang="lv-LV"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"Yellow biotechnology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refers to the use of biotechnology in food production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6"/>
              </a:rPr>
              <a:t>food industry</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example in making wine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7"/>
              </a:rPr>
              <a:t>winemaking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cheese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8"/>
              </a:rPr>
              <a:t>cheesemaking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beer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9"/>
              </a:rPr>
              <a:t>brewing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0"/>
              </a:rPr>
              <a:t>fermentation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baseline="300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1"/>
              </a:rPr>
              <a:t>[24]</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has also been used to refer to biotechnology applied to insects. This includes biotechnology-based approaches for the control of harmful insects,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characterisation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utilisation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active ingredients or genes of insects for research, or application in agriculture and medicine and various other approaches.</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Gray biotechnology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dedicated to environmental applications, and focused on the maintenance of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2"/>
              </a:rPr>
              <a:t>biodiversity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remotion of pollutants.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Brown biotechnology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related to the management of arid lands and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3"/>
              </a:rPr>
              <a:t>deserts</a:t>
            </a:r>
            <a:r>
              <a:rPr lang="en-US" sz="1800" dirty="0">
                <a:effectLst/>
                <a:latin typeface="Calibri" panose="020F0502020204030204" pitchFamily="34" charset="0"/>
                <a:ea typeface="Calibri" panose="020F0502020204030204" pitchFamily="34" charset="0"/>
                <a:cs typeface="Times New Roman" panose="02020603050405020304" pitchFamily="18" charset="0"/>
              </a:rPr>
              <a:t>. One application is the creation of enhanced seeds that resist extreme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4"/>
              </a:rPr>
              <a:t>environmental conditions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arid regions, which is related to the innovation, creation of agriculture techniques and management of resources.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Violet biotechnology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related to law, ethical and philosophical issues around biotechnology.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Dark biotechnology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the color associated with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5"/>
              </a:rPr>
              <a:t>bioterrorism</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6"/>
              </a:rPr>
              <a:t>biological weapons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biowarfare which uses microorganisms, and toxins to cause diseases and death in humans, livestock and crops.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23</a:t>
            </a:fld>
            <a:endParaRPr lang="en-GB"/>
          </a:p>
        </p:txBody>
      </p:sp>
    </p:spTree>
    <p:extLst>
      <p:ext uri="{BB962C8B-B14F-4D97-AF65-F5344CB8AC3E}">
        <p14:creationId xmlns:p14="http://schemas.microsoft.com/office/powerpoint/2010/main" val="3909814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things considered, bioeconomy triple helix model has several important aspects promoting the development of bioeconomy, socioeconomic aspects, financial resources, scientific research, human resources, innovations, legislative aspects, economic aspects, environmental aspects, awareness and knowledge aspects and technological aspects. A more general barrier is the availability of well-educated scientists (biology, chemistry, botany) and engineers (plant- and process engineering). Moving towards competence based learning program,</a:t>
            </a:r>
            <a:r>
              <a:rPr lang="lv-LV" sz="1800" dirty="0">
                <a:effectLst/>
                <a:latin typeface="Calibri" panose="020F0502020204030204" pitchFamily="34" charset="0"/>
                <a:ea typeface="Calibri" panose="020F0502020204030204" pitchFamily="34" charset="0"/>
                <a:cs typeface="Times New Roman" panose="02020603050405020304" pitchFamily="18" charset="0"/>
              </a:rPr>
              <a:t> study of innovative teaching and training approach</a:t>
            </a:r>
            <a:r>
              <a:rPr lang="en-US" sz="1800" dirty="0">
                <a:effectLst/>
                <a:latin typeface="Calibri" panose="020F0502020204030204" pitchFamily="34" charset="0"/>
                <a:ea typeface="Calibri" panose="020F0502020204030204" pitchFamily="34" charset="0"/>
                <a:cs typeface="Times New Roman" panose="02020603050405020304" pitchFamily="18" charset="0"/>
              </a:rPr>
              <a:t>es are </a:t>
            </a:r>
            <a:r>
              <a:rPr lang="lv-LV" sz="1800" dirty="0">
                <a:effectLst/>
                <a:latin typeface="Calibri" panose="020F0502020204030204" pitchFamily="34" charset="0"/>
                <a:ea typeface="Calibri" panose="020F0502020204030204" pitchFamily="34" charset="0"/>
                <a:cs typeface="Times New Roman" panose="02020603050405020304" pitchFamily="18" charset="0"/>
              </a:rPr>
              <a:t>needed in order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prepare this new skilled generation of working force</a:t>
            </a:r>
            <a:r>
              <a:rPr lang="lv-LV" sz="1800" dirty="0">
                <a:effectLst/>
                <a:latin typeface="Calibri" panose="020F0502020204030204" pitchFamily="34" charset="0"/>
                <a:ea typeface="Calibri" panose="020F0502020204030204" pitchFamily="34" charset="0"/>
                <a:cs typeface="Times New Roman" panose="02020603050405020304" pitchFamily="18" charset="0"/>
              </a:rPr>
              <a:t> in bioeconomy.</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24</a:t>
            </a:fld>
            <a:endParaRPr lang="en-GB"/>
          </a:p>
        </p:txBody>
      </p:sp>
    </p:spTree>
    <p:extLst>
      <p:ext uri="{BB962C8B-B14F-4D97-AF65-F5344CB8AC3E}">
        <p14:creationId xmlns:p14="http://schemas.microsoft.com/office/powerpoint/2010/main" val="953952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Even though biotechnology innovation was recognized from the very beginning as an opportunity for the bioeconomy, the resource substitution perspective was more prominent in the first decade of the twenty-first century. A rising price of oil increases the comparative advantage of using biomass for energy and material use. This line of reasoning promoted the resource substitution perspective of the bioeconomy. Major driving force was Expectation that prices will continue to increase. In second decade of 21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century Biotechnology innovation perspective was introduced. Major driving forces was Paris climate agreement and Advances in the biological sciences. This perspective covers 7 manufacturing sectors and the production of biomass and sectors that already uses manufacturing from biomass, like food, leather, wood and paper products, increasing the efficiency of existing technologies and creating new advanced biotechnologies. Latest perspective creates combined perception on circular bioeconomy concept, biorefineries and cascading approach and industrial symbiosis. Nomenclature of Economic Activities (NACE) codes are presented for different economic activities in the European Community </a:t>
            </a:r>
            <a:r>
              <a:rPr lang="en-GB" sz="1800" dirty="0">
                <a:effectLst/>
                <a:latin typeface="Calibri" panose="020F0502020204030204" pitchFamily="34" charset="0"/>
                <a:ea typeface="Calibri" panose="020F0502020204030204" pitchFamily="34" charset="0"/>
              </a:rPr>
              <a:t>a</a:t>
            </a:r>
            <a:r>
              <a:rPr lang="en-GB" sz="1800" dirty="0">
                <a:solidFill>
                  <a:srgbClr val="202124"/>
                </a:solidFill>
                <a:effectLst/>
                <a:latin typeface="Calibri" panose="020F0502020204030204" pitchFamily="34" charset="0"/>
                <a:ea typeface="Calibri" panose="020F0502020204030204" pitchFamily="34" charset="0"/>
              </a:rPr>
              <a:t>nd are subject to legislation at the European Union, which imposes the classification uniformly within all the member states.</a:t>
            </a:r>
            <a:r>
              <a:rPr lang="lv-LV" sz="1200" noProof="0" dirty="0"/>
              <a:t>.</a:t>
            </a:r>
            <a:endParaRPr lang="en-US" sz="1200"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noProof="0" dirty="0"/>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25</a:t>
            </a:fld>
            <a:endParaRPr lang="en-GB"/>
          </a:p>
        </p:txBody>
      </p:sp>
    </p:spTree>
    <p:extLst>
      <p:ext uri="{BB962C8B-B14F-4D97-AF65-F5344CB8AC3E}">
        <p14:creationId xmlns:p14="http://schemas.microsoft.com/office/powerpoint/2010/main" val="3958803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Innovations in biotechnology faces three challenges: 1) a complex knowledge base, 2) converging technologies, and 3) issues concerning commercialization and market diffusion. Holistic innovation approach includes co-creation, innovation systems and open innovation. Transition to bioeconomy innovation stages: 1) Incremental, gradual innovations (product and processes) 2)</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Diverse, radically new and disruptive innovations</a:t>
            </a:r>
            <a:r>
              <a:rPr lang="en-GB" sz="1800" dirty="0">
                <a:effectLst/>
                <a:latin typeface="Calibri" panose="020F0502020204030204" pitchFamily="34" charset="0"/>
                <a:ea typeface="Calibri" panose="020F0502020204030204" pitchFamily="34" charset="0"/>
                <a:cs typeface="Times New Roman" panose="02020603050405020304" pitchFamily="18" charset="0"/>
              </a:rPr>
              <a:t>: redesigned business models, reconfigured supply chains, setup of new value chains – development of new sustainable products and technologies needs knowledge and skills outside their fields of expertise. Universities and research institutions will be cornerstone to accomplish radical innovations.</a:t>
            </a:r>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26</a:t>
            </a:fld>
            <a:endParaRPr lang="en-GB"/>
          </a:p>
        </p:txBody>
      </p:sp>
    </p:spTree>
    <p:extLst>
      <p:ext uri="{BB962C8B-B14F-4D97-AF65-F5344CB8AC3E}">
        <p14:creationId xmlns:p14="http://schemas.microsoft.com/office/powerpoint/2010/main" val="3942049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If we talk about bioresources – the focus comes from bioeconomy and circular economy, but we also should take into account territorial resilience in terms of all ecological system functioning. Therefore Green economy is important step, to build a complete concept. Green economy acts as an «umbrella» concept, including elements from Circular economy (eco-efficiency, renewable energy sources), and nature-based solutions. (nature conservation, resilience). The principle of the green economy is important in all ecological processes. Circular economy and Bioeconomy is resource-focused, whereas principle of Green Economy role is in all ecological</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processes.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Circular </a:t>
            </a:r>
            <a:r>
              <a:rPr lang="lv-LV" sz="1800" i="1" dirty="0">
                <a:effectLst/>
                <a:latin typeface="Calibri" panose="020F0502020204030204" pitchFamily="34" charset="0"/>
                <a:ea typeface="Calibri" panose="020F0502020204030204" pitchFamily="34" charset="0"/>
                <a:cs typeface="Times New Roman" panose="02020603050405020304" pitchFamily="18" charset="0"/>
              </a:rPr>
              <a:t>economy- </a:t>
            </a:r>
            <a:r>
              <a:rPr lang="en-GB" sz="1800" dirty="0">
                <a:effectLst/>
                <a:latin typeface="Calibri" panose="020F0502020204030204" pitchFamily="34" charset="0"/>
                <a:ea typeface="Calibri" panose="020F0502020204030204" pitchFamily="34" charset="0"/>
                <a:cs typeface="Times New Roman" panose="02020603050405020304" pitchFamily="18" charset="0"/>
              </a:rPr>
              <a:t>Closing the currently linear economy in a loop by maximising material/energy efﬁciency and recycle through technological development and industrial symbiosis.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Green economy </a:t>
            </a:r>
            <a:r>
              <a:rPr lang="lv-LV"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Enhancing the functionality and resilience of socio-ecological systems by cherishing natural capital; Complementing technical fix with nature-based solutions.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Bio</a:t>
            </a:r>
            <a:r>
              <a:rPr lang="lv-LV" sz="1800" i="1" dirty="0">
                <a:effectLst/>
                <a:latin typeface="Calibri" panose="020F0502020204030204" pitchFamily="34" charset="0"/>
                <a:ea typeface="Calibri" panose="020F0502020204030204" pitchFamily="34" charset="0"/>
                <a:cs typeface="Times New Roman" panose="02020603050405020304" pitchFamily="18" charset="0"/>
              </a:rPr>
              <a:t>economy - </a:t>
            </a:r>
            <a:r>
              <a:rPr lang="en-GB" sz="1800" dirty="0">
                <a:effectLst/>
                <a:latin typeface="Calibri" panose="020F0502020204030204" pitchFamily="34" charset="0"/>
                <a:ea typeface="Calibri" panose="020F0502020204030204" pitchFamily="34" charset="0"/>
                <a:cs typeface="Times New Roman" panose="02020603050405020304" pitchFamily="18" charset="0"/>
              </a:rPr>
              <a:t>Substituting or complementing industrial inputs with renewable biological resources; Fostering </a:t>
            </a:r>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27</a:t>
            </a:fld>
            <a:endParaRPr lang="en-GB"/>
          </a:p>
        </p:txBody>
      </p:sp>
    </p:spTree>
    <p:extLst>
      <p:ext uri="{BB962C8B-B14F-4D97-AF65-F5344CB8AC3E}">
        <p14:creationId xmlns:p14="http://schemas.microsoft.com/office/powerpoint/2010/main" val="4214862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Industrial</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symbiosis creates an interconnected network that strives to mimic ecological systems' functioning, within which energy and materials cycle continually with no waste products produced. This process serves to reduce the environmental footprint of the industries involved. As a result, Virgin raw materials are required to a lesser degree, and the need for landfill waste disposal is reduced. It also adds the value from materials that otherwise would be discarded, therefore materials remain economically valuable for longer than in traditional industrial systems. Examples of industrial symbiosis are wide range, including the use of waste heat from manufacturers to other industries or municipalities or sludge from fish farms as agricultural fertiliser.</a:t>
            </a:r>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28</a:t>
            </a:fld>
            <a:endParaRPr lang="en-GB"/>
          </a:p>
        </p:txBody>
      </p:sp>
    </p:spTree>
    <p:extLst>
      <p:ext uri="{BB962C8B-B14F-4D97-AF65-F5344CB8AC3E}">
        <p14:creationId xmlns:p14="http://schemas.microsoft.com/office/powerpoint/2010/main" val="2686750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one of the good practice examples is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National Industrial Symbiosis Programme (NISP) in the UK that acted for several years as a facilitator to create several symbiotic exchanges across the whole country. Initially funded by UK government.  In this specific case, it helped the implementation of a profitable symbiotic exchange between a nitrogen producer Terra Nitrogen capturing steam and Carbon Dioxide and a neighbouring small-scale vegetable grower, which uses the steam to heat up the greenhouses and the Carbon Dioxide to support tomatoes’ growth. Terra Nitrogen generates more than 12,500 tonnes of carbon dioxide every year as a result of its ammonia manufacturing process.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Thee challenge that led to the creation of the symbiotic exchange was the need of the tomato grower to produce tomatoes all year round, independently from weather conditions, expanding its production capacity without considerably increasing costs. NISP practitioners spotted a synergy with local farming business John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Baarda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wanted to experiment with growing tomatoes during the winter. The NISP solution involves the redeployment of waste streams from Terra Nitrogen as power sources for John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Baarda’s</a:t>
            </a:r>
            <a:r>
              <a:rPr lang="en-GB" sz="1800" dirty="0">
                <a:effectLst/>
                <a:latin typeface="Calibri" panose="020F0502020204030204" pitchFamily="34" charset="0"/>
                <a:ea typeface="Calibri" panose="020F0502020204030204" pitchFamily="34" charset="0"/>
                <a:cs typeface="Times New Roman" panose="02020603050405020304" pitchFamily="18" charset="0"/>
              </a:rPr>
              <a:t> greenhouse complex, where 300,000 tomato plants are cultivated for Sainsbury’s. The carbon dioxide, a useful ingredient for plant growth, is pumped in and boosts tomato production by up to 50%, while other waste is converted to hot water and used to heat the 38-acre complex. Not only does this mean the reuse of two waste streams, which would otherwise be discharged as emissions, but the scheme has also created 80 jobs. Terra also supplies electricity to the greenhouses, ensuring that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Baarda</a:t>
            </a:r>
            <a:r>
              <a:rPr lang="en-GB" sz="1800" dirty="0">
                <a:effectLst/>
                <a:latin typeface="Calibri" panose="020F0502020204030204" pitchFamily="34" charset="0"/>
                <a:ea typeface="Calibri" panose="020F0502020204030204" pitchFamily="34" charset="0"/>
                <a:cs typeface="Times New Roman" panose="02020603050405020304" pitchFamily="18" charset="0"/>
              </a:rPr>
              <a:t> can produce tomatoes throughout the winter, which boosts Britain’s agricultural production.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NISP has put thousands of waste synergies into action between its 15,000 member businesses, resulting in the reuse of over 38 million tonnes of materials previously thought of as waste.</a:t>
            </a:r>
          </a:p>
          <a:p>
            <a:endParaRPr lang="lv-LV"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29</a:t>
            </a:fld>
            <a:endParaRPr lang="en-GB"/>
          </a:p>
        </p:txBody>
      </p:sp>
    </p:spTree>
    <p:extLst>
      <p:ext uri="{BB962C8B-B14F-4D97-AF65-F5344CB8AC3E}">
        <p14:creationId xmlns:p14="http://schemas.microsoft.com/office/powerpoint/2010/main" val="426232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Presentation about the basic principles and concepts of </a:t>
            </a:r>
            <a:r>
              <a:rPr lang="en-US" sz="1200" kern="1200" dirty="0" err="1">
                <a:solidFill>
                  <a:schemeClr val="tx1"/>
                </a:solidFill>
                <a:effectLst/>
                <a:latin typeface="+mn-lt"/>
                <a:ea typeface="+mn-ea"/>
                <a:cs typeface="+mn-cs"/>
              </a:rPr>
              <a:t>bioeconomy</a:t>
            </a:r>
            <a:r>
              <a:rPr lang="en-US" sz="1200" kern="1200" dirty="0">
                <a:solidFill>
                  <a:schemeClr val="tx1"/>
                </a:solidFill>
                <a:effectLst/>
                <a:latin typeface="+mn-lt"/>
                <a:ea typeface="+mn-ea"/>
                <a:cs typeface="+mn-cs"/>
              </a:rPr>
              <a:t>; </a:t>
            </a:r>
            <a:endParaRPr lang="lv-LV"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Transdisciplinary understanding of </a:t>
            </a:r>
            <a:r>
              <a:rPr lang="en-US" sz="1200" kern="1200" dirty="0" err="1">
                <a:solidFill>
                  <a:schemeClr val="tx1"/>
                </a:solidFill>
                <a:effectLst/>
                <a:latin typeface="+mn-lt"/>
                <a:ea typeface="+mn-ea"/>
                <a:cs typeface="+mn-cs"/>
              </a:rPr>
              <a:t>bioeconomy</a:t>
            </a:r>
            <a:r>
              <a:rPr lang="en-US" sz="1200" kern="1200" dirty="0">
                <a:solidFill>
                  <a:schemeClr val="tx1"/>
                </a:solidFill>
                <a:effectLst/>
                <a:latin typeface="+mn-lt"/>
                <a:ea typeface="+mn-ea"/>
                <a:cs typeface="+mn-cs"/>
              </a:rPr>
              <a:t> and its levels of interaction; </a:t>
            </a:r>
            <a:endParaRPr lang="lv-LV"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bioeconomic</a:t>
            </a:r>
            <a:r>
              <a:rPr lang="en-US" sz="1200" kern="1200" dirty="0">
                <a:solidFill>
                  <a:schemeClr val="tx1"/>
                </a:solidFill>
                <a:effectLst/>
                <a:latin typeface="+mn-lt"/>
                <a:ea typeface="+mn-ea"/>
                <a:cs typeface="+mn-cs"/>
              </a:rPr>
              <a:t> links and benchmarks </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Knowledge domain</a:t>
            </a:r>
            <a:endParaRPr lang="lv-LV"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Bio- and circular-economy, sustainability assessment of the agro-farming sector, sustainable </a:t>
            </a:r>
            <a:r>
              <a:rPr lang="en-GB" sz="1200" kern="1200" dirty="0" err="1">
                <a:solidFill>
                  <a:schemeClr val="tx1"/>
                </a:solidFill>
                <a:effectLst/>
                <a:latin typeface="+mn-lt"/>
                <a:ea typeface="+mn-ea"/>
                <a:cs typeface="+mn-cs"/>
              </a:rPr>
              <a:t>bioresource</a:t>
            </a:r>
            <a:r>
              <a:rPr lang="en-GB" sz="1200" kern="1200" dirty="0">
                <a:solidFill>
                  <a:schemeClr val="tx1"/>
                </a:solidFill>
                <a:effectLst/>
                <a:latin typeface="+mn-lt"/>
                <a:ea typeface="+mn-ea"/>
                <a:cs typeface="+mn-cs"/>
              </a:rPr>
              <a:t> and biomass use, environmental well-being</a:t>
            </a:r>
            <a:r>
              <a:rPr lang="en-US" sz="1200" kern="1200" dirty="0">
                <a:solidFill>
                  <a:schemeClr val="tx1"/>
                </a:solidFill>
                <a:effectLst/>
                <a:latin typeface="+mn-lt"/>
                <a:ea typeface="+mn-ea"/>
                <a:cs typeface="+mn-cs"/>
              </a:rPr>
              <a:t>.</a:t>
            </a:r>
            <a:endParaRPr lang="lv-LV" sz="1200" kern="1200" dirty="0">
              <a:solidFill>
                <a:schemeClr val="tx1"/>
              </a:solidFill>
              <a:effectLst/>
              <a:latin typeface="+mn-lt"/>
              <a:ea typeface="+mn-ea"/>
              <a:cs typeface="+mn-cs"/>
            </a:endParaRPr>
          </a:p>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3</a:t>
            </a:fld>
            <a:endParaRPr lang="en-GB"/>
          </a:p>
        </p:txBody>
      </p:sp>
    </p:spTree>
    <p:extLst>
      <p:ext uri="{BB962C8B-B14F-4D97-AF65-F5344CB8AC3E}">
        <p14:creationId xmlns:p14="http://schemas.microsoft.com/office/powerpoint/2010/main" val="3597957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Kalundborg</a:t>
            </a:r>
            <a:r>
              <a:rPr lang="en-GB" sz="1800" dirty="0">
                <a:effectLst/>
                <a:latin typeface="Calibri" panose="020F0502020204030204" pitchFamily="34" charset="0"/>
                <a:ea typeface="Calibri" panose="020F0502020204030204" pitchFamily="34" charset="0"/>
                <a:cs typeface="Times New Roman" panose="02020603050405020304" pitchFamily="18" charset="0"/>
              </a:rPr>
              <a:t> Symbiosis is a partnership between twelve public and private companies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Kalundborg</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main principle is, that a residue from one company becomes a resource at another, benefiting both the environment and the economy. Having a local partnership means that we can share and reuse resources, and that way we save money as well as minimize waste. The symbiosis creates local growth and supports the green transition.</a:t>
            </a: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Muli"/>
              </a:rPr>
              <a:t>The development of this industrial symbiosis (IS) started in 1961, with the creation of a pipeline transporting surface water from Lake </a:t>
            </a:r>
            <a:r>
              <a:rPr lang="en-GB" sz="1800" dirty="0" err="1">
                <a:solidFill>
                  <a:srgbClr val="000000"/>
                </a:solidFill>
                <a:effectLst/>
                <a:latin typeface="Calibri" panose="020F0502020204030204" pitchFamily="34" charset="0"/>
                <a:ea typeface="Calibri" panose="020F0502020204030204" pitchFamily="34" charset="0"/>
                <a:cs typeface="Muli"/>
              </a:rPr>
              <a:t>Tissø</a:t>
            </a:r>
            <a:r>
              <a:rPr lang="en-GB" sz="1800" dirty="0">
                <a:solidFill>
                  <a:srgbClr val="000000"/>
                </a:solidFill>
                <a:effectLst/>
                <a:latin typeface="Calibri" panose="020F0502020204030204" pitchFamily="34" charset="0"/>
                <a:ea typeface="Calibri" panose="020F0502020204030204" pitchFamily="34" charset="0"/>
                <a:cs typeface="Muli"/>
              </a:rPr>
              <a:t> to the refinery, thereby reducing the use of groundwater in the refinery. Next the exchange of high temperature steam from the combined heat and power plant, to many of the other partners in the symbiosis. Over 50 years of development of symbiosis includes coal company giving ash to cement industry, pharmaceutical company returning yeast mass from insulin production given as co-feed for local pig farms. Power plant provides heat to the municipality and fish farms, steam oil refinery and enzyme plant. The waste recycling company collects waste from all companies involved in IS and produces landfill gas and from it – electricity.  </a:t>
            </a:r>
            <a:r>
              <a:rPr lang="en-GB" sz="1800" dirty="0" err="1">
                <a:solidFill>
                  <a:srgbClr val="000000"/>
                </a:solidFill>
                <a:effectLst/>
                <a:latin typeface="Calibri" panose="020F0502020204030204" pitchFamily="34" charset="0"/>
                <a:ea typeface="Calibri" panose="020F0502020204030204" pitchFamily="34" charset="0"/>
                <a:cs typeface="Muli"/>
              </a:rPr>
              <a:t>Kalundborg</a:t>
            </a:r>
            <a:r>
              <a:rPr lang="en-GB" sz="1800" dirty="0">
                <a:solidFill>
                  <a:srgbClr val="000000"/>
                </a:solidFill>
                <a:effectLst/>
                <a:latin typeface="Calibri" panose="020F0502020204030204" pitchFamily="34" charset="0"/>
                <a:ea typeface="Calibri" panose="020F0502020204030204" pitchFamily="34" charset="0"/>
                <a:cs typeface="Muli"/>
              </a:rPr>
              <a:t> IS includes other streams, such as condensate, sludge, process water streams.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30</a:t>
            </a:fld>
            <a:endParaRPr lang="en-GB"/>
          </a:p>
        </p:txBody>
      </p:sp>
    </p:spTree>
    <p:extLst>
      <p:ext uri="{BB962C8B-B14F-4D97-AF65-F5344CB8AC3E}">
        <p14:creationId xmlns:p14="http://schemas.microsoft.com/office/powerpoint/2010/main" val="184190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Figure represents defining cascading through time, value and function. The first approach, cascading in time, is conceptualized as a sequential use of biomass (Fig. 1). This implies reusing or recycling a bio-based product, with energy production at the end of the life cycle; paper recycling and particleboards are conventional examples, but more innovative solutions including bioplastics are also possible. Cascading in function (co-production) optimizes co-production. Cascading in value (loss optimized pathways) cascading in value, the time steps of the cascade can be optimized by prioritizing the highest possible value over the whole life cycle. In these two cases, more efficient biomass use is intended by a successive processing of the total biomass into different products for varying areas of use. This understanding is primarily applied in the context of biorefineries, which involve both conventional waste-to-energy strategies and new pathways for energy use out of waste wood, such as chemicals or bioplastics.</a:t>
            </a:r>
            <a:endParaRPr lang="en-US" b="0" dirty="0"/>
          </a:p>
        </p:txBody>
      </p:sp>
      <p:sp>
        <p:nvSpPr>
          <p:cNvPr id="4" name="Slide Number Placeholder 3"/>
          <p:cNvSpPr>
            <a:spLocks noGrp="1"/>
          </p:cNvSpPr>
          <p:nvPr>
            <p:ph type="sldNum" sz="quarter" idx="5"/>
          </p:nvPr>
        </p:nvSpPr>
        <p:spPr/>
        <p:txBody>
          <a:bodyPr/>
          <a:lstStyle/>
          <a:p>
            <a:fld id="{97FC909E-DB3A-494C-BD89-D0479E55F7C5}" type="slidenum">
              <a:rPr lang="en-GB" smtClean="0"/>
              <a:t>31</a:t>
            </a:fld>
            <a:endParaRPr lang="en-GB"/>
          </a:p>
        </p:txBody>
      </p:sp>
    </p:spTree>
    <p:extLst>
      <p:ext uri="{BB962C8B-B14F-4D97-AF65-F5344CB8AC3E}">
        <p14:creationId xmlns:p14="http://schemas.microsoft.com/office/powerpoint/2010/main" val="3598747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see more about the effects on implementing bioeconomy principles at different levels</a:t>
            </a:r>
            <a:endParaRPr lang="lv-LV" sz="1200" kern="1200" dirty="0">
              <a:solidFill>
                <a:schemeClr val="tx1"/>
              </a:solidFill>
              <a:effectLst/>
              <a:latin typeface="+mn-lt"/>
              <a:ea typeface="+mn-ea"/>
              <a:cs typeface="+mn-cs"/>
            </a:endParaRPr>
          </a:p>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32</a:t>
            </a:fld>
            <a:endParaRPr lang="en-GB"/>
          </a:p>
        </p:txBody>
      </p:sp>
    </p:spTree>
    <p:extLst>
      <p:ext uri="{BB962C8B-B14F-4D97-AF65-F5344CB8AC3E}">
        <p14:creationId xmlns:p14="http://schemas.microsoft.com/office/powerpoint/2010/main" val="977611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Like the concept of sustainability, a sustainable bioeconomy must be assessed at several levels: resources, products, companies, industries, national and global.</a:t>
            </a:r>
            <a:endParaRPr lang="lv-LV"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33</a:t>
            </a:fld>
            <a:endParaRPr lang="en-GB"/>
          </a:p>
        </p:txBody>
      </p:sp>
    </p:spTree>
    <p:extLst>
      <p:ext uri="{BB962C8B-B14F-4D97-AF65-F5344CB8AC3E}">
        <p14:creationId xmlns:p14="http://schemas.microsoft.com/office/powerpoint/2010/main" val="43296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Macro-level (used top-down approach) is focused on bioeconomy development assessment based on factor analysis, case of European Union triple factor nexus through indicator approach is applied as case study to determine benchmark. A composite indicator for bioeconomy effectiveness for international comparison is created.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Meso-level focuses on transition phase through innovation transfer framework, market and economic analysis, and transdisciplinary approach, taking into account different stakeholder requirements and opinion.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Micro-level (used bottom-up approach) focuses on estimating the potential value of different underused bioresources and management systems. This part applies decision analysis and experimental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Multi-level approach can provide a significant contribution a) for several bioeconomy stakeholders at national, sectoral, and international level; b) for policy makers in more effective bioeconomy development path determination; c) at a regional level for municipalities with management plan and bioresource value notion; d) for entrepreneurs and different stakeholders; e) for society in effective use of resources and consumer behaviour; f) for scientific and research community in the agricultural and forestry fields who carry out research on related topics.</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34</a:t>
            </a:fld>
            <a:endParaRPr lang="en-GB"/>
          </a:p>
        </p:txBody>
      </p:sp>
    </p:spTree>
    <p:extLst>
      <p:ext uri="{BB962C8B-B14F-4D97-AF65-F5344CB8AC3E}">
        <p14:creationId xmlns:p14="http://schemas.microsoft.com/office/powerpoint/2010/main" val="471889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have a look about macro level</a:t>
            </a:r>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35</a:t>
            </a:fld>
            <a:endParaRPr lang="en-GB"/>
          </a:p>
        </p:txBody>
      </p:sp>
    </p:spTree>
    <p:extLst>
      <p:ext uri="{BB962C8B-B14F-4D97-AF65-F5344CB8AC3E}">
        <p14:creationId xmlns:p14="http://schemas.microsoft.com/office/powerpoint/2010/main" val="3673183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2012 European Bioeconomy Strategy paved the way for a more innovative, resource-efficient and competitive society that reconciles food security with the sustainable use of renewable resources for industrial purposes, while ensuring environmental protection. A comprehensive review concluded that it has been a success, notably at mobilising research and innovation, boosting private investments, developing new value chains, promoting the uptake of national bioeconomy strategies and involving stakeholders. However, it also found that while the initial five objectives of the Strategy remain valid, their scope needs to be adapted and related actions refocussed in order to use the potential of the bioeconomy better to meet current and future EU priorities. This updated Bioeconomy Strategy proposes actions to scale-up and deploy locally the bioeconomy, capitalising on and going beyond the previous successful Research and Innovation investments, in order to create growth and job opportunities at local level, to reinforce the bio-based sector and contribute to the modernisation of EU industry, to protect the environment and enhance ecosystems’ functions and biodiversity. The strategy contributes to the European Green Deal and industrial, circular economy and clean energy innovation strategies. They all highlight the importance of a sustainable, circular bioeconomy to achieve their objectives.</a:t>
            </a:r>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36</a:t>
            </a:fld>
            <a:endParaRPr lang="en-GB"/>
          </a:p>
        </p:txBody>
      </p:sp>
    </p:spTree>
    <p:extLst>
      <p:ext uri="{BB962C8B-B14F-4D97-AF65-F5344CB8AC3E}">
        <p14:creationId xmlns:p14="http://schemas.microsoft.com/office/powerpoint/2010/main" val="2516018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Good example of macro-regional level 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Bioeasts</a:t>
            </a:r>
            <a:r>
              <a:rPr lang="en-GB" sz="1800" dirty="0">
                <a:effectLst/>
                <a:latin typeface="Calibri" panose="020F0502020204030204" pitchFamily="34" charset="0"/>
                <a:ea typeface="Calibri" panose="020F0502020204030204" pitchFamily="34" charset="0"/>
                <a:cs typeface="Times New Roman" panose="02020603050405020304" pitchFamily="18" charset="0"/>
              </a:rPr>
              <a:t> Initiative.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Central-Eastern European Initiative for Knowledge-based Agriculture, Aquaculture and Forestry in the Bioeconomy – BIOEAST –offers a shared strategic research and innovation framework for developing a sustainable bioeconomy in the Central and Eastern European (CEE) countries. Collaboration between countries and Support creation for bioeconomy strategy development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37</a:t>
            </a:fld>
            <a:endParaRPr lang="en-GB"/>
          </a:p>
        </p:txBody>
      </p:sp>
    </p:spTree>
    <p:extLst>
      <p:ext uri="{BB962C8B-B14F-4D97-AF65-F5344CB8AC3E}">
        <p14:creationId xmlns:p14="http://schemas.microsoft.com/office/powerpoint/2010/main" val="2247554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Bioeconomy in macro level can also be looked as form of factor analysis, in order to determine which factors are the most impacting the bioeconomy development, factor selection is the first step. After factors are identified, the impact and link description between those factors should be acknowledged“. The Nexus Approach to environmental resources management examines the interrelatedness and interdependencies of environmental resources and their transitions and fluxes across spatial scales and between compartments. Instead of just looking at individual components, the functioning, productivity, and management of a complex system are taken into consideration.” The Nexus approach allows the analysis of interlinkages between sectors to reap positive synergies and effectively manage compromises.</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38</a:t>
            </a:fld>
            <a:endParaRPr lang="en-GB"/>
          </a:p>
        </p:txBody>
      </p:sp>
    </p:spTree>
    <p:extLst>
      <p:ext uri="{BB962C8B-B14F-4D97-AF65-F5344CB8AC3E}">
        <p14:creationId xmlns:p14="http://schemas.microsoft.com/office/powerpoint/2010/main" val="3359767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Altogether, 24 bioeconomy affecting factors had been obtained, after expert evaluations and application of Delphi method, seven primary bioeconomy affecting factors and their linkages were identified. Linkages were also based on scientific literature and discussed between experts. Linkages are described as direct or indirect based on how they are affecting factors. Modern technologies have impact on environment; energy efficiency has one of the more noticeable effects. The industry has come a long way from burning coal with efficiency as low as 0.5% to around 90% efficiency in the last decades. In addition, technologies play an immense role in industry by allowing to produce bioproducts from raw materials, thus creating strong link between bioresources, technologies and bioproducts. Preference for specific technology is impacted by production volume and raw materials used and regional legislation.</a:t>
            </a:r>
          </a:p>
          <a:p>
            <a:endParaRPr lang="en-GB" sz="1200" dirty="0">
              <a:effectLst/>
              <a:latin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Main nexus identified from graphical representation linkages are: </a:t>
            </a:r>
          </a:p>
          <a:p>
            <a:pPr marL="457200"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production–waste–climate change; </a:t>
            </a:r>
          </a:p>
          <a:p>
            <a:pPr marL="457200"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production–waste–bioresources; </a:t>
            </a:r>
          </a:p>
          <a:p>
            <a:pPr marL="457200"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policy‒production–bioresources; </a:t>
            </a:r>
          </a:p>
          <a:p>
            <a:pPr marL="457200"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technology–production–climate change; </a:t>
            </a:r>
          </a:p>
          <a:p>
            <a:pPr marL="457200"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climate change–policy–production; </a:t>
            </a:r>
          </a:p>
          <a:p>
            <a:pPr marL="457200"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policy‒technology‒production–bioresources; </a:t>
            </a:r>
          </a:p>
          <a:p>
            <a:pPr indent="457200"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climate change–bioresources–production;</a:t>
            </a:r>
          </a:p>
          <a:p>
            <a:pPr indent="457200" algn="just">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policy–research and innovations–technology – let’s look at this last one in more detailed analysis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39</a:t>
            </a:fld>
            <a:endParaRPr lang="en-GB"/>
          </a:p>
        </p:txBody>
      </p:sp>
    </p:spTree>
    <p:extLst>
      <p:ext uri="{BB962C8B-B14F-4D97-AF65-F5344CB8AC3E}">
        <p14:creationId xmlns:p14="http://schemas.microsoft.com/office/powerpoint/2010/main" val="396959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1-2 </a:t>
            </a:r>
            <a:r>
              <a:rPr lang="lv-LV" dirty="0" err="1"/>
              <a:t>slides</a:t>
            </a:r>
            <a:endParaRPr lang="en-US" dirty="0"/>
          </a:p>
          <a:p>
            <a:r>
              <a:rPr lang="en-US" dirty="0"/>
              <a:t>Look up in document</a:t>
            </a:r>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4</a:t>
            </a:fld>
            <a:endParaRPr lang="en-GB"/>
          </a:p>
        </p:txBody>
      </p:sp>
    </p:spTree>
    <p:extLst>
      <p:ext uri="{BB962C8B-B14F-4D97-AF65-F5344CB8AC3E}">
        <p14:creationId xmlns:p14="http://schemas.microsoft.com/office/powerpoint/2010/main" val="10670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In the connections, there are more indirect linkages than there is direct linkages between factors, for example, research and innovation factor share is the largest share of indirect linkages between factors (as seen in figure), therefore this factor has the highest share of linkages altogether. So it can be understood as this factor is more of an instrument (driver) for bioeconomy development and works in close connection with other factors. The highest share of direct links, is for bioresources, which is a factor that bioeconomy is based on.</a:t>
            </a:r>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40</a:t>
            </a:fld>
            <a:endParaRPr lang="en-GB"/>
          </a:p>
        </p:txBody>
      </p:sp>
    </p:spTree>
    <p:extLst>
      <p:ext uri="{BB962C8B-B14F-4D97-AF65-F5344CB8AC3E}">
        <p14:creationId xmlns:p14="http://schemas.microsoft.com/office/powerpoint/2010/main" val="1785324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 case study has been performed for European Union countries to better understand the proposed methodology. Quadruple factor nexus: policy, research and innovation, technology and bioresources. Each factor has been described through indicator analysis. Main overlapping factor indicators were used to characterize linkage. Based on statistical data and correlation analysis, benchmark was determined.  In order to build quadruple nexus evaluation, each factor is first analysed through indicator analysis. </a:t>
            </a:r>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41</a:t>
            </a:fld>
            <a:endParaRPr lang="en-GB"/>
          </a:p>
        </p:txBody>
      </p:sp>
    </p:spTree>
    <p:extLst>
      <p:ext uri="{BB962C8B-B14F-4D97-AF65-F5344CB8AC3E}">
        <p14:creationId xmlns:p14="http://schemas.microsoft.com/office/powerpoint/2010/main" val="2018962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Bioresource availability is one of the cornerstones of forest biomass and technology based bioeconomy. The bioeconomy development-related increase in biomass demand can lead to biomass availability constraints that in turn manifest as a feedback loop where biomass scarcity hinders bioeconomy implementation. One source of bioresource characterizing indicators can be the national material flow accounts, where indicators as biomass domestic extraction amounts, imports, exports, as well as domestic material consumption (DMC) and direct material input (DMI) indicators are available. DMC describes “the total amount of materials directly used by an economy”. Other indicators have been proposed in literature, however, for now, these are more applicable at company or sector level, not country level.</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42</a:t>
            </a:fld>
            <a:endParaRPr lang="en-GB"/>
          </a:p>
        </p:txBody>
      </p:sp>
    </p:spTree>
    <p:extLst>
      <p:ext uri="{BB962C8B-B14F-4D97-AF65-F5344CB8AC3E}">
        <p14:creationId xmlns:p14="http://schemas.microsoft.com/office/powerpoint/2010/main" val="428962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Innovations can be described by type of innovation, stage of innovation development, technological readiness level (TRL) of innovation, extent to which innovations are disruptive or radically new, level of complexity in the knowledge base for the innovation development, degree of cooperation between different actors in innovation development, level of complexity in the policy framework (European Commission Bioeconomy strategy 2012) and level of nonlinearity in the innovation development. Figure shows main indicators of research and innovation factor, where two of the indicators have been explained in more detailed by sub-indicators: Patents in resource efficiency technologies and Eco-innovation index (EII). The number of patents is the best quantitative indicator that characterizes Research and Innovation factor, especially, patents for biotechnologies and patents of resource efficiency technologies. Patent data are available and easily collected for analysis, however patent data do not capture all innovations. Patent applications are the main research and innovation output that can determine efficiency of Innovations. The EU 28 average is taken as benchmark and countries over the benchmark are selected as top countries for Research and Innovation factor benchmarking. Top countries are Germany (explicitly higher), France, Italy, United Kingdom, Netherlands and Spain.</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43</a:t>
            </a:fld>
            <a:endParaRPr lang="en-GB"/>
          </a:p>
        </p:txBody>
      </p:sp>
    </p:spTree>
    <p:extLst>
      <p:ext uri="{BB962C8B-B14F-4D97-AF65-F5344CB8AC3E}">
        <p14:creationId xmlns:p14="http://schemas.microsoft.com/office/powerpoint/2010/main" val="4136652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Policy is one of the strongest and most significant factors that influences the implementation of sustainable bioeconomy. Bioeconomy development in a country depends on its political system and preferred policy instruments.  The EU Bioeconomy strategy (2012) and its updated version (2018) both emphasize the significance of policy for the development of bioeconomy. A combination of various policy instruments is required to ensure the development of bioeconomy. The policy instruments that are intended to promote the development of bioeconomy can generally be classified into four groups:</a:t>
            </a: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legal, i.e. necessary changes in regulations and/or quality standards to allow and advance the sale of bioproducts;</a:t>
            </a: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support for voluntary initiatives and requirements for public sector regarding implementation of biological waste collection;</a:t>
            </a:r>
          </a:p>
          <a:p>
            <a:pPr marL="342900" lvl="0" indent="-342900">
              <a:lnSpc>
                <a:spcPct val="107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providing financial incentives for private investments in biorefineries (e.g. green certificates or feed-inn tariffs);</a:t>
            </a:r>
          </a:p>
          <a:p>
            <a:pPr marL="342900" lvl="0" indent="-342900">
              <a:lnSpc>
                <a:spcPct val="107000"/>
              </a:lnSpc>
              <a:spcAft>
                <a:spcPts val="80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public financial support for research and development.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By providing performance measurement, reporting and communicating to stakeholders, policy indicators help ensuring consistent and transparent consideration of sustainability within public policy. Indicators that can be used for assessment of bioeconomy policy are those that characterize bioeconomy development.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Regarding policy instrument assessment, another aspect to consider is that various countries may have preference to different policy measures. Nevertheless, policy effectiveness should be assessed in respect to the chosen indicator, not based on what type of instruments are used also longevity of certain policies, for instance, change of a left-wing government to a right-wing one might affect the policies.</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44</a:t>
            </a:fld>
            <a:endParaRPr lang="en-GB"/>
          </a:p>
        </p:txBody>
      </p:sp>
    </p:spTree>
    <p:extLst>
      <p:ext uri="{BB962C8B-B14F-4D97-AF65-F5344CB8AC3E}">
        <p14:creationId xmlns:p14="http://schemas.microsoft.com/office/powerpoint/2010/main" val="3280544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One of the greatest emphasis of the technology factor in the context of bioeconomy is for biotechnologies. Technologies bridge the gap from innovations to production and from unused or underused biomass to bioresources. Technologies include environment-related technologies, that allow to mitigate climate-change, biotechnologies and existing technology improvements that either solve the possibility to use biomass that otherwise could not be collected, or help advancing the efficiency of existing resource use. Biotechnology cannot be advanced without knowledge, therefore there is strong link to education and research institutions. As the main result from the development of technologies is patent applications, there should be a correlation between promotion of patent production at a local level and at the international level to succeed in technology commercialization. Technology indicators showed in figure are derived from OECD statistics as key indicators for technology (biotechnology). According to the data available in the OECD database, the number of active biotechnology firms in Latvia (including medical biotechnology, environmental biotechnology, industrial biotechnology, and agricultural biotechnology). </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45</a:t>
            </a:fld>
            <a:endParaRPr lang="en-GB"/>
          </a:p>
        </p:txBody>
      </p:sp>
    </p:spTree>
    <p:extLst>
      <p:ext uri="{BB962C8B-B14F-4D97-AF65-F5344CB8AC3E}">
        <p14:creationId xmlns:p14="http://schemas.microsoft.com/office/powerpoint/2010/main" val="1853614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creation of benchmark for Triple Factor Nexus: Policy, Research and Innovations and Technology. As previously discussed nexus approach, interlinkages and factor characterisation, triple helix of factors, that shows more interlinkages are directed for further benchmark analysis. Effective policy framework is imperative in order to ensure innovation and the development of new technologies and production methods. </a:t>
            </a:r>
          </a:p>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stated that R&amp;D investments are crucial for the development of innovative technologies. In [120] it is also stated that technology and machinery knowledge and organisation of biomass logistics are required for the development of bio-based solutions. </a:t>
            </a:r>
          </a:p>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One indicator that is clearly overlapping between policy and research and innovation factors is investments in research and development. Countries are committed to significantly increase public and private R&amp;D expenditures and number of researchers by 2030 as the part of Sustainable Development Goals.</a:t>
            </a:r>
          </a:p>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output indicators for R&amp;D results are patents. Patent data are more commonly used as output indicator and key measure of innovations. Policy framework should search for optimal solution on innovation rate and direction. Market-based instruments may affect technological trajectory of the economy.</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Assessing the nexus in-depth, there are more additional factors, that ensure the existence of these linkages as presented previously. The indicator of this link coincides with Sustainable Development Goal 9 (SDG9) [153], therefore is considered as a strong link towards bioeconomy sustainable development.</a:t>
            </a:r>
          </a:p>
          <a:p>
            <a:pPr marL="0" marR="0" indent="0" algn="l" defTabSz="4572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Calibri" panose="020F0502020204030204" pitchFamily="34" charset="0"/>
                <a:ea typeface="+mn-ea"/>
                <a:cs typeface="Times New Roman" panose="02020603050405020304" pitchFamily="18" charset="0"/>
              </a:rPr>
              <a:t>For an </a:t>
            </a:r>
            <a:r>
              <a:rPr lang="en-GB" sz="1800" kern="1200" dirty="0" err="1">
                <a:solidFill>
                  <a:schemeClr val="tx1"/>
                </a:solidFill>
                <a:effectLst/>
                <a:latin typeface="Calibri" panose="020F0502020204030204" pitchFamily="34" charset="0"/>
                <a:ea typeface="+mn-ea"/>
                <a:cs typeface="Times New Roman" panose="02020603050405020304" pitchFamily="18" charset="0"/>
              </a:rPr>
              <a:t>indepth</a:t>
            </a:r>
            <a:r>
              <a:rPr lang="en-GB" sz="1800" kern="1200" dirty="0">
                <a:solidFill>
                  <a:schemeClr val="tx1"/>
                </a:solidFill>
                <a:effectLst/>
                <a:latin typeface="Calibri" panose="020F0502020204030204" pitchFamily="34" charset="0"/>
                <a:ea typeface="+mn-ea"/>
                <a:cs typeface="Times New Roman" panose="02020603050405020304" pitchFamily="18" charset="0"/>
              </a:rPr>
              <a:t> explanation of this </a:t>
            </a:r>
            <a:r>
              <a:rPr lang="en-GB" sz="1800" kern="1200" dirty="0" err="1">
                <a:solidFill>
                  <a:schemeClr val="tx1"/>
                </a:solidFill>
                <a:effectLst/>
                <a:latin typeface="Calibri" panose="020F0502020204030204" pitchFamily="34" charset="0"/>
                <a:ea typeface="+mn-ea"/>
                <a:cs typeface="Times New Roman" panose="02020603050405020304" pitchFamily="18" charset="0"/>
              </a:rPr>
              <a:t>pgrapf</a:t>
            </a:r>
            <a:r>
              <a:rPr lang="en-GB" sz="1800" kern="1200" dirty="0">
                <a:solidFill>
                  <a:schemeClr val="tx1"/>
                </a:solidFill>
                <a:effectLst/>
                <a:latin typeface="Calibri" panose="020F0502020204030204" pitchFamily="34" charset="0"/>
                <a:ea typeface="+mn-ea"/>
                <a:cs typeface="Times New Roman" panose="02020603050405020304" pitchFamily="18" charset="0"/>
              </a:rPr>
              <a:t> you can have a look on the PhD thesis of </a:t>
            </a:r>
            <a:r>
              <a:rPr lang="en-GB" sz="1800" kern="1200" dirty="0" err="1">
                <a:solidFill>
                  <a:schemeClr val="tx1"/>
                </a:solidFill>
                <a:effectLst/>
                <a:latin typeface="Calibri" panose="020F0502020204030204" pitchFamily="34" charset="0"/>
                <a:ea typeface="+mn-ea"/>
                <a:cs typeface="Times New Roman" panose="02020603050405020304" pitchFamily="18" charset="0"/>
              </a:rPr>
              <a:t>Dr.</a:t>
            </a:r>
            <a:r>
              <a:rPr lang="en-GB" sz="1800" kern="1200" dirty="0">
                <a:solidFill>
                  <a:schemeClr val="tx1"/>
                </a:solidFill>
                <a:effectLst/>
                <a:latin typeface="Calibri" panose="020F0502020204030204" pitchFamily="34" charset="0"/>
                <a:ea typeface="+mn-ea"/>
                <a:cs typeface="Times New Roman" panose="02020603050405020304" pitchFamily="18" charset="0"/>
              </a:rPr>
              <a:t> Lauma </a:t>
            </a:r>
            <a:r>
              <a:rPr lang="en-GB" sz="1800" kern="1200" dirty="0" err="1">
                <a:solidFill>
                  <a:schemeClr val="tx1"/>
                </a:solidFill>
                <a:effectLst/>
                <a:latin typeface="Calibri" panose="020F0502020204030204" pitchFamily="34" charset="0"/>
                <a:ea typeface="+mn-ea"/>
                <a:cs typeface="Times New Roman" panose="02020603050405020304" pitchFamily="18" charset="0"/>
              </a:rPr>
              <a:t>Zihare</a:t>
            </a:r>
            <a:r>
              <a:rPr lang="en-GB" sz="1800" kern="1200" dirty="0">
                <a:solidFill>
                  <a:schemeClr val="tx1"/>
                </a:solidFill>
                <a:effectLst/>
                <a:latin typeface="Calibri" panose="020F0502020204030204" pitchFamily="34" charset="0"/>
                <a:ea typeface="+mn-ea"/>
                <a:cs typeface="Times New Roman" panose="02020603050405020304" pitchFamily="18" charset="0"/>
              </a:rPr>
              <a:t> suggested as Furter reading</a:t>
            </a:r>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46</a:t>
            </a:fld>
            <a:endParaRPr lang="en-GB"/>
          </a:p>
        </p:txBody>
      </p:sp>
    </p:spTree>
    <p:extLst>
      <p:ext uri="{BB962C8B-B14F-4D97-AF65-F5344CB8AC3E}">
        <p14:creationId xmlns:p14="http://schemas.microsoft.com/office/powerpoint/2010/main" val="2775265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Benchmark analysis is one of the effective analysis methods for description of bioeconomy performance at a country level. In this case, the existing performance in each European Union country is analysed and compared with the practice in leading EU countries to adapt or improve the existing policy, moving towards sustainable bioeconomy development. In triple factor nexus, two indicators that have been selected for the assessment of one of the possible link benchmarks are R&amp;D expenditures (that characterize the link between policy and R&amp;D) and the number of patent applications (that characterize the link between R&amp;D and Technology). Top countries over the benchmark (which is set as European Union 28 country average) in Patent applications to the European Patent Office (SDG_9_40;Eurostat) attributed to the  Gross domestic expenditure on R&amp;D by sector (SDG_09_10; Eurostat) are selected for link indicator benchmark analysis. For these top countries (Germany, France, Italy, the Netherlands and Spain) data correlation is good at intra country level, as well as at inter country level providing European Union with the best practice benchmark, with strong correlation (R=0.8).  The empirical model presents the mathematical description of policy, research &amp; innovation and technology link benchmark.</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P</a:t>
            </a:r>
            <a:r>
              <a:rPr lang="en-GB" sz="1800" dirty="0">
                <a:effectLst/>
                <a:latin typeface="Calibri" panose="020F0502020204030204" pitchFamily="34" charset="0"/>
                <a:ea typeface="Calibri" panose="020F0502020204030204" pitchFamily="34" charset="0"/>
                <a:cs typeface="Times New Roman" panose="02020603050405020304" pitchFamily="18" charset="0"/>
              </a:rPr>
              <a:t> = 122.13</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a:t>
            </a:r>
            <a:r>
              <a:rPr lang="en-GB" sz="1800" dirty="0">
                <a:effectLst/>
                <a:latin typeface="Calibri" panose="020F0502020204030204" pitchFamily="34" charset="0"/>
                <a:ea typeface="Calibri" panose="020F0502020204030204" pitchFamily="34" charset="0"/>
                <a:cs typeface="Times New Roman" panose="02020603050405020304" pitchFamily="18" charset="0"/>
              </a:rPr>
              <a:t> – 92.97, where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P</a:t>
            </a:r>
            <a:r>
              <a:rPr lang="en-GB" sz="1800" dirty="0">
                <a:effectLst/>
                <a:latin typeface="Calibri" panose="020F0502020204030204" pitchFamily="34" charset="0"/>
                <a:ea typeface="Calibri" panose="020F0502020204030204" pitchFamily="34" charset="0"/>
                <a:cs typeface="Times New Roman" panose="02020603050405020304" pitchFamily="18" charset="0"/>
              </a:rPr>
              <a:t> –  patent indicator: applications to the European Patent Office per million inhabitants;</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c</a:t>
            </a:r>
            <a:r>
              <a:rPr lang="en-GB" sz="1800" dirty="0">
                <a:effectLst/>
                <a:latin typeface="Calibri" panose="020F0502020204030204" pitchFamily="34" charset="0"/>
                <a:ea typeface="Calibri" panose="020F0502020204030204" pitchFamily="34" charset="0"/>
                <a:cs typeface="Times New Roman" panose="02020603050405020304" pitchFamily="18" charset="0"/>
              </a:rPr>
              <a:t> – gross domestic expenditure on R&amp;D by sector. With the use of this empirical model, each country can calculate their situation, based on the benchmark. Some countries that are not in the top list, prove that there is an imbalance between these two indicative parameters, at intra country level. Therefore, more detailed assessment at a country level is needed to address appropriate policy measures or strategy that could accelerate patent applications as a result of expenditure for Research &amp; Development. Policies in different countries may affect these trends, for instance, different, country specific incentives for researchers in academic institutions to apply for patents.</a:t>
            </a:r>
          </a:p>
          <a:p>
            <a:pPr indent="226695">
              <a:lnSpc>
                <a:spcPct val="120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United Kingdom is excluded from analysis due to Brexit and to provide reliable future benchmark.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47</a:t>
            </a:fld>
            <a:endParaRPr lang="en-GB"/>
          </a:p>
        </p:txBody>
      </p:sp>
    </p:spTree>
    <p:extLst>
      <p:ext uri="{BB962C8B-B14F-4D97-AF65-F5344CB8AC3E}">
        <p14:creationId xmlns:p14="http://schemas.microsoft.com/office/powerpoint/2010/main" val="1228161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have a look about bioeconomy meso level</a:t>
            </a:r>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48</a:t>
            </a:fld>
            <a:endParaRPr lang="en-GB"/>
          </a:p>
        </p:txBody>
      </p:sp>
    </p:spTree>
    <p:extLst>
      <p:ext uri="{BB962C8B-B14F-4D97-AF65-F5344CB8AC3E}">
        <p14:creationId xmlns:p14="http://schemas.microsoft.com/office/powerpoint/2010/main" val="98440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Meso level focuses on bridging the gap between academics and industry. Major commercialization gap is the knowledge gap between academics and industry and the challenge is to link the market needs to new research and to industries. Energy consumption and impact on environment can be decreased by implementing bio-based products with new technological solutions. The main issue for new bioproducts and technologies entering the market is inefficient commercialization strategy and high product costs that cannot compete with fossil-based products. Eco-innovations get more attention in the latest years [156], but entering a market with a new eco-product is not enough to have a sustainable production process, biomaterial use, and ecological and environmental concerns taken into account. If the product is not proven economically viable, it is challenging to enter the market. Therefore, a feasibility study should be done in early development stages. In order to understand the innovation commercialization in meso level analysis is important to provide a market and economic analysis framework to determine if the new bio-based product will have the potential of entering market successfully and to show the shortcomings on product that should be focused on from market point of view.</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49</a:t>
            </a:fld>
            <a:endParaRPr lang="en-GB"/>
          </a:p>
        </p:txBody>
      </p:sp>
    </p:spTree>
    <p:extLst>
      <p:ext uri="{BB962C8B-B14F-4D97-AF65-F5344CB8AC3E}">
        <p14:creationId xmlns:p14="http://schemas.microsoft.com/office/powerpoint/2010/main" val="303822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course module enables students to understand how to implement bio-economy principles to mitigate climate change, sustainably use </a:t>
            </a:r>
            <a:r>
              <a:rPr lang="lv-LV" sz="1200" kern="1200" dirty="0" err="1">
                <a:solidFill>
                  <a:schemeClr val="tx1"/>
                </a:solidFill>
                <a:effectLst/>
                <a:latin typeface="+mn-lt"/>
                <a:ea typeface="+mn-ea"/>
                <a:cs typeface="+mn-cs"/>
              </a:rPr>
              <a:t>of</a:t>
            </a:r>
            <a:r>
              <a:rPr lang="lv-LV"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bioresources</a:t>
            </a:r>
            <a:r>
              <a:rPr lang="en-GB" sz="1200" kern="1200" dirty="0">
                <a:solidFill>
                  <a:schemeClr val="tx1"/>
                </a:solidFill>
                <a:effectLst/>
                <a:latin typeface="+mn-lt"/>
                <a:ea typeface="+mn-ea"/>
                <a:cs typeface="+mn-cs"/>
              </a:rPr>
              <a:t> and create innovation by producing products with high added value within the agro-farming sector and in connection to rural development. The course will be covering the following key aspects.</a:t>
            </a: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Introducing approaches, technologies, and examples of the use of local </a:t>
            </a:r>
            <a:r>
              <a:rPr lang="en-GB" sz="1200" kern="1200" dirty="0" err="1">
                <a:solidFill>
                  <a:schemeClr val="tx1"/>
                </a:solidFill>
                <a:effectLst/>
                <a:latin typeface="+mn-lt"/>
                <a:ea typeface="+mn-ea"/>
                <a:cs typeface="+mn-cs"/>
              </a:rPr>
              <a:t>bioresources</a:t>
            </a:r>
            <a:r>
              <a:rPr lang="en-GB" sz="1200" kern="1200" dirty="0">
                <a:solidFill>
                  <a:schemeClr val="tx1"/>
                </a:solidFill>
                <a:effectLst/>
                <a:latin typeface="+mn-lt"/>
                <a:ea typeface="+mn-ea"/>
                <a:cs typeface="+mn-cs"/>
              </a:rPr>
              <a:t> within the agro-farming sector and the production of high value-added products. </a:t>
            </a: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Topicality of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in the context of sustainable development at a national, regional, and local level, under this light, the study course provides information about the concept of bio-economy and its influencing factors (environmental, climate, economic, socioeconomic, technological) and tools (political, economic, etc.). </a:t>
            </a: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err="1">
                <a:solidFill>
                  <a:schemeClr val="tx1"/>
                </a:solidFill>
                <a:effectLst/>
                <a:latin typeface="+mn-lt"/>
                <a:ea typeface="+mn-ea"/>
                <a:cs typeface="+mn-cs"/>
              </a:rPr>
              <a:t>Learning</a:t>
            </a:r>
            <a:r>
              <a:rPr lang="lv-LV" sz="1200" kern="1200" baseline="0" dirty="0">
                <a:solidFill>
                  <a:schemeClr val="tx1"/>
                </a:solidFill>
                <a:effectLst/>
                <a:latin typeface="+mn-lt"/>
                <a:ea typeface="+mn-ea"/>
                <a:cs typeface="+mn-cs"/>
              </a:rPr>
              <a:t> </a:t>
            </a:r>
            <a:r>
              <a:rPr lang="lv-LV" sz="1200" kern="1200" baseline="0" dirty="0" err="1">
                <a:solidFill>
                  <a:schemeClr val="tx1"/>
                </a:solidFill>
                <a:effectLst/>
                <a:latin typeface="+mn-lt"/>
                <a:ea typeface="+mn-ea"/>
                <a:cs typeface="+mn-cs"/>
              </a:rPr>
              <a:t>outcomes</a:t>
            </a:r>
            <a:r>
              <a:rPr lang="lv-LV" sz="1200" kern="1200" baseline="0" dirty="0">
                <a:solidFill>
                  <a:schemeClr val="tx1"/>
                </a:solidFill>
                <a:effectLst/>
                <a:latin typeface="+mn-lt"/>
                <a:ea typeface="+mn-ea"/>
                <a:cs typeface="+mn-cs"/>
              </a:rPr>
              <a:t>: </a:t>
            </a:r>
            <a:endParaRPr lang="lv-LV"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To understand the overall sustainable aspects of bio-economy; </a:t>
            </a:r>
            <a:endParaRPr lang="lv-LV"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To acquire basic knowledge on the potential definition of strategic sustainable development of the agro-farming sector;</a:t>
            </a:r>
            <a:endParaRPr lang="lv-LV"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Being able to find sustainable, innovative and economically sound, environmentally well-being and climate-friendly solutions for the use of bio-resources in the agro-farming sector;</a:t>
            </a:r>
            <a:endParaRPr lang="lv-LV"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To acquire basic knowledge on the major concepts in agrobiodiversity and explain the role of preserving ecosystem services and environmental well-being;</a:t>
            </a:r>
            <a:endParaRPr lang="lv-LV"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a:t>
            </a:fld>
            <a:endParaRPr lang="en-GB"/>
          </a:p>
        </p:txBody>
      </p:sp>
    </p:spTree>
    <p:extLst>
      <p:ext uri="{BB962C8B-B14F-4D97-AF65-F5344CB8AC3E}">
        <p14:creationId xmlns:p14="http://schemas.microsoft.com/office/powerpoint/2010/main" val="1376356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Process of innovation (middle line in the figure) goes from research and development industries and/or Universities through technological development stages – basic innovation search, development and validation of technology (laboratory testing), demonstration of technology (prototype, integrated or semi-integrated systems). Industrial scale-up (pilot plant creation), commercialization that leads product to targeted market and actual production where products can reach the consumer needs. All this process of innovation is affected by market supply push factors and market demand and consumption promotion factors.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Industrial R&amp;D priorities are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technology push concerning feedstocks and biocatalysts, ii) improvement of economics of established processes, iii) industry’s need of feedstock flexibility, iv) industry’s need of a continuous product pipeline and v) the consumer’s demand for products based 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biorenewable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feedstocks</a:t>
            </a:r>
            <a:r>
              <a:rPr lang="lv-LV"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reach economic viability industrial biotechnology will need reduced investment and </a:t>
            </a:r>
            <a:r>
              <a:rPr lang="lv-LV" sz="1800" dirty="0">
                <a:effectLst/>
                <a:latin typeface="Calibri" panose="020F0502020204030204" pitchFamily="34" charset="0"/>
                <a:ea typeface="Calibri" panose="020F0502020204030204" pitchFamily="34" charset="0"/>
                <a:cs typeface="Times New Roman" panose="02020603050405020304" pitchFamily="18" charset="0"/>
              </a:rPr>
              <a:t>operational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cost. Therefore, reducing the number of process steps – e.g. by integrating down-streaming and purification in continuous processes - is a crucial question which should be prioritized in R&amp;D. Continuous processes will increase the production capacity significantly, resp. reduce investment and running cost.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Governments should encourage and promote industrial biotechnology by supporting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cooperation of academia and industry, ii) graduate students exchange</a:t>
            </a:r>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50</a:t>
            </a:fld>
            <a:endParaRPr lang="en-GB"/>
          </a:p>
        </p:txBody>
      </p:sp>
    </p:spTree>
    <p:extLst>
      <p:ext uri="{BB962C8B-B14F-4D97-AF65-F5344CB8AC3E}">
        <p14:creationId xmlns:p14="http://schemas.microsoft.com/office/powerpoint/2010/main" val="28858369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now have a look about bioeconomy meso level</a:t>
            </a:r>
            <a:endParaRPr lang="en-GB" dirty="0"/>
          </a:p>
          <a:p>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51</a:t>
            </a:fld>
            <a:endParaRPr lang="en-GB"/>
          </a:p>
        </p:txBody>
      </p:sp>
    </p:spTree>
    <p:extLst>
      <p:ext uri="{BB962C8B-B14F-4D97-AF65-F5344CB8AC3E}">
        <p14:creationId xmlns:p14="http://schemas.microsoft.com/office/powerpoint/2010/main" val="564194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Invasive alien species (IAS) are defined as species whose introduction and spread outside their natural ecological range posed real threat to biodiversity, economy and human health. There are over 12 000 alien species present in Europe, of which about 15% are invasive. IAS are one of the most important drivers of biodiversity loss and there is mounting evidence that this decline in biodiversity affects the performance of ecosystems.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For the transition from fossil- based economy to bio-based economy to use underused bioresources such as Invasive alien species could be a benefit for innovative novel value chains. In this way we can talk about micro level of bioeconomy.</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Micro level includes resource and product level. In this case we will talk about </a:t>
            </a:r>
            <a:r>
              <a:rPr lang="en-GB" sz="1800" dirty="0">
                <a:effectLst/>
                <a:latin typeface="Calibri" panose="020F0502020204030204" pitchFamily="34" charset="0"/>
                <a:ea typeface="Calibri" panose="020F0502020204030204" pitchFamily="34" charset="0"/>
                <a:cs typeface="Times New Roman" panose="02020603050405020304" pitchFamily="18" charset="0"/>
              </a:rPr>
              <a:t>of new high added value bio products that can be obtained from local natural resources that have not been used or are used with low added value.</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An example is provide by the </a:t>
            </a:r>
            <a:r>
              <a:rPr lang="lv-LV" sz="4800" i="1" dirty="0"/>
              <a:t>Solidago Canadensis</a:t>
            </a:r>
            <a:r>
              <a:rPr lang="lv-LV" sz="4800" dirty="0"/>
              <a:t> </a:t>
            </a:r>
            <a:r>
              <a:rPr lang="en-US" sz="4800" dirty="0"/>
              <a:t>possible use within a cascade approach.</a:t>
            </a:r>
          </a:p>
          <a:p>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Within this perspective Solidago canadensis</a:t>
            </a:r>
            <a:r>
              <a:rPr lang="en-GB" sz="1800" dirty="0">
                <a:effectLst/>
                <a:latin typeface="Calibri" panose="020F0502020204030204" pitchFamily="34" charset="0"/>
                <a:ea typeface="Calibri" panose="020F0502020204030204" pitchFamily="34" charset="0"/>
                <a:cs typeface="Times New Roman" panose="02020603050405020304" pitchFamily="18" charset="0"/>
              </a:rPr>
              <a:t> can be used for obtaining several subproduct. Significant research is done in field for extracts and essential oil, which can be obtained using leaves, shoots, roots or whole plant for essential oil and seeds, buds, inflorescence, stem, roots or whole plant for extracts.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52</a:t>
            </a:fld>
            <a:endParaRPr lang="en-GB"/>
          </a:p>
        </p:txBody>
      </p:sp>
    </p:spTree>
    <p:extLst>
      <p:ext uri="{BB962C8B-B14F-4D97-AF65-F5344CB8AC3E}">
        <p14:creationId xmlns:p14="http://schemas.microsoft.com/office/powerpoint/2010/main" val="31660813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picture we can see the </a:t>
            </a:r>
            <a:r>
              <a:rPr lang="lv-LV" dirty="0"/>
              <a:t>Solidago</a:t>
            </a:r>
            <a:r>
              <a:rPr lang="lv-LV" baseline="0" dirty="0"/>
              <a:t> canadensis extraction</a:t>
            </a:r>
            <a:r>
              <a:rPr lang="en-US" baseline="0" dirty="0"/>
              <a:t> for </a:t>
            </a:r>
            <a:r>
              <a:rPr lang="en-US" baseline="0" dirty="0" err="1"/>
              <a:t>fibres</a:t>
            </a:r>
            <a:r>
              <a:rPr lang="en-US" baseline="0" dirty="0"/>
              <a:t> with a biological pathway.</a:t>
            </a:r>
          </a:p>
          <a:p>
            <a:r>
              <a:rPr lang="en-US" baseline="0" dirty="0"/>
              <a:t>The main stages of such extraction processes have been a focus of experiments at the RTU Institute of Energy systems and environment.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Such processes for fibres extraction include the: collection of biomass, removing leaves, retting- there are different retting methods, water retting (requires intense treatment on wastewater), enzymatic retting, that results in low fibre strength, mechanical extraction, also low quality and high cost.</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53</a:t>
            </a:fld>
            <a:endParaRPr lang="en-GB"/>
          </a:p>
        </p:txBody>
      </p:sp>
    </p:spTree>
    <p:extLst>
      <p:ext uri="{BB962C8B-B14F-4D97-AF65-F5344CB8AC3E}">
        <p14:creationId xmlns:p14="http://schemas.microsoft.com/office/powerpoint/2010/main" val="3919918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picture we can see the </a:t>
            </a:r>
            <a:r>
              <a:rPr lang="lv-LV" dirty="0"/>
              <a:t>Solidago</a:t>
            </a:r>
            <a:r>
              <a:rPr lang="lv-LV" baseline="0" dirty="0"/>
              <a:t> canadensis extraction</a:t>
            </a:r>
            <a:r>
              <a:rPr lang="en-US" baseline="0" dirty="0"/>
              <a:t> for </a:t>
            </a:r>
            <a:r>
              <a:rPr lang="en-US" baseline="0" dirty="0" err="1"/>
              <a:t>fibres</a:t>
            </a:r>
            <a:r>
              <a:rPr lang="en-US" baseline="0" dirty="0"/>
              <a:t> with a chemical pathway.</a:t>
            </a:r>
          </a:p>
          <a:p>
            <a:r>
              <a:rPr lang="en-US" baseline="0" dirty="0"/>
              <a:t>As well in this case the experiments we performed at the RTU Institute of Energy systems and environments.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steps are the same as for biological method – collection of biomass, separating leaves from stems, then before retting mechanical peeling is done in order to separate the stem from its peel (bark).</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54</a:t>
            </a:fld>
            <a:endParaRPr lang="en-GB"/>
          </a:p>
        </p:txBody>
      </p:sp>
    </p:spTree>
    <p:extLst>
      <p:ext uri="{BB962C8B-B14F-4D97-AF65-F5344CB8AC3E}">
        <p14:creationId xmlns:p14="http://schemas.microsoft.com/office/powerpoint/2010/main" val="22141505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Latvia most aggressive invasive alien species is hogweed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Heracleum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sosnowskyi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Manden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was introduced from the Caucasus region as a potential fodder plant. Many people refuse to cultivate the plant, but due to its rich sowing, hogweed has been uncontrolledly spread to a large part of Latvia's territory and has been included in the black list of invasive plants. Hogweed is an invasive plant in Latvia and several European countries, USA, Russia, and others. At the time hogweed occupies abandoned agricultural land, it results in large amount of waste when eliminated. In order to recover the invaded land for rational use, 3-5 years of regular treatment is necessary. </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research on hogweed in Latvia is mostly concentrated on elimination methods, but according to scientific research, all parts of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eracleum</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sosnowskyi</a:t>
            </a:r>
            <a:r>
              <a:rPr lang="en-GB" sz="1800" dirty="0">
                <a:effectLst/>
                <a:latin typeface="Calibri" panose="020F0502020204030204" pitchFamily="34" charset="0"/>
                <a:ea typeface="Calibri" panose="020F0502020204030204" pitchFamily="34" charset="0"/>
                <a:cs typeface="Times New Roman" panose="02020603050405020304" pitchFamily="18" charset="0"/>
              </a:rPr>
              <a:t> plant can be used to produce products. As shown in Figure, it is possible to obtain honey from the flowers, essential oils, furanocoumarin, pectin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frand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 variety of extracts.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Silage may be prepared for fodder from the green mass, or be grazed fresh for cattle or sheep.</a:t>
            </a:r>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55</a:t>
            </a:fld>
            <a:endParaRPr lang="en-GB"/>
          </a:p>
        </p:txBody>
      </p:sp>
    </p:spTree>
    <p:extLst>
      <p:ext uri="{BB962C8B-B14F-4D97-AF65-F5344CB8AC3E}">
        <p14:creationId xmlns:p14="http://schemas.microsoft.com/office/powerpoint/2010/main" val="2913571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Evaluation has been done by experimentally determining biofuel parameters of two invasive plant species. In comparison to finding a new application, their use as a solid biofuel pellets would not require additional investments for the construction of new production plant. Currently one of the main challenges of pellet industry is limitation of raw materials.  In the energy sector, one of the fastest growing markets is pellet production and consumption. Pellets mostly are prepared from wood as raw material, but to satisfy growing demand new materials has to be integrated into production. Existing researches offers non-woody materials such as herbaceous biomass, fruit biomass and aquatic biomass. In comparison with wood biomass, non-wood materials have higher compound variation which creates great challenge to the pellet production industry. Therefore, quality of the raw material is important. Plant materials were initially pre-dried in the laboratory at ambient conditions and afterwards dried completely. Afterwards samples were grinded in a mill into particles smaller than 1 mm in diameter. Two binders were added – coffee grounds and potato peel waste. The binders were air dried for a week. The size of spent coffee grounds was already &lt; 1 mm. However, potato peel waste was ground in the mill. The first eight samples were prepared as following: pure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S.canadensis</a:t>
            </a:r>
            <a:r>
              <a:rPr lang="en-GB" sz="1800" dirty="0">
                <a:effectLst/>
                <a:latin typeface="Calibri" panose="020F0502020204030204" pitchFamily="34" charset="0"/>
                <a:ea typeface="Calibri" panose="020F0502020204030204" pitchFamily="34" charset="0"/>
                <a:cs typeface="Times New Roman" panose="02020603050405020304" pitchFamily="18" charset="0"/>
              </a:rPr>
              <a:t> (Sc), pure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H.sosnowskyi</a:t>
            </a:r>
            <a:r>
              <a:rPr lang="en-GB" sz="1800" dirty="0">
                <a:effectLst/>
                <a:latin typeface="Calibri" panose="020F0502020204030204" pitchFamily="34" charset="0"/>
                <a:ea typeface="Calibri" panose="020F0502020204030204" pitchFamily="34" charset="0"/>
                <a:cs typeface="Times New Roman" panose="02020603050405020304" pitchFamily="18" charset="0"/>
              </a:rPr>
              <a:t> (Hs), pure coffee grounds (CG), pure potato peel waste (PPW) and Sc with 6wt% CG, Sc with 6wt% PPW, Hs with 6wt% CG and Hs with 6wt% PPW.  The biofuel sample was pressed in a pellet press to produce compact and dense test piece. The main biofuel characteristics were tested according to ISO standards on biofuel testing: ash content, moisture content and calorific value.</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56</a:t>
            </a:fld>
            <a:endParaRPr lang="en-GB"/>
          </a:p>
        </p:txBody>
      </p:sp>
    </p:spTree>
    <p:extLst>
      <p:ext uri="{BB962C8B-B14F-4D97-AF65-F5344CB8AC3E}">
        <p14:creationId xmlns:p14="http://schemas.microsoft.com/office/powerpoint/2010/main" val="3209178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H.sosnowskyi</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PPW (H, PPW 6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wt</a:t>
            </a:r>
            <a:r>
              <a:rPr lang="en-GB" sz="1800" dirty="0">
                <a:effectLst/>
                <a:latin typeface="Calibri" panose="020F0502020204030204" pitchFamily="34" charset="0"/>
                <a:ea typeface="Calibri" panose="020F0502020204030204" pitchFamily="34" charset="0"/>
                <a:cs typeface="Times New Roman" panose="02020603050405020304" pitchFamily="18" charset="0"/>
              </a:rPr>
              <a:t>%) sample show increase in moisture content, small decrease in ash content and calorific values.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S.canadensis</a:t>
            </a:r>
            <a:r>
              <a:rPr lang="en-GB" sz="1800" dirty="0">
                <a:effectLst/>
                <a:latin typeface="Calibri" panose="020F0502020204030204" pitchFamily="34" charset="0"/>
                <a:ea typeface="Calibri" panose="020F0502020204030204" pitchFamily="34" charset="0"/>
                <a:cs typeface="Times New Roman" panose="02020603050405020304" pitchFamily="18" charset="0"/>
              </a:rPr>
              <a:t> with both binders (PPW and CG) show decrease in all parameters. Only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H.sosnowskyi</a:t>
            </a:r>
            <a:r>
              <a:rPr lang="en-GB" sz="1800" dirty="0">
                <a:effectLst/>
                <a:latin typeface="Calibri" panose="020F0502020204030204" pitchFamily="34" charset="0"/>
                <a:ea typeface="Calibri" panose="020F0502020204030204" pitchFamily="34" charset="0"/>
                <a:cs typeface="Times New Roman" panose="02020603050405020304" pitchFamily="18" charset="0"/>
              </a:rPr>
              <a:t> with CG binder show increase in calorific value and no important changes in moisture and ash content.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Therefore,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H.sosnowskyi</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CG were selected for further testing using different proportions of binder. For the final results from all samples show that the highest calorific value is for pure coffee ground sample, whilst the lowest is for potato peel waste. Potato peel waste has the highest moisture content. From these results potato peel waste is proven not to be very suitable binder.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Solidago canadensis</a:t>
            </a:r>
            <a:r>
              <a:rPr lang="en-GB" sz="1800" dirty="0">
                <a:effectLst/>
                <a:latin typeface="Calibri" panose="020F0502020204030204" pitchFamily="34" charset="0"/>
                <a:ea typeface="Calibri" panose="020F0502020204030204" pitchFamily="34" charset="0"/>
                <a:cs typeface="Times New Roman" panose="02020603050405020304" pitchFamily="18" charset="0"/>
              </a:rPr>
              <a:t> has a high moisture and ash content and although the calorific value is good for non-woody material,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Heracleum</a:t>
            </a:r>
            <a:r>
              <a:rPr lang="en-GB" sz="1800" dirty="0">
                <a:effectLst/>
                <a:latin typeface="Calibri" panose="020F0502020204030204" pitchFamily="34" charset="0"/>
                <a:ea typeface="Calibri" panose="020F0502020204030204" pitchFamily="34" charset="0"/>
                <a:cs typeface="Times New Roman" panose="02020603050405020304" pitchFamily="18" charset="0"/>
              </a:rPr>
              <a:t> showed better results in all the parameters and therefore were selected for further experiments. In order to determine the quality of the tested sample, a comparison with other existing solid biomass fuels were carried out. Typical values have been taken from ISO 17225-1:2014 standard. The results of all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Solidago</a:t>
            </a:r>
            <a:r>
              <a:rPr lang="en-GB" sz="1800" dirty="0">
                <a:effectLst/>
                <a:latin typeface="Calibri" panose="020F0502020204030204" pitchFamily="34" charset="0"/>
                <a:ea typeface="Calibri" panose="020F0502020204030204" pitchFamily="34" charset="0"/>
                <a:cs typeface="Times New Roman" panose="02020603050405020304" pitchFamily="18" charset="0"/>
              </a:rPr>
              <a:t> samples, see Fig.3.44., corresponds to reed and grass calorific values with and without binders, however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Heracleum </a:t>
            </a:r>
            <a:r>
              <a:rPr lang="en-GB" sz="1800" dirty="0">
                <a:effectLst/>
                <a:latin typeface="Calibri" panose="020F0502020204030204" pitchFamily="34" charset="0"/>
                <a:ea typeface="Calibri" panose="020F0502020204030204" pitchFamily="34" charset="0"/>
                <a:cs typeface="Times New Roman" panose="02020603050405020304" pitchFamily="18" charset="0"/>
              </a:rPr>
              <a:t>is competitive with broad-leaf logging residues. Moreover, mixed samples are even comparable with coniferous logging residues, broad-leaf wood and coniferous wood. Best results are for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Heracleum</a:t>
            </a:r>
            <a:r>
              <a:rPr lang="en-GB" sz="1800" dirty="0">
                <a:effectLst/>
                <a:latin typeface="Calibri" panose="020F0502020204030204" pitchFamily="34" charset="0"/>
                <a:ea typeface="Calibri" panose="020F0502020204030204" pitchFamily="34" charset="0"/>
                <a:cs typeface="Times New Roman" panose="02020603050405020304" pitchFamily="18" charset="0"/>
              </a:rPr>
              <a:t> sample with 50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wt</a:t>
            </a:r>
            <a:r>
              <a:rPr lang="en-GB" sz="1800" dirty="0">
                <a:effectLst/>
                <a:latin typeface="Calibri" panose="020F0502020204030204" pitchFamily="34" charset="0"/>
                <a:ea typeface="Calibri" panose="020F0502020204030204" pitchFamily="34" charset="0"/>
                <a:cs typeface="Times New Roman" panose="02020603050405020304" pitchFamily="18" charset="0"/>
              </a:rPr>
              <a:t>% coffee grounds. To determine the optimal proportion, ash content should be taken into account.</a:t>
            </a:r>
          </a:p>
          <a:p>
            <a:endParaRPr lang="en-GB" dirty="0"/>
          </a:p>
        </p:txBody>
      </p:sp>
      <p:sp>
        <p:nvSpPr>
          <p:cNvPr id="4" name="Slide Number Placeholder 3"/>
          <p:cNvSpPr>
            <a:spLocks noGrp="1"/>
          </p:cNvSpPr>
          <p:nvPr>
            <p:ph type="sldNum" sz="quarter" idx="5"/>
          </p:nvPr>
        </p:nvSpPr>
        <p:spPr/>
        <p:txBody>
          <a:bodyPr/>
          <a:lstStyle/>
          <a:p>
            <a:fld id="{97FC909E-DB3A-494C-BD89-D0479E55F7C5}" type="slidenum">
              <a:rPr lang="en-GB" smtClean="0"/>
              <a:t>57</a:t>
            </a:fld>
            <a:endParaRPr lang="en-GB"/>
          </a:p>
        </p:txBody>
      </p:sp>
    </p:spTree>
    <p:extLst>
      <p:ext uri="{BB962C8B-B14F-4D97-AF65-F5344CB8AC3E}">
        <p14:creationId xmlns:p14="http://schemas.microsoft.com/office/powerpoint/2010/main" val="33568875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This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figure shows ash content values of existing solid biomass fuels and tested samples. Typical values of existing solid biomass fuels are taken from ISO 17225-1:2014 standard. Lowest ash content is for virgin wood material (broad-leaf and coniferous). Non-woody materials cannot compete with virgin wood materials. However, average ash content of logging residues is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wt</a:t>
            </a:r>
            <a:r>
              <a:rPr lang="en-GB" sz="1800" dirty="0">
                <a:effectLst/>
                <a:latin typeface="Calibri" panose="020F0502020204030204" pitchFamily="34" charset="0"/>
                <a:ea typeface="Calibri" panose="020F0502020204030204" pitchFamily="34" charset="0"/>
                <a:cs typeface="Times New Roman" panose="02020603050405020304" pitchFamily="18" charset="0"/>
              </a:rPr>
              <a:t>% - 5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wt</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similar to ash content of Heracleum. Ash content of Solidago mixed samples are similar to virgin reed canary grass, but results of pure Solidago is similar to grass (in general). Analysing all parameters the optimal moisture content, ash content and calorific value is for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H.sosnowskyi</a:t>
            </a:r>
            <a:r>
              <a:rPr lang="en-GB" sz="1800" dirty="0">
                <a:effectLst/>
                <a:latin typeface="Calibri" panose="020F0502020204030204" pitchFamily="34" charset="0"/>
                <a:ea typeface="Calibri" panose="020F0502020204030204" pitchFamily="34" charset="0"/>
                <a:cs typeface="Times New Roman" panose="02020603050405020304" pitchFamily="18" charset="0"/>
              </a:rPr>
              <a:t> with 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wt</a:t>
            </a:r>
            <a:r>
              <a:rPr lang="en-GB" sz="1800" dirty="0">
                <a:effectLst/>
                <a:latin typeface="Calibri" panose="020F0502020204030204" pitchFamily="34" charset="0"/>
                <a:ea typeface="Calibri" panose="020F0502020204030204" pitchFamily="34" charset="0"/>
                <a:cs typeface="Times New Roman" panose="02020603050405020304" pitchFamily="18" charset="0"/>
              </a:rPr>
              <a:t>% CG binder.  Overall, the experimental analysis turned out better for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sosnowskyi</a:t>
            </a:r>
            <a:r>
              <a:rPr lang="en-GB" sz="1800" dirty="0">
                <a:effectLst/>
                <a:latin typeface="CIDFont+F2"/>
                <a:ea typeface="Calibri" panose="020F0502020204030204" pitchFamily="34" charset="0"/>
                <a:cs typeface="CIDFont+F2"/>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pellets with a coffee ground binder. The calorific value and ash content can be competitive against wood. Therefore, it is possible to use this bioresource as an effective energy source. From those conclusions it can be seen that the use of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H.sosnowskyi</a:t>
            </a:r>
            <a:r>
              <a:rPr lang="en-GB" sz="1800" dirty="0">
                <a:effectLst/>
                <a:latin typeface="CIDFont+F2"/>
                <a:ea typeface="Calibri" panose="020F0502020204030204" pitchFamily="34" charset="0"/>
                <a:cs typeface="CIDFont+F2"/>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with a coffee ground binder has been fully validated, and it is advisable to use this in industrial pellet production plants. However, from the energy balance and economics point of view, it is preferable to conduct further analysis. Further investigation for durability and bulk density for industrial pellets is the next step.</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58</a:t>
            </a:fld>
            <a:endParaRPr lang="en-GB"/>
          </a:p>
        </p:txBody>
      </p:sp>
    </p:spTree>
    <p:extLst>
      <p:ext uri="{BB962C8B-B14F-4D97-AF65-F5344CB8AC3E}">
        <p14:creationId xmlns:p14="http://schemas.microsoft.com/office/powerpoint/2010/main" val="22032999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Summary</a:t>
            </a:r>
            <a:r>
              <a:rPr lang="lv-LV" dirty="0"/>
              <a:t> </a:t>
            </a:r>
            <a:r>
              <a:rPr lang="lv-LV" dirty="0" err="1"/>
              <a:t>of</a:t>
            </a:r>
            <a:r>
              <a:rPr lang="lv-LV" dirty="0"/>
              <a:t> </a:t>
            </a:r>
            <a:r>
              <a:rPr lang="lv-LV" dirty="0" err="1"/>
              <a:t>contents</a:t>
            </a:r>
            <a:r>
              <a:rPr lang="lv-LV" dirty="0"/>
              <a:t> </a:t>
            </a:r>
            <a:r>
              <a:rPr lang="lv-LV" dirty="0" err="1"/>
              <a:t>and</a:t>
            </a:r>
            <a:r>
              <a:rPr lang="lv-LV" dirty="0"/>
              <a:t> </a:t>
            </a:r>
            <a:r>
              <a:rPr lang="lv-LV" dirty="0" err="1"/>
              <a:t>learners</a:t>
            </a:r>
            <a:r>
              <a:rPr lang="lv-LV" dirty="0"/>
              <a:t> </a:t>
            </a:r>
            <a:r>
              <a:rPr lang="lv-LV" dirty="0" err="1"/>
              <a:t>achievments</a:t>
            </a:r>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59</a:t>
            </a:fld>
            <a:endParaRPr lang="en-GB"/>
          </a:p>
        </p:txBody>
      </p:sp>
    </p:spTree>
    <p:extLst>
      <p:ext uri="{BB962C8B-B14F-4D97-AF65-F5344CB8AC3E}">
        <p14:creationId xmlns:p14="http://schemas.microsoft.com/office/powerpoint/2010/main" val="1874578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Four main parts will be dedicated to this section:</a:t>
            </a:r>
          </a:p>
          <a:p>
            <a:pPr marL="171450" indent="-171450">
              <a:buFont typeface="Arial" panose="020B0604020202020204" pitchFamily="34" charset="0"/>
              <a:buChar char="•"/>
            </a:pPr>
            <a:r>
              <a:rPr lang="en-US" sz="1200" kern="1200" dirty="0">
                <a:solidFill>
                  <a:schemeClr val="tx1"/>
                </a:solidFill>
                <a:latin typeface="+mn-lt"/>
                <a:ea typeface="+mn-ea"/>
                <a:cs typeface="+mn-cs"/>
              </a:rPr>
              <a:t>Bioeconomy principles and concepts</a:t>
            </a:r>
          </a:p>
          <a:p>
            <a:pPr marL="171450" indent="-171450">
              <a:buFont typeface="Arial" panose="020B0604020202020204" pitchFamily="34" charset="0"/>
              <a:buChar char="•"/>
            </a:pPr>
            <a:r>
              <a:rPr lang="en-US" sz="1200" kern="1200" dirty="0">
                <a:solidFill>
                  <a:schemeClr val="tx1"/>
                </a:solidFill>
                <a:latin typeface="+mn-lt"/>
                <a:ea typeface="+mn-ea"/>
                <a:cs typeface="+mn-cs"/>
              </a:rPr>
              <a:t>Transdisciplinary understanding of bioeconomy</a:t>
            </a:r>
            <a:endParaRPr lang="lv-LV"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Interconnection and assessment</a:t>
            </a:r>
          </a:p>
          <a:p>
            <a:pPr marL="171450" indent="-171450">
              <a:buFont typeface="Arial" panose="020B0604020202020204" pitchFamily="34" charset="0"/>
              <a:buChar char="•"/>
            </a:pPr>
            <a:r>
              <a:rPr lang="en-US" sz="1200" kern="1200" dirty="0">
                <a:solidFill>
                  <a:schemeClr val="tx1"/>
                </a:solidFill>
                <a:latin typeface="+mn-lt"/>
                <a:ea typeface="+mn-ea"/>
                <a:cs typeface="+mn-cs"/>
              </a:rPr>
              <a:t>Bioeconomy </a:t>
            </a:r>
            <a:r>
              <a:rPr lang="en-US" dirty="0"/>
              <a:t>levels</a:t>
            </a:r>
          </a:p>
        </p:txBody>
      </p:sp>
      <p:sp>
        <p:nvSpPr>
          <p:cNvPr id="4" name="Slide Number Placeholder 3"/>
          <p:cNvSpPr>
            <a:spLocks noGrp="1"/>
          </p:cNvSpPr>
          <p:nvPr>
            <p:ph type="sldNum" sz="quarter" idx="10"/>
          </p:nvPr>
        </p:nvSpPr>
        <p:spPr/>
        <p:txBody>
          <a:bodyPr/>
          <a:lstStyle/>
          <a:p>
            <a:fld id="{97FC909E-DB3A-494C-BD89-D0479E55F7C5}" type="slidenum">
              <a:rPr lang="en-GB" smtClean="0"/>
              <a:t>6</a:t>
            </a:fld>
            <a:endParaRPr lang="en-GB"/>
          </a:p>
        </p:txBody>
      </p:sp>
    </p:spTree>
    <p:extLst>
      <p:ext uri="{BB962C8B-B14F-4D97-AF65-F5344CB8AC3E}">
        <p14:creationId xmlns:p14="http://schemas.microsoft.com/office/powerpoint/2010/main" val="30986524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62</a:t>
            </a:fld>
            <a:endParaRPr lang="en-GB"/>
          </a:p>
        </p:txBody>
      </p:sp>
    </p:spTree>
    <p:extLst>
      <p:ext uri="{BB962C8B-B14F-4D97-AF65-F5344CB8AC3E}">
        <p14:creationId xmlns:p14="http://schemas.microsoft.com/office/powerpoint/2010/main" val="17139018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2 distribution and selection of bioresources</a:t>
            </a:r>
          </a:p>
        </p:txBody>
      </p:sp>
      <p:sp>
        <p:nvSpPr>
          <p:cNvPr id="4" name="Slide Number Placeholder 3"/>
          <p:cNvSpPr>
            <a:spLocks noGrp="1"/>
          </p:cNvSpPr>
          <p:nvPr>
            <p:ph type="sldNum" sz="quarter" idx="5"/>
          </p:nvPr>
        </p:nvSpPr>
        <p:spPr/>
        <p:txBody>
          <a:bodyPr/>
          <a:lstStyle/>
          <a:p>
            <a:fld id="{97FC909E-DB3A-494C-BD89-D0479E55F7C5}" type="slidenum">
              <a:rPr lang="en-GB" smtClean="0"/>
              <a:t>66</a:t>
            </a:fld>
            <a:endParaRPr lang="en-GB"/>
          </a:p>
        </p:txBody>
      </p:sp>
    </p:spTree>
    <p:extLst>
      <p:ext uri="{BB962C8B-B14F-4D97-AF65-F5344CB8AC3E}">
        <p14:creationId xmlns:p14="http://schemas.microsoft.com/office/powerpoint/2010/main" val="28973161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(Bioeconomy evaluation method unit 3) </a:t>
            </a:r>
          </a:p>
          <a:p>
            <a:r>
              <a:rPr lang="en-GB" sz="1200" kern="1200" dirty="0">
                <a:solidFill>
                  <a:schemeClr val="tx1"/>
                </a:solidFill>
                <a:effectLst/>
                <a:latin typeface="+mn-lt"/>
                <a:ea typeface="+mn-ea"/>
                <a:cs typeface="+mn-cs"/>
              </a:rPr>
              <a:t>Resource availability is the first step to promote bioeconomy resource should be local and not dependent on import. </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Technology should be available on commercial scale even if it is innovative technology, if innovative technology is not yet in commercial stage it goes back to Research and Development (R&amp;D) stage. GE-McKinsey matrix, that has been used for market assessments. </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dirty="0">
                <a:latin typeface="Calibri" panose="020F0502020204030204" pitchFamily="34" charset="0"/>
                <a:ea typeface="Corbel" panose="020B0503020204020204" pitchFamily="34" charset="0"/>
                <a:cs typeface="Times New Roman" panose="02020603050405020304" pitchFamily="18" charset="0"/>
              </a:rPr>
              <a:t>P</a:t>
            </a:r>
            <a:r>
              <a:rPr lang="en-GB" dirty="0" err="1">
                <a:latin typeface="Calibri" panose="020F0502020204030204" pitchFamily="34" charset="0"/>
                <a:ea typeface="Corbel" panose="020B0503020204020204" pitchFamily="34" charset="0"/>
                <a:cs typeface="Times New Roman" panose="02020603050405020304" pitchFamily="18" charset="0"/>
              </a:rPr>
              <a:t>roducts</a:t>
            </a:r>
            <a:r>
              <a:rPr lang="en-GB" dirty="0">
                <a:latin typeface="Calibri" panose="020F0502020204030204" pitchFamily="34" charset="0"/>
                <a:ea typeface="Corbel" panose="020B0503020204020204" pitchFamily="34" charset="0"/>
                <a:cs typeface="Times New Roman" panose="02020603050405020304" pitchFamily="18" charset="0"/>
              </a:rPr>
              <a:t> that fall above the diagonal line are high performers with commercialization potential; these are the products that a company needs to focus on. </a:t>
            </a:r>
            <a:r>
              <a:rPr lang="en-GB" dirty="0"/>
              <a:t>A product in the </a:t>
            </a:r>
            <a:r>
              <a:rPr lang="en-GB" b="1" dirty="0"/>
              <a:t>first quadrant </a:t>
            </a:r>
            <a:r>
              <a:rPr lang="en-GB" dirty="0"/>
              <a:t>is worth investing in with no further calculation or assessment and may be marked as a product leader. </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Products in the </a:t>
            </a:r>
            <a:r>
              <a:rPr lang="en-GB" sz="1200" b="1" kern="1200" dirty="0">
                <a:solidFill>
                  <a:schemeClr val="tx1"/>
                </a:solidFill>
                <a:effectLst/>
                <a:latin typeface="+mn-lt"/>
                <a:ea typeface="+mn-ea"/>
                <a:cs typeface="+mn-cs"/>
              </a:rPr>
              <a:t>second quadrant </a:t>
            </a:r>
            <a:r>
              <a:rPr lang="en-GB" sz="1200" kern="1200" dirty="0">
                <a:solidFill>
                  <a:schemeClr val="tx1"/>
                </a:solidFill>
                <a:effectLst/>
                <a:latin typeface="+mn-lt"/>
                <a:ea typeface="+mn-ea"/>
                <a:cs typeface="+mn-cs"/>
              </a:rPr>
              <a:t>have potential for growth, and may be advisable for the company to invest in if improvements can be found and implemented.</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ea typeface="+mn-ea"/>
                <a:cs typeface="+mn-cs"/>
              </a:rPr>
              <a:t>T</a:t>
            </a:r>
            <a:r>
              <a:rPr lang="en-GB" sz="1200" b="1" kern="1200" dirty="0" err="1">
                <a:solidFill>
                  <a:schemeClr val="tx1"/>
                </a:solidFill>
                <a:effectLst/>
                <a:latin typeface="+mn-lt"/>
                <a:ea typeface="+mn-ea"/>
                <a:cs typeface="+mn-cs"/>
              </a:rPr>
              <a:t>hird</a:t>
            </a:r>
            <a:r>
              <a:rPr lang="en-GB" sz="1200" b="1" kern="1200" dirty="0">
                <a:solidFill>
                  <a:schemeClr val="tx1"/>
                </a:solidFill>
                <a:effectLst/>
                <a:latin typeface="+mn-lt"/>
                <a:ea typeface="+mn-ea"/>
                <a:cs typeface="+mn-cs"/>
              </a:rPr>
              <a:t> quadrants </a:t>
            </a:r>
            <a:r>
              <a:rPr lang="en-GB" sz="1200" kern="1200" dirty="0">
                <a:solidFill>
                  <a:schemeClr val="tx1"/>
                </a:solidFill>
                <a:effectLst/>
                <a:latin typeface="+mn-lt"/>
                <a:ea typeface="+mn-ea"/>
                <a:cs typeface="+mn-cs"/>
              </a:rPr>
              <a:t>are in p</a:t>
            </a:r>
            <a:r>
              <a:rPr lang="lv-LV" sz="1200" kern="1200" dirty="0">
                <a:solidFill>
                  <a:schemeClr val="tx1"/>
                </a:solidFill>
                <a:effectLst/>
                <a:latin typeface="+mn-lt"/>
                <a:ea typeface="+mn-ea"/>
                <a:cs typeface="+mn-cs"/>
              </a:rPr>
              <a:t>o</a:t>
            </a:r>
            <a:r>
              <a:rPr lang="en-GB" sz="1200" kern="1200" dirty="0" err="1">
                <a:solidFill>
                  <a:schemeClr val="tx1"/>
                </a:solidFill>
                <a:effectLst/>
                <a:latin typeface="+mn-lt"/>
                <a:ea typeface="+mn-ea"/>
                <a:cs typeface="+mn-cs"/>
              </a:rPr>
              <a:t>ssably</a:t>
            </a:r>
            <a:r>
              <a:rPr lang="en-GB" sz="1200" kern="1200" dirty="0">
                <a:solidFill>
                  <a:schemeClr val="tx1"/>
                </a:solidFill>
                <a:effectLst/>
                <a:latin typeface="+mn-lt"/>
                <a:ea typeface="+mn-ea"/>
                <a:cs typeface="+mn-cs"/>
              </a:rPr>
              <a:t> attractive markets but before proceeding need to be evaluated further to see if there are opportunities for </a:t>
            </a:r>
            <a:r>
              <a:rPr lang="en-GB" sz="1200" kern="1200" dirty="0" err="1">
                <a:solidFill>
                  <a:schemeClr val="tx1"/>
                </a:solidFill>
                <a:effectLst/>
                <a:latin typeface="+mn-lt"/>
                <a:ea typeface="+mn-ea"/>
                <a:cs typeface="+mn-cs"/>
              </a:rPr>
              <a:t>biorefining</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Fourth quadrants </a:t>
            </a:r>
            <a:r>
              <a:rPr lang="en-GB" dirty="0"/>
              <a:t>represent weak markets; it is not advisable to invest in those products. </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Fifth quadrant </a:t>
            </a:r>
            <a:r>
              <a:rPr lang="en-GB" dirty="0"/>
              <a:t>products should be discarded</a:t>
            </a:r>
            <a:r>
              <a:rPr lang="lv-LV" dirty="0"/>
              <a:t>.</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67</a:t>
            </a:fld>
            <a:endParaRPr lang="en-GB"/>
          </a:p>
        </p:txBody>
      </p:sp>
    </p:spTree>
    <p:extLst>
      <p:ext uri="{BB962C8B-B14F-4D97-AF65-F5344CB8AC3E}">
        <p14:creationId xmlns:p14="http://schemas.microsoft.com/office/powerpoint/2010/main" val="36926731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(Bioeconomy evaluation method unit 3) </a:t>
            </a: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68</a:t>
            </a:fld>
            <a:endParaRPr lang="en-GB"/>
          </a:p>
        </p:txBody>
      </p:sp>
    </p:spTree>
    <p:extLst>
      <p:ext uri="{BB962C8B-B14F-4D97-AF65-F5344CB8AC3E}">
        <p14:creationId xmlns:p14="http://schemas.microsoft.com/office/powerpoint/2010/main" val="15855850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Unit three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Policy has a strong role in technological development as strategic incentives to research and development leads to the improved production efficiency of technologies. Adopting these technologies in new and existing  production plants could lead to growing demand for biomass feedstock</a:t>
            </a:r>
            <a:r>
              <a:rPr lang="lv-LV"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Recognizing the crucial role of research and development in innovative technology development, the EU allocates considerable amount of resources to promote research and development of biotechnologies</a:t>
            </a:r>
            <a:r>
              <a:rPr lang="lv-LV"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Both direct links (direct influencing and direct dependent) are assumed to be twice as important</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stronger</a:t>
            </a:r>
            <a:r>
              <a:rPr lang="lv-LV"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than indirect links (indirect influencing and indirect dependent). Therefore, weights are 1/3 (or 0.33) for direct links and 1/6 (or 0.17) for indirect links. </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Interval scales for TOPSIS analysis results varies from 0.2 (waste) to 0.77 (</a:t>
            </a:r>
            <a:r>
              <a:rPr lang="en-GB" sz="1200" kern="1200" dirty="0" err="1">
                <a:solidFill>
                  <a:schemeClr val="tx1"/>
                </a:solidFill>
                <a:effectLst/>
                <a:latin typeface="+mn-lt"/>
                <a:ea typeface="+mn-ea"/>
                <a:cs typeface="+mn-cs"/>
              </a:rPr>
              <a:t>bioresources</a:t>
            </a:r>
            <a:r>
              <a:rPr lang="en-GB" sz="1200" kern="1200" dirty="0">
                <a:solidFill>
                  <a:schemeClr val="tx1"/>
                </a:solidFill>
                <a:effectLst/>
                <a:latin typeface="+mn-lt"/>
                <a:ea typeface="+mn-ea"/>
                <a:cs typeface="+mn-cs"/>
              </a:rPr>
              <a:t>), and AHP analysis results vary from 0.09 (waste) to 0.18 (research and innovation), PROMETHEE varies from -0,33 (waste) to 0,36 (</a:t>
            </a:r>
            <a:r>
              <a:rPr lang="en-GB" sz="1200" kern="1200" dirty="0" err="1">
                <a:solidFill>
                  <a:schemeClr val="tx1"/>
                </a:solidFill>
                <a:effectLst/>
                <a:latin typeface="+mn-lt"/>
                <a:ea typeface="+mn-ea"/>
                <a:cs typeface="+mn-cs"/>
              </a:rPr>
              <a:t>bioresources</a:t>
            </a:r>
            <a:r>
              <a:rPr lang="en-GB" sz="1200" kern="1200" dirty="0">
                <a:solidFill>
                  <a:schemeClr val="tx1"/>
                </a:solidFill>
                <a:effectLst/>
                <a:latin typeface="+mn-lt"/>
                <a:ea typeface="+mn-ea"/>
                <a:cs typeface="+mn-cs"/>
              </a:rPr>
              <a:t>). </a:t>
            </a:r>
            <a:endParaRPr lang="lv-LV" sz="1200" kern="1200" dirty="0">
              <a:solidFill>
                <a:schemeClr val="tx1"/>
              </a:solidFill>
              <a:effectLst/>
              <a:latin typeface="+mn-lt"/>
              <a:ea typeface="+mn-ea"/>
              <a:cs typeface="+mn-cs"/>
            </a:endParaRPr>
          </a:p>
          <a:p>
            <a:endParaRPr lang="lv-LV" dirty="0"/>
          </a:p>
          <a:p>
            <a:r>
              <a:rPr lang="en-GB" sz="1200" kern="1200" dirty="0">
                <a:solidFill>
                  <a:schemeClr val="tx1"/>
                </a:solidFill>
                <a:effectLst/>
                <a:latin typeface="+mn-lt"/>
                <a:ea typeface="+mn-ea"/>
                <a:cs typeface="+mn-cs"/>
              </a:rPr>
              <a:t>comparison (AHP) it was determined that the highest impact is for research and innovation, </a:t>
            </a:r>
            <a:r>
              <a:rPr lang="en-GB" sz="1200" kern="1200" dirty="0" err="1">
                <a:solidFill>
                  <a:schemeClr val="tx1"/>
                </a:solidFill>
                <a:effectLst/>
                <a:latin typeface="+mn-lt"/>
                <a:ea typeface="+mn-ea"/>
                <a:cs typeface="+mn-cs"/>
              </a:rPr>
              <a:t>bioresources</a:t>
            </a:r>
            <a:r>
              <a:rPr lang="en-GB" sz="1200" kern="1200" dirty="0">
                <a:solidFill>
                  <a:schemeClr val="tx1"/>
                </a:solidFill>
                <a:effectLst/>
                <a:latin typeface="+mn-lt"/>
                <a:ea typeface="+mn-ea"/>
                <a:cs typeface="+mn-cs"/>
              </a:rPr>
              <a:t> and technology, that can be confirmed by </a:t>
            </a:r>
            <a:r>
              <a:rPr lang="en-GB" sz="1200" kern="1200" dirty="0" err="1">
                <a:solidFill>
                  <a:schemeClr val="tx1"/>
                </a:solidFill>
                <a:effectLst/>
                <a:latin typeface="+mn-lt"/>
                <a:ea typeface="+mn-ea"/>
                <a:cs typeface="+mn-cs"/>
              </a:rPr>
              <a:t>bioeconomy’s</a:t>
            </a:r>
            <a:r>
              <a:rPr lang="en-GB" sz="1200" kern="1200" dirty="0">
                <a:solidFill>
                  <a:schemeClr val="tx1"/>
                </a:solidFill>
                <a:effectLst/>
                <a:latin typeface="+mn-lt"/>
                <a:ea typeface="+mn-ea"/>
                <a:cs typeface="+mn-cs"/>
              </a:rPr>
              <a:t> definition as knowledge based and bio-based economy [132] and that in 2012, biotechnology was set as priority driver for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development [9].  PROMETHEE analysis shows the greatest impact on </a:t>
            </a:r>
            <a:r>
              <a:rPr lang="en-GB" sz="1200" kern="1200" dirty="0" err="1">
                <a:solidFill>
                  <a:schemeClr val="tx1"/>
                </a:solidFill>
                <a:effectLst/>
                <a:latin typeface="+mn-lt"/>
                <a:ea typeface="+mn-ea"/>
                <a:cs typeface="+mn-cs"/>
              </a:rPr>
              <a:t>Bioresources</a:t>
            </a:r>
            <a:r>
              <a:rPr lang="en-GB" sz="1200" kern="1200" dirty="0">
                <a:solidFill>
                  <a:schemeClr val="tx1"/>
                </a:solidFill>
                <a:effectLst/>
                <a:latin typeface="+mn-lt"/>
                <a:ea typeface="+mn-ea"/>
                <a:cs typeface="+mn-cs"/>
              </a:rPr>
              <a:t>, Policy and Technology. Although according to the TOPSIS analysis, </a:t>
            </a:r>
            <a:r>
              <a:rPr lang="en-GB" sz="1200" kern="1200" dirty="0" err="1">
                <a:solidFill>
                  <a:schemeClr val="tx1"/>
                </a:solidFill>
                <a:effectLst/>
                <a:latin typeface="+mn-lt"/>
                <a:ea typeface="+mn-ea"/>
                <a:cs typeface="+mn-cs"/>
              </a:rPr>
              <a:t>bioresources</a:t>
            </a:r>
            <a:r>
              <a:rPr lang="en-GB" sz="1200" kern="1200" dirty="0">
                <a:solidFill>
                  <a:schemeClr val="tx1"/>
                </a:solidFill>
                <a:effectLst/>
                <a:latin typeface="+mn-lt"/>
                <a:ea typeface="+mn-ea"/>
                <a:cs typeface="+mn-cs"/>
              </a:rPr>
              <a:t> have the highest score, technology and policy factors are also important. </a:t>
            </a:r>
            <a:r>
              <a:rPr lang="en-GB" sz="1200" kern="1200" dirty="0" err="1">
                <a:solidFill>
                  <a:schemeClr val="tx1"/>
                </a:solidFill>
                <a:effectLst/>
                <a:latin typeface="+mn-lt"/>
                <a:ea typeface="+mn-ea"/>
                <a:cs typeface="+mn-cs"/>
              </a:rPr>
              <a:t>Bioresources</a:t>
            </a:r>
            <a:r>
              <a:rPr lang="en-GB" sz="1200" kern="1200" dirty="0">
                <a:solidFill>
                  <a:schemeClr val="tx1"/>
                </a:solidFill>
                <a:effectLst/>
                <a:latin typeface="+mn-lt"/>
                <a:ea typeface="+mn-ea"/>
                <a:cs typeface="+mn-cs"/>
              </a:rPr>
              <a:t> play an important role in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as they are based on biomass and its sustainable use. Technology factor has high results in both methods, as it ensures sustainable use of resources, as well as provides a more effective use and development of new technologies and </a:t>
            </a:r>
            <a:r>
              <a:rPr lang="en-GB" sz="1200" kern="1200" dirty="0" err="1">
                <a:solidFill>
                  <a:schemeClr val="tx1"/>
                </a:solidFill>
                <a:effectLst/>
                <a:latin typeface="+mn-lt"/>
                <a:ea typeface="+mn-ea"/>
                <a:cs typeface="+mn-cs"/>
              </a:rPr>
              <a:t>bioproducts</a:t>
            </a:r>
            <a:r>
              <a:rPr lang="en-GB" sz="1200" kern="1200" dirty="0">
                <a:solidFill>
                  <a:schemeClr val="tx1"/>
                </a:solidFill>
                <a:effectLst/>
                <a:latin typeface="+mn-lt"/>
                <a:ea typeface="+mn-ea"/>
                <a:cs typeface="+mn-cs"/>
              </a:rPr>
              <a:t>.</a:t>
            </a:r>
            <a:endParaRPr lang="lv-LV" dirty="0"/>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69</a:t>
            </a:fld>
            <a:endParaRPr lang="en-GB"/>
          </a:p>
        </p:txBody>
      </p:sp>
    </p:spTree>
    <p:extLst>
      <p:ext uri="{BB962C8B-B14F-4D97-AF65-F5344CB8AC3E}">
        <p14:creationId xmlns:p14="http://schemas.microsoft.com/office/powerpoint/2010/main" val="3300218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Unit2?market potential </a:t>
            </a:r>
            <a:r>
              <a:rPr lang="en-GB" sz="1200" kern="1200" dirty="0" err="1">
                <a:solidFill>
                  <a:schemeClr val="tx1"/>
                </a:solidFill>
                <a:effectLst/>
                <a:latin typeface="+mn-lt"/>
                <a:ea typeface="+mn-ea"/>
                <a:cs typeface="+mn-cs"/>
              </a:rPr>
              <a:t>assesment</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Most promising market sector in Europe is food, healthcare(medicine) and pharmacy. Pharmacy is promising by its growth rate, while healthcare by its market value, although it could be difficult to enter such a saturated market, only if the fossil packaging is replaced. Food sector is almost in the middle and could be a promising sector to start entering the market, because of the growth rate and market value balance.</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Market pull tools work by increasing the demand for products or services with special features to achieve the goal. The demand for environmentally-friendly products is expected, creating a higher overall level of innovation and responding to changes in demand. The eco-innovation process also involves green public procurement, accounting for 16% of EU GDP, thus bringing eco-friendly products to the market if they are economically viable [159].</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70</a:t>
            </a:fld>
            <a:endParaRPr lang="en-GB"/>
          </a:p>
        </p:txBody>
      </p:sp>
    </p:spTree>
    <p:extLst>
      <p:ext uri="{BB962C8B-B14F-4D97-AF65-F5344CB8AC3E}">
        <p14:creationId xmlns:p14="http://schemas.microsoft.com/office/powerpoint/2010/main" val="548099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 3 bioeconomy measures)</a:t>
            </a:r>
          </a:p>
          <a:p>
            <a:r>
              <a:rPr lang="lv-LV" sz="1200" kern="1200" dirty="0" err="1">
                <a:solidFill>
                  <a:schemeClr val="tx1"/>
                </a:solidFill>
                <a:effectLst/>
                <a:latin typeface="+mn-lt"/>
                <a:ea typeface="+mn-ea"/>
                <a:cs typeface="+mn-cs"/>
              </a:rPr>
              <a:t>Bioeconomy</a:t>
            </a:r>
            <a:r>
              <a:rPr lang="lv-LV" sz="1200" kern="1200" baseline="0" dirty="0">
                <a:solidFill>
                  <a:schemeClr val="tx1"/>
                </a:solidFill>
                <a:effectLst/>
                <a:latin typeface="+mn-lt"/>
                <a:ea typeface="+mn-ea"/>
                <a:cs typeface="+mn-cs"/>
              </a:rPr>
              <a:t> </a:t>
            </a:r>
            <a:r>
              <a:rPr lang="lv-LV" sz="1200" kern="1200" baseline="0" dirty="0" err="1">
                <a:solidFill>
                  <a:schemeClr val="tx1"/>
                </a:solidFill>
                <a:effectLst/>
                <a:latin typeface="+mn-lt"/>
                <a:ea typeface="+mn-ea"/>
                <a:cs typeface="+mn-cs"/>
              </a:rPr>
              <a:t>efficiency</a:t>
            </a:r>
            <a:r>
              <a:rPr lang="en-GB" sz="1200" kern="1200" dirty="0">
                <a:solidFill>
                  <a:schemeClr val="tx1"/>
                </a:solidFill>
                <a:effectLst/>
                <a:latin typeface="+mn-lt"/>
                <a:ea typeface="+mn-ea"/>
                <a:cs typeface="+mn-cs"/>
              </a:rPr>
              <a:t> index </a:t>
            </a:r>
            <a:r>
              <a:rPr lang="lv-LV" sz="1200" kern="1200" dirty="0" err="1">
                <a:solidFill>
                  <a:schemeClr val="tx1"/>
                </a:solidFill>
                <a:effectLst/>
                <a:latin typeface="+mn-lt"/>
                <a:ea typeface="+mn-ea"/>
                <a:cs typeface="+mn-cs"/>
              </a:rPr>
              <a:t>represents</a:t>
            </a:r>
            <a:r>
              <a:rPr lang="en-GB" sz="1200" kern="1200" dirty="0">
                <a:solidFill>
                  <a:schemeClr val="tx1"/>
                </a:solidFill>
                <a:effectLst/>
                <a:latin typeface="+mn-lt"/>
                <a:ea typeface="+mn-ea"/>
                <a:cs typeface="+mn-cs"/>
              </a:rPr>
              <a:t> which of the indicators have higher or lower impact on each country’s overall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efficiency evaluation.</a:t>
            </a:r>
            <a:endParaRPr lang="lv-LV"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for Denmark and Ireland a large share of their evaluation comes from three highest positions – patent share,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labour productivity and government investments into R&amp;D in agriculture sector.</a:t>
            </a:r>
            <a:r>
              <a:rPr lang="lv-LV"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Denmark another strong position constitutes environmental technology development. The share of government support for R&amp;D in agriculture sector is the highest only for the top three countries. The highest impact from the indicators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labour productivity on the overall score is for Belgium, followed by Ireland and the Netherlands. This might be related to the fact, that each country has selected its specific pathway for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development. </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1" u="sng" kern="1200" dirty="0">
                <a:solidFill>
                  <a:schemeClr val="tx1"/>
                </a:solidFill>
                <a:effectLst/>
                <a:latin typeface="+mn-lt"/>
                <a:ea typeface="+mn-ea"/>
                <a:cs typeface="+mn-cs"/>
              </a:rPr>
              <a:t>T</a:t>
            </a:r>
            <a:r>
              <a:rPr lang="en-GB" sz="1200" b="1" u="sng" kern="1200" dirty="0">
                <a:solidFill>
                  <a:schemeClr val="tx1"/>
                </a:solidFill>
                <a:effectLst/>
                <a:latin typeface="+mn-lt"/>
                <a:ea typeface="+mn-ea"/>
                <a:cs typeface="+mn-cs"/>
              </a:rPr>
              <a:t>he </a:t>
            </a:r>
            <a:r>
              <a:rPr lang="en-GB" sz="1200" b="1" u="sng" kern="1200" dirty="0" err="1">
                <a:solidFill>
                  <a:schemeClr val="tx1"/>
                </a:solidFill>
                <a:effectLst/>
                <a:latin typeface="+mn-lt"/>
                <a:ea typeface="+mn-ea"/>
                <a:cs typeface="+mn-cs"/>
              </a:rPr>
              <a:t>bioeconomy</a:t>
            </a:r>
            <a:r>
              <a:rPr lang="en-GB" sz="1200" b="1" u="sng" kern="1200" dirty="0">
                <a:solidFill>
                  <a:schemeClr val="tx1"/>
                </a:solidFill>
                <a:effectLst/>
                <a:latin typeface="+mn-lt"/>
                <a:ea typeface="+mn-ea"/>
                <a:cs typeface="+mn-cs"/>
              </a:rPr>
              <a:t> efficiency index allows the decision makers to identify the most influencing indicators for each country to focus on strengthening the countries performance and could help in </a:t>
            </a:r>
            <a:r>
              <a:rPr lang="en-GB" sz="1200" b="1" u="sng" kern="1200" dirty="0" err="1">
                <a:solidFill>
                  <a:schemeClr val="tx1"/>
                </a:solidFill>
                <a:effectLst/>
                <a:latin typeface="+mn-lt"/>
                <a:ea typeface="+mn-ea"/>
                <a:cs typeface="+mn-cs"/>
              </a:rPr>
              <a:t>bioeconomy</a:t>
            </a:r>
            <a:r>
              <a:rPr lang="en-GB" sz="1200" b="1" u="sng" kern="1200" dirty="0">
                <a:solidFill>
                  <a:schemeClr val="tx1"/>
                </a:solidFill>
                <a:effectLst/>
                <a:latin typeface="+mn-lt"/>
                <a:ea typeface="+mn-ea"/>
                <a:cs typeface="+mn-cs"/>
              </a:rPr>
              <a:t> strategy development. </a:t>
            </a:r>
            <a:endParaRPr lang="lv-LV" sz="1200" b="1"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D</a:t>
            </a:r>
            <a:r>
              <a:rPr lang="en-GB" sz="1200" kern="1200" dirty="0" err="1">
                <a:solidFill>
                  <a:schemeClr val="tx1"/>
                </a:solidFill>
                <a:effectLst/>
                <a:latin typeface="+mn-lt"/>
                <a:ea typeface="+mn-ea"/>
                <a:cs typeface="+mn-cs"/>
              </a:rPr>
              <a:t>ata</a:t>
            </a:r>
            <a:r>
              <a:rPr lang="en-GB" sz="1200" kern="1200" dirty="0">
                <a:solidFill>
                  <a:schemeClr val="tx1"/>
                </a:solidFill>
                <a:effectLst/>
                <a:latin typeface="+mn-lt"/>
                <a:ea typeface="+mn-ea"/>
                <a:cs typeface="+mn-cs"/>
              </a:rPr>
              <a:t> sources were from portal of agro-economics modelling – </a:t>
            </a:r>
            <a:r>
              <a:rPr lang="en-GB" sz="1200" kern="1200" dirty="0" err="1">
                <a:solidFill>
                  <a:schemeClr val="tx1"/>
                </a:solidFill>
                <a:effectLst/>
                <a:latin typeface="+mn-lt"/>
                <a:ea typeface="+mn-ea"/>
                <a:cs typeface="+mn-cs"/>
              </a:rPr>
              <a:t>DataM</a:t>
            </a:r>
            <a:r>
              <a:rPr lang="en-GB" sz="1200" kern="1200" dirty="0">
                <a:solidFill>
                  <a:schemeClr val="tx1"/>
                </a:solidFill>
                <a:effectLst/>
                <a:latin typeface="+mn-lt"/>
                <a:ea typeface="+mn-ea"/>
                <a:cs typeface="+mn-cs"/>
              </a:rPr>
              <a:t>, OECD and Eurostat.</a:t>
            </a:r>
            <a:endParaRPr lang="lv-LV"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71</a:t>
            </a:fld>
            <a:endParaRPr lang="en-GB"/>
          </a:p>
        </p:txBody>
      </p:sp>
    </p:spTree>
    <p:extLst>
      <p:ext uri="{BB962C8B-B14F-4D97-AF65-F5344CB8AC3E}">
        <p14:creationId xmlns:p14="http://schemas.microsoft.com/office/powerpoint/2010/main" val="40569513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https://link.springer.com/chapter/10.1007/978-3-319-68152-8_3</a:t>
            </a:r>
          </a:p>
          <a:p>
            <a:r>
              <a:rPr lang="en-US" dirty="0"/>
              <a:t>Many bioeconomy strategies on a regional and national level have been developed</a:t>
            </a:r>
            <a:r>
              <a:rPr lang="lv-LV" dirty="0"/>
              <a:t>,</a:t>
            </a:r>
            <a:r>
              <a:rPr lang="lv-LV" baseline="0" dirty="0"/>
              <a:t> </a:t>
            </a:r>
            <a:r>
              <a:rPr lang="en-US" dirty="0"/>
              <a:t>most of them in Europe, but also in the United States, South Africa, or Thailand. Those countries are also willing to intensively promote the development of their </a:t>
            </a:r>
            <a:r>
              <a:rPr lang="en-US" dirty="0" err="1"/>
              <a:t>bioeconomies</a:t>
            </a:r>
            <a:r>
              <a:rPr lang="en-US" dirty="0"/>
              <a:t> politically, using enabling policy means (Dietz et al., 2018). Where a designated bioeconomy strategy is missing, the governments have often addressed the topic in related strategies. One example is The Netherlands, where it is linked to the circular economy strategy (Ministry of Economic Affairs, 2018).</a:t>
            </a:r>
            <a:r>
              <a:rPr lang="lv-LV" dirty="0"/>
              <a:t> (http://biomonitor.eu/wp-content/uploads/2019/10/BioMonitor_Deliverable_1.1_Update_1.pdf)</a:t>
            </a:r>
          </a:p>
          <a:p>
            <a:endParaRPr lang="en-US" dirty="0"/>
          </a:p>
        </p:txBody>
      </p:sp>
      <p:sp>
        <p:nvSpPr>
          <p:cNvPr id="4" name="Slide Number Placeholder 3"/>
          <p:cNvSpPr>
            <a:spLocks noGrp="1"/>
          </p:cNvSpPr>
          <p:nvPr>
            <p:ph type="sldNum" sz="quarter" idx="5"/>
          </p:nvPr>
        </p:nvSpPr>
        <p:spPr/>
        <p:txBody>
          <a:bodyPr/>
          <a:lstStyle/>
          <a:p>
            <a:fld id="{97FC909E-DB3A-494C-BD89-D0479E55F7C5}" type="slidenum">
              <a:rPr lang="en-GB" smtClean="0"/>
              <a:t>72</a:t>
            </a:fld>
            <a:endParaRPr lang="en-GB"/>
          </a:p>
        </p:txBody>
      </p:sp>
    </p:spTree>
    <p:extLst>
      <p:ext uri="{BB962C8B-B14F-4D97-AF65-F5344CB8AC3E}">
        <p14:creationId xmlns:p14="http://schemas.microsoft.com/office/powerpoint/2010/main" val="12500753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Resource availability is the first step to promote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resource should be local and not dependent on import. </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Technology should be available on commercial scale even if it is innovative technology, if innovative technology is not yet in commercial stage it goes back to Research and Development (R&amp;D) stage. GE-McKinsey matrix, that has been used for market assessments. </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dirty="0">
                <a:latin typeface="Calibri" panose="020F0502020204030204" pitchFamily="34" charset="0"/>
                <a:ea typeface="Corbel" panose="020B0503020204020204" pitchFamily="34" charset="0"/>
                <a:cs typeface="Times New Roman" panose="02020603050405020304" pitchFamily="18" charset="0"/>
              </a:rPr>
              <a:t>P</a:t>
            </a:r>
            <a:r>
              <a:rPr lang="en-GB" dirty="0" err="1">
                <a:latin typeface="Calibri" panose="020F0502020204030204" pitchFamily="34" charset="0"/>
                <a:ea typeface="Corbel" panose="020B0503020204020204" pitchFamily="34" charset="0"/>
                <a:cs typeface="Times New Roman" panose="02020603050405020304" pitchFamily="18" charset="0"/>
              </a:rPr>
              <a:t>roducts</a:t>
            </a:r>
            <a:r>
              <a:rPr lang="en-GB" dirty="0">
                <a:latin typeface="Calibri" panose="020F0502020204030204" pitchFamily="34" charset="0"/>
                <a:ea typeface="Corbel" panose="020B0503020204020204" pitchFamily="34" charset="0"/>
                <a:cs typeface="Times New Roman" panose="02020603050405020304" pitchFamily="18" charset="0"/>
              </a:rPr>
              <a:t> that fall above the diagonal line are high performers with commercialization potential; these are the products that a company needs to focus on. </a:t>
            </a:r>
            <a:r>
              <a:rPr lang="en-GB" dirty="0"/>
              <a:t>A product in the </a:t>
            </a:r>
            <a:r>
              <a:rPr lang="en-GB" b="1" dirty="0"/>
              <a:t>first quadrant </a:t>
            </a:r>
            <a:r>
              <a:rPr lang="en-GB" dirty="0"/>
              <a:t>is worth investing in with no further calculation or assessment and may be marked as a product leader. </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Products in the </a:t>
            </a:r>
            <a:r>
              <a:rPr lang="en-GB" sz="1200" b="1" kern="1200" dirty="0">
                <a:solidFill>
                  <a:schemeClr val="tx1"/>
                </a:solidFill>
                <a:effectLst/>
                <a:latin typeface="+mn-lt"/>
                <a:ea typeface="+mn-ea"/>
                <a:cs typeface="+mn-cs"/>
              </a:rPr>
              <a:t>second quadrant </a:t>
            </a:r>
            <a:r>
              <a:rPr lang="en-GB" sz="1200" kern="1200" dirty="0">
                <a:solidFill>
                  <a:schemeClr val="tx1"/>
                </a:solidFill>
                <a:effectLst/>
                <a:latin typeface="+mn-lt"/>
                <a:ea typeface="+mn-ea"/>
                <a:cs typeface="+mn-cs"/>
              </a:rPr>
              <a:t>have potential for growth, and may be advisable for the company to invest in if improvements can be found and implemented.</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ea typeface="+mn-ea"/>
                <a:cs typeface="+mn-cs"/>
              </a:rPr>
              <a:t>T</a:t>
            </a:r>
            <a:r>
              <a:rPr lang="en-GB" sz="1200" b="1" kern="1200" dirty="0" err="1">
                <a:solidFill>
                  <a:schemeClr val="tx1"/>
                </a:solidFill>
                <a:effectLst/>
                <a:latin typeface="+mn-lt"/>
                <a:ea typeface="+mn-ea"/>
                <a:cs typeface="+mn-cs"/>
              </a:rPr>
              <a:t>hird</a:t>
            </a:r>
            <a:r>
              <a:rPr lang="en-GB" sz="1200" b="1" kern="1200" dirty="0">
                <a:solidFill>
                  <a:schemeClr val="tx1"/>
                </a:solidFill>
                <a:effectLst/>
                <a:latin typeface="+mn-lt"/>
                <a:ea typeface="+mn-ea"/>
                <a:cs typeface="+mn-cs"/>
              </a:rPr>
              <a:t> quadrants </a:t>
            </a:r>
            <a:r>
              <a:rPr lang="en-GB" sz="1200" kern="1200" dirty="0">
                <a:solidFill>
                  <a:schemeClr val="tx1"/>
                </a:solidFill>
                <a:effectLst/>
                <a:latin typeface="+mn-lt"/>
                <a:ea typeface="+mn-ea"/>
                <a:cs typeface="+mn-cs"/>
              </a:rPr>
              <a:t>are in p</a:t>
            </a:r>
            <a:r>
              <a:rPr lang="lv-LV" sz="1200" kern="1200" dirty="0">
                <a:solidFill>
                  <a:schemeClr val="tx1"/>
                </a:solidFill>
                <a:effectLst/>
                <a:latin typeface="+mn-lt"/>
                <a:ea typeface="+mn-ea"/>
                <a:cs typeface="+mn-cs"/>
              </a:rPr>
              <a:t>o</a:t>
            </a:r>
            <a:r>
              <a:rPr lang="en-GB" sz="1200" kern="1200" dirty="0" err="1">
                <a:solidFill>
                  <a:schemeClr val="tx1"/>
                </a:solidFill>
                <a:effectLst/>
                <a:latin typeface="+mn-lt"/>
                <a:ea typeface="+mn-ea"/>
                <a:cs typeface="+mn-cs"/>
              </a:rPr>
              <a:t>ssably</a:t>
            </a:r>
            <a:r>
              <a:rPr lang="en-GB" sz="1200" kern="1200" dirty="0">
                <a:solidFill>
                  <a:schemeClr val="tx1"/>
                </a:solidFill>
                <a:effectLst/>
                <a:latin typeface="+mn-lt"/>
                <a:ea typeface="+mn-ea"/>
                <a:cs typeface="+mn-cs"/>
              </a:rPr>
              <a:t> attractive markets but before proceeding need to be evaluated further to see if there are opportunities for </a:t>
            </a:r>
            <a:r>
              <a:rPr lang="en-GB" sz="1200" kern="1200" dirty="0" err="1">
                <a:solidFill>
                  <a:schemeClr val="tx1"/>
                </a:solidFill>
                <a:effectLst/>
                <a:latin typeface="+mn-lt"/>
                <a:ea typeface="+mn-ea"/>
                <a:cs typeface="+mn-cs"/>
              </a:rPr>
              <a:t>biorefining</a:t>
            </a:r>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Fourth quadrants </a:t>
            </a:r>
            <a:r>
              <a:rPr lang="en-GB" dirty="0"/>
              <a:t>represent weak markets; it is not advisable to invest in those products. </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Fifth quadrant </a:t>
            </a:r>
            <a:r>
              <a:rPr lang="en-GB" dirty="0"/>
              <a:t>products should be discarded</a:t>
            </a:r>
            <a:r>
              <a:rPr lang="lv-LV" dirty="0"/>
              <a:t>.</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73</a:t>
            </a:fld>
            <a:endParaRPr lang="en-GB"/>
          </a:p>
        </p:txBody>
      </p:sp>
    </p:spTree>
    <p:extLst>
      <p:ext uri="{BB962C8B-B14F-4D97-AF65-F5344CB8AC3E}">
        <p14:creationId xmlns:p14="http://schemas.microsoft.com/office/powerpoint/2010/main" val="3807392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now to talk about the </a:t>
            </a:r>
            <a:r>
              <a:rPr lang="lv-LV" sz="1800" dirty="0">
                <a:effectLst/>
                <a:latin typeface="Calibri" panose="020F0502020204030204" pitchFamily="34" charset="0"/>
                <a:ea typeface="Calibri" panose="020F0502020204030204" pitchFamily="34" charset="0"/>
                <a:cs typeface="Times New Roman" panose="02020603050405020304" pitchFamily="18" charset="0"/>
              </a:rPr>
              <a:t>Basic principles and concepts of bioeconomy</a:t>
            </a:r>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7</a:t>
            </a:fld>
            <a:endParaRPr lang="en-GB"/>
          </a:p>
        </p:txBody>
      </p:sp>
    </p:spTree>
    <p:extLst>
      <p:ext uri="{BB962C8B-B14F-4D97-AF65-F5344CB8AC3E}">
        <p14:creationId xmlns:p14="http://schemas.microsoft.com/office/powerpoint/2010/main" val="9984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After rapid fossil economic development, an estimation of resource insufficiency is evident. It has become a push towards bioeconomy and necessity for research and infrastructure for alternative energy and sustainable agriculture. However, bioeconomy cannot substitute fossil resources with bioresources to the same extent to ensure the consumption of existing demand.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transition from a fossil economy to a bioeconomy is perceived as the new wave of economic development has a positive effect on the emissions from economic growth, which goes parallel with the growth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nationl</a:t>
            </a:r>
            <a:r>
              <a:rPr lang="en-GB" sz="1800" dirty="0">
                <a:effectLst/>
                <a:latin typeface="Calibri" panose="020F0502020204030204" pitchFamily="34" charset="0"/>
                <a:ea typeface="Calibri" panose="020F0502020204030204" pitchFamily="34" charset="0"/>
                <a:cs typeface="Times New Roman" panose="02020603050405020304" pitchFamily="18" charset="0"/>
              </a:rPr>
              <a:t> GDP.</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strategic goals of the Bioeconomy Strategy are:</a:t>
            </a:r>
          </a:p>
          <a:p>
            <a:pPr marL="9144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 A competitive operating environment for the bioeconomy,</a:t>
            </a:r>
          </a:p>
          <a:p>
            <a:pPr marL="9144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2. New business from the bioeconomy,</a:t>
            </a:r>
          </a:p>
          <a:p>
            <a:pPr marL="9144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3. A strong bioeconomy competence base,</a:t>
            </a:r>
          </a:p>
          <a:p>
            <a:pPr marL="9144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4. Accessibility and sustainability of biomasses.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goal is to create new economic growth and jobs through growth in business, and high value-added products and services, while securing the viability of natural ecosystems. It is expected to be the next economic wave, after the fossil economy. The bioeconomy combines many sectors of primary production, refining and end product markets</a:t>
            </a:r>
            <a:endParaRPr lang="lv-LV" sz="1200" dirty="0"/>
          </a:p>
        </p:txBody>
      </p:sp>
      <p:sp>
        <p:nvSpPr>
          <p:cNvPr id="4" name="Slide Number Placeholder 3"/>
          <p:cNvSpPr>
            <a:spLocks noGrp="1"/>
          </p:cNvSpPr>
          <p:nvPr>
            <p:ph type="sldNum" sz="quarter" idx="5"/>
          </p:nvPr>
        </p:nvSpPr>
        <p:spPr/>
        <p:txBody>
          <a:bodyPr/>
          <a:lstStyle/>
          <a:p>
            <a:fld id="{97FC909E-DB3A-494C-BD89-D0479E55F7C5}" type="slidenum">
              <a:rPr lang="en-GB" smtClean="0"/>
              <a:t>8</a:t>
            </a:fld>
            <a:endParaRPr lang="en-GB"/>
          </a:p>
        </p:txBody>
      </p:sp>
    </p:spTree>
    <p:extLst>
      <p:ext uri="{BB962C8B-B14F-4D97-AF65-F5344CB8AC3E}">
        <p14:creationId xmlns:p14="http://schemas.microsoft.com/office/powerpoint/2010/main" val="306850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Previously, we saw the tendencies of three waves: natural, fossil and bioeconomy. In this slide, you can see the same tendencies based on real data for economic growth and CO2 emissions globally. Both graphs show exponential growth resulting from fossil economy boost. </a:t>
            </a:r>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9</a:t>
            </a:fld>
            <a:endParaRPr lang="en-GB"/>
          </a:p>
        </p:txBody>
      </p:sp>
    </p:spTree>
    <p:extLst>
      <p:ext uri="{BB962C8B-B14F-4D97-AF65-F5344CB8AC3E}">
        <p14:creationId xmlns:p14="http://schemas.microsoft.com/office/powerpoint/2010/main" val="535781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DA819-98A1-4198-9101-2E2338D071D7}"/>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a:extLst>
              <a:ext uri="{FF2B5EF4-FFF2-40B4-BE49-F238E27FC236}">
                <a16:creationId xmlns:a16="http://schemas.microsoft.com/office/drawing/2014/main" id="{902EF67E-47E5-4525-8E81-29E113DCFF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6" name="Segnaposto numero diapositiva 5">
            <a:extLst>
              <a:ext uri="{FF2B5EF4-FFF2-40B4-BE49-F238E27FC236}">
                <a16:creationId xmlns:a16="http://schemas.microsoft.com/office/drawing/2014/main" id="{5A9693AC-89A8-4372-8B13-8BF2C423E8FB}"/>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10628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2EA35-18DB-4E7E-A58A-9299B76A6103}"/>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E22B5D21-E0A7-4CDD-B79C-EB73D2BA310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2C2F49D7-8A91-444C-8DDA-4016734130D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04969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1E99EC-C7AB-4784-9472-4785E57F54F7}"/>
              </a:ext>
            </a:extLst>
          </p:cNvPr>
          <p:cNvSpPr>
            <a:spLocks noGrp="1"/>
          </p:cNvSpPr>
          <p:nvPr>
            <p:ph type="title" orient="vert"/>
          </p:nvPr>
        </p:nvSpPr>
        <p:spPr>
          <a:xfrm>
            <a:off x="6543675" y="365125"/>
            <a:ext cx="1971675"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04E1CEFD-3A6C-4A58-85BC-38B2578D1B71}"/>
              </a:ext>
            </a:extLst>
          </p:cNvPr>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2E886229-473A-4A9A-BCF2-FB7E841D6985}"/>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29532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C196DC-07FF-46BC-B5C3-6D35A2EE106C}"/>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E6B32E27-A2AA-4C24-8CC1-5ABFE674536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75C97C12-9314-45D4-824A-6781E0B374CD}"/>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4023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9744D-1769-4534-A97C-EA7C47596DF8}"/>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a:t>
            </a:r>
          </a:p>
        </p:txBody>
      </p:sp>
      <p:sp>
        <p:nvSpPr>
          <p:cNvPr id="3" name="Segnaposto testo 2">
            <a:extLst>
              <a:ext uri="{FF2B5EF4-FFF2-40B4-BE49-F238E27FC236}">
                <a16:creationId xmlns:a16="http://schemas.microsoft.com/office/drawing/2014/main" id="{595C8C96-1506-4434-AF8D-681F542C32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6" name="Segnaposto numero diapositiva 5">
            <a:extLst>
              <a:ext uri="{FF2B5EF4-FFF2-40B4-BE49-F238E27FC236}">
                <a16:creationId xmlns:a16="http://schemas.microsoft.com/office/drawing/2014/main" id="{33C17FFD-1634-40E8-BF1F-AFBF2F8D17E1}"/>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80572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077F1B-6398-47D6-BCD4-C9048C32787E}"/>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D5F45C23-A5A8-426D-ACEB-5B0D2F61DCE4}"/>
              </a:ext>
            </a:extLst>
          </p:cNvPr>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E4C456-FFA5-46F1-A469-CC5B735E79C9}"/>
              </a:ext>
            </a:extLst>
          </p:cNvPr>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numero diapositiva 6">
            <a:extLst>
              <a:ext uri="{FF2B5EF4-FFF2-40B4-BE49-F238E27FC236}">
                <a16:creationId xmlns:a16="http://schemas.microsoft.com/office/drawing/2014/main" id="{A9AFE69E-5AB9-4B28-8C62-197B8DD24CF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92667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CC69C-7363-48C7-9BBD-C0D1F955071A}"/>
              </a:ext>
            </a:extLst>
          </p:cNvPr>
          <p:cNvSpPr>
            <a:spLocks noGrp="1"/>
          </p:cNvSpPr>
          <p:nvPr>
            <p:ph type="title"/>
          </p:nvPr>
        </p:nvSpPr>
        <p:spPr>
          <a:xfrm>
            <a:off x="629841" y="365126"/>
            <a:ext cx="78867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4013E8AB-84D3-40FF-81D1-00E0F8D849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AFBC62EB-1FE4-4F68-BC00-DF97E0517EE3}"/>
              </a:ext>
            </a:extLst>
          </p:cNvPr>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EECAF15-63CA-463B-9934-4D6043B6FA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F4DC971-8C8A-48BD-B2ED-0BFB3858A4A0}"/>
              </a:ext>
            </a:extLst>
          </p:cNvPr>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Segnaposto numero diapositiva 8">
            <a:extLst>
              <a:ext uri="{FF2B5EF4-FFF2-40B4-BE49-F238E27FC236}">
                <a16:creationId xmlns:a16="http://schemas.microsoft.com/office/drawing/2014/main" id="{0D70414F-3CF5-4CA2-9E89-3F54A8FEF28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24865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5F6A4-3678-413A-8854-420615295CE8}"/>
              </a:ext>
            </a:extLst>
          </p:cNvPr>
          <p:cNvSpPr>
            <a:spLocks noGrp="1"/>
          </p:cNvSpPr>
          <p:nvPr>
            <p:ph type="title"/>
          </p:nvPr>
        </p:nvSpPr>
        <p:spPr/>
        <p:txBody>
          <a:bodyPr/>
          <a:lstStyle/>
          <a:p>
            <a:r>
              <a:rPr lang="it-IT"/>
              <a:t>Fare clic per modificare lo stile del titolo</a:t>
            </a:r>
          </a:p>
        </p:txBody>
      </p:sp>
      <p:sp>
        <p:nvSpPr>
          <p:cNvPr id="5" name="Segnaposto numero diapositiva 4">
            <a:extLst>
              <a:ext uri="{FF2B5EF4-FFF2-40B4-BE49-F238E27FC236}">
                <a16:creationId xmlns:a16="http://schemas.microsoft.com/office/drawing/2014/main" id="{6FD406C0-CD3E-40E2-896A-70A4C4871638}"/>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15036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FA434F-43A8-490B-8C73-CAD6CAA11429}"/>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121917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BA2264-B4BC-40E9-8C12-57BF5E95DE54}"/>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contenuto 2">
            <a:extLst>
              <a:ext uri="{FF2B5EF4-FFF2-40B4-BE49-F238E27FC236}">
                <a16:creationId xmlns:a16="http://schemas.microsoft.com/office/drawing/2014/main" id="{6EE1ABE2-1038-4DA0-997C-F107D031F7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EE32488-72FB-45C0-A7B0-17E9FD1986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7" name="Segnaposto numero diapositiva 6">
            <a:extLst>
              <a:ext uri="{FF2B5EF4-FFF2-40B4-BE49-F238E27FC236}">
                <a16:creationId xmlns:a16="http://schemas.microsoft.com/office/drawing/2014/main" id="{AF1724F6-48AF-40EC-A876-6B762FCE3A91}"/>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58334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3E89A-4BAE-48D6-842B-6EC1BFB9FD0E}"/>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immagine 2">
            <a:extLst>
              <a:ext uri="{FF2B5EF4-FFF2-40B4-BE49-F238E27FC236}">
                <a16:creationId xmlns:a16="http://schemas.microsoft.com/office/drawing/2014/main" id="{A86B7A0D-6DB6-4F97-AEFF-5AF23FF02E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4" name="Segnaposto testo 3">
            <a:extLst>
              <a:ext uri="{FF2B5EF4-FFF2-40B4-BE49-F238E27FC236}">
                <a16:creationId xmlns:a16="http://schemas.microsoft.com/office/drawing/2014/main" id="{B929586A-78ED-4493-943C-FA71220A82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7" name="Segnaposto numero diapositiva 6">
            <a:extLst>
              <a:ext uri="{FF2B5EF4-FFF2-40B4-BE49-F238E27FC236}">
                <a16:creationId xmlns:a16="http://schemas.microsoft.com/office/drawing/2014/main" id="{EB6C3C62-E86B-4B8E-B815-34B988B6C523}"/>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48386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EA711EC-948A-4576-AD07-E33F10DB14F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7637" y="5034875"/>
            <a:ext cx="9379273" cy="2405280"/>
          </a:xfrm>
          <a:prstGeom prst="rect">
            <a:avLst/>
          </a:prstGeom>
        </p:spPr>
      </p:pic>
      <p:sp>
        <p:nvSpPr>
          <p:cNvPr id="2" name="Segnaposto titolo 1">
            <a:extLst>
              <a:ext uri="{FF2B5EF4-FFF2-40B4-BE49-F238E27FC236}">
                <a16:creationId xmlns:a16="http://schemas.microsoft.com/office/drawing/2014/main" id="{E823E71C-C102-457B-846D-C528A823A2DC}"/>
              </a:ext>
            </a:extLst>
          </p:cNvPr>
          <p:cNvSpPr>
            <a:spLocks noGrp="1"/>
          </p:cNvSpPr>
          <p:nvPr>
            <p:ph type="title"/>
          </p:nvPr>
        </p:nvSpPr>
        <p:spPr>
          <a:xfrm>
            <a:off x="375556" y="800100"/>
            <a:ext cx="8392886" cy="890589"/>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15E3DD5-0C21-4D27-A219-93CC26B8F6AC}"/>
              </a:ext>
            </a:extLst>
          </p:cNvPr>
          <p:cNvSpPr>
            <a:spLocks noGrp="1"/>
          </p:cNvSpPr>
          <p:nvPr>
            <p:ph type="body" idx="1"/>
          </p:nvPr>
        </p:nvSpPr>
        <p:spPr>
          <a:xfrm>
            <a:off x="375556" y="1823125"/>
            <a:ext cx="8392886"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a:extLst>
              <a:ext uri="{FF2B5EF4-FFF2-40B4-BE49-F238E27FC236}">
                <a16:creationId xmlns:a16="http://schemas.microsoft.com/office/drawing/2014/main" id="{E9A5408B-9D07-4503-A292-B790B08EBEFB}"/>
              </a:ext>
            </a:extLst>
          </p:cNvPr>
          <p:cNvSpPr>
            <a:spLocks noGrp="1"/>
          </p:cNvSpPr>
          <p:nvPr>
            <p:ph type="sldNum" sz="quarter" idx="4"/>
          </p:nvPr>
        </p:nvSpPr>
        <p:spPr>
          <a:xfrm>
            <a:off x="8278585" y="6310311"/>
            <a:ext cx="489857" cy="365125"/>
          </a:xfrm>
          <a:prstGeom prst="rect">
            <a:avLst/>
          </a:prstGeom>
        </p:spPr>
        <p:txBody>
          <a:bodyPr vert="horz" lIns="91440" tIns="45720" rIns="91440" bIns="45720" rtlCol="0" anchor="ctr"/>
          <a:lstStyle>
            <a:lvl1pPr algn="r">
              <a:defRPr sz="900">
                <a:solidFill>
                  <a:schemeClr val="bg1"/>
                </a:solidFill>
              </a:defRPr>
            </a:lvl1pPr>
          </a:lstStyle>
          <a:p>
            <a:fld id="{F5D31388-1EA4-4B74-8FFA-0D39003D9700}" type="slidenum">
              <a:rPr lang="it-IT" smtClean="0"/>
              <a:pPr/>
              <a:t>‹#›</a:t>
            </a:fld>
            <a:endParaRPr lang="it-IT" dirty="0"/>
          </a:p>
        </p:txBody>
      </p:sp>
      <p:sp>
        <p:nvSpPr>
          <p:cNvPr id="9" name="Google Shape;55;p13">
            <a:extLst>
              <a:ext uri="{FF2B5EF4-FFF2-40B4-BE49-F238E27FC236}">
                <a16:creationId xmlns:a16="http://schemas.microsoft.com/office/drawing/2014/main" id="{45A9DD9F-F47E-4A0A-9BB0-5EE7E8CDC37B}"/>
              </a:ext>
            </a:extLst>
          </p:cNvPr>
          <p:cNvSpPr txBox="1"/>
          <p:nvPr userDrawn="1"/>
        </p:nvSpPr>
        <p:spPr>
          <a:xfrm>
            <a:off x="507643" y="6311899"/>
            <a:ext cx="7846383"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sz="800" dirty="0">
                <a:solidFill>
                  <a:schemeClr val="bg1"/>
                </a:solidFill>
                <a:latin typeface="Montserrat"/>
                <a:ea typeface="Montserrat"/>
                <a:cs typeface="Montserrat"/>
                <a:sym typeface="Montserrat"/>
              </a:rPr>
              <a:t>The European Commission support for the production of this publication does not constitute endorsement of the contents which reflects the views only</a:t>
            </a:r>
            <a:r>
              <a:rPr lang="it" sz="800" baseline="0" dirty="0">
                <a:solidFill>
                  <a:schemeClr val="bg1"/>
                </a:solidFill>
                <a:latin typeface="Montserrat"/>
                <a:ea typeface="Montserrat"/>
                <a:cs typeface="Montserrat"/>
                <a:sym typeface="Montserrat"/>
              </a:rPr>
              <a:t> </a:t>
            </a:r>
            <a:r>
              <a:rPr lang="it" sz="800" dirty="0">
                <a:solidFill>
                  <a:schemeClr val="bg1"/>
                </a:solidFill>
                <a:latin typeface="Montserrat"/>
                <a:ea typeface="Montserrat"/>
                <a:cs typeface="Montserrat"/>
                <a:sym typeface="Montserrat"/>
              </a:rPr>
              <a:t>of the authors, and the Commission cannot be held responsible for any use which may be made of the information contained therein.</a:t>
            </a:r>
            <a:endParaRPr sz="800" dirty="0">
              <a:solidFill>
                <a:schemeClr val="bg1"/>
              </a:solidFill>
              <a:latin typeface="Montserrat"/>
              <a:ea typeface="Montserrat"/>
              <a:cs typeface="Montserrat"/>
              <a:sym typeface="Montserrat"/>
            </a:endParaRPr>
          </a:p>
        </p:txBody>
      </p:sp>
      <p:pic>
        <p:nvPicPr>
          <p:cNvPr id="11" name="Immagine 10">
            <a:extLst>
              <a:ext uri="{FF2B5EF4-FFF2-40B4-BE49-F238E27FC236}">
                <a16:creationId xmlns:a16="http://schemas.microsoft.com/office/drawing/2014/main" id="{5BBFABC3-3641-4FD4-A618-B562D776BE9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332220" y="135123"/>
            <a:ext cx="2459082" cy="527541"/>
          </a:xfrm>
          <a:prstGeom prst="rect">
            <a:avLst/>
          </a:prstGeom>
        </p:spPr>
      </p:pic>
      <p:pic>
        <p:nvPicPr>
          <p:cNvPr id="13" name="Immagine 12">
            <a:extLst>
              <a:ext uri="{FF2B5EF4-FFF2-40B4-BE49-F238E27FC236}">
                <a16:creationId xmlns:a16="http://schemas.microsoft.com/office/drawing/2014/main" id="{38499B4E-2B9F-4805-8782-F01A7E2983F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9368" y="120101"/>
            <a:ext cx="2502413" cy="597409"/>
          </a:xfrm>
          <a:prstGeom prst="rect">
            <a:avLst/>
          </a:prstGeom>
        </p:spPr>
      </p:pic>
    </p:spTree>
    <p:extLst>
      <p:ext uri="{BB962C8B-B14F-4D97-AF65-F5344CB8AC3E}">
        <p14:creationId xmlns:p14="http://schemas.microsoft.com/office/powerpoint/2010/main" val="38959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rgbClr val="159A34"/>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3.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17.jpeg"/><Relationship Id="rId5" Type="http://schemas.openxmlformats.org/officeDocument/2006/relationships/diagramQuickStyle" Target="../diagrams/quickStyle3.xml"/><Relationship Id="rId10" Type="http://schemas.openxmlformats.org/officeDocument/2006/relationships/image" Target="../media/image16.jpeg"/><Relationship Id="rId4" Type="http://schemas.openxmlformats.org/officeDocument/2006/relationships/diagramLayout" Target="../diagrams/layout3.xml"/><Relationship Id="rId9"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ec.europa.eu/eurostat/statistics-explained/index.php?title=Glossary:International_patent_classification_(IPC)"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4.emf"/><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6.emf"/><Relationship Id="rId4"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7.emf"/><Relationship Id="rId4" Type="http://schemas.openxmlformats.org/officeDocument/2006/relationships/oleObject" Target="../embeddings/oleObject6.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8.emf"/><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9.emf"/></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40.emf"/><Relationship Id="rId5" Type="http://schemas.openxmlformats.org/officeDocument/2006/relationships/oleObject" Target="../embeddings/oleObject8.bin"/><Relationship Id="rId4" Type="http://schemas.openxmlformats.org/officeDocument/2006/relationships/image" Target="../media/image41.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42.emf"/><Relationship Id="rId4" Type="http://schemas.openxmlformats.org/officeDocument/2006/relationships/oleObject" Target="../embeddings/oleObject9.bin"/></Relationships>
</file>

<file path=ppt/slides/_rels/slide5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55.emf"/><Relationship Id="rId4" Type="http://schemas.openxmlformats.org/officeDocument/2006/relationships/oleObject" Target="../embeddings/oleObject10.bin"/></Relationships>
</file>

<file path=ppt/slides/_rels/slide5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hyperlink" Target="https://ec.europa.eu/info/research-and-innovation/research-area/environment/bioeconomy/bioeconomy-strategy_en" TargetMode="External"/><Relationship Id="rId4" Type="http://schemas.openxmlformats.org/officeDocument/2006/relationships/hyperlink" Target="https://ec.europa.eu/info/research-and-innovation/research-area/environment/bioeconomy_en"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chart" Target="../charts/chart6.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oleObject" Target="../embeddings/oleObject11.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73.emf"/><Relationship Id="rId4" Type="http://schemas.openxmlformats.org/officeDocument/2006/relationships/oleObject" Target="../embeddings/oleObject13.bin"/></Relationships>
</file>

<file path=ppt/slides/_rels/slide6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chart" Target="../charts/chart9.xml"/><Relationship Id="rId7" Type="http://schemas.openxmlformats.org/officeDocument/2006/relationships/diagramColors" Target="../diagrams/colors9.xml"/><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7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link.springer.com/chapter/10.1007/978-3-319-68152-8_3#CR17"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823CFD9-DD03-4D77-A44E-F56612639B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20" y="1057672"/>
            <a:ext cx="2010364" cy="4864100"/>
          </a:xfrm>
          <a:prstGeom prst="rect">
            <a:avLst/>
          </a:prstGeom>
        </p:spPr>
      </p:pic>
      <p:pic>
        <p:nvPicPr>
          <p:cNvPr id="7" name="Immagine 6">
            <a:extLst>
              <a:ext uri="{FF2B5EF4-FFF2-40B4-BE49-F238E27FC236}">
                <a16:creationId xmlns:a16="http://schemas.microsoft.com/office/drawing/2014/main" id="{13CF8A4F-194E-4EBB-A02A-7413B811B94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34753" y="800100"/>
            <a:ext cx="3357793" cy="5143500"/>
          </a:xfrm>
          <a:prstGeom prst="rect">
            <a:avLst/>
          </a:prstGeom>
        </p:spPr>
      </p:pic>
      <p:sp>
        <p:nvSpPr>
          <p:cNvPr id="2" name="Titolo 1"/>
          <p:cNvSpPr>
            <a:spLocks noGrp="1"/>
          </p:cNvSpPr>
          <p:nvPr>
            <p:ph type="ctrTitle"/>
          </p:nvPr>
        </p:nvSpPr>
        <p:spPr>
          <a:xfrm>
            <a:off x="1143000" y="1674055"/>
            <a:ext cx="6858000" cy="2982082"/>
          </a:xfrm>
        </p:spPr>
        <p:txBody>
          <a:bodyPr>
            <a:normAutofit fontScale="90000"/>
          </a:bodyPr>
          <a:lstStyle/>
          <a:p>
            <a:r>
              <a:rPr lang="en-US" dirty="0"/>
              <a:t>Introduction to bioeconomy: different bioeconomy levels and their interconnection and assessment</a:t>
            </a:r>
          </a:p>
        </p:txBody>
      </p:sp>
      <p:sp>
        <p:nvSpPr>
          <p:cNvPr id="3" name="Sottotitolo 2"/>
          <p:cNvSpPr>
            <a:spLocks noGrp="1"/>
          </p:cNvSpPr>
          <p:nvPr>
            <p:ph type="subTitle" idx="1"/>
          </p:nvPr>
        </p:nvSpPr>
        <p:spPr>
          <a:xfrm>
            <a:off x="1143000" y="5013325"/>
            <a:ext cx="6858000" cy="742949"/>
          </a:xfrm>
        </p:spPr>
        <p:txBody>
          <a:bodyPr/>
          <a:lstStyle/>
          <a:p>
            <a:r>
              <a:rPr lang="en-GB" dirty="0"/>
              <a:t>PhD Lauma Žihare, RTU Latvia</a:t>
            </a:r>
          </a:p>
          <a:p>
            <a:r>
              <a:rPr lang="en-GB" dirty="0"/>
              <a:t>Prof. Francesco Romagnoli, RTU, Latvia</a:t>
            </a:r>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t>1</a:t>
            </a:fld>
            <a:endParaRPr lang="it-IT"/>
          </a:p>
        </p:txBody>
      </p:sp>
    </p:spTree>
    <p:extLst>
      <p:ext uri="{BB962C8B-B14F-4D97-AF65-F5344CB8AC3E}">
        <p14:creationId xmlns:p14="http://schemas.microsoft.com/office/powerpoint/2010/main" val="2756876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723F-398D-44F5-8866-E5E0D80A7127}"/>
              </a:ext>
            </a:extLst>
          </p:cNvPr>
          <p:cNvSpPr>
            <a:spLocks noGrp="1"/>
          </p:cNvSpPr>
          <p:nvPr>
            <p:ph type="title"/>
          </p:nvPr>
        </p:nvSpPr>
        <p:spPr>
          <a:xfrm>
            <a:off x="375556" y="800100"/>
            <a:ext cx="8392886" cy="890589"/>
          </a:xfrm>
        </p:spPr>
        <p:txBody>
          <a:bodyPr anchor="ctr">
            <a:normAutofit fontScale="90000"/>
          </a:bodyPr>
          <a:lstStyle/>
          <a:p>
            <a:r>
              <a:rPr lang="en-US" dirty="0"/>
              <a:t>Bio economy, green economy, sustainability</a:t>
            </a:r>
          </a:p>
        </p:txBody>
      </p:sp>
      <p:pic>
        <p:nvPicPr>
          <p:cNvPr id="7" name="Content Placeholder 6" descr="Chart, histogram&#10;&#10;Description automatically generated">
            <a:extLst>
              <a:ext uri="{FF2B5EF4-FFF2-40B4-BE49-F238E27FC236}">
                <a16:creationId xmlns:a16="http://schemas.microsoft.com/office/drawing/2014/main" id="{3CD2860A-4014-4EC1-B1F7-3BC8210F4618}"/>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1485944" y="1690689"/>
            <a:ext cx="6172110" cy="4351338"/>
          </a:xfrm>
          <a:noFill/>
        </p:spPr>
      </p:pic>
      <p:sp>
        <p:nvSpPr>
          <p:cNvPr id="5" name="Slide Number Placeholder 4">
            <a:extLst>
              <a:ext uri="{FF2B5EF4-FFF2-40B4-BE49-F238E27FC236}">
                <a16:creationId xmlns:a16="http://schemas.microsoft.com/office/drawing/2014/main" id="{F5471A51-708B-4C68-9520-A140CF206EB0}"/>
              </a:ext>
            </a:extLst>
          </p:cNvPr>
          <p:cNvSpPr>
            <a:spLocks noGrp="1"/>
          </p:cNvSpPr>
          <p:nvPr>
            <p:ph type="sldNum" sz="quarter" idx="12"/>
          </p:nvPr>
        </p:nvSpPr>
        <p:spPr>
          <a:xfrm>
            <a:off x="8278585" y="6310311"/>
            <a:ext cx="489857" cy="365125"/>
          </a:xfrm>
        </p:spPr>
        <p:txBody>
          <a:bodyPr anchor="ctr">
            <a:normAutofit/>
          </a:bodyPr>
          <a:lstStyle/>
          <a:p>
            <a:pPr>
              <a:spcAft>
                <a:spcPts val="600"/>
              </a:spcAft>
            </a:pPr>
            <a:fld id="{F5D31388-1EA4-4B74-8FFA-0D39003D9700}" type="slidenum">
              <a:rPr lang="it-IT" smtClean="0"/>
              <a:pPr>
                <a:spcAft>
                  <a:spcPts val="600"/>
                </a:spcAft>
              </a:pPr>
              <a:t>10</a:t>
            </a:fld>
            <a:endParaRPr lang="it-IT"/>
          </a:p>
        </p:txBody>
      </p:sp>
      <p:cxnSp>
        <p:nvCxnSpPr>
          <p:cNvPr id="8" name="Straight Connector 7">
            <a:extLst>
              <a:ext uri="{FF2B5EF4-FFF2-40B4-BE49-F238E27FC236}">
                <a16:creationId xmlns:a16="http://schemas.microsoft.com/office/drawing/2014/main" id="{1AC28A93-E6C1-40E1-9310-8AAA7508E248}"/>
              </a:ext>
            </a:extLst>
          </p:cNvPr>
          <p:cNvCxnSpPr/>
          <p:nvPr/>
        </p:nvCxnSpPr>
        <p:spPr>
          <a:xfrm flipV="1">
            <a:off x="3486918" y="2379833"/>
            <a:ext cx="0" cy="3061252"/>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ABB2E6FB-2F66-4EC8-B7E3-6CA8D23FFFF9}"/>
              </a:ext>
            </a:extLst>
          </p:cNvPr>
          <p:cNvSpPr txBox="1"/>
          <p:nvPr/>
        </p:nvSpPr>
        <p:spPr>
          <a:xfrm>
            <a:off x="2169152" y="3985675"/>
            <a:ext cx="1444974" cy="646331"/>
          </a:xfrm>
          <a:prstGeom prst="rect">
            <a:avLst/>
          </a:prstGeom>
          <a:noFill/>
        </p:spPr>
        <p:txBody>
          <a:bodyPr wrap="square" rtlCol="0">
            <a:spAutoFit/>
          </a:bodyPr>
          <a:lstStyle/>
          <a:p>
            <a:r>
              <a:rPr lang="en-US" dirty="0">
                <a:solidFill>
                  <a:schemeClr val="tx2">
                    <a:lumMod val="75000"/>
                  </a:schemeClr>
                </a:solidFill>
              </a:rPr>
              <a:t>Fossil economy</a:t>
            </a:r>
          </a:p>
        </p:txBody>
      </p:sp>
      <p:sp>
        <p:nvSpPr>
          <p:cNvPr id="10" name="TextBox 9">
            <a:extLst>
              <a:ext uri="{FF2B5EF4-FFF2-40B4-BE49-F238E27FC236}">
                <a16:creationId xmlns:a16="http://schemas.microsoft.com/office/drawing/2014/main" id="{5A0A0CC5-30AC-4B6E-B193-9AB86BF811E1}"/>
              </a:ext>
            </a:extLst>
          </p:cNvPr>
          <p:cNvSpPr txBox="1"/>
          <p:nvPr/>
        </p:nvSpPr>
        <p:spPr>
          <a:xfrm>
            <a:off x="4084902" y="3541127"/>
            <a:ext cx="1444974" cy="369332"/>
          </a:xfrm>
          <a:prstGeom prst="rect">
            <a:avLst/>
          </a:prstGeom>
          <a:noFill/>
        </p:spPr>
        <p:txBody>
          <a:bodyPr wrap="square" rtlCol="0">
            <a:spAutoFit/>
          </a:bodyPr>
          <a:lstStyle/>
          <a:p>
            <a:r>
              <a:rPr lang="en-US" dirty="0">
                <a:solidFill>
                  <a:schemeClr val="accent6"/>
                </a:solidFill>
              </a:rPr>
              <a:t>Bio economy</a:t>
            </a:r>
          </a:p>
        </p:txBody>
      </p:sp>
      <p:cxnSp>
        <p:nvCxnSpPr>
          <p:cNvPr id="12" name="Straight Connector 11">
            <a:extLst>
              <a:ext uri="{FF2B5EF4-FFF2-40B4-BE49-F238E27FC236}">
                <a16:creationId xmlns:a16="http://schemas.microsoft.com/office/drawing/2014/main" id="{0F363EC4-BB7B-4DD1-9CFE-9EEF1FDE8FF9}"/>
              </a:ext>
            </a:extLst>
          </p:cNvPr>
          <p:cNvCxnSpPr>
            <a:cxnSpLocks/>
          </p:cNvCxnSpPr>
          <p:nvPr/>
        </p:nvCxnSpPr>
        <p:spPr>
          <a:xfrm>
            <a:off x="5186306" y="4292863"/>
            <a:ext cx="0" cy="1148222"/>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84290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890589"/>
          </a:xfrm>
        </p:spPr>
        <p:txBody>
          <a:bodyPr anchor="ctr">
            <a:normAutofit fontScale="90000"/>
          </a:bodyPr>
          <a:lstStyle/>
          <a:p>
            <a:r>
              <a:rPr lang="en-US" dirty="0" err="1"/>
              <a:t>Bioeconomy</a:t>
            </a:r>
            <a:r>
              <a:rPr lang="en-US" dirty="0"/>
              <a:t> growth</a:t>
            </a:r>
            <a:r>
              <a:rPr lang="lv-LV" dirty="0"/>
              <a:t> </a:t>
            </a:r>
            <a:r>
              <a:rPr lang="en-US" dirty="0"/>
              <a:t>scientific </a:t>
            </a:r>
            <a:r>
              <a:rPr lang="lv-LV" dirty="0" err="1"/>
              <a:t>perspective</a:t>
            </a:r>
            <a:endParaRPr lang="lv-LV" dirty="0"/>
          </a:p>
        </p:txBody>
      </p:sp>
      <p:sp>
        <p:nvSpPr>
          <p:cNvPr id="5" name="Slide Number Placeholder 4"/>
          <p:cNvSpPr>
            <a:spLocks noGrp="1"/>
          </p:cNvSpPr>
          <p:nvPr>
            <p:ph type="sldNum" sz="quarter" idx="12"/>
          </p:nvPr>
        </p:nvSpPr>
        <p:spPr>
          <a:xfrm>
            <a:off x="8278585" y="6310311"/>
            <a:ext cx="489857" cy="365125"/>
          </a:xfrm>
        </p:spPr>
        <p:txBody>
          <a:bodyPr anchor="ctr">
            <a:normAutofit/>
          </a:bodyPr>
          <a:lstStyle/>
          <a:p>
            <a:pPr>
              <a:spcAft>
                <a:spcPts val="600"/>
              </a:spcAft>
            </a:pPr>
            <a:fld id="{F5D31388-1EA4-4B74-8FFA-0D39003D9700}" type="slidenum">
              <a:rPr lang="it-IT" smtClean="0"/>
              <a:pPr>
                <a:spcAft>
                  <a:spcPts val="600"/>
                </a:spcAft>
              </a:pPr>
              <a:t>11</a:t>
            </a:fld>
            <a:endParaRPr lang="it-IT"/>
          </a:p>
        </p:txBody>
      </p:sp>
      <p:graphicFrame>
        <p:nvGraphicFramePr>
          <p:cNvPr id="6" name="Content Placeholder 5">
            <a:extLst>
              <a:ext uri="{FF2B5EF4-FFF2-40B4-BE49-F238E27FC236}">
                <a16:creationId xmlns:a16="http://schemas.microsoft.com/office/drawing/2014/main" id="{B5335F6D-D97C-4BA2-8FCC-23777A45C8F4}"/>
              </a:ext>
            </a:extLst>
          </p:cNvPr>
          <p:cNvGraphicFramePr>
            <a:graphicFrameLocks noGrp="1"/>
          </p:cNvGraphicFramePr>
          <p:nvPr>
            <p:ph idx="1"/>
            <p:extLst>
              <p:ext uri="{D42A27DB-BD31-4B8C-83A1-F6EECF244321}">
                <p14:modId xmlns:p14="http://schemas.microsoft.com/office/powerpoint/2010/main" val="1259460860"/>
              </p:ext>
            </p:extLst>
          </p:nvPr>
        </p:nvGraphicFramePr>
        <p:xfrm>
          <a:off x="491745" y="1448325"/>
          <a:ext cx="8392886" cy="314351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Diagonal Corners Snipped 6">
            <a:extLst>
              <a:ext uri="{FF2B5EF4-FFF2-40B4-BE49-F238E27FC236}">
                <a16:creationId xmlns:a16="http://schemas.microsoft.com/office/drawing/2014/main" id="{DB979DAE-4DC5-4C1F-98C6-569E7F2D5B01}"/>
              </a:ext>
            </a:extLst>
          </p:cNvPr>
          <p:cNvSpPr/>
          <p:nvPr/>
        </p:nvSpPr>
        <p:spPr>
          <a:xfrm>
            <a:off x="3818309" y="2380517"/>
            <a:ext cx="1739757" cy="510139"/>
          </a:xfrm>
          <a:prstGeom prst="snip2DiagRect">
            <a:avLst/>
          </a:prstGeom>
          <a:gradFill flip="none" rotWithShape="1">
            <a:gsLst>
              <a:gs pos="0">
                <a:schemeClr val="accent6">
                  <a:lumMod val="60000"/>
                  <a:lumOff val="40000"/>
                </a:schemeClr>
              </a:gs>
              <a:gs pos="41000">
                <a:schemeClr val="accent6">
                  <a:lumMod val="60000"/>
                  <a:lumOff val="40000"/>
                </a:schemeClr>
              </a:gs>
              <a:gs pos="50000">
                <a:schemeClr val="accent1">
                  <a:lumMod val="40000"/>
                  <a:lumOff val="60000"/>
                </a:scheme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1.Environmental science field</a:t>
            </a:r>
          </a:p>
        </p:txBody>
      </p:sp>
      <p:sp>
        <p:nvSpPr>
          <p:cNvPr id="9" name="Rectangle: Diagonal Corners Snipped 8">
            <a:extLst>
              <a:ext uri="{FF2B5EF4-FFF2-40B4-BE49-F238E27FC236}">
                <a16:creationId xmlns:a16="http://schemas.microsoft.com/office/drawing/2014/main" id="{03B3B34F-5A7E-4534-90BA-089C9D0CB3DB}"/>
              </a:ext>
            </a:extLst>
          </p:cNvPr>
          <p:cNvSpPr/>
          <p:nvPr/>
        </p:nvSpPr>
        <p:spPr>
          <a:xfrm>
            <a:off x="199724" y="4526361"/>
            <a:ext cx="3883800" cy="337441"/>
          </a:xfrm>
          <a:prstGeom prst="snip2Diag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 Green sustainable science technology </a:t>
            </a:r>
          </a:p>
        </p:txBody>
      </p:sp>
      <p:sp>
        <p:nvSpPr>
          <p:cNvPr id="10" name="Rectangle: Diagonal Corners Snipped 9">
            <a:extLst>
              <a:ext uri="{FF2B5EF4-FFF2-40B4-BE49-F238E27FC236}">
                <a16:creationId xmlns:a16="http://schemas.microsoft.com/office/drawing/2014/main" id="{A4427398-8B4E-499F-8520-93F3CB9E8CF4}"/>
              </a:ext>
            </a:extLst>
          </p:cNvPr>
          <p:cNvSpPr/>
          <p:nvPr/>
        </p:nvSpPr>
        <p:spPr>
          <a:xfrm>
            <a:off x="199724" y="4923187"/>
            <a:ext cx="3883801" cy="337441"/>
          </a:xfrm>
          <a:prstGeom prst="snip2Diag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 Environmental studies and energy fuels</a:t>
            </a:r>
          </a:p>
        </p:txBody>
      </p:sp>
      <p:sp>
        <p:nvSpPr>
          <p:cNvPr id="12" name="Rectangle: Diagonal Corners Snipped 11">
            <a:extLst>
              <a:ext uri="{FF2B5EF4-FFF2-40B4-BE49-F238E27FC236}">
                <a16:creationId xmlns:a16="http://schemas.microsoft.com/office/drawing/2014/main" id="{3BACF086-1BF9-4D79-8076-D57EDE57987D}"/>
              </a:ext>
            </a:extLst>
          </p:cNvPr>
          <p:cNvSpPr/>
          <p:nvPr/>
        </p:nvSpPr>
        <p:spPr>
          <a:xfrm>
            <a:off x="5249414" y="4477483"/>
            <a:ext cx="1834780" cy="337441"/>
          </a:xfrm>
          <a:prstGeom prst="snip2Diag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 Social sciences</a:t>
            </a:r>
          </a:p>
        </p:txBody>
      </p:sp>
      <p:sp>
        <p:nvSpPr>
          <p:cNvPr id="13" name="Rectangle: Diagonal Corners Snipped 12">
            <a:extLst>
              <a:ext uri="{FF2B5EF4-FFF2-40B4-BE49-F238E27FC236}">
                <a16:creationId xmlns:a16="http://schemas.microsoft.com/office/drawing/2014/main" id="{4D56E1E6-B9A9-42FC-9F62-D341211EAD5C}"/>
              </a:ext>
            </a:extLst>
          </p:cNvPr>
          <p:cNvSpPr/>
          <p:nvPr/>
        </p:nvSpPr>
        <p:spPr>
          <a:xfrm>
            <a:off x="5249413" y="4864796"/>
            <a:ext cx="1834779" cy="337441"/>
          </a:xfrm>
          <a:prstGeom prst="snip2Diag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 Energy</a:t>
            </a:r>
          </a:p>
        </p:txBody>
      </p:sp>
      <p:sp>
        <p:nvSpPr>
          <p:cNvPr id="14" name="Rectangle: Diagonal Corners Snipped 13">
            <a:extLst>
              <a:ext uri="{FF2B5EF4-FFF2-40B4-BE49-F238E27FC236}">
                <a16:creationId xmlns:a16="http://schemas.microsoft.com/office/drawing/2014/main" id="{708B0A06-2883-41B8-A6CF-F139A490D95C}"/>
              </a:ext>
            </a:extLst>
          </p:cNvPr>
          <p:cNvSpPr/>
          <p:nvPr/>
        </p:nvSpPr>
        <p:spPr>
          <a:xfrm>
            <a:off x="5249414" y="5334214"/>
            <a:ext cx="1834779" cy="611243"/>
          </a:xfrm>
          <a:prstGeom prst="snip2Diag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4. Agricultural and biological sciences</a:t>
            </a:r>
          </a:p>
        </p:txBody>
      </p:sp>
      <p:sp>
        <p:nvSpPr>
          <p:cNvPr id="15" name="Rectangle: Diagonal Corners Snipped 14">
            <a:extLst>
              <a:ext uri="{FF2B5EF4-FFF2-40B4-BE49-F238E27FC236}">
                <a16:creationId xmlns:a16="http://schemas.microsoft.com/office/drawing/2014/main" id="{716EFCC5-23E5-4CB6-9020-C512EBF3EB15}"/>
              </a:ext>
            </a:extLst>
          </p:cNvPr>
          <p:cNvSpPr/>
          <p:nvPr/>
        </p:nvSpPr>
        <p:spPr>
          <a:xfrm>
            <a:off x="7279844" y="4480944"/>
            <a:ext cx="1604787" cy="715464"/>
          </a:xfrm>
          <a:prstGeom prst="snip2Diag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 Economics, Econometrics and Finance</a:t>
            </a:r>
          </a:p>
        </p:txBody>
      </p:sp>
      <p:sp>
        <p:nvSpPr>
          <p:cNvPr id="16" name="Rectangle: Diagonal Corners Snipped 15">
            <a:extLst>
              <a:ext uri="{FF2B5EF4-FFF2-40B4-BE49-F238E27FC236}">
                <a16:creationId xmlns:a16="http://schemas.microsoft.com/office/drawing/2014/main" id="{B9B522E8-99E8-4F0E-902A-93DBEAE88766}"/>
              </a:ext>
            </a:extLst>
          </p:cNvPr>
          <p:cNvSpPr/>
          <p:nvPr/>
        </p:nvSpPr>
        <p:spPr>
          <a:xfrm>
            <a:off x="212182" y="5366699"/>
            <a:ext cx="1919006" cy="288342"/>
          </a:xfrm>
          <a:prstGeom prst="snip2Diag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4. Energy fuels</a:t>
            </a:r>
          </a:p>
        </p:txBody>
      </p:sp>
      <p:sp>
        <p:nvSpPr>
          <p:cNvPr id="17" name="Rectangle: Diagonal Corners Snipped 16">
            <a:extLst>
              <a:ext uri="{FF2B5EF4-FFF2-40B4-BE49-F238E27FC236}">
                <a16:creationId xmlns:a16="http://schemas.microsoft.com/office/drawing/2014/main" id="{E94DCF21-0072-4970-803C-D4D05BC783D6}"/>
              </a:ext>
            </a:extLst>
          </p:cNvPr>
          <p:cNvSpPr/>
          <p:nvPr/>
        </p:nvSpPr>
        <p:spPr>
          <a:xfrm>
            <a:off x="199725" y="5755462"/>
            <a:ext cx="1919006" cy="302438"/>
          </a:xfrm>
          <a:prstGeom prst="snip2Diag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 Economics</a:t>
            </a:r>
          </a:p>
        </p:txBody>
      </p:sp>
      <p:sp>
        <p:nvSpPr>
          <p:cNvPr id="18" name="Rectangle: Diagonal Corners Snipped 17">
            <a:extLst>
              <a:ext uri="{FF2B5EF4-FFF2-40B4-BE49-F238E27FC236}">
                <a16:creationId xmlns:a16="http://schemas.microsoft.com/office/drawing/2014/main" id="{C925AD1B-03AD-4014-AD9B-AB440EF961F7}"/>
              </a:ext>
            </a:extLst>
          </p:cNvPr>
          <p:cNvSpPr/>
          <p:nvPr/>
        </p:nvSpPr>
        <p:spPr>
          <a:xfrm>
            <a:off x="2268237" y="5372442"/>
            <a:ext cx="1815289" cy="715464"/>
          </a:xfrm>
          <a:prstGeom prst="snip2Diag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6. Biotechnology applied microbiology</a:t>
            </a:r>
          </a:p>
        </p:txBody>
      </p:sp>
      <p:sp>
        <p:nvSpPr>
          <p:cNvPr id="19" name="Rectangle: Diagonal Corners Snipped 18">
            <a:extLst>
              <a:ext uri="{FF2B5EF4-FFF2-40B4-BE49-F238E27FC236}">
                <a16:creationId xmlns:a16="http://schemas.microsoft.com/office/drawing/2014/main" id="{3F1355A9-5E93-46D6-89D9-75FC310C3EA7}"/>
              </a:ext>
            </a:extLst>
          </p:cNvPr>
          <p:cNvSpPr/>
          <p:nvPr/>
        </p:nvSpPr>
        <p:spPr>
          <a:xfrm>
            <a:off x="7327031" y="5346717"/>
            <a:ext cx="1604787" cy="715464"/>
          </a:xfrm>
          <a:prstGeom prst="snip2Diag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6. Business, management and Accounting</a:t>
            </a:r>
          </a:p>
        </p:txBody>
      </p:sp>
      <p:sp>
        <p:nvSpPr>
          <p:cNvPr id="3" name="Rectangle 2"/>
          <p:cNvSpPr/>
          <p:nvPr/>
        </p:nvSpPr>
        <p:spPr>
          <a:xfrm>
            <a:off x="6082945" y="4142508"/>
            <a:ext cx="2704779" cy="369332"/>
          </a:xfrm>
          <a:prstGeom prst="rect">
            <a:avLst/>
          </a:prstGeom>
        </p:spPr>
        <p:txBody>
          <a:bodyPr wrap="none">
            <a:spAutoFit/>
          </a:bodyPr>
          <a:lstStyle/>
          <a:p>
            <a:r>
              <a:rPr lang="en-GB" dirty="0"/>
              <a:t>(author</a:t>
            </a:r>
            <a:r>
              <a:rPr lang="lv-LV" dirty="0"/>
              <a:t>: L.Zihare, 2020</a:t>
            </a:r>
            <a:r>
              <a:rPr lang="en-US" dirty="0"/>
              <a:t> [4]</a:t>
            </a:r>
            <a:r>
              <a:rPr lang="en-GB" dirty="0"/>
              <a:t>)</a:t>
            </a:r>
          </a:p>
        </p:txBody>
      </p:sp>
    </p:spTree>
    <p:extLst>
      <p:ext uri="{BB962C8B-B14F-4D97-AF65-F5344CB8AC3E}">
        <p14:creationId xmlns:p14="http://schemas.microsoft.com/office/powerpoint/2010/main" val="7905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Bioeconomy</a:t>
            </a:r>
            <a:r>
              <a:rPr lang="en-GB" dirty="0"/>
              <a:t> historical development main pathway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12</a:t>
            </a:fld>
            <a:endParaRPr lang="it-IT"/>
          </a:p>
        </p:txBody>
      </p:sp>
      <p:sp>
        <p:nvSpPr>
          <p:cNvPr id="7" name="Rectangle 4"/>
          <p:cNvSpPr>
            <a:spLocks noChangeArrowheads="1"/>
          </p:cNvSpPr>
          <p:nvPr/>
        </p:nvSpPr>
        <p:spPr bwMode="auto">
          <a:xfrm flipV="1">
            <a:off x="801892" y="2210291"/>
            <a:ext cx="106197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8" name="Object 7"/>
          <p:cNvGraphicFramePr>
            <a:graphicFrameLocks noChangeAspect="1"/>
          </p:cNvGraphicFramePr>
          <p:nvPr>
            <p:extLst>
              <p:ext uri="{D42A27DB-BD31-4B8C-83A1-F6EECF244321}">
                <p14:modId xmlns:p14="http://schemas.microsoft.com/office/powerpoint/2010/main" val="141510761"/>
              </p:ext>
            </p:extLst>
          </p:nvPr>
        </p:nvGraphicFramePr>
        <p:xfrm>
          <a:off x="1379912" y="1690689"/>
          <a:ext cx="6460375" cy="3739053"/>
        </p:xfrm>
        <a:graphic>
          <a:graphicData uri="http://schemas.openxmlformats.org/presentationml/2006/ole">
            <mc:AlternateContent xmlns:mc="http://schemas.openxmlformats.org/markup-compatibility/2006">
              <mc:Choice xmlns:v="urn:schemas-microsoft-com:vml" Requires="v">
                <p:oleObj spid="_x0000_s1042" name="Visio" r:id="rId4" imgW="9086984" imgH="5238843" progId="Visio.Drawing.15">
                  <p:embed/>
                </p:oleObj>
              </mc:Choice>
              <mc:Fallback>
                <p:oleObj name="Visio" r:id="rId4" imgW="9086984" imgH="5238843"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912" y="1690689"/>
                        <a:ext cx="6460375" cy="3739053"/>
                      </a:xfrm>
                      <a:prstGeom prst="rect">
                        <a:avLst/>
                      </a:prstGeom>
                      <a:noFill/>
                    </p:spPr>
                  </p:pic>
                </p:oleObj>
              </mc:Fallback>
            </mc:AlternateContent>
          </a:graphicData>
        </a:graphic>
      </p:graphicFrame>
      <p:sp>
        <p:nvSpPr>
          <p:cNvPr id="9" name="Rectangle 8"/>
          <p:cNvSpPr/>
          <p:nvPr/>
        </p:nvSpPr>
        <p:spPr>
          <a:xfrm>
            <a:off x="413656" y="5389878"/>
            <a:ext cx="8392886" cy="646331"/>
          </a:xfrm>
          <a:prstGeom prst="rect">
            <a:avLst/>
          </a:prstGeom>
        </p:spPr>
        <p:txBody>
          <a:bodyPr vert="horz" lIns="91440" tIns="45720" rIns="91440" bIns="45720" rtlCol="0">
            <a:normAutofit/>
          </a:bodyPr>
          <a:lstStyle/>
          <a:p>
            <a:pPr defTabSz="685800">
              <a:lnSpc>
                <a:spcPct val="90000"/>
              </a:lnSpc>
              <a:spcBef>
                <a:spcPts val="750"/>
              </a:spcBef>
            </a:pPr>
            <a:r>
              <a:rPr lang="en-GB" sz="2000" dirty="0">
                <a:solidFill>
                  <a:srgbClr val="76B82A"/>
                </a:solidFill>
              </a:rPr>
              <a:t>Bioeconomy historical development main pathway (author representation based on national documents)</a:t>
            </a:r>
          </a:p>
        </p:txBody>
      </p:sp>
      <p:sp>
        <p:nvSpPr>
          <p:cNvPr id="3" name="Rectangle 2"/>
          <p:cNvSpPr/>
          <p:nvPr/>
        </p:nvSpPr>
        <p:spPr>
          <a:xfrm>
            <a:off x="5613025" y="5666877"/>
            <a:ext cx="2704779" cy="369332"/>
          </a:xfrm>
          <a:prstGeom prst="rect">
            <a:avLst/>
          </a:prstGeom>
        </p:spPr>
        <p:txBody>
          <a:bodyPr wrap="none">
            <a:spAutoFit/>
          </a:bodyPr>
          <a:lstStyle/>
          <a:p>
            <a:r>
              <a:rPr lang="en-GB" dirty="0"/>
              <a:t>(author</a:t>
            </a:r>
            <a:r>
              <a:rPr lang="lv-LV" dirty="0"/>
              <a:t>: L.Zihare, 2020</a:t>
            </a:r>
            <a:r>
              <a:rPr lang="en-US" dirty="0"/>
              <a:t> [4]</a:t>
            </a:r>
            <a:r>
              <a:rPr lang="en-GB" dirty="0"/>
              <a:t>)</a:t>
            </a:r>
          </a:p>
        </p:txBody>
      </p:sp>
    </p:spTree>
    <p:extLst>
      <p:ext uri="{BB962C8B-B14F-4D97-AF65-F5344CB8AC3E}">
        <p14:creationId xmlns:p14="http://schemas.microsoft.com/office/powerpoint/2010/main" val="2489579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BBA6-13DA-4D11-BE5B-ADD8E02A0876}"/>
              </a:ext>
            </a:extLst>
          </p:cNvPr>
          <p:cNvSpPr>
            <a:spLocks noGrp="1"/>
          </p:cNvSpPr>
          <p:nvPr>
            <p:ph type="title"/>
          </p:nvPr>
        </p:nvSpPr>
        <p:spPr/>
        <p:txBody>
          <a:bodyPr/>
          <a:lstStyle/>
          <a:p>
            <a:r>
              <a:rPr lang="en-US" dirty="0"/>
              <a:t>Bioeconomy definition</a:t>
            </a:r>
          </a:p>
        </p:txBody>
      </p:sp>
      <p:sp>
        <p:nvSpPr>
          <p:cNvPr id="3" name="Content Placeholder 2">
            <a:extLst>
              <a:ext uri="{FF2B5EF4-FFF2-40B4-BE49-F238E27FC236}">
                <a16:creationId xmlns:a16="http://schemas.microsoft.com/office/drawing/2014/main" id="{3C4A1382-C5D7-4C39-8865-0883065122B7}"/>
              </a:ext>
            </a:extLst>
          </p:cNvPr>
          <p:cNvSpPr>
            <a:spLocks noGrp="1"/>
          </p:cNvSpPr>
          <p:nvPr>
            <p:ph sz="half" idx="1"/>
          </p:nvPr>
        </p:nvSpPr>
        <p:spPr>
          <a:xfrm>
            <a:off x="267287" y="1690689"/>
            <a:ext cx="6107756" cy="4437059"/>
          </a:xfrm>
        </p:spPr>
        <p:txBody>
          <a:bodyPr>
            <a:normAutofit fontScale="92500" lnSpcReduction="10000"/>
          </a:bodyPr>
          <a:lstStyle/>
          <a:p>
            <a:pPr defTabSz="914400">
              <a:lnSpc>
                <a:spcPct val="100000"/>
              </a:lnSpc>
              <a:spcBef>
                <a:spcPts val="0"/>
              </a:spcBef>
              <a:defRPr/>
            </a:pPr>
            <a:r>
              <a:rPr lang="en-GB" dirty="0"/>
              <a:t>It encompasses the </a:t>
            </a:r>
            <a:r>
              <a:rPr lang="en-GB" b="1" dirty="0"/>
              <a:t>production</a:t>
            </a:r>
            <a:r>
              <a:rPr lang="en-GB" dirty="0"/>
              <a:t> of renewable biological resources and</a:t>
            </a:r>
            <a:r>
              <a:rPr lang="lv-LV" dirty="0"/>
              <a:t> </a:t>
            </a:r>
            <a:r>
              <a:rPr lang="en-GB" dirty="0"/>
              <a:t>their </a:t>
            </a:r>
            <a:r>
              <a:rPr lang="en-GB" b="1" dirty="0"/>
              <a:t>conversion </a:t>
            </a:r>
            <a:r>
              <a:rPr lang="en-GB" dirty="0"/>
              <a:t>into food, feed, bio-based products and bioenergy</a:t>
            </a:r>
          </a:p>
          <a:p>
            <a:pPr defTabSz="914400">
              <a:lnSpc>
                <a:spcPct val="100000"/>
              </a:lnSpc>
              <a:spcBef>
                <a:spcPts val="0"/>
              </a:spcBef>
              <a:defRPr/>
            </a:pPr>
            <a:r>
              <a:rPr lang="en-GB" dirty="0"/>
              <a:t>It includes agriculture,</a:t>
            </a:r>
            <a:r>
              <a:rPr lang="lv-LV" dirty="0"/>
              <a:t> </a:t>
            </a:r>
            <a:r>
              <a:rPr lang="en-GB" dirty="0"/>
              <a:t>forestry, fisheries, food, and pulp and paper production, as well as parts of the chemical,</a:t>
            </a:r>
            <a:r>
              <a:rPr lang="lv-LV" dirty="0"/>
              <a:t> </a:t>
            </a:r>
            <a:r>
              <a:rPr lang="en-GB" dirty="0"/>
              <a:t>biotechnological and energy industries</a:t>
            </a:r>
          </a:p>
          <a:p>
            <a:pPr defTabSz="914400">
              <a:lnSpc>
                <a:spcPct val="100000"/>
              </a:lnSpc>
              <a:spcBef>
                <a:spcPts val="0"/>
              </a:spcBef>
              <a:defRPr/>
            </a:pPr>
            <a:r>
              <a:rPr lang="en-GB" dirty="0"/>
              <a:t>Strong </a:t>
            </a:r>
            <a:r>
              <a:rPr lang="en-GB" b="1" dirty="0"/>
              <a:t>innovation</a:t>
            </a:r>
            <a:r>
              <a:rPr lang="en-GB" dirty="0"/>
              <a:t> potential because</a:t>
            </a:r>
            <a:r>
              <a:rPr lang="lv-LV" dirty="0"/>
              <a:t> </a:t>
            </a:r>
            <a:r>
              <a:rPr lang="en-GB" dirty="0"/>
              <a:t>of their use of a wide range of sciences </a:t>
            </a:r>
            <a:endParaRPr lang="en-US" dirty="0"/>
          </a:p>
          <a:p>
            <a:pPr defTabSz="914400">
              <a:lnSpc>
                <a:spcPct val="100000"/>
              </a:lnSpc>
              <a:spcBef>
                <a:spcPts val="0"/>
              </a:spcBef>
              <a:defRPr/>
            </a:pPr>
            <a:r>
              <a:rPr lang="en-US" dirty="0"/>
              <a:t>E</a:t>
            </a:r>
            <a:r>
              <a:rPr lang="en-GB" dirty="0" err="1"/>
              <a:t>nabling</a:t>
            </a:r>
            <a:r>
              <a:rPr lang="en-GB" dirty="0"/>
              <a:t> </a:t>
            </a:r>
            <a:r>
              <a:rPr lang="en-GB" b="1" dirty="0"/>
              <a:t>industrial </a:t>
            </a:r>
            <a:r>
              <a:rPr lang="en-GB" b="1" dirty="0" err="1"/>
              <a:t>technologies</a:t>
            </a:r>
            <a:r>
              <a:rPr lang="en-GB" dirty="0" err="1"/>
              <a:t>and</a:t>
            </a:r>
            <a:r>
              <a:rPr lang="en-GB" dirty="0"/>
              <a:t> knowledge</a:t>
            </a:r>
            <a:r>
              <a:rPr lang="lv-LV" dirty="0"/>
              <a:t>. </a:t>
            </a:r>
            <a:r>
              <a:rPr lang="en-GB" i="1" dirty="0"/>
              <a:t>(E</a:t>
            </a:r>
            <a:r>
              <a:rPr lang="lv-LV" i="1" dirty="0" err="1"/>
              <a:t>uropean</a:t>
            </a:r>
            <a:r>
              <a:rPr lang="lv-LV" i="1" dirty="0"/>
              <a:t> </a:t>
            </a:r>
            <a:r>
              <a:rPr lang="en-GB" i="1" dirty="0"/>
              <a:t>C</a:t>
            </a:r>
            <a:r>
              <a:rPr lang="lv-LV" i="1" dirty="0" err="1"/>
              <a:t>omission</a:t>
            </a:r>
            <a:r>
              <a:rPr lang="en-GB" i="1" dirty="0"/>
              <a:t>, 2012)</a:t>
            </a:r>
          </a:p>
          <a:p>
            <a:pPr marL="0" indent="0">
              <a:buNone/>
            </a:pPr>
            <a:endParaRPr lang="lv-LV" dirty="0"/>
          </a:p>
          <a:p>
            <a:pPr marL="0" indent="0">
              <a:buNone/>
            </a:pPr>
            <a:r>
              <a:rPr lang="en-US" dirty="0"/>
              <a:t>“The bioeconomy covers </a:t>
            </a:r>
            <a:r>
              <a:rPr lang="en-US" b="1" dirty="0"/>
              <a:t>all sectors and systems that rely </a:t>
            </a:r>
            <a:r>
              <a:rPr lang="en-US" dirty="0"/>
              <a:t>on biological resources (animals, plants, </a:t>
            </a:r>
            <a:r>
              <a:rPr lang="en-US" b="1" dirty="0"/>
              <a:t>micro-organisms</a:t>
            </a:r>
            <a:r>
              <a:rPr lang="en-US" dirty="0"/>
              <a:t> and derived biomass</a:t>
            </a:r>
            <a:r>
              <a:rPr lang="en-US" b="1" dirty="0"/>
              <a:t>, including organic waste</a:t>
            </a:r>
            <a:r>
              <a:rPr lang="en-US" dirty="0"/>
              <a:t>), their functions and principles. </a:t>
            </a:r>
            <a:r>
              <a:rPr lang="lv-LV" i="1" dirty="0"/>
              <a:t>(</a:t>
            </a:r>
            <a:r>
              <a:rPr lang="en-GB" i="1" dirty="0"/>
              <a:t>E</a:t>
            </a:r>
            <a:r>
              <a:rPr lang="lv-LV" i="1" dirty="0" err="1"/>
              <a:t>uropean</a:t>
            </a:r>
            <a:r>
              <a:rPr lang="lv-LV" i="1" dirty="0"/>
              <a:t> </a:t>
            </a:r>
            <a:r>
              <a:rPr lang="en-GB" i="1" dirty="0"/>
              <a:t>C</a:t>
            </a:r>
            <a:r>
              <a:rPr lang="lv-LV" i="1" dirty="0" err="1"/>
              <a:t>omission</a:t>
            </a:r>
            <a:r>
              <a:rPr lang="lv-LV" i="1" dirty="0"/>
              <a:t>, 2018)</a:t>
            </a:r>
            <a:endParaRPr lang="en-GB" i="1" dirty="0"/>
          </a:p>
          <a:p>
            <a:endParaRPr lang="en-US" dirty="0"/>
          </a:p>
        </p:txBody>
      </p:sp>
      <p:sp>
        <p:nvSpPr>
          <p:cNvPr id="5" name="Slide Number Placeholder 4">
            <a:extLst>
              <a:ext uri="{FF2B5EF4-FFF2-40B4-BE49-F238E27FC236}">
                <a16:creationId xmlns:a16="http://schemas.microsoft.com/office/drawing/2014/main" id="{EA37B8A8-FC51-43DA-A909-711CC15B3110}"/>
              </a:ext>
            </a:extLst>
          </p:cNvPr>
          <p:cNvSpPr>
            <a:spLocks noGrp="1"/>
          </p:cNvSpPr>
          <p:nvPr>
            <p:ph type="sldNum" sz="quarter" idx="12"/>
          </p:nvPr>
        </p:nvSpPr>
        <p:spPr/>
        <p:txBody>
          <a:bodyPr/>
          <a:lstStyle/>
          <a:p>
            <a:fld id="{F5D31388-1EA4-4B74-8FFA-0D39003D9700}" type="slidenum">
              <a:rPr lang="it-IT" smtClean="0"/>
              <a:pPr/>
              <a:t>13</a:t>
            </a:fld>
            <a:endParaRPr lang="it-IT"/>
          </a:p>
        </p:txBody>
      </p:sp>
      <p:graphicFrame>
        <p:nvGraphicFramePr>
          <p:cNvPr id="8" name="Content Placeholder 6">
            <a:extLst>
              <a:ext uri="{FF2B5EF4-FFF2-40B4-BE49-F238E27FC236}">
                <a16:creationId xmlns:a16="http://schemas.microsoft.com/office/drawing/2014/main" id="{0F20095D-444B-45E7-B756-E8456F77BF8C}"/>
              </a:ext>
            </a:extLst>
          </p:cNvPr>
          <p:cNvGraphicFramePr>
            <a:graphicFrameLocks/>
          </p:cNvGraphicFramePr>
          <p:nvPr>
            <p:extLst>
              <p:ext uri="{D42A27DB-BD31-4B8C-83A1-F6EECF244321}">
                <p14:modId xmlns:p14="http://schemas.microsoft.com/office/powerpoint/2010/main" val="81660088"/>
              </p:ext>
            </p:extLst>
          </p:nvPr>
        </p:nvGraphicFramePr>
        <p:xfrm>
          <a:off x="6414605" y="2418277"/>
          <a:ext cx="2462108" cy="2912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Isosceles Triangle 8">
            <a:extLst>
              <a:ext uri="{FF2B5EF4-FFF2-40B4-BE49-F238E27FC236}">
                <a16:creationId xmlns:a16="http://schemas.microsoft.com/office/drawing/2014/main" id="{F3AF2D35-BFA4-47C3-BE0A-7F251B9FE0F4}"/>
              </a:ext>
            </a:extLst>
          </p:cNvPr>
          <p:cNvSpPr/>
          <p:nvPr/>
        </p:nvSpPr>
        <p:spPr>
          <a:xfrm>
            <a:off x="7479355" y="3860711"/>
            <a:ext cx="296214" cy="257577"/>
          </a:xfrm>
          <a:prstGeom prst="triangle">
            <a:avLst/>
          </a:prstGeom>
          <a:solidFill>
            <a:schemeClr val="accent6">
              <a:lumMod val="75000"/>
            </a:schemeClr>
          </a:solidFill>
          <a:ln>
            <a:no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91BCDA0-13FD-4557-8D7A-DACC6F439D76}"/>
              </a:ext>
            </a:extLst>
          </p:cNvPr>
          <p:cNvCxnSpPr>
            <a:cxnSpLocks/>
          </p:cNvCxnSpPr>
          <p:nvPr/>
        </p:nvCxnSpPr>
        <p:spPr>
          <a:xfrm>
            <a:off x="6632569" y="2319586"/>
            <a:ext cx="898420" cy="1669913"/>
          </a:xfrm>
          <a:prstGeom prst="straightConnector1">
            <a:avLst/>
          </a:prstGeom>
          <a:ln w="5715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3" name="Rectangle: Diagonal Corners Snipped 12">
            <a:extLst>
              <a:ext uri="{FF2B5EF4-FFF2-40B4-BE49-F238E27FC236}">
                <a16:creationId xmlns:a16="http://schemas.microsoft.com/office/drawing/2014/main" id="{B3675E5B-241F-4526-8B04-B2D7EC40FBDE}"/>
              </a:ext>
            </a:extLst>
          </p:cNvPr>
          <p:cNvSpPr/>
          <p:nvPr/>
        </p:nvSpPr>
        <p:spPr>
          <a:xfrm>
            <a:off x="6504987" y="1947441"/>
            <a:ext cx="1948735" cy="372145"/>
          </a:xfrm>
          <a:custGeom>
            <a:avLst/>
            <a:gdLst>
              <a:gd name="connsiteX0" fmla="*/ 0 w 1948735"/>
              <a:gd name="connsiteY0" fmla="*/ 0 h 372145"/>
              <a:gd name="connsiteX1" fmla="*/ 1886710 w 1948735"/>
              <a:gd name="connsiteY1" fmla="*/ 0 h 372145"/>
              <a:gd name="connsiteX2" fmla="*/ 1948735 w 1948735"/>
              <a:gd name="connsiteY2" fmla="*/ 62025 h 372145"/>
              <a:gd name="connsiteX3" fmla="*/ 1948735 w 1948735"/>
              <a:gd name="connsiteY3" fmla="*/ 372145 h 372145"/>
              <a:gd name="connsiteX4" fmla="*/ 1948735 w 1948735"/>
              <a:gd name="connsiteY4" fmla="*/ 372145 h 372145"/>
              <a:gd name="connsiteX5" fmla="*/ 62025 w 1948735"/>
              <a:gd name="connsiteY5" fmla="*/ 372145 h 372145"/>
              <a:gd name="connsiteX6" fmla="*/ 0 w 1948735"/>
              <a:gd name="connsiteY6" fmla="*/ 310120 h 372145"/>
              <a:gd name="connsiteX7" fmla="*/ 0 w 1948735"/>
              <a:gd name="connsiteY7" fmla="*/ 0 h 37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735" h="372145" fill="none" extrusionOk="0">
                <a:moveTo>
                  <a:pt x="0" y="0"/>
                </a:moveTo>
                <a:cubicBezTo>
                  <a:pt x="509053" y="-13044"/>
                  <a:pt x="1576627" y="84885"/>
                  <a:pt x="1886710" y="0"/>
                </a:cubicBezTo>
                <a:cubicBezTo>
                  <a:pt x="1892978" y="9874"/>
                  <a:pt x="1924659" y="41739"/>
                  <a:pt x="1948735" y="62025"/>
                </a:cubicBezTo>
                <a:cubicBezTo>
                  <a:pt x="1951162" y="194098"/>
                  <a:pt x="1932165" y="299864"/>
                  <a:pt x="1948735" y="372145"/>
                </a:cubicBezTo>
                <a:lnTo>
                  <a:pt x="1948735" y="372145"/>
                </a:lnTo>
                <a:cubicBezTo>
                  <a:pt x="1672815" y="325942"/>
                  <a:pt x="598457" y="351036"/>
                  <a:pt x="62025" y="372145"/>
                </a:cubicBezTo>
                <a:cubicBezTo>
                  <a:pt x="53080" y="366917"/>
                  <a:pt x="26938" y="339684"/>
                  <a:pt x="0" y="310120"/>
                </a:cubicBezTo>
                <a:cubicBezTo>
                  <a:pt x="2149" y="195088"/>
                  <a:pt x="22438" y="60411"/>
                  <a:pt x="0" y="0"/>
                </a:cubicBezTo>
                <a:close/>
              </a:path>
              <a:path w="1948735" h="372145" stroke="0" extrusionOk="0">
                <a:moveTo>
                  <a:pt x="0" y="0"/>
                </a:moveTo>
                <a:cubicBezTo>
                  <a:pt x="378161" y="65223"/>
                  <a:pt x="1084082" y="17316"/>
                  <a:pt x="1886710" y="0"/>
                </a:cubicBezTo>
                <a:cubicBezTo>
                  <a:pt x="1913148" y="15867"/>
                  <a:pt x="1929493" y="51530"/>
                  <a:pt x="1948735" y="62025"/>
                </a:cubicBezTo>
                <a:cubicBezTo>
                  <a:pt x="1971168" y="101055"/>
                  <a:pt x="1946446" y="225409"/>
                  <a:pt x="1948735" y="372145"/>
                </a:cubicBezTo>
                <a:lnTo>
                  <a:pt x="1948735" y="372145"/>
                </a:lnTo>
                <a:cubicBezTo>
                  <a:pt x="1498225" y="377623"/>
                  <a:pt x="917275" y="406507"/>
                  <a:pt x="62025" y="372145"/>
                </a:cubicBezTo>
                <a:cubicBezTo>
                  <a:pt x="43802" y="344465"/>
                  <a:pt x="12147" y="329444"/>
                  <a:pt x="0" y="310120"/>
                </a:cubicBezTo>
                <a:cubicBezTo>
                  <a:pt x="1163" y="249899"/>
                  <a:pt x="2651" y="93730"/>
                  <a:pt x="0" y="0"/>
                </a:cubicBezTo>
                <a:close/>
              </a:path>
            </a:pathLst>
          </a:custGeom>
          <a:solidFill>
            <a:schemeClr val="bg1"/>
          </a:solidFill>
          <a:ln>
            <a:solidFill>
              <a:schemeClr val="accent6">
                <a:lumMod val="50000"/>
              </a:schemeClr>
            </a:solidFill>
            <a:prstDash val="sysDash"/>
            <a:extLst>
              <a:ext uri="{C807C97D-BFC1-408E-A445-0C87EB9F89A2}">
                <ask:lineSketchStyleProps xmlns:ask="http://schemas.microsoft.com/office/drawing/2018/sketchyshapes" sd="2214188587">
                  <a:prstGeom prst="snip2DiagRect">
                    <a:avLst/>
                  </a:prstGeom>
                  <ask:type>
                    <ask:lineSketchCurved/>
                  </ask:type>
                </ask:lineSketchStyleProps>
              </a:ext>
            </a:extLst>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Bioeconomy</a:t>
            </a:r>
          </a:p>
        </p:txBody>
      </p:sp>
    </p:spTree>
    <p:extLst>
      <p:ext uri="{BB962C8B-B14F-4D97-AF65-F5344CB8AC3E}">
        <p14:creationId xmlns:p14="http://schemas.microsoft.com/office/powerpoint/2010/main" val="1284163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706969"/>
          </a:xfrm>
        </p:spPr>
        <p:txBody>
          <a:bodyPr/>
          <a:lstStyle/>
          <a:p>
            <a:r>
              <a:rPr lang="lv-LV" dirty="0" err="1"/>
              <a:t>Understanding</a:t>
            </a:r>
            <a:r>
              <a:rPr lang="lv-LV" dirty="0"/>
              <a:t> </a:t>
            </a:r>
            <a:r>
              <a:rPr lang="lv-LV" dirty="0" err="1"/>
              <a:t>of</a:t>
            </a:r>
            <a:r>
              <a:rPr lang="lv-LV" dirty="0"/>
              <a:t> </a:t>
            </a:r>
            <a:r>
              <a:rPr lang="lv-LV" dirty="0" err="1"/>
              <a:t>bioeconomy</a:t>
            </a:r>
            <a:endParaRPr lang="lv-LV" dirty="0"/>
          </a:p>
        </p:txBody>
      </p:sp>
      <p:sp>
        <p:nvSpPr>
          <p:cNvPr id="5" name="Slide Number Placeholder 4"/>
          <p:cNvSpPr>
            <a:spLocks noGrp="1"/>
          </p:cNvSpPr>
          <p:nvPr>
            <p:ph type="sldNum" sz="quarter" idx="12"/>
          </p:nvPr>
        </p:nvSpPr>
        <p:spPr/>
        <p:txBody>
          <a:bodyPr/>
          <a:lstStyle/>
          <a:p>
            <a:fld id="{F5D31388-1EA4-4B74-8FFA-0D39003D9700}" type="slidenum">
              <a:rPr lang="it-IT" smtClean="0"/>
              <a:pPr/>
              <a:t>14</a:t>
            </a:fld>
            <a:endParaRPr lang="it-IT"/>
          </a:p>
        </p:txBody>
      </p:sp>
      <p:graphicFrame>
        <p:nvGraphicFramePr>
          <p:cNvPr id="6" name="Content Placeholder 5"/>
          <p:cNvGraphicFramePr>
            <a:graphicFrameLocks noGrp="1" noChangeAspect="1"/>
          </p:cNvGraphicFramePr>
          <p:nvPr>
            <p:ph sz="half" idx="1"/>
            <p:extLst>
              <p:ext uri="{D42A27DB-BD31-4B8C-83A1-F6EECF244321}">
                <p14:modId xmlns:p14="http://schemas.microsoft.com/office/powerpoint/2010/main" val="3759960412"/>
              </p:ext>
            </p:extLst>
          </p:nvPr>
        </p:nvGraphicFramePr>
        <p:xfrm>
          <a:off x="1820289" y="1562728"/>
          <a:ext cx="5262273" cy="3761649"/>
        </p:xfrm>
        <a:graphic>
          <a:graphicData uri="http://schemas.openxmlformats.org/presentationml/2006/ole">
            <mc:AlternateContent xmlns:mc="http://schemas.openxmlformats.org/markup-compatibility/2006">
              <mc:Choice xmlns:v="urn:schemas-microsoft-com:vml" Requires="v">
                <p:oleObj spid="_x0000_s2066" name="Visio" r:id="rId4" imgW="7448595" imgH="5324508" progId="Visio.Drawing.15">
                  <p:embed/>
                </p:oleObj>
              </mc:Choice>
              <mc:Fallback>
                <p:oleObj name="Visio" r:id="rId4" imgW="7448595" imgH="5324508" progId="Visio.Drawing.15">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0289" y="1562728"/>
                        <a:ext cx="5262273" cy="3761649"/>
                      </a:xfrm>
                      <a:prstGeom prst="rect">
                        <a:avLst/>
                      </a:prstGeom>
                      <a:noFill/>
                    </p:spPr>
                  </p:pic>
                </p:oleObj>
              </mc:Fallback>
            </mc:AlternateContent>
          </a:graphicData>
        </a:graphic>
      </p:graphicFrame>
      <p:sp>
        <p:nvSpPr>
          <p:cNvPr id="7" name="Rectangle 6"/>
          <p:cNvSpPr/>
          <p:nvPr/>
        </p:nvSpPr>
        <p:spPr>
          <a:xfrm>
            <a:off x="1067462" y="5380036"/>
            <a:ext cx="5499594" cy="523220"/>
          </a:xfrm>
          <a:prstGeom prst="rect">
            <a:avLst/>
          </a:prstGeom>
        </p:spPr>
        <p:txBody>
          <a:bodyPr wrap="square">
            <a:spAutoFit/>
          </a:bodyPr>
          <a:lstStyle/>
          <a:p>
            <a:pPr algn="ctr"/>
            <a:r>
              <a:rPr lang="en-US" sz="1400" b="1" dirty="0" err="1"/>
              <a:t>Bioeconomy</a:t>
            </a:r>
            <a:r>
              <a:rPr lang="en-US" sz="1400" b="1" dirty="0"/>
              <a:t> schematic representation</a:t>
            </a:r>
            <a:endParaRPr lang="lv-LV" sz="1400" b="1" dirty="0"/>
          </a:p>
          <a:p>
            <a:pPr algn="ctr"/>
            <a:r>
              <a:rPr lang="en-US" sz="1400" b="1" dirty="0"/>
              <a:t> (author representation based on </a:t>
            </a:r>
            <a:r>
              <a:rPr lang="lv-LV" sz="1400" b="1" dirty="0" err="1"/>
              <a:t>different</a:t>
            </a:r>
            <a:r>
              <a:rPr lang="lv-LV" sz="1400" b="1" dirty="0"/>
              <a:t> </a:t>
            </a:r>
            <a:r>
              <a:rPr lang="en-US" sz="1400" b="1" dirty="0" err="1"/>
              <a:t>bioeconomy</a:t>
            </a:r>
            <a:r>
              <a:rPr lang="en-US" sz="1400" b="1" dirty="0"/>
              <a:t> definitions)</a:t>
            </a:r>
          </a:p>
        </p:txBody>
      </p:sp>
      <p:sp>
        <p:nvSpPr>
          <p:cNvPr id="3" name="Rectangle 2"/>
          <p:cNvSpPr/>
          <p:nvPr/>
        </p:nvSpPr>
        <p:spPr>
          <a:xfrm>
            <a:off x="6567056" y="5533924"/>
            <a:ext cx="2393797" cy="369332"/>
          </a:xfrm>
          <a:prstGeom prst="rect">
            <a:avLst/>
          </a:prstGeom>
        </p:spPr>
        <p:txBody>
          <a:bodyPr wrap="none">
            <a:spAutoFit/>
          </a:bodyPr>
          <a:lstStyle/>
          <a:p>
            <a:r>
              <a:rPr lang="en-GB" dirty="0"/>
              <a:t>(author</a:t>
            </a:r>
            <a:r>
              <a:rPr lang="lv-LV" dirty="0"/>
              <a:t>: L.Zihare, 2020</a:t>
            </a:r>
            <a:r>
              <a:rPr lang="en-GB" dirty="0"/>
              <a:t>)</a:t>
            </a:r>
          </a:p>
        </p:txBody>
      </p:sp>
    </p:spTree>
    <p:extLst>
      <p:ext uri="{BB962C8B-B14F-4D97-AF65-F5344CB8AC3E}">
        <p14:creationId xmlns:p14="http://schemas.microsoft.com/office/powerpoint/2010/main" val="3704384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Transition Through Transdisciplinary Approach</a:t>
            </a:r>
          </a:p>
        </p:txBody>
      </p:sp>
      <p:sp>
        <p:nvSpPr>
          <p:cNvPr id="3" name="Content Placeholder 2"/>
          <p:cNvSpPr>
            <a:spLocks noGrp="1"/>
          </p:cNvSpPr>
          <p:nvPr>
            <p:ph sz="half" idx="1"/>
          </p:nvPr>
        </p:nvSpPr>
        <p:spPr>
          <a:xfrm>
            <a:off x="628649" y="1825625"/>
            <a:ext cx="8048625" cy="4351338"/>
          </a:xfrm>
        </p:spPr>
        <p:txBody>
          <a:bodyPr/>
          <a:lstStyle/>
          <a:p>
            <a:r>
              <a:rPr lang="lv-LV" dirty="0"/>
              <a:t>Planetary boundaries</a:t>
            </a:r>
            <a:r>
              <a:rPr lang="en-US" dirty="0"/>
              <a:t> </a:t>
            </a:r>
            <a:endParaRPr lang="lv-LV" dirty="0"/>
          </a:p>
          <a:p>
            <a:endParaRPr lang="lv-LV" dirty="0"/>
          </a:p>
          <a:p>
            <a:r>
              <a:rPr lang="lv-LV" dirty="0" err="1"/>
              <a:t>Bioeconomy</a:t>
            </a:r>
            <a:r>
              <a:rPr lang="lv-LV" dirty="0"/>
              <a:t> </a:t>
            </a:r>
            <a:r>
              <a:rPr lang="lv-LV" dirty="0" err="1"/>
              <a:t>main</a:t>
            </a:r>
            <a:r>
              <a:rPr lang="lv-LV" dirty="0"/>
              <a:t> </a:t>
            </a:r>
            <a:r>
              <a:rPr lang="lv-LV" dirty="0" err="1"/>
              <a:t>pillars</a:t>
            </a:r>
            <a:r>
              <a:rPr lang="lv-LV" dirty="0"/>
              <a:t> </a:t>
            </a:r>
            <a:r>
              <a:rPr lang="en-GB" dirty="0"/>
              <a:t> </a:t>
            </a:r>
            <a:r>
              <a:rPr lang="lv-LV" dirty="0"/>
              <a:t>- </a:t>
            </a:r>
            <a:r>
              <a:rPr lang="en-GB" dirty="0"/>
              <a:t>resource scarcity, climate change and food security</a:t>
            </a:r>
            <a:endParaRPr lang="lv-LV" dirty="0"/>
          </a:p>
          <a:p>
            <a:endParaRPr lang="lv-LV" dirty="0"/>
          </a:p>
          <a:p>
            <a:r>
              <a:rPr lang="lv-LV" dirty="0" err="1"/>
              <a:t>Disciplinarities</a:t>
            </a:r>
            <a:endParaRPr lang="lv-LV" dirty="0"/>
          </a:p>
          <a:p>
            <a:endParaRPr lang="lv-LV" dirty="0"/>
          </a:p>
          <a:p>
            <a:r>
              <a:rPr lang="lv-LV" dirty="0"/>
              <a:t>Systemic approach</a:t>
            </a:r>
            <a:r>
              <a:rPr lang="en-US" dirty="0"/>
              <a:t> (Nexus thinking)</a:t>
            </a:r>
            <a:endParaRPr lang="lv-LV" dirty="0"/>
          </a:p>
          <a:p>
            <a:pPr marL="0" indent="0">
              <a:buNone/>
            </a:pPr>
            <a:endParaRPr lang="en-GB" dirty="0"/>
          </a:p>
        </p:txBody>
      </p:sp>
      <p:sp>
        <p:nvSpPr>
          <p:cNvPr id="5" name="Slide Number Placeholder 4"/>
          <p:cNvSpPr>
            <a:spLocks noGrp="1"/>
          </p:cNvSpPr>
          <p:nvPr>
            <p:ph type="sldNum" sz="quarter" idx="12"/>
          </p:nvPr>
        </p:nvSpPr>
        <p:spPr/>
        <p:txBody>
          <a:bodyPr/>
          <a:lstStyle/>
          <a:p>
            <a:fld id="{F5D31388-1EA4-4B74-8FFA-0D39003D9700}" type="slidenum">
              <a:rPr lang="it-IT" smtClean="0"/>
              <a:pPr/>
              <a:t>15</a:t>
            </a:fld>
            <a:endParaRPr lang="it-IT"/>
          </a:p>
        </p:txBody>
      </p:sp>
    </p:spTree>
    <p:extLst>
      <p:ext uri="{BB962C8B-B14F-4D97-AF65-F5344CB8AC3E}">
        <p14:creationId xmlns:p14="http://schemas.microsoft.com/office/powerpoint/2010/main" val="201789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CE01D9F-6E8A-402B-B24C-7473FA8B4FBE}"/>
              </a:ext>
            </a:extLst>
          </p:cNvPr>
          <p:cNvSpPr>
            <a:spLocks noGrp="1"/>
          </p:cNvSpPr>
          <p:nvPr>
            <p:ph type="title"/>
          </p:nvPr>
        </p:nvSpPr>
        <p:spPr>
          <a:xfrm>
            <a:off x="375556" y="800100"/>
            <a:ext cx="8392886" cy="890589"/>
          </a:xfrm>
        </p:spPr>
        <p:txBody>
          <a:bodyPr>
            <a:normAutofit fontScale="90000"/>
          </a:bodyPr>
          <a:lstStyle/>
          <a:p>
            <a:r>
              <a:rPr lang="lv-LV" dirty="0" err="1"/>
              <a:t>Transdisciplinary</a:t>
            </a:r>
            <a:r>
              <a:rPr lang="lv-LV" dirty="0"/>
              <a:t> </a:t>
            </a:r>
            <a:r>
              <a:rPr lang="lv-LV" dirty="0" err="1"/>
              <a:t>understanding</a:t>
            </a:r>
            <a:r>
              <a:rPr lang="lv-LV" dirty="0"/>
              <a:t> </a:t>
            </a:r>
            <a:r>
              <a:rPr lang="lv-LV" dirty="0" err="1"/>
              <a:t>of</a:t>
            </a:r>
            <a:r>
              <a:rPr lang="lv-LV" dirty="0"/>
              <a:t> </a:t>
            </a:r>
            <a:r>
              <a:rPr lang="lv-LV" dirty="0" err="1"/>
              <a:t>bioeconomy</a:t>
            </a:r>
            <a:endParaRPr lang="en-US" dirty="0"/>
          </a:p>
        </p:txBody>
      </p:sp>
      <p:pic>
        <p:nvPicPr>
          <p:cNvPr id="5" name="Content Placeholder 5" descr="Background pattern&#10;&#10;Description automatically generated">
            <a:extLst>
              <a:ext uri="{FF2B5EF4-FFF2-40B4-BE49-F238E27FC236}">
                <a16:creationId xmlns:a16="http://schemas.microsoft.com/office/drawing/2014/main" id="{0E584155-5576-48EF-A975-1E50BE05A127}"/>
              </a:ext>
            </a:extLst>
          </p:cNvPr>
          <p:cNvPicPr>
            <a:picLocks noGrp="1" noChangeAspect="1"/>
          </p:cNvPicPr>
          <p:nvPr>
            <p:ph sz="half" idx="1"/>
          </p:nvPr>
        </p:nvPicPr>
        <p:blipFill>
          <a:blip r:embed="rId3"/>
          <a:stretch>
            <a:fillRect/>
          </a:stretch>
        </p:blipFill>
        <p:spPr>
          <a:xfrm>
            <a:off x="375556" y="2485939"/>
            <a:ext cx="3886200" cy="3029122"/>
          </a:xfrm>
          <a:prstGeom prst="rect">
            <a:avLst/>
          </a:prstGeom>
          <a:noFill/>
        </p:spPr>
      </p:pic>
      <p:sp>
        <p:nvSpPr>
          <p:cNvPr id="12" name="Content Placeholder 3">
            <a:extLst>
              <a:ext uri="{FF2B5EF4-FFF2-40B4-BE49-F238E27FC236}">
                <a16:creationId xmlns:a16="http://schemas.microsoft.com/office/drawing/2014/main" id="{62861A61-AD8A-4D9D-BA10-EEE97C05D529}"/>
              </a:ext>
            </a:extLst>
          </p:cNvPr>
          <p:cNvSpPr>
            <a:spLocks noGrp="1"/>
          </p:cNvSpPr>
          <p:nvPr>
            <p:ph sz="half" idx="2"/>
          </p:nvPr>
        </p:nvSpPr>
        <p:spPr>
          <a:xfrm>
            <a:off x="4392384" y="1838791"/>
            <a:ext cx="4376057" cy="4351338"/>
          </a:xfrm>
        </p:spPr>
        <p:txBody>
          <a:bodyPr>
            <a:normAutofit fontScale="92500"/>
          </a:bodyPr>
          <a:lstStyle/>
          <a:p>
            <a:pPr marL="0" indent="0" algn="just">
              <a:buNone/>
            </a:pPr>
            <a:r>
              <a:rPr lang="lv-LV" dirty="0"/>
              <a:t>A) </a:t>
            </a:r>
            <a:r>
              <a:rPr lang="en-US" b="1" dirty="0"/>
              <a:t>Cross disciplinary </a:t>
            </a:r>
            <a:r>
              <a:rPr lang="en-US" dirty="0"/>
              <a:t>concept is viewing one discipline from the perspective of another, cross disciplinary involves associative relations between different methods that are primarily comparative</a:t>
            </a:r>
            <a:endParaRPr lang="lv-LV" dirty="0"/>
          </a:p>
          <a:p>
            <a:pPr marL="0" indent="0" algn="just">
              <a:buNone/>
            </a:pPr>
            <a:r>
              <a:rPr lang="lv-LV" dirty="0"/>
              <a:t>B) </a:t>
            </a:r>
            <a:r>
              <a:rPr lang="en-US" b="1" dirty="0"/>
              <a:t>Multidisciplinary</a:t>
            </a:r>
            <a:r>
              <a:rPr lang="en-US" dirty="0"/>
              <a:t> is where people from different disciplines working together, each use their disciplinary knowledge</a:t>
            </a:r>
            <a:endParaRPr lang="lv-LV" dirty="0"/>
          </a:p>
          <a:p>
            <a:pPr marL="0" indent="0" algn="just">
              <a:buNone/>
            </a:pPr>
            <a:r>
              <a:rPr lang="lv-LV" dirty="0"/>
              <a:t>C) </a:t>
            </a:r>
            <a:r>
              <a:rPr lang="en-US" b="1" dirty="0"/>
              <a:t>Interdisciplinary</a:t>
            </a:r>
            <a:r>
              <a:rPr lang="en-US" dirty="0"/>
              <a:t> integrates knowledge and methods from different disciplines, using real-world approach of synthesis. </a:t>
            </a:r>
            <a:endParaRPr lang="lv-LV" dirty="0"/>
          </a:p>
          <a:p>
            <a:pPr marL="0" indent="0" algn="just">
              <a:buNone/>
            </a:pPr>
            <a:r>
              <a:rPr lang="lv-LV" dirty="0"/>
              <a:t>D) </a:t>
            </a:r>
            <a:r>
              <a:rPr lang="en-US" b="1" dirty="0"/>
              <a:t>Transdisciplinary</a:t>
            </a:r>
            <a:r>
              <a:rPr lang="en-US" dirty="0"/>
              <a:t> creates the integrity of intellectual systems beyond a disciplinary perspective. </a:t>
            </a:r>
            <a:endParaRPr lang="lv-LV" dirty="0"/>
          </a:p>
          <a:p>
            <a:endParaRPr lang="en-US" dirty="0"/>
          </a:p>
        </p:txBody>
      </p:sp>
      <p:sp>
        <p:nvSpPr>
          <p:cNvPr id="4" name="Slide Number Placeholder 3">
            <a:extLst>
              <a:ext uri="{FF2B5EF4-FFF2-40B4-BE49-F238E27FC236}">
                <a16:creationId xmlns:a16="http://schemas.microsoft.com/office/drawing/2014/main" id="{3B16D9EA-BCC6-4D75-8D82-790720B835FC}"/>
              </a:ext>
            </a:extLst>
          </p:cNvPr>
          <p:cNvSpPr>
            <a:spLocks noGrp="1"/>
          </p:cNvSpPr>
          <p:nvPr>
            <p:ph type="sldNum" sz="quarter" idx="12"/>
          </p:nvPr>
        </p:nvSpPr>
        <p:spPr>
          <a:xfrm>
            <a:off x="8278585" y="6310311"/>
            <a:ext cx="489857" cy="365125"/>
          </a:xfrm>
        </p:spPr>
        <p:txBody>
          <a:bodyPr anchor="ctr">
            <a:normAutofit/>
          </a:bodyPr>
          <a:lstStyle/>
          <a:p>
            <a:pPr>
              <a:spcAft>
                <a:spcPts val="600"/>
              </a:spcAft>
            </a:pPr>
            <a:fld id="{F5D31388-1EA4-4B74-8FFA-0D39003D9700}" type="slidenum">
              <a:rPr lang="it-IT" smtClean="0"/>
              <a:pPr>
                <a:spcAft>
                  <a:spcPts val="600"/>
                </a:spcAft>
              </a:pPr>
              <a:t>16</a:t>
            </a:fld>
            <a:endParaRPr lang="it-IT"/>
          </a:p>
        </p:txBody>
      </p:sp>
    </p:spTree>
    <p:extLst>
      <p:ext uri="{BB962C8B-B14F-4D97-AF65-F5344CB8AC3E}">
        <p14:creationId xmlns:p14="http://schemas.microsoft.com/office/powerpoint/2010/main" val="3790089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Definition of transdisciplinary</a:t>
            </a:r>
          </a:p>
        </p:txBody>
      </p:sp>
      <p:sp>
        <p:nvSpPr>
          <p:cNvPr id="3" name="Content Placeholder 2"/>
          <p:cNvSpPr>
            <a:spLocks noGrp="1"/>
          </p:cNvSpPr>
          <p:nvPr>
            <p:ph sz="half" idx="1"/>
          </p:nvPr>
        </p:nvSpPr>
        <p:spPr>
          <a:xfrm>
            <a:off x="375556" y="1824831"/>
            <a:ext cx="8392886" cy="4351338"/>
          </a:xfrm>
        </p:spPr>
        <p:txBody>
          <a:bodyPr>
            <a:normAutofit/>
          </a:bodyPr>
          <a:lstStyle/>
          <a:p>
            <a:pPr marL="457200" indent="-457200">
              <a:buFont typeface="+mj-lt"/>
              <a:buAutoNum type="arabicPeriod"/>
            </a:pPr>
            <a:r>
              <a:rPr lang="en-GB" sz="2000" i="1" dirty="0"/>
              <a:t>“…Transdisciplinary deals with problem fields in such a way that it can: (a) grasp the complexity of problems, (b) take into account the diversity of life-world and scientific perceptions of problems, (c) link abstract and case-specific knowledge, and (d) develop knowledge and practices that promote what is perceived to be the common good […] We define TR by these four requirements for knowledge production.’ [54]</a:t>
            </a:r>
            <a:endParaRPr lang="lv-LV" sz="2000" i="1" dirty="0"/>
          </a:p>
          <a:p>
            <a:pPr marL="457200" indent="-457200">
              <a:buFont typeface="+mj-lt"/>
              <a:buAutoNum type="arabicPeriod"/>
            </a:pPr>
            <a:r>
              <a:rPr lang="en-GB" sz="2000" i="1" dirty="0"/>
              <a:t>“ …Transdisciplinary studies incorporate interdisciplinary integration and add additional research dimensions by (a) addressing problems that are user inspired and context driven, (b) embracing complexity; and (c) acknowledging and incorporating multi-stakeholder perspectives and values…’ </a:t>
            </a:r>
          </a:p>
          <a:p>
            <a:pPr marL="457200" indent="-457200">
              <a:buFont typeface="+mj-lt"/>
              <a:buAutoNum type="arabicPeriod"/>
            </a:pPr>
            <a:r>
              <a:rPr lang="en-GB" sz="2000" b="1" dirty="0"/>
              <a:t>“… </a:t>
            </a:r>
            <a:r>
              <a:rPr lang="en-GB" sz="2000" dirty="0"/>
              <a:t>Trans disciplinarity represents a move from science on/about society towards science for/with society.”</a:t>
            </a:r>
          </a:p>
          <a:p>
            <a:pPr marL="0" indent="0">
              <a:buNone/>
            </a:pPr>
            <a:endParaRPr lang="en-GB" sz="2000" dirty="0"/>
          </a:p>
        </p:txBody>
      </p:sp>
      <p:sp>
        <p:nvSpPr>
          <p:cNvPr id="5" name="Slide Number Placeholder 4"/>
          <p:cNvSpPr>
            <a:spLocks noGrp="1"/>
          </p:cNvSpPr>
          <p:nvPr>
            <p:ph type="sldNum" sz="quarter" idx="12"/>
          </p:nvPr>
        </p:nvSpPr>
        <p:spPr/>
        <p:txBody>
          <a:bodyPr/>
          <a:lstStyle/>
          <a:p>
            <a:fld id="{F5D31388-1EA4-4B74-8FFA-0D39003D9700}" type="slidenum">
              <a:rPr lang="it-IT" smtClean="0"/>
              <a:pPr/>
              <a:t>17</a:t>
            </a:fld>
            <a:endParaRPr lang="it-IT"/>
          </a:p>
        </p:txBody>
      </p:sp>
    </p:spTree>
    <p:extLst>
      <p:ext uri="{BB962C8B-B14F-4D97-AF65-F5344CB8AC3E}">
        <p14:creationId xmlns:p14="http://schemas.microsoft.com/office/powerpoint/2010/main" val="957810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Transdisciplinary approach dimensions</a:t>
            </a:r>
            <a:r>
              <a:rPr lang="en-GB" i="1" dirty="0"/>
              <a:t> </a:t>
            </a:r>
            <a:endParaRPr lang="en-GB" dirty="0"/>
          </a:p>
        </p:txBody>
      </p:sp>
      <p:sp>
        <p:nvSpPr>
          <p:cNvPr id="4" name="Content Placeholder 3"/>
          <p:cNvSpPr>
            <a:spLocks noGrp="1"/>
          </p:cNvSpPr>
          <p:nvPr>
            <p:ph sz="half" idx="2"/>
          </p:nvPr>
        </p:nvSpPr>
        <p:spPr>
          <a:xfrm>
            <a:off x="375554" y="4950099"/>
            <a:ext cx="8392887" cy="955608"/>
          </a:xfrm>
        </p:spPr>
        <p:txBody>
          <a:bodyPr>
            <a:normAutofit/>
          </a:bodyPr>
          <a:lstStyle/>
          <a:p>
            <a:pPr marL="0" indent="0">
              <a:buNone/>
            </a:pPr>
            <a:r>
              <a:rPr lang="en-GB" dirty="0" err="1"/>
              <a:t>Transdisciplinarity</a:t>
            </a:r>
            <a:r>
              <a:rPr lang="en-GB" dirty="0"/>
              <a:t> processes is way from unsustainable management moving towards sustainable management, covering four dimensions with the aim to connect science (</a:t>
            </a:r>
            <a:r>
              <a:rPr lang="en-GB" dirty="0" err="1"/>
              <a:t>disciplinarities</a:t>
            </a:r>
            <a:r>
              <a:rPr lang="en-GB" dirty="0"/>
              <a:t>) with practice (stakeholders)</a:t>
            </a:r>
            <a:r>
              <a:rPr lang="lv-LV"/>
              <a:t> </a:t>
            </a:r>
            <a:endParaRPr lang="en-GB" dirty="0"/>
          </a:p>
        </p:txBody>
      </p:sp>
      <p:sp>
        <p:nvSpPr>
          <p:cNvPr id="5" name="Slide Number Placeholder 4"/>
          <p:cNvSpPr>
            <a:spLocks noGrp="1"/>
          </p:cNvSpPr>
          <p:nvPr>
            <p:ph type="sldNum" sz="quarter" idx="12"/>
          </p:nvPr>
        </p:nvSpPr>
        <p:spPr/>
        <p:txBody>
          <a:bodyPr/>
          <a:lstStyle/>
          <a:p>
            <a:fld id="{F5D31388-1EA4-4B74-8FFA-0D39003D9700}" type="slidenum">
              <a:rPr lang="it-IT" smtClean="0"/>
              <a:pPr/>
              <a:t>18</a:t>
            </a:fld>
            <a:endParaRPr lang="it-IT"/>
          </a:p>
        </p:txBody>
      </p:sp>
      <p:graphicFrame>
        <p:nvGraphicFramePr>
          <p:cNvPr id="7" name="Diagram 6"/>
          <p:cNvGraphicFramePr/>
          <p:nvPr>
            <p:extLst>
              <p:ext uri="{D42A27DB-BD31-4B8C-83A1-F6EECF244321}">
                <p14:modId xmlns:p14="http://schemas.microsoft.com/office/powerpoint/2010/main" val="3606935308"/>
              </p:ext>
            </p:extLst>
          </p:nvPr>
        </p:nvGraphicFramePr>
        <p:xfrm>
          <a:off x="375555" y="1999296"/>
          <a:ext cx="7903030" cy="2546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7627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Transdisciplinary process towards sustainable </a:t>
            </a:r>
            <a:r>
              <a:rPr lang="en-GB" dirty="0" err="1"/>
              <a:t>bioeconomy</a:t>
            </a:r>
            <a:r>
              <a:rPr lang="en-GB" dirty="0"/>
              <a:t> </a:t>
            </a:r>
          </a:p>
        </p:txBody>
      </p:sp>
      <p:sp>
        <p:nvSpPr>
          <p:cNvPr id="5" name="Slide Number Placeholder 4"/>
          <p:cNvSpPr>
            <a:spLocks noGrp="1"/>
          </p:cNvSpPr>
          <p:nvPr>
            <p:ph type="sldNum" sz="quarter" idx="12"/>
          </p:nvPr>
        </p:nvSpPr>
        <p:spPr/>
        <p:txBody>
          <a:bodyPr/>
          <a:lstStyle/>
          <a:p>
            <a:fld id="{F5D31388-1EA4-4B74-8FFA-0D39003D9700}" type="slidenum">
              <a:rPr lang="it-IT" smtClean="0"/>
              <a:pPr/>
              <a:t>19</a:t>
            </a:fld>
            <a:endParaRPr lang="it-IT"/>
          </a:p>
        </p:txBody>
      </p:sp>
      <p:graphicFrame>
        <p:nvGraphicFramePr>
          <p:cNvPr id="6" name="Content Placeholder 5"/>
          <p:cNvGraphicFramePr>
            <a:graphicFrameLocks noGrp="1" noChangeAspect="1"/>
          </p:cNvGraphicFramePr>
          <p:nvPr>
            <p:ph sz="half" idx="1"/>
            <p:extLst>
              <p:ext uri="{D42A27DB-BD31-4B8C-83A1-F6EECF244321}">
                <p14:modId xmlns:p14="http://schemas.microsoft.com/office/powerpoint/2010/main" val="336564494"/>
              </p:ext>
            </p:extLst>
          </p:nvPr>
        </p:nvGraphicFramePr>
        <p:xfrm>
          <a:off x="1803174" y="1690689"/>
          <a:ext cx="6475411" cy="4391903"/>
        </p:xfrm>
        <a:graphic>
          <a:graphicData uri="http://schemas.openxmlformats.org/presentationml/2006/ole">
            <mc:AlternateContent xmlns:mc="http://schemas.openxmlformats.org/markup-compatibility/2006">
              <mc:Choice xmlns:v="urn:schemas-microsoft-com:vml" Requires="v">
                <p:oleObj spid="_x0000_s3090" name="Visio" r:id="rId4" imgW="9325087" imgH="6324534" progId="Visio.Drawing.15">
                  <p:embed/>
                </p:oleObj>
              </mc:Choice>
              <mc:Fallback>
                <p:oleObj name="Visio" r:id="rId4" imgW="9325087" imgH="6324534" progId="Visio.Drawing.15">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3174" y="1690689"/>
                        <a:ext cx="6475411" cy="4391903"/>
                      </a:xfrm>
                      <a:prstGeom prst="rect">
                        <a:avLst/>
                      </a:prstGeom>
                      <a:noFill/>
                    </p:spPr>
                  </p:pic>
                </p:oleObj>
              </mc:Fallback>
            </mc:AlternateContent>
          </a:graphicData>
        </a:graphic>
      </p:graphicFrame>
      <p:sp>
        <p:nvSpPr>
          <p:cNvPr id="3" name="Rectangle 2"/>
          <p:cNvSpPr/>
          <p:nvPr/>
        </p:nvSpPr>
        <p:spPr>
          <a:xfrm>
            <a:off x="375556" y="5713260"/>
            <a:ext cx="2076018"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Source: </a:t>
            </a:r>
            <a:r>
              <a:rPr lang="lv-LV" sz="1400" dirty="0"/>
              <a:t>L.</a:t>
            </a:r>
            <a:r>
              <a:rPr lang="en-US" sz="1400" dirty="0"/>
              <a:t> </a:t>
            </a:r>
            <a:r>
              <a:rPr lang="lv-LV" sz="1400" dirty="0"/>
              <a:t>Zihare, 2020</a:t>
            </a:r>
            <a:r>
              <a:rPr lang="en-US" sz="1400" dirty="0"/>
              <a:t> [4]</a:t>
            </a:r>
            <a:endParaRPr lang="en-GB" sz="1400" dirty="0"/>
          </a:p>
        </p:txBody>
      </p:sp>
    </p:spTree>
    <p:extLst>
      <p:ext uri="{BB962C8B-B14F-4D97-AF65-F5344CB8AC3E}">
        <p14:creationId xmlns:p14="http://schemas.microsoft.com/office/powerpoint/2010/main" val="1816253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lv-LV" dirty="0" err="1"/>
              <a:t>Aim</a:t>
            </a:r>
            <a:r>
              <a:rPr lang="lv-LV" dirty="0"/>
              <a:t>/</a:t>
            </a:r>
            <a:r>
              <a:rPr lang="lv-LV" dirty="0" err="1"/>
              <a:t>objectives</a:t>
            </a:r>
            <a:endParaRPr lang="en-GB" dirty="0"/>
          </a:p>
        </p:txBody>
      </p:sp>
      <p:sp>
        <p:nvSpPr>
          <p:cNvPr id="5" name="Segnaposto contenuto 4"/>
          <p:cNvSpPr>
            <a:spLocks noGrp="1"/>
          </p:cNvSpPr>
          <p:nvPr>
            <p:ph idx="1"/>
          </p:nvPr>
        </p:nvSpPr>
        <p:spPr/>
        <p:txBody>
          <a:bodyPr/>
          <a:lstStyle/>
          <a:p>
            <a:r>
              <a:rPr lang="en-US" dirty="0"/>
              <a:t>In this unit learners will be aware of the basic principles and concepts of </a:t>
            </a:r>
            <a:r>
              <a:rPr lang="en-US" dirty="0" err="1"/>
              <a:t>bioeconomy</a:t>
            </a:r>
            <a:r>
              <a:rPr lang="en-US" dirty="0"/>
              <a:t> and acquire a transdisciplinary understanding of </a:t>
            </a:r>
            <a:r>
              <a:rPr lang="en-US" dirty="0" err="1"/>
              <a:t>bioeconomy</a:t>
            </a:r>
            <a:r>
              <a:rPr lang="en-US" dirty="0"/>
              <a:t> such as different </a:t>
            </a:r>
            <a:r>
              <a:rPr lang="en-US" dirty="0" err="1"/>
              <a:t>bioeconomy</a:t>
            </a:r>
            <a:r>
              <a:rPr lang="en-US" dirty="0"/>
              <a:t> levels and their interconnection and assessment. </a:t>
            </a:r>
            <a:endParaRPr lang="lv-LV" dirty="0"/>
          </a:p>
          <a:p>
            <a:r>
              <a:rPr lang="en-US" dirty="0"/>
              <a:t>Key examples of </a:t>
            </a:r>
            <a:r>
              <a:rPr lang="en-US" dirty="0" err="1"/>
              <a:t>bioeconomy</a:t>
            </a:r>
            <a:r>
              <a:rPr lang="en-US" dirty="0"/>
              <a:t> application in the agro-farming sector will be presented in this unit (e.g. </a:t>
            </a:r>
            <a:r>
              <a:rPr lang="en-US" dirty="0" err="1"/>
              <a:t>biorefinery</a:t>
            </a:r>
            <a:r>
              <a:rPr lang="en-US" dirty="0"/>
              <a:t> concept and its analysis).</a:t>
            </a:r>
            <a:endParaRPr lang="en-GB" dirty="0"/>
          </a:p>
        </p:txBody>
      </p:sp>
      <p:sp>
        <p:nvSpPr>
          <p:cNvPr id="2" name="Slide Number Placeholder 1"/>
          <p:cNvSpPr>
            <a:spLocks noGrp="1"/>
          </p:cNvSpPr>
          <p:nvPr>
            <p:ph type="sldNum" sz="quarter" idx="12"/>
          </p:nvPr>
        </p:nvSpPr>
        <p:spPr/>
        <p:txBody>
          <a:bodyPr/>
          <a:lstStyle/>
          <a:p>
            <a:fld id="{F5D31388-1EA4-4B74-8FFA-0D39003D9700}" type="slidenum">
              <a:rPr lang="it-IT" smtClean="0"/>
              <a:t>2</a:t>
            </a:fld>
            <a:endParaRPr lang="it-IT"/>
          </a:p>
        </p:txBody>
      </p:sp>
    </p:spTree>
    <p:extLst>
      <p:ext uri="{BB962C8B-B14F-4D97-AF65-F5344CB8AC3E}">
        <p14:creationId xmlns:p14="http://schemas.microsoft.com/office/powerpoint/2010/main" val="247155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D5BD-CE1E-4EC9-9DC0-EE1D673D6039}"/>
              </a:ext>
            </a:extLst>
          </p:cNvPr>
          <p:cNvSpPr>
            <a:spLocks noGrp="1"/>
          </p:cNvSpPr>
          <p:nvPr>
            <p:ph type="title"/>
          </p:nvPr>
        </p:nvSpPr>
        <p:spPr/>
        <p:txBody>
          <a:bodyPr/>
          <a:lstStyle/>
          <a:p>
            <a:r>
              <a:rPr lang="en-US" dirty="0"/>
              <a:t>Bioresources</a:t>
            </a:r>
          </a:p>
        </p:txBody>
      </p:sp>
      <p:graphicFrame>
        <p:nvGraphicFramePr>
          <p:cNvPr id="7" name="Content Placeholder 6">
            <a:extLst>
              <a:ext uri="{FF2B5EF4-FFF2-40B4-BE49-F238E27FC236}">
                <a16:creationId xmlns:a16="http://schemas.microsoft.com/office/drawing/2014/main" id="{41A720CB-BA68-4576-976B-2D3A5A7F66C9}"/>
              </a:ext>
            </a:extLst>
          </p:cNvPr>
          <p:cNvGraphicFramePr>
            <a:graphicFrameLocks noGrp="1"/>
          </p:cNvGraphicFramePr>
          <p:nvPr>
            <p:ph sz="half" idx="1"/>
            <p:extLst>
              <p:ext uri="{D42A27DB-BD31-4B8C-83A1-F6EECF244321}">
                <p14:modId xmlns:p14="http://schemas.microsoft.com/office/powerpoint/2010/main" val="1953887531"/>
              </p:ext>
            </p:extLst>
          </p:nvPr>
        </p:nvGraphicFramePr>
        <p:xfrm>
          <a:off x="6426558" y="3449782"/>
          <a:ext cx="2591265" cy="288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B0F1E965-CBCA-417A-84A7-641A75BF7AA9}"/>
              </a:ext>
            </a:extLst>
          </p:cNvPr>
          <p:cNvSpPr>
            <a:spLocks noGrp="1"/>
          </p:cNvSpPr>
          <p:nvPr>
            <p:ph sz="half" idx="2"/>
          </p:nvPr>
        </p:nvSpPr>
        <p:spPr>
          <a:xfrm>
            <a:off x="493219" y="1594051"/>
            <a:ext cx="8524604" cy="2209296"/>
          </a:xfrm>
        </p:spPr>
        <p:txBody>
          <a:bodyPr/>
          <a:lstStyle/>
          <a:p>
            <a:pPr marL="0" indent="0" algn="just">
              <a:buNone/>
            </a:pPr>
            <a:r>
              <a:rPr lang="en-US" b="1" dirty="0"/>
              <a:t>Bioresources </a:t>
            </a:r>
            <a:r>
              <a:rPr lang="en-US" dirty="0"/>
              <a:t>are non-fossil biogenic resources which can be used by humans for multiple purposes to produce food, substantial products, and/or energy carriers. </a:t>
            </a:r>
          </a:p>
          <a:p>
            <a:pPr marL="0" indent="0" algn="just">
              <a:buNone/>
            </a:pPr>
            <a:r>
              <a:rPr lang="en-US" b="1" dirty="0"/>
              <a:t>Bioresources</a:t>
            </a:r>
            <a:r>
              <a:rPr lang="en-US" dirty="0"/>
              <a:t> is building foundation of bioeconomy, bioeconomy basic purpose is to use bioresources to their fullest extent, to not only decrease the use of fossil resources, but also to gain innovative approach-based methods how to increase bioresource value.</a:t>
            </a:r>
          </a:p>
        </p:txBody>
      </p:sp>
      <p:sp>
        <p:nvSpPr>
          <p:cNvPr id="5" name="Slide Number Placeholder 4">
            <a:extLst>
              <a:ext uri="{FF2B5EF4-FFF2-40B4-BE49-F238E27FC236}">
                <a16:creationId xmlns:a16="http://schemas.microsoft.com/office/drawing/2014/main" id="{12A45E51-25B5-45A4-9193-31F47307ABC0}"/>
              </a:ext>
            </a:extLst>
          </p:cNvPr>
          <p:cNvSpPr>
            <a:spLocks noGrp="1"/>
          </p:cNvSpPr>
          <p:nvPr>
            <p:ph type="sldNum" sz="quarter" idx="12"/>
          </p:nvPr>
        </p:nvSpPr>
        <p:spPr/>
        <p:txBody>
          <a:bodyPr/>
          <a:lstStyle/>
          <a:p>
            <a:fld id="{F5D31388-1EA4-4B74-8FFA-0D39003D9700}" type="slidenum">
              <a:rPr lang="it-IT" smtClean="0"/>
              <a:pPr/>
              <a:t>20</a:t>
            </a:fld>
            <a:endParaRPr lang="it-IT"/>
          </a:p>
        </p:txBody>
      </p:sp>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90530" y="4385479"/>
            <a:ext cx="1917896" cy="1077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516435" y="4932945"/>
            <a:ext cx="1427108" cy="950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icture containing tree, outdoor, person, hand&#10;&#10;Description automatically generated">
            <a:extLst>
              <a:ext uri="{FF2B5EF4-FFF2-40B4-BE49-F238E27FC236}">
                <a16:creationId xmlns:a16="http://schemas.microsoft.com/office/drawing/2014/main" id="{D9A3DA1D-516A-4105-AB9D-9ED7202498B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69173" y="3965059"/>
            <a:ext cx="1550387" cy="1917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A picture containing vegetable, plant, carrot, fresh&#10;&#10;Description automatically generated">
            <a:extLst>
              <a:ext uri="{FF2B5EF4-FFF2-40B4-BE49-F238E27FC236}">
                <a16:creationId xmlns:a16="http://schemas.microsoft.com/office/drawing/2014/main" id="{D628D527-760F-4183-A734-4226DB2329B2}"/>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6710" t="14266" r="6774" b="2212"/>
          <a:stretch/>
        </p:blipFill>
        <p:spPr>
          <a:xfrm>
            <a:off x="4731398" y="5042421"/>
            <a:ext cx="1550387" cy="840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a:extLst>
              <a:ext uri="{FF2B5EF4-FFF2-40B4-BE49-F238E27FC236}">
                <a16:creationId xmlns:a16="http://schemas.microsoft.com/office/drawing/2014/main" id="{1B6712CD-F343-47E5-AC1E-27CD364A9830}"/>
              </a:ext>
            </a:extLst>
          </p:cNvPr>
          <p:cNvSpPr/>
          <p:nvPr/>
        </p:nvSpPr>
        <p:spPr>
          <a:xfrm>
            <a:off x="329888" y="5882956"/>
            <a:ext cx="1610313"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Sources: </a:t>
            </a: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a:t>5], [6], [7]</a:t>
            </a:r>
            <a:endParaRPr lang="en-GB" sz="1400" dirty="0"/>
          </a:p>
        </p:txBody>
      </p:sp>
    </p:spTree>
    <p:extLst>
      <p:ext uri="{BB962C8B-B14F-4D97-AF65-F5344CB8AC3E}">
        <p14:creationId xmlns:p14="http://schemas.microsoft.com/office/powerpoint/2010/main" val="2585817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overview of </a:t>
            </a:r>
            <a:r>
              <a:rPr lang="en-US" dirty="0" err="1"/>
              <a:t>bioresource</a:t>
            </a:r>
            <a:r>
              <a:rPr lang="en-US" dirty="0"/>
              <a:t> use </a:t>
            </a:r>
          </a:p>
        </p:txBody>
      </p:sp>
      <p:sp>
        <p:nvSpPr>
          <p:cNvPr id="5" name="Slide Number Placeholder 4"/>
          <p:cNvSpPr>
            <a:spLocks noGrp="1"/>
          </p:cNvSpPr>
          <p:nvPr>
            <p:ph type="sldNum" sz="quarter" idx="12"/>
          </p:nvPr>
        </p:nvSpPr>
        <p:spPr/>
        <p:txBody>
          <a:bodyPr/>
          <a:lstStyle/>
          <a:p>
            <a:fld id="{F5D31388-1EA4-4B74-8FFA-0D39003D9700}" type="slidenum">
              <a:rPr lang="en-GB" smtClean="0"/>
              <a:pPr/>
              <a:t>21</a:t>
            </a:fld>
            <a:endParaRPr lang="en-GB" dirty="0"/>
          </a:p>
        </p:txBody>
      </p:sp>
      <p:sp>
        <p:nvSpPr>
          <p:cNvPr id="7" name="Hexagon 6"/>
          <p:cNvSpPr/>
          <p:nvPr/>
        </p:nvSpPr>
        <p:spPr>
          <a:xfrm>
            <a:off x="163774" y="5033365"/>
            <a:ext cx="1392072" cy="550962"/>
          </a:xfrm>
          <a:prstGeom prst="hexagon">
            <a:avLst/>
          </a:prstGeom>
          <a:solidFill>
            <a:schemeClr val="tx2">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Culture media</a:t>
            </a:r>
          </a:p>
        </p:txBody>
      </p:sp>
      <p:sp>
        <p:nvSpPr>
          <p:cNvPr id="10" name="Hexagon 9"/>
          <p:cNvSpPr/>
          <p:nvPr/>
        </p:nvSpPr>
        <p:spPr>
          <a:xfrm>
            <a:off x="1473958" y="4762552"/>
            <a:ext cx="1883390" cy="510150"/>
          </a:xfrm>
          <a:prstGeom prst="hexagon">
            <a:avLst/>
          </a:prstGeom>
          <a:solidFill>
            <a:schemeClr val="tx2">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Microbial production</a:t>
            </a:r>
          </a:p>
        </p:txBody>
      </p:sp>
      <p:sp>
        <p:nvSpPr>
          <p:cNvPr id="11" name="Hexagon 10"/>
          <p:cNvSpPr/>
          <p:nvPr/>
        </p:nvSpPr>
        <p:spPr>
          <a:xfrm>
            <a:off x="1473958" y="5361176"/>
            <a:ext cx="1883390" cy="482473"/>
          </a:xfrm>
          <a:prstGeom prst="hexagon">
            <a:avLst/>
          </a:prstGeom>
          <a:solidFill>
            <a:schemeClr val="tx2">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Waste management</a:t>
            </a:r>
          </a:p>
        </p:txBody>
      </p:sp>
      <p:sp>
        <p:nvSpPr>
          <p:cNvPr id="12" name="Hexagon 11"/>
          <p:cNvSpPr/>
          <p:nvPr/>
        </p:nvSpPr>
        <p:spPr>
          <a:xfrm>
            <a:off x="163774" y="3547126"/>
            <a:ext cx="1392072" cy="550962"/>
          </a:xfrm>
          <a:prstGeom prst="hexagon">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Water</a:t>
            </a:r>
          </a:p>
        </p:txBody>
      </p:sp>
      <p:sp>
        <p:nvSpPr>
          <p:cNvPr id="13" name="Hexagon 12"/>
          <p:cNvSpPr/>
          <p:nvPr/>
        </p:nvSpPr>
        <p:spPr>
          <a:xfrm>
            <a:off x="1473958" y="3276313"/>
            <a:ext cx="1883390" cy="510150"/>
          </a:xfrm>
          <a:prstGeom prst="hexagon">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Fisheries</a:t>
            </a:r>
          </a:p>
        </p:txBody>
      </p:sp>
      <p:sp>
        <p:nvSpPr>
          <p:cNvPr id="14" name="Hexagon 13"/>
          <p:cNvSpPr/>
          <p:nvPr/>
        </p:nvSpPr>
        <p:spPr>
          <a:xfrm>
            <a:off x="1487606" y="3874937"/>
            <a:ext cx="1883390" cy="482473"/>
          </a:xfrm>
          <a:prstGeom prst="hexagon">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Aquaculture</a:t>
            </a:r>
          </a:p>
        </p:txBody>
      </p:sp>
      <p:sp>
        <p:nvSpPr>
          <p:cNvPr id="15" name="Hexagon 14"/>
          <p:cNvSpPr/>
          <p:nvPr/>
        </p:nvSpPr>
        <p:spPr>
          <a:xfrm>
            <a:off x="191070" y="2186127"/>
            <a:ext cx="1392072" cy="550962"/>
          </a:xfrm>
          <a:prstGeom prst="hexagon">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Soil</a:t>
            </a:r>
          </a:p>
        </p:txBody>
      </p:sp>
      <p:sp>
        <p:nvSpPr>
          <p:cNvPr id="16" name="Hexagon 15"/>
          <p:cNvSpPr/>
          <p:nvPr/>
        </p:nvSpPr>
        <p:spPr>
          <a:xfrm>
            <a:off x="1501254" y="1915314"/>
            <a:ext cx="1883390" cy="510150"/>
          </a:xfrm>
          <a:prstGeom prst="hexagon">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Agriculture</a:t>
            </a:r>
          </a:p>
        </p:txBody>
      </p:sp>
      <p:sp>
        <p:nvSpPr>
          <p:cNvPr id="17" name="Hexagon 16"/>
          <p:cNvSpPr/>
          <p:nvPr/>
        </p:nvSpPr>
        <p:spPr>
          <a:xfrm>
            <a:off x="1501254" y="2513938"/>
            <a:ext cx="1883390" cy="482473"/>
          </a:xfrm>
          <a:prstGeom prst="hexagon">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Forestry</a:t>
            </a:r>
          </a:p>
        </p:txBody>
      </p:sp>
      <p:sp>
        <p:nvSpPr>
          <p:cNvPr id="18" name="Hexagon 17"/>
          <p:cNvSpPr/>
          <p:nvPr/>
        </p:nvSpPr>
        <p:spPr>
          <a:xfrm>
            <a:off x="4571998" y="2149983"/>
            <a:ext cx="1924335" cy="550962"/>
          </a:xfrm>
          <a:prstGeom prst="hexagon">
            <a:avLst/>
          </a:prstGeom>
          <a:solidFill>
            <a:srgbClr val="B7198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Biotechnology</a:t>
            </a:r>
          </a:p>
        </p:txBody>
      </p:sp>
      <p:sp>
        <p:nvSpPr>
          <p:cNvPr id="19" name="Hexagon 18"/>
          <p:cNvSpPr/>
          <p:nvPr/>
        </p:nvSpPr>
        <p:spPr>
          <a:xfrm>
            <a:off x="4571997" y="3160239"/>
            <a:ext cx="1924335" cy="550962"/>
          </a:xfrm>
          <a:prstGeom prst="hexagon">
            <a:avLst/>
          </a:prstGeom>
          <a:solidFill>
            <a:srgbClr val="B7198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Chemistry</a:t>
            </a:r>
          </a:p>
        </p:txBody>
      </p:sp>
      <p:sp>
        <p:nvSpPr>
          <p:cNvPr id="20" name="Hexagon 19"/>
          <p:cNvSpPr/>
          <p:nvPr/>
        </p:nvSpPr>
        <p:spPr>
          <a:xfrm>
            <a:off x="4571995" y="4170495"/>
            <a:ext cx="1924335" cy="550962"/>
          </a:xfrm>
          <a:prstGeom prst="hexagon">
            <a:avLst/>
          </a:prstGeom>
          <a:solidFill>
            <a:srgbClr val="B7198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Process engineering</a:t>
            </a:r>
          </a:p>
        </p:txBody>
      </p:sp>
      <p:sp>
        <p:nvSpPr>
          <p:cNvPr id="21" name="Hexagon 20"/>
          <p:cNvSpPr/>
          <p:nvPr/>
        </p:nvSpPr>
        <p:spPr>
          <a:xfrm>
            <a:off x="4571994" y="5189001"/>
            <a:ext cx="1924335" cy="550962"/>
          </a:xfrm>
          <a:prstGeom prst="hexagon">
            <a:avLst/>
          </a:prstGeom>
          <a:solidFill>
            <a:srgbClr val="B7198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Biorefinery</a:t>
            </a:r>
            <a:endParaRPr lang="en-GB" dirty="0"/>
          </a:p>
        </p:txBody>
      </p:sp>
      <p:sp>
        <p:nvSpPr>
          <p:cNvPr id="22" name="Hexagon 21"/>
          <p:cNvSpPr/>
          <p:nvPr/>
        </p:nvSpPr>
        <p:spPr>
          <a:xfrm>
            <a:off x="7397083" y="1962976"/>
            <a:ext cx="1371355" cy="550962"/>
          </a:xfrm>
          <a:prstGeom prst="hexagon">
            <a:avLst/>
          </a:prstGeom>
          <a:solidFill>
            <a:srgbClr val="BE889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Food</a:t>
            </a:r>
          </a:p>
        </p:txBody>
      </p:sp>
      <p:sp>
        <p:nvSpPr>
          <p:cNvPr id="23" name="Hexagon 22"/>
          <p:cNvSpPr/>
          <p:nvPr/>
        </p:nvSpPr>
        <p:spPr>
          <a:xfrm>
            <a:off x="7397082" y="2823485"/>
            <a:ext cx="1371355" cy="550962"/>
          </a:xfrm>
          <a:prstGeom prst="hexagon">
            <a:avLst/>
          </a:prstGeom>
          <a:solidFill>
            <a:srgbClr val="BE889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Feed</a:t>
            </a:r>
          </a:p>
        </p:txBody>
      </p:sp>
      <p:sp>
        <p:nvSpPr>
          <p:cNvPr id="24" name="Hexagon 23"/>
          <p:cNvSpPr/>
          <p:nvPr/>
        </p:nvSpPr>
        <p:spPr>
          <a:xfrm>
            <a:off x="7386720" y="3656338"/>
            <a:ext cx="1371355" cy="550962"/>
          </a:xfrm>
          <a:prstGeom prst="hexagon">
            <a:avLst/>
          </a:prstGeom>
          <a:solidFill>
            <a:srgbClr val="BE889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Fibre</a:t>
            </a:r>
          </a:p>
        </p:txBody>
      </p:sp>
      <p:sp>
        <p:nvSpPr>
          <p:cNvPr id="25" name="Hexagon 24"/>
          <p:cNvSpPr/>
          <p:nvPr/>
        </p:nvSpPr>
        <p:spPr>
          <a:xfrm>
            <a:off x="7397085" y="4489192"/>
            <a:ext cx="1371355" cy="550962"/>
          </a:xfrm>
          <a:prstGeom prst="hexagon">
            <a:avLst/>
          </a:prstGeom>
          <a:solidFill>
            <a:srgbClr val="BE889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Fuel</a:t>
            </a:r>
          </a:p>
        </p:txBody>
      </p:sp>
      <p:sp>
        <p:nvSpPr>
          <p:cNvPr id="32" name="Right Arrow 31"/>
          <p:cNvSpPr/>
          <p:nvPr/>
        </p:nvSpPr>
        <p:spPr>
          <a:xfrm>
            <a:off x="3572171" y="2700945"/>
            <a:ext cx="853246" cy="363955"/>
          </a:xfrm>
          <a:prstGeom prst="rightArrow">
            <a:avLst/>
          </a:prstGeom>
          <a:solidFill>
            <a:schemeClr val="bg1">
              <a:lumMod val="95000"/>
            </a:schemeClr>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33" name="Right Arrow 32"/>
          <p:cNvSpPr/>
          <p:nvPr/>
        </p:nvSpPr>
        <p:spPr>
          <a:xfrm>
            <a:off x="3544874" y="3692959"/>
            <a:ext cx="865243" cy="363955"/>
          </a:xfrm>
          <a:prstGeom prst="rightArrow">
            <a:avLst/>
          </a:prstGeom>
          <a:solidFill>
            <a:schemeClr val="bg1">
              <a:lumMod val="95000"/>
            </a:schemeClr>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4" name="Right Arrow 33"/>
          <p:cNvSpPr/>
          <p:nvPr/>
        </p:nvSpPr>
        <p:spPr>
          <a:xfrm>
            <a:off x="3544875" y="4791654"/>
            <a:ext cx="880542" cy="363955"/>
          </a:xfrm>
          <a:prstGeom prst="rightArrow">
            <a:avLst/>
          </a:prstGeom>
          <a:solidFill>
            <a:schemeClr val="bg1">
              <a:lumMod val="95000"/>
            </a:schemeClr>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30" name="Rectangle 29"/>
          <p:cNvSpPr/>
          <p:nvPr/>
        </p:nvSpPr>
        <p:spPr>
          <a:xfrm>
            <a:off x="3507475" y="1690690"/>
            <a:ext cx="368489" cy="4396211"/>
          </a:xfrm>
          <a:prstGeom prst="rect">
            <a:avLst/>
          </a:prstGeom>
          <a:solidFill>
            <a:schemeClr val="bg1">
              <a:lumMod val="95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solidFill>
                  <a:schemeClr val="tx1"/>
                </a:solidFill>
              </a:rPr>
              <a:t>Conditioning and conversion</a:t>
            </a:r>
          </a:p>
        </p:txBody>
      </p:sp>
      <p:sp>
        <p:nvSpPr>
          <p:cNvPr id="35" name="Right Arrow 34"/>
          <p:cNvSpPr/>
          <p:nvPr/>
        </p:nvSpPr>
        <p:spPr>
          <a:xfrm>
            <a:off x="6635827" y="2448770"/>
            <a:ext cx="853246" cy="363955"/>
          </a:xfrm>
          <a:prstGeom prst="rightArrow">
            <a:avLst/>
          </a:prstGeom>
          <a:solidFill>
            <a:schemeClr val="bg1">
              <a:lumMod val="95000"/>
            </a:schemeClr>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36" name="Right Arrow 35"/>
          <p:cNvSpPr/>
          <p:nvPr/>
        </p:nvSpPr>
        <p:spPr>
          <a:xfrm>
            <a:off x="6608531" y="3332568"/>
            <a:ext cx="865243" cy="363955"/>
          </a:xfrm>
          <a:prstGeom prst="rightArrow">
            <a:avLst/>
          </a:prstGeom>
          <a:solidFill>
            <a:schemeClr val="bg1">
              <a:lumMod val="95000"/>
            </a:schemeClr>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Right Arrow 36"/>
          <p:cNvSpPr/>
          <p:nvPr/>
        </p:nvSpPr>
        <p:spPr>
          <a:xfrm>
            <a:off x="6608531" y="4179248"/>
            <a:ext cx="880542" cy="363955"/>
          </a:xfrm>
          <a:prstGeom prst="rightArrow">
            <a:avLst/>
          </a:prstGeom>
          <a:solidFill>
            <a:schemeClr val="bg1">
              <a:lumMod val="95000"/>
            </a:schemeClr>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38" name="Right Arrow 37"/>
          <p:cNvSpPr/>
          <p:nvPr/>
        </p:nvSpPr>
        <p:spPr>
          <a:xfrm>
            <a:off x="6635827" y="4998897"/>
            <a:ext cx="880542" cy="363955"/>
          </a:xfrm>
          <a:prstGeom prst="rightArrow">
            <a:avLst/>
          </a:prstGeom>
          <a:solidFill>
            <a:schemeClr val="bg1">
              <a:lumMod val="95000"/>
            </a:schemeClr>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31" name="Rectangle 30"/>
          <p:cNvSpPr/>
          <p:nvPr/>
        </p:nvSpPr>
        <p:spPr>
          <a:xfrm>
            <a:off x="6588323" y="1690690"/>
            <a:ext cx="368489" cy="4396211"/>
          </a:xfrm>
          <a:prstGeom prst="rect">
            <a:avLst/>
          </a:prstGeom>
          <a:solidFill>
            <a:schemeClr val="bg1">
              <a:lumMod val="95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solidFill>
                  <a:schemeClr val="tx1"/>
                </a:solidFill>
              </a:rPr>
              <a:t>Production and marketing</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1" t="15633" r="-102"/>
          <a:stretch/>
        </p:blipFill>
        <p:spPr>
          <a:xfrm>
            <a:off x="299602" y="5572783"/>
            <a:ext cx="1119445" cy="707899"/>
          </a:xfrm>
          <a:prstGeom prst="rect">
            <a:avLst/>
          </a:prstGeom>
          <a:ln>
            <a:noFill/>
          </a:ln>
          <a:effectLst>
            <a:softEdge rad="112500"/>
          </a:effectLst>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657" y="2725275"/>
            <a:ext cx="1382957" cy="777614"/>
          </a:xfrm>
          <a:prstGeom prst="rect">
            <a:avLst/>
          </a:prstGeom>
          <a:ln>
            <a:noFill/>
          </a:ln>
          <a:effectLst>
            <a:softEdge rad="112500"/>
          </a:effectLst>
        </p:spPr>
      </p:pic>
      <p:pic>
        <p:nvPicPr>
          <p:cNvPr id="28" name="Picture 27" descr="A field of flowers&#10;&#10;Description automatically generated with medium confidence">
            <a:extLst>
              <a:ext uri="{FF2B5EF4-FFF2-40B4-BE49-F238E27FC236}">
                <a16:creationId xmlns:a16="http://schemas.microsoft.com/office/drawing/2014/main" id="{45CA1F87-2401-41E8-9F21-25E5329336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65354" y="5739963"/>
            <a:ext cx="1098217" cy="664495"/>
          </a:xfrm>
          <a:prstGeom prst="rect">
            <a:avLst/>
          </a:prstGeom>
          <a:ln>
            <a:noFill/>
          </a:ln>
          <a:effectLst>
            <a:softEdge rad="112500"/>
          </a:effectLst>
        </p:spPr>
      </p:pic>
      <p:pic>
        <p:nvPicPr>
          <p:cNvPr id="9" name="Picture 8" descr="A body of water with trees in the background&#10;&#10;Description automatically generated with medium confidence">
            <a:extLst>
              <a:ext uri="{FF2B5EF4-FFF2-40B4-BE49-F238E27FC236}">
                <a16:creationId xmlns:a16="http://schemas.microsoft.com/office/drawing/2014/main" id="{5E704B26-5397-4814-8575-CC3240F06AB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3052" y="4064251"/>
            <a:ext cx="1162717" cy="872038"/>
          </a:xfrm>
          <a:prstGeom prst="rect">
            <a:avLst/>
          </a:prstGeom>
          <a:ln>
            <a:noFill/>
          </a:ln>
          <a:effectLst>
            <a:softEdge rad="112500"/>
          </a:effectLst>
        </p:spPr>
      </p:pic>
      <p:sp>
        <p:nvSpPr>
          <p:cNvPr id="26" name="Hexagon 25"/>
          <p:cNvSpPr/>
          <p:nvPr/>
        </p:nvSpPr>
        <p:spPr>
          <a:xfrm>
            <a:off x="7397084" y="5297302"/>
            <a:ext cx="1371355" cy="550962"/>
          </a:xfrm>
          <a:prstGeom prst="hexagon">
            <a:avLst/>
          </a:prstGeom>
          <a:solidFill>
            <a:srgbClr val="BE889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Fun</a:t>
            </a:r>
          </a:p>
        </p:txBody>
      </p:sp>
      <p:sp>
        <p:nvSpPr>
          <p:cNvPr id="39" name="Rectangle 38">
            <a:extLst>
              <a:ext uri="{FF2B5EF4-FFF2-40B4-BE49-F238E27FC236}">
                <a16:creationId xmlns:a16="http://schemas.microsoft.com/office/drawing/2014/main" id="{D881BE97-504E-4D4C-99B0-4649DE23A3B4}"/>
              </a:ext>
            </a:extLst>
          </p:cNvPr>
          <p:cNvSpPr/>
          <p:nvPr/>
        </p:nvSpPr>
        <p:spPr>
          <a:xfrm>
            <a:off x="1519705" y="5843649"/>
            <a:ext cx="1039644"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Sources: </a:t>
            </a:r>
            <a:r>
              <a:rPr lang="en-US" sz="1400" dirty="0">
                <a:latin typeface="Calibri" panose="020F0502020204030204" pitchFamily="34" charset="0"/>
                <a:ea typeface="Calibri" panose="020F0502020204030204" pitchFamily="34" charset="0"/>
                <a:cs typeface="Times New Roman" panose="02020603050405020304" pitchFamily="18" charset="0"/>
              </a:rPr>
              <a:t>[4</a:t>
            </a:r>
            <a:r>
              <a:rPr lang="en-US" sz="1400" dirty="0"/>
              <a:t>]</a:t>
            </a:r>
            <a:endParaRPr lang="en-GB" sz="1400" dirty="0"/>
          </a:p>
        </p:txBody>
      </p:sp>
    </p:spTree>
    <p:extLst>
      <p:ext uri="{BB962C8B-B14F-4D97-AF65-F5344CB8AC3E}">
        <p14:creationId xmlns:p14="http://schemas.microsoft.com/office/powerpoint/2010/main" val="3681441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F4AC0-A1EB-4297-B558-DD589C3654DF}"/>
              </a:ext>
            </a:extLst>
          </p:cNvPr>
          <p:cNvSpPr>
            <a:spLocks noGrp="1"/>
          </p:cNvSpPr>
          <p:nvPr>
            <p:ph type="title"/>
          </p:nvPr>
        </p:nvSpPr>
        <p:spPr/>
        <p:txBody>
          <a:bodyPr/>
          <a:lstStyle/>
          <a:p>
            <a:r>
              <a:rPr lang="en-US" dirty="0"/>
              <a:t>High added value products</a:t>
            </a:r>
          </a:p>
        </p:txBody>
      </p:sp>
      <p:sp>
        <p:nvSpPr>
          <p:cNvPr id="5" name="Slide Number Placeholder 4">
            <a:extLst>
              <a:ext uri="{FF2B5EF4-FFF2-40B4-BE49-F238E27FC236}">
                <a16:creationId xmlns:a16="http://schemas.microsoft.com/office/drawing/2014/main" id="{7B4EBD13-085E-481E-AB44-193EC456F031}"/>
              </a:ext>
            </a:extLst>
          </p:cNvPr>
          <p:cNvSpPr>
            <a:spLocks noGrp="1"/>
          </p:cNvSpPr>
          <p:nvPr>
            <p:ph type="sldNum" sz="quarter" idx="12"/>
          </p:nvPr>
        </p:nvSpPr>
        <p:spPr/>
        <p:txBody>
          <a:bodyPr/>
          <a:lstStyle/>
          <a:p>
            <a:fld id="{F5D31388-1EA4-4B74-8FFA-0D39003D9700}" type="slidenum">
              <a:rPr lang="it-IT" smtClean="0"/>
              <a:pPr/>
              <a:t>22</a:t>
            </a:fld>
            <a:endParaRPr lang="it-IT"/>
          </a:p>
        </p:txBody>
      </p:sp>
      <p:graphicFrame>
        <p:nvGraphicFramePr>
          <p:cNvPr id="7" name="Content Placeholder 6">
            <a:extLst>
              <a:ext uri="{FF2B5EF4-FFF2-40B4-BE49-F238E27FC236}">
                <a16:creationId xmlns:a16="http://schemas.microsoft.com/office/drawing/2014/main" id="{FA290495-1565-46B4-80A6-458999E6CFC7}"/>
              </a:ext>
            </a:extLst>
          </p:cNvPr>
          <p:cNvGraphicFramePr>
            <a:graphicFrameLocks/>
          </p:cNvGraphicFramePr>
          <p:nvPr>
            <p:extLst>
              <p:ext uri="{D42A27DB-BD31-4B8C-83A1-F6EECF244321}">
                <p14:modId xmlns:p14="http://schemas.microsoft.com/office/powerpoint/2010/main" val="4186089330"/>
              </p:ext>
            </p:extLst>
          </p:nvPr>
        </p:nvGraphicFramePr>
        <p:xfrm>
          <a:off x="6423145" y="3429000"/>
          <a:ext cx="2681220" cy="288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4">
            <a:extLst>
              <a:ext uri="{FF2B5EF4-FFF2-40B4-BE49-F238E27FC236}">
                <a16:creationId xmlns:a16="http://schemas.microsoft.com/office/drawing/2014/main" id="{BDA949A7-B2FD-442B-92AB-EA932F8B83E0}"/>
              </a:ext>
            </a:extLst>
          </p:cNvPr>
          <p:cNvPicPr>
            <a:picLocks noChangeAspect="1"/>
          </p:cNvPicPr>
          <p:nvPr/>
        </p:nvPicPr>
        <p:blipFill rotWithShape="1">
          <a:blip r:embed="rId8">
            <a:lum/>
          </a:blip>
          <a:srcRect l="21339" t="648" r="9059"/>
          <a:stretch/>
        </p:blipFill>
        <p:spPr>
          <a:xfrm>
            <a:off x="39635" y="1936034"/>
            <a:ext cx="6369559" cy="3843292"/>
          </a:xfrm>
          <a:prstGeom prst="rect">
            <a:avLst/>
          </a:prstGeom>
          <a:noFill/>
        </p:spPr>
      </p:pic>
      <p:sp>
        <p:nvSpPr>
          <p:cNvPr id="3" name="Rectangle 2"/>
          <p:cNvSpPr/>
          <p:nvPr/>
        </p:nvSpPr>
        <p:spPr>
          <a:xfrm>
            <a:off x="3638338" y="5779326"/>
            <a:ext cx="2704779" cy="369332"/>
          </a:xfrm>
          <a:prstGeom prst="rect">
            <a:avLst/>
          </a:prstGeom>
        </p:spPr>
        <p:txBody>
          <a:bodyPr wrap="none">
            <a:spAutoFit/>
          </a:bodyPr>
          <a:lstStyle/>
          <a:p>
            <a:r>
              <a:rPr lang="en-GB" dirty="0"/>
              <a:t>(author</a:t>
            </a:r>
            <a:r>
              <a:rPr lang="lv-LV" dirty="0"/>
              <a:t>: L.Zihare, 2020</a:t>
            </a:r>
            <a:r>
              <a:rPr lang="en-US" dirty="0"/>
              <a:t> [4]</a:t>
            </a:r>
            <a:r>
              <a:rPr lang="en-GB" dirty="0"/>
              <a:t>)</a:t>
            </a:r>
          </a:p>
        </p:txBody>
      </p:sp>
    </p:spTree>
    <p:extLst>
      <p:ext uri="{BB962C8B-B14F-4D97-AF65-F5344CB8AC3E}">
        <p14:creationId xmlns:p14="http://schemas.microsoft.com/office/powerpoint/2010/main" val="2862317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C6F9-4DC1-4C1F-8628-0C77D2BCAA82}"/>
              </a:ext>
            </a:extLst>
          </p:cNvPr>
          <p:cNvSpPr>
            <a:spLocks noGrp="1"/>
          </p:cNvSpPr>
          <p:nvPr>
            <p:ph type="title"/>
          </p:nvPr>
        </p:nvSpPr>
        <p:spPr/>
        <p:txBody>
          <a:bodyPr/>
          <a:lstStyle/>
          <a:p>
            <a:r>
              <a:rPr lang="en-US" dirty="0"/>
              <a:t>Biotechnologies (biotech)</a:t>
            </a:r>
          </a:p>
        </p:txBody>
      </p:sp>
      <p:sp>
        <p:nvSpPr>
          <p:cNvPr id="3" name="Content Placeholder 2">
            <a:extLst>
              <a:ext uri="{FF2B5EF4-FFF2-40B4-BE49-F238E27FC236}">
                <a16:creationId xmlns:a16="http://schemas.microsoft.com/office/drawing/2014/main" id="{B85B5721-5AB9-403B-8E44-38E682C24B4D}"/>
              </a:ext>
            </a:extLst>
          </p:cNvPr>
          <p:cNvSpPr>
            <a:spLocks noGrp="1"/>
          </p:cNvSpPr>
          <p:nvPr>
            <p:ph sz="half" idx="1"/>
          </p:nvPr>
        </p:nvSpPr>
        <p:spPr>
          <a:xfrm>
            <a:off x="375555" y="1756467"/>
            <a:ext cx="8536625" cy="1313409"/>
          </a:xfrm>
        </p:spPr>
        <p:txBody>
          <a:bodyPr>
            <a:normAutofit/>
          </a:bodyPr>
          <a:lstStyle/>
          <a:p>
            <a:pPr marL="0" indent="0">
              <a:buNone/>
            </a:pPr>
            <a:r>
              <a:rPr lang="en-US" sz="2200" dirty="0"/>
              <a:t>The single definition is: The application of science and technology to living organisms, as well as parts, products and models thereof, to alter living or non-living materials for the production of knowledge, goods and services. (OECD 2013)</a:t>
            </a:r>
            <a:r>
              <a:rPr lang="lv-LV" sz="2200" dirty="0"/>
              <a:t>*</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6E3FB6B2-A962-4BB3-9B08-FBEEB2EC1E10}"/>
              </a:ext>
            </a:extLst>
          </p:cNvPr>
          <p:cNvSpPr>
            <a:spLocks noGrp="1"/>
          </p:cNvSpPr>
          <p:nvPr>
            <p:ph type="sldNum" sz="quarter" idx="12"/>
          </p:nvPr>
        </p:nvSpPr>
        <p:spPr/>
        <p:txBody>
          <a:bodyPr/>
          <a:lstStyle/>
          <a:p>
            <a:fld id="{F5D31388-1EA4-4B74-8FFA-0D39003D9700}" type="slidenum">
              <a:rPr lang="it-IT" smtClean="0"/>
              <a:pPr/>
              <a:t>23</a:t>
            </a:fld>
            <a:endParaRPr lang="it-IT"/>
          </a:p>
        </p:txBody>
      </p:sp>
      <p:graphicFrame>
        <p:nvGraphicFramePr>
          <p:cNvPr id="6" name="Content Placeholder 6">
            <a:extLst>
              <a:ext uri="{FF2B5EF4-FFF2-40B4-BE49-F238E27FC236}">
                <a16:creationId xmlns:a16="http://schemas.microsoft.com/office/drawing/2014/main" id="{5420BDA1-F0F2-4232-87C6-835F79FBF81A}"/>
              </a:ext>
            </a:extLst>
          </p:cNvPr>
          <p:cNvGraphicFramePr>
            <a:graphicFrameLocks/>
          </p:cNvGraphicFramePr>
          <p:nvPr>
            <p:extLst>
              <p:ext uri="{D42A27DB-BD31-4B8C-83A1-F6EECF244321}">
                <p14:modId xmlns:p14="http://schemas.microsoft.com/office/powerpoint/2010/main" val="4043118105"/>
              </p:ext>
            </p:extLst>
          </p:nvPr>
        </p:nvGraphicFramePr>
        <p:xfrm>
          <a:off x="6567730" y="3257560"/>
          <a:ext cx="2568551" cy="3052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Hexagon 6"/>
          <p:cNvSpPr/>
          <p:nvPr/>
        </p:nvSpPr>
        <p:spPr>
          <a:xfrm>
            <a:off x="209844" y="3952116"/>
            <a:ext cx="1970228" cy="522575"/>
          </a:xfrm>
          <a:prstGeom prst="hexagon">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sz="1600" dirty="0" err="1">
                <a:solidFill>
                  <a:schemeClr val="tx1"/>
                </a:solidFill>
              </a:rPr>
              <a:t>Bioinformatics</a:t>
            </a:r>
            <a:r>
              <a:rPr lang="lv-LV" sz="1600" dirty="0">
                <a:solidFill>
                  <a:schemeClr val="tx1"/>
                </a:solidFill>
              </a:rPr>
              <a:t>,</a:t>
            </a:r>
          </a:p>
          <a:p>
            <a:pPr algn="ctr"/>
            <a:r>
              <a:rPr lang="lv-LV" sz="1600" dirty="0" err="1">
                <a:solidFill>
                  <a:schemeClr val="tx1"/>
                </a:solidFill>
              </a:rPr>
              <a:t>nanotechnology</a:t>
            </a:r>
            <a:endParaRPr lang="lv-LV" sz="1600" dirty="0">
              <a:solidFill>
                <a:schemeClr val="tx1"/>
              </a:solidFill>
            </a:endParaRPr>
          </a:p>
        </p:txBody>
      </p:sp>
      <p:sp>
        <p:nvSpPr>
          <p:cNvPr id="8" name="Hexagon 7"/>
          <p:cNvSpPr/>
          <p:nvPr/>
        </p:nvSpPr>
        <p:spPr>
          <a:xfrm>
            <a:off x="286531" y="4583483"/>
            <a:ext cx="1896530" cy="517744"/>
          </a:xfrm>
          <a:prstGeom prst="hexagon">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t>Water</a:t>
            </a:r>
            <a:endParaRPr lang="lv-LV" dirty="0"/>
          </a:p>
        </p:txBody>
      </p:sp>
      <p:sp>
        <p:nvSpPr>
          <p:cNvPr id="9" name="Hexagon 8"/>
          <p:cNvSpPr/>
          <p:nvPr/>
        </p:nvSpPr>
        <p:spPr>
          <a:xfrm>
            <a:off x="286531" y="5247609"/>
            <a:ext cx="1841749" cy="508425"/>
          </a:xfrm>
          <a:prstGeom prst="hexagon">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t>Agriculture</a:t>
            </a:r>
            <a:endParaRPr lang="lv-LV" dirty="0"/>
          </a:p>
        </p:txBody>
      </p:sp>
      <p:sp>
        <p:nvSpPr>
          <p:cNvPr id="10" name="Hexagon 9"/>
          <p:cNvSpPr/>
          <p:nvPr/>
        </p:nvSpPr>
        <p:spPr>
          <a:xfrm>
            <a:off x="2183061" y="3727866"/>
            <a:ext cx="1970872" cy="493434"/>
          </a:xfrm>
          <a:prstGeom prst="hexagon">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t>Medicine</a:t>
            </a:r>
            <a:endParaRPr lang="lv-LV" dirty="0"/>
          </a:p>
        </p:txBody>
      </p:sp>
      <p:sp>
        <p:nvSpPr>
          <p:cNvPr id="11" name="Hexagon 10"/>
          <p:cNvSpPr/>
          <p:nvPr/>
        </p:nvSpPr>
        <p:spPr>
          <a:xfrm>
            <a:off x="2137448" y="4310937"/>
            <a:ext cx="2008787" cy="488888"/>
          </a:xfrm>
          <a:prstGeom prst="hexagon">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solidFill>
                  <a:schemeClr val="tx1"/>
                </a:solidFill>
              </a:rPr>
              <a:t>Industrial</a:t>
            </a:r>
            <a:endParaRPr lang="lv-LV" dirty="0">
              <a:solidFill>
                <a:schemeClr val="tx1"/>
              </a:solidFill>
            </a:endParaRPr>
          </a:p>
        </p:txBody>
      </p:sp>
      <p:sp>
        <p:nvSpPr>
          <p:cNvPr id="12" name="Hexagon 11"/>
          <p:cNvSpPr/>
          <p:nvPr/>
        </p:nvSpPr>
        <p:spPr>
          <a:xfrm>
            <a:off x="2083388" y="4908471"/>
            <a:ext cx="2070545" cy="522575"/>
          </a:xfrm>
          <a:prstGeom prst="hexagon">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sz="1600" dirty="0" err="1">
                <a:solidFill>
                  <a:schemeClr val="tx1"/>
                </a:solidFill>
              </a:rPr>
              <a:t>Bioinformatics</a:t>
            </a:r>
            <a:r>
              <a:rPr lang="lv-LV" sz="1600" dirty="0">
                <a:solidFill>
                  <a:schemeClr val="tx1"/>
                </a:solidFill>
              </a:rPr>
              <a:t>,</a:t>
            </a:r>
          </a:p>
          <a:p>
            <a:pPr algn="ctr"/>
            <a:r>
              <a:rPr lang="lv-LV" sz="1600" dirty="0" err="1">
                <a:solidFill>
                  <a:schemeClr val="tx1"/>
                </a:solidFill>
              </a:rPr>
              <a:t>nanotechnology</a:t>
            </a:r>
            <a:endParaRPr lang="lv-LV" sz="1600" dirty="0">
              <a:solidFill>
                <a:schemeClr val="tx1"/>
              </a:solidFill>
            </a:endParaRPr>
          </a:p>
        </p:txBody>
      </p:sp>
      <p:sp>
        <p:nvSpPr>
          <p:cNvPr id="13" name="Hexagon 12"/>
          <p:cNvSpPr/>
          <p:nvPr/>
        </p:nvSpPr>
        <p:spPr>
          <a:xfrm>
            <a:off x="2060112" y="5555583"/>
            <a:ext cx="2077166" cy="521304"/>
          </a:xfrm>
          <a:prstGeom prst="hexagon">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t>Environmental</a:t>
            </a:r>
            <a:r>
              <a:rPr lang="lv-LV" dirty="0"/>
              <a:t> </a:t>
            </a:r>
          </a:p>
        </p:txBody>
      </p:sp>
      <p:sp>
        <p:nvSpPr>
          <p:cNvPr id="14" name="Hexagon 13"/>
          <p:cNvSpPr/>
          <p:nvPr/>
        </p:nvSpPr>
        <p:spPr>
          <a:xfrm>
            <a:off x="4086530" y="3986983"/>
            <a:ext cx="2371325" cy="522576"/>
          </a:xfrm>
          <a:prstGeom prst="hexagon">
            <a:avLst/>
          </a:prstGeom>
          <a:solidFill>
            <a:srgbClr val="AF733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t>Arid</a:t>
            </a:r>
            <a:r>
              <a:rPr lang="lv-LV" dirty="0"/>
              <a:t> </a:t>
            </a:r>
            <a:r>
              <a:rPr lang="lv-LV" dirty="0" err="1"/>
              <a:t>and</a:t>
            </a:r>
            <a:r>
              <a:rPr lang="lv-LV" dirty="0"/>
              <a:t> </a:t>
            </a:r>
            <a:r>
              <a:rPr lang="lv-LV" dirty="0" err="1"/>
              <a:t>desert</a:t>
            </a:r>
            <a:endParaRPr lang="lv-LV" dirty="0"/>
          </a:p>
        </p:txBody>
      </p:sp>
      <p:sp>
        <p:nvSpPr>
          <p:cNvPr id="15" name="Hexagon 14"/>
          <p:cNvSpPr/>
          <p:nvPr/>
        </p:nvSpPr>
        <p:spPr>
          <a:xfrm>
            <a:off x="4127849" y="4607092"/>
            <a:ext cx="2426309" cy="522911"/>
          </a:xfrm>
          <a:prstGeom prst="hexagon">
            <a:avLst/>
          </a:prstGeom>
          <a:solidFill>
            <a:srgbClr val="3333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t>Ethics</a:t>
            </a:r>
            <a:r>
              <a:rPr lang="lv-LV" dirty="0"/>
              <a:t>, </a:t>
            </a:r>
            <a:r>
              <a:rPr lang="lv-LV" dirty="0" err="1"/>
              <a:t>philosophy</a:t>
            </a:r>
            <a:r>
              <a:rPr lang="lv-LV" dirty="0"/>
              <a:t> </a:t>
            </a:r>
            <a:r>
              <a:rPr lang="lv-LV" dirty="0" err="1"/>
              <a:t>and</a:t>
            </a:r>
            <a:r>
              <a:rPr lang="lv-LV" dirty="0"/>
              <a:t> </a:t>
            </a:r>
            <a:r>
              <a:rPr lang="lv-LV" dirty="0" err="1"/>
              <a:t>law</a:t>
            </a:r>
            <a:endParaRPr lang="lv-LV" dirty="0"/>
          </a:p>
        </p:txBody>
      </p:sp>
      <p:sp>
        <p:nvSpPr>
          <p:cNvPr id="4" name="Rectangle 3"/>
          <p:cNvSpPr/>
          <p:nvPr/>
        </p:nvSpPr>
        <p:spPr>
          <a:xfrm>
            <a:off x="375555" y="3112114"/>
            <a:ext cx="6991160" cy="584775"/>
          </a:xfrm>
          <a:prstGeom prst="rect">
            <a:avLst/>
          </a:prstGeom>
        </p:spPr>
        <p:txBody>
          <a:bodyPr wrap="square">
            <a:spAutoFit/>
          </a:bodyPr>
          <a:lstStyle/>
          <a:p>
            <a:r>
              <a:rPr lang="lv-LV" sz="1600" i="1" dirty="0">
                <a:solidFill>
                  <a:srgbClr val="333333"/>
                </a:solidFill>
                <a:latin typeface="open_sansregular"/>
              </a:rPr>
              <a:t>*</a:t>
            </a:r>
            <a:r>
              <a:rPr lang="en-US" sz="1600" i="1" dirty="0">
                <a:solidFill>
                  <a:srgbClr val="333333"/>
                </a:solidFill>
                <a:latin typeface="open_sansregular"/>
              </a:rPr>
              <a:t>The choice of the </a:t>
            </a:r>
            <a:r>
              <a:rPr lang="en-US" sz="1600" i="1" dirty="0">
                <a:solidFill>
                  <a:srgbClr val="2873E6"/>
                </a:solidFill>
                <a:latin typeface="open_sansregular"/>
                <a:hlinkClick r:id="rId8"/>
              </a:rPr>
              <a:t>international patent classification (IPC)</a:t>
            </a:r>
            <a:r>
              <a:rPr lang="en-US" sz="1600" i="1" dirty="0">
                <a:solidFill>
                  <a:srgbClr val="333333"/>
                </a:solidFill>
                <a:latin typeface="open_sansregular"/>
              </a:rPr>
              <a:t> subclasses used for this sector is based on this OECD definition.</a:t>
            </a:r>
            <a:endParaRPr lang="en-US" sz="1600" i="1" dirty="0"/>
          </a:p>
        </p:txBody>
      </p:sp>
      <p:sp>
        <p:nvSpPr>
          <p:cNvPr id="16" name="Hexagon 15"/>
          <p:cNvSpPr/>
          <p:nvPr/>
        </p:nvSpPr>
        <p:spPr>
          <a:xfrm>
            <a:off x="4086530" y="5243159"/>
            <a:ext cx="2356754" cy="546708"/>
          </a:xfrm>
          <a:prstGeom prst="hexagon">
            <a:avLst/>
          </a:prstGeom>
          <a:solidFill>
            <a:srgbClr val="01070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t>Bioterrorism</a:t>
            </a:r>
            <a:r>
              <a:rPr lang="lv-LV" dirty="0"/>
              <a:t> </a:t>
            </a:r>
            <a:r>
              <a:rPr lang="lv-LV" dirty="0" err="1"/>
              <a:t>and</a:t>
            </a:r>
            <a:r>
              <a:rPr lang="lv-LV" dirty="0"/>
              <a:t> </a:t>
            </a:r>
            <a:r>
              <a:rPr lang="lv-LV" dirty="0" err="1"/>
              <a:t>biowarfare</a:t>
            </a:r>
            <a:endParaRPr lang="lv-LV" dirty="0"/>
          </a:p>
        </p:txBody>
      </p:sp>
      <p:sp>
        <p:nvSpPr>
          <p:cNvPr id="17" name="Rectangle 16">
            <a:extLst>
              <a:ext uri="{FF2B5EF4-FFF2-40B4-BE49-F238E27FC236}">
                <a16:creationId xmlns:a16="http://schemas.microsoft.com/office/drawing/2014/main" id="{D4FBA0DF-B695-444E-B15D-C015CB476D1D}"/>
              </a:ext>
            </a:extLst>
          </p:cNvPr>
          <p:cNvSpPr/>
          <p:nvPr/>
        </p:nvSpPr>
        <p:spPr>
          <a:xfrm>
            <a:off x="286531" y="5816235"/>
            <a:ext cx="2078389"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cs typeface="Times New Roman" panose="02020603050405020304" pitchFamily="18" charset="0"/>
              </a:rPr>
              <a:t>Sources: </a:t>
            </a:r>
            <a:r>
              <a:rPr lang="en-US" sz="1400" dirty="0">
                <a:latin typeface="Calibri" panose="020F0502020204030204" pitchFamily="34" charset="0"/>
                <a:ea typeface="Calibri" panose="020F0502020204030204" pitchFamily="34" charset="0"/>
                <a:cs typeface="Times New Roman" panose="02020603050405020304" pitchFamily="18" charset="0"/>
              </a:rPr>
              <a:t>[8</a:t>
            </a:r>
            <a:r>
              <a:rPr lang="en-US" sz="1400" dirty="0"/>
              <a:t>], [9], [10], [11]</a:t>
            </a:r>
            <a:endParaRPr lang="en-GB" sz="1400" dirty="0"/>
          </a:p>
        </p:txBody>
      </p:sp>
    </p:spTree>
    <p:extLst>
      <p:ext uri="{BB962C8B-B14F-4D97-AF65-F5344CB8AC3E}">
        <p14:creationId xmlns:p14="http://schemas.microsoft.com/office/powerpoint/2010/main" val="2172102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2EB3706-1EA0-4AF3-84E2-E4A68C6AB4F0}"/>
              </a:ext>
            </a:extLst>
          </p:cNvPr>
          <p:cNvCxnSpPr/>
          <p:nvPr/>
        </p:nvCxnSpPr>
        <p:spPr>
          <a:xfrm>
            <a:off x="268224" y="5707462"/>
            <a:ext cx="8614519" cy="0"/>
          </a:xfrm>
          <a:prstGeom prst="line">
            <a:avLst/>
          </a:prstGeom>
          <a:ln w="28575">
            <a:solidFill>
              <a:srgbClr val="9966FF"/>
            </a:solidFill>
            <a:prstDash val="sysDot"/>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51F88CCD-4CA8-4BE8-8071-CF3B8F09A0E7}"/>
              </a:ext>
            </a:extLst>
          </p:cNvPr>
          <p:cNvSpPr>
            <a:spLocks noGrp="1"/>
          </p:cNvSpPr>
          <p:nvPr>
            <p:ph type="title"/>
          </p:nvPr>
        </p:nvSpPr>
        <p:spPr>
          <a:xfrm>
            <a:off x="348812" y="872917"/>
            <a:ext cx="8392886" cy="890589"/>
          </a:xfrm>
        </p:spPr>
        <p:txBody>
          <a:bodyPr>
            <a:normAutofit fontScale="90000"/>
          </a:bodyPr>
          <a:lstStyle/>
          <a:p>
            <a:r>
              <a:rPr lang="en-US" sz="3600" dirty="0"/>
              <a:t>Aspects promoting the development of bioeconomy</a:t>
            </a:r>
            <a:endParaRPr lang="en-US" dirty="0"/>
          </a:p>
        </p:txBody>
      </p:sp>
      <p:sp>
        <p:nvSpPr>
          <p:cNvPr id="5" name="Slide Number Placeholder 4">
            <a:extLst>
              <a:ext uri="{FF2B5EF4-FFF2-40B4-BE49-F238E27FC236}">
                <a16:creationId xmlns:a16="http://schemas.microsoft.com/office/drawing/2014/main" id="{F6F1FBD9-2DFF-41BC-A608-B941E194C230}"/>
              </a:ext>
            </a:extLst>
          </p:cNvPr>
          <p:cNvSpPr>
            <a:spLocks noGrp="1"/>
          </p:cNvSpPr>
          <p:nvPr>
            <p:ph type="sldNum" sz="quarter" idx="12"/>
          </p:nvPr>
        </p:nvSpPr>
        <p:spPr/>
        <p:txBody>
          <a:bodyPr/>
          <a:lstStyle/>
          <a:p>
            <a:fld id="{F5D31388-1EA4-4B74-8FFA-0D39003D9700}" type="slidenum">
              <a:rPr lang="it-IT" smtClean="0"/>
              <a:pPr/>
              <a:t>24</a:t>
            </a:fld>
            <a:endParaRPr lang="it-IT"/>
          </a:p>
        </p:txBody>
      </p:sp>
      <p:grpSp>
        <p:nvGrpSpPr>
          <p:cNvPr id="54" name="Group 53">
            <a:extLst>
              <a:ext uri="{FF2B5EF4-FFF2-40B4-BE49-F238E27FC236}">
                <a16:creationId xmlns:a16="http://schemas.microsoft.com/office/drawing/2014/main" id="{5AD4FE00-7A37-4CB6-A9B1-608075EDC15E}"/>
              </a:ext>
            </a:extLst>
          </p:cNvPr>
          <p:cNvGrpSpPr/>
          <p:nvPr/>
        </p:nvGrpSpPr>
        <p:grpSpPr>
          <a:xfrm>
            <a:off x="268224" y="2328672"/>
            <a:ext cx="8473474" cy="3557901"/>
            <a:chOff x="513644" y="2381249"/>
            <a:chExt cx="10979549" cy="4366442"/>
          </a:xfrm>
        </p:grpSpPr>
        <p:sp>
          <p:nvSpPr>
            <p:cNvPr id="68" name="Flowchart: Connector 67">
              <a:extLst>
                <a:ext uri="{FF2B5EF4-FFF2-40B4-BE49-F238E27FC236}">
                  <a16:creationId xmlns:a16="http://schemas.microsoft.com/office/drawing/2014/main" id="{118C8C8F-9CE4-4221-876E-485AE8C7ADC7}"/>
                </a:ext>
              </a:extLst>
            </p:cNvPr>
            <p:cNvSpPr/>
            <p:nvPr/>
          </p:nvSpPr>
          <p:spPr>
            <a:xfrm>
              <a:off x="4323643" y="2381249"/>
              <a:ext cx="3257550" cy="3114676"/>
            </a:xfrm>
            <a:prstGeom prst="flowChartConnector">
              <a:avLst/>
            </a:prstGeom>
            <a:solidFill>
              <a:srgbClr val="FFFFFF"/>
            </a:solidFill>
            <a:ln w="9525" cap="flat" cmpd="sng" algn="ctr">
              <a:solidFill>
                <a:srgbClr val="005551">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scene3d>
            <a:sp3d>
              <a:bevelT w="114300" prst="hardEdge"/>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6" name="Right Arrow 7">
              <a:extLst>
                <a:ext uri="{FF2B5EF4-FFF2-40B4-BE49-F238E27FC236}">
                  <a16:creationId xmlns:a16="http://schemas.microsoft.com/office/drawing/2014/main" id="{B134759B-4C7F-48D1-9F92-EBD14B8EBA85}"/>
                </a:ext>
              </a:extLst>
            </p:cNvPr>
            <p:cNvSpPr/>
            <p:nvPr/>
          </p:nvSpPr>
          <p:spPr>
            <a:xfrm>
              <a:off x="994657" y="4868366"/>
              <a:ext cx="3810000" cy="494357"/>
            </a:xfrm>
            <a:prstGeom prst="rightArrow">
              <a:avLst/>
            </a:prstGeom>
            <a:solidFill>
              <a:srgbClr val="005551"/>
            </a:solidFill>
            <a:ln w="25400" cap="flat" cmpd="sng" algn="ctr">
              <a:solidFill>
                <a:srgbClr val="005551">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Innovations</a:t>
              </a:r>
            </a:p>
          </p:txBody>
        </p:sp>
        <p:sp>
          <p:nvSpPr>
            <p:cNvPr id="57" name="Right Arrow 8">
              <a:extLst>
                <a:ext uri="{FF2B5EF4-FFF2-40B4-BE49-F238E27FC236}">
                  <a16:creationId xmlns:a16="http://schemas.microsoft.com/office/drawing/2014/main" id="{A6263731-3329-4812-83F8-D14B43F1D14F}"/>
                </a:ext>
              </a:extLst>
            </p:cNvPr>
            <p:cNvSpPr/>
            <p:nvPr/>
          </p:nvSpPr>
          <p:spPr>
            <a:xfrm>
              <a:off x="571019" y="3159023"/>
              <a:ext cx="3810000" cy="521383"/>
            </a:xfrm>
            <a:prstGeom prst="rightArrow">
              <a:avLst/>
            </a:prstGeom>
            <a:solidFill>
              <a:srgbClr val="005551"/>
            </a:solidFill>
            <a:ln w="25400" cap="flat" cmpd="sng" algn="ctr">
              <a:solidFill>
                <a:srgbClr val="005551">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Financial resources</a:t>
              </a:r>
            </a:p>
          </p:txBody>
        </p:sp>
        <p:sp>
          <p:nvSpPr>
            <p:cNvPr id="58" name="Right Arrow 9">
              <a:extLst>
                <a:ext uri="{FF2B5EF4-FFF2-40B4-BE49-F238E27FC236}">
                  <a16:creationId xmlns:a16="http://schemas.microsoft.com/office/drawing/2014/main" id="{7F64DFF7-B0A4-43AA-A0B9-E24781459F67}"/>
                </a:ext>
              </a:extLst>
            </p:cNvPr>
            <p:cNvSpPr/>
            <p:nvPr/>
          </p:nvSpPr>
          <p:spPr>
            <a:xfrm>
              <a:off x="618066" y="4267521"/>
              <a:ext cx="3810000" cy="535111"/>
            </a:xfrm>
            <a:prstGeom prst="rightArrow">
              <a:avLst/>
            </a:prstGeom>
            <a:solidFill>
              <a:srgbClr val="005551"/>
            </a:solidFill>
            <a:ln w="25400" cap="flat" cmpd="sng" algn="ctr">
              <a:solidFill>
                <a:srgbClr val="005551">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Human resources</a:t>
              </a:r>
            </a:p>
          </p:txBody>
        </p:sp>
        <p:sp>
          <p:nvSpPr>
            <p:cNvPr id="59" name="Right Arrow 10">
              <a:extLst>
                <a:ext uri="{FF2B5EF4-FFF2-40B4-BE49-F238E27FC236}">
                  <a16:creationId xmlns:a16="http://schemas.microsoft.com/office/drawing/2014/main" id="{8F7850C4-98D6-4E58-900C-D117106023EF}"/>
                </a:ext>
              </a:extLst>
            </p:cNvPr>
            <p:cNvSpPr/>
            <p:nvPr/>
          </p:nvSpPr>
          <p:spPr>
            <a:xfrm>
              <a:off x="994657" y="2558180"/>
              <a:ext cx="3810000" cy="494357"/>
            </a:xfrm>
            <a:prstGeom prst="rightArrow">
              <a:avLst/>
            </a:prstGeom>
            <a:solidFill>
              <a:srgbClr val="005551"/>
            </a:solidFill>
            <a:ln w="25400" cap="flat" cmpd="sng" algn="ctr">
              <a:solidFill>
                <a:srgbClr val="005551">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Socioeconomic aspects</a:t>
              </a:r>
            </a:p>
          </p:txBody>
        </p:sp>
        <p:sp>
          <p:nvSpPr>
            <p:cNvPr id="60" name="Right Arrow 11">
              <a:extLst>
                <a:ext uri="{FF2B5EF4-FFF2-40B4-BE49-F238E27FC236}">
                  <a16:creationId xmlns:a16="http://schemas.microsoft.com/office/drawing/2014/main" id="{FC77C1BC-6A1B-4170-9901-90D854EDECEB}"/>
                </a:ext>
              </a:extLst>
            </p:cNvPr>
            <p:cNvSpPr/>
            <p:nvPr/>
          </p:nvSpPr>
          <p:spPr>
            <a:xfrm>
              <a:off x="513644" y="3746138"/>
              <a:ext cx="3810000" cy="521383"/>
            </a:xfrm>
            <a:prstGeom prst="rightArrow">
              <a:avLst/>
            </a:prstGeom>
            <a:solidFill>
              <a:srgbClr val="005551"/>
            </a:solidFill>
            <a:ln w="25400" cap="flat" cmpd="sng" algn="ctr">
              <a:solidFill>
                <a:srgbClr val="005551">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Scientific research</a:t>
              </a:r>
            </a:p>
          </p:txBody>
        </p:sp>
        <p:sp>
          <p:nvSpPr>
            <p:cNvPr id="61" name="Left Arrow 3">
              <a:extLst>
                <a:ext uri="{FF2B5EF4-FFF2-40B4-BE49-F238E27FC236}">
                  <a16:creationId xmlns:a16="http://schemas.microsoft.com/office/drawing/2014/main" id="{BB714445-DD22-4E20-9C52-AE50837D132B}"/>
                </a:ext>
              </a:extLst>
            </p:cNvPr>
            <p:cNvSpPr/>
            <p:nvPr/>
          </p:nvSpPr>
          <p:spPr>
            <a:xfrm>
              <a:off x="7145929" y="2490260"/>
              <a:ext cx="3777044" cy="579513"/>
            </a:xfrm>
            <a:prstGeom prst="leftArrow">
              <a:avLst/>
            </a:prstGeom>
            <a:solidFill>
              <a:srgbClr val="005551"/>
            </a:solidFill>
            <a:ln w="9525" cap="flat" cmpd="sng" algn="ctr">
              <a:solidFill>
                <a:srgbClr val="005551">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Legislative aspects</a:t>
              </a:r>
            </a:p>
          </p:txBody>
        </p:sp>
        <p:sp>
          <p:nvSpPr>
            <p:cNvPr id="62" name="Left Arrow 14">
              <a:extLst>
                <a:ext uri="{FF2B5EF4-FFF2-40B4-BE49-F238E27FC236}">
                  <a16:creationId xmlns:a16="http://schemas.microsoft.com/office/drawing/2014/main" id="{3EA5AACB-9E25-461F-ACA3-23C03B2B7269}"/>
                </a:ext>
              </a:extLst>
            </p:cNvPr>
            <p:cNvSpPr/>
            <p:nvPr/>
          </p:nvSpPr>
          <p:spPr>
            <a:xfrm>
              <a:off x="7501162" y="3052536"/>
              <a:ext cx="3777044" cy="587113"/>
            </a:xfrm>
            <a:prstGeom prst="leftArrow">
              <a:avLst/>
            </a:prstGeom>
            <a:solidFill>
              <a:srgbClr val="005551"/>
            </a:solidFill>
            <a:ln w="9525" cap="flat" cmpd="sng" algn="ctr">
              <a:solidFill>
                <a:srgbClr val="005551">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Economic aspects</a:t>
              </a:r>
            </a:p>
          </p:txBody>
        </p:sp>
        <p:sp>
          <p:nvSpPr>
            <p:cNvPr id="63" name="Left Arrow 15">
              <a:extLst>
                <a:ext uri="{FF2B5EF4-FFF2-40B4-BE49-F238E27FC236}">
                  <a16:creationId xmlns:a16="http://schemas.microsoft.com/office/drawing/2014/main" id="{BDD9D74C-34F4-4505-AD7F-ED4B9E8847EE}"/>
                </a:ext>
              </a:extLst>
            </p:cNvPr>
            <p:cNvSpPr/>
            <p:nvPr/>
          </p:nvSpPr>
          <p:spPr>
            <a:xfrm>
              <a:off x="7611727" y="3709963"/>
              <a:ext cx="3777044" cy="507868"/>
            </a:xfrm>
            <a:prstGeom prst="leftArrow">
              <a:avLst/>
            </a:prstGeom>
            <a:solidFill>
              <a:srgbClr val="005551"/>
            </a:solidFill>
            <a:ln w="9525" cap="flat" cmpd="sng" algn="ctr">
              <a:solidFill>
                <a:srgbClr val="005551">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Climate aspects</a:t>
              </a:r>
            </a:p>
          </p:txBody>
        </p:sp>
        <p:sp>
          <p:nvSpPr>
            <p:cNvPr id="64" name="Left Arrow 16">
              <a:extLst>
                <a:ext uri="{FF2B5EF4-FFF2-40B4-BE49-F238E27FC236}">
                  <a16:creationId xmlns:a16="http://schemas.microsoft.com/office/drawing/2014/main" id="{4F9DBCD6-39C2-4CEB-B0E6-BE1E59507C8A}"/>
                </a:ext>
              </a:extLst>
            </p:cNvPr>
            <p:cNvSpPr/>
            <p:nvPr/>
          </p:nvSpPr>
          <p:spPr>
            <a:xfrm>
              <a:off x="7466772" y="4168016"/>
              <a:ext cx="3777044" cy="579513"/>
            </a:xfrm>
            <a:prstGeom prst="leftArrow">
              <a:avLst/>
            </a:prstGeom>
            <a:solidFill>
              <a:srgbClr val="005551"/>
            </a:solidFill>
            <a:ln w="9525" cap="flat" cmpd="sng" algn="ctr">
              <a:solidFill>
                <a:srgbClr val="005551">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Arial"/>
                  <a:ea typeface="+mn-ea"/>
                  <a:cs typeface="+mn-cs"/>
                </a:rPr>
                <a:t>Environmental  aspects</a:t>
              </a:r>
            </a:p>
          </p:txBody>
        </p:sp>
        <p:sp>
          <p:nvSpPr>
            <p:cNvPr id="65" name="Left Arrow 17">
              <a:extLst>
                <a:ext uri="{FF2B5EF4-FFF2-40B4-BE49-F238E27FC236}">
                  <a16:creationId xmlns:a16="http://schemas.microsoft.com/office/drawing/2014/main" id="{534570D8-27D7-4FA9-9829-2C8C8ED3C012}"/>
                </a:ext>
              </a:extLst>
            </p:cNvPr>
            <p:cNvSpPr/>
            <p:nvPr/>
          </p:nvSpPr>
          <p:spPr>
            <a:xfrm>
              <a:off x="7145929" y="4636372"/>
              <a:ext cx="4347264" cy="953596"/>
            </a:xfrm>
            <a:prstGeom prst="leftArrow">
              <a:avLst>
                <a:gd name="adj1" fmla="val 50000"/>
                <a:gd name="adj2" fmla="val 44134"/>
              </a:avLst>
            </a:prstGeom>
            <a:solidFill>
              <a:srgbClr val="005551"/>
            </a:solidFill>
            <a:ln w="9525" cap="flat" cmpd="sng" algn="ctr">
              <a:solidFill>
                <a:srgbClr val="005551">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Awareness and knowledge aspects</a:t>
              </a:r>
            </a:p>
          </p:txBody>
        </p:sp>
        <p:sp>
          <p:nvSpPr>
            <p:cNvPr id="66" name="Up Arrow Callout 18">
              <a:extLst>
                <a:ext uri="{FF2B5EF4-FFF2-40B4-BE49-F238E27FC236}">
                  <a16:creationId xmlns:a16="http://schemas.microsoft.com/office/drawing/2014/main" id="{7CBC4027-32FE-418A-A673-BF7F0B15F539}"/>
                </a:ext>
              </a:extLst>
            </p:cNvPr>
            <p:cNvSpPr/>
            <p:nvPr/>
          </p:nvSpPr>
          <p:spPr>
            <a:xfrm>
              <a:off x="3905956" y="5488628"/>
              <a:ext cx="4214787" cy="579515"/>
            </a:xfrm>
            <a:prstGeom prst="upArrowCallout">
              <a:avLst/>
            </a:prstGeom>
            <a:solidFill>
              <a:srgbClr val="005551"/>
            </a:solidFill>
            <a:ln w="9525" cap="flat" cmpd="sng" algn="ctr">
              <a:solidFill>
                <a:srgbClr val="005551">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Technological aspects</a:t>
              </a:r>
            </a:p>
          </p:txBody>
        </p:sp>
        <p:sp>
          <p:nvSpPr>
            <p:cNvPr id="67" name="TextBox 66">
              <a:extLst>
                <a:ext uri="{FF2B5EF4-FFF2-40B4-BE49-F238E27FC236}">
                  <a16:creationId xmlns:a16="http://schemas.microsoft.com/office/drawing/2014/main" id="{2D626D08-921D-480F-8681-37C4F5FFCD12}"/>
                </a:ext>
              </a:extLst>
            </p:cNvPr>
            <p:cNvSpPr txBox="1"/>
            <p:nvPr/>
          </p:nvSpPr>
          <p:spPr>
            <a:xfrm>
              <a:off x="4531505" y="6294427"/>
              <a:ext cx="2841823" cy="453264"/>
            </a:xfrm>
            <a:prstGeom prst="rect">
              <a:avLst/>
            </a:prstGeom>
            <a:solidFill>
              <a:srgbClr val="FF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lv-LV" sz="1800" b="1" i="0" u="none" strike="noStrike" kern="0" cap="none" spc="0" normalizeH="0" baseline="0" noProof="0" dirty="0">
                  <a:ln>
                    <a:noFill/>
                  </a:ln>
                  <a:solidFill>
                    <a:srgbClr val="9966FF"/>
                  </a:solidFill>
                  <a:effectLst/>
                  <a:uLnTx/>
                  <a:uFillTx/>
                  <a:latin typeface="Arial"/>
                </a:rPr>
                <a:t>E D U C A T I O N</a:t>
              </a:r>
            </a:p>
          </p:txBody>
        </p:sp>
      </p:grpSp>
      <p:graphicFrame>
        <p:nvGraphicFramePr>
          <p:cNvPr id="19" name="Content Placeholder 6">
            <a:extLst>
              <a:ext uri="{FF2B5EF4-FFF2-40B4-BE49-F238E27FC236}">
                <a16:creationId xmlns:a16="http://schemas.microsoft.com/office/drawing/2014/main" id="{065AAFFB-C873-42DD-8208-E1DB606A8750}"/>
              </a:ext>
            </a:extLst>
          </p:cNvPr>
          <p:cNvGraphicFramePr>
            <a:graphicFrameLocks/>
          </p:cNvGraphicFramePr>
          <p:nvPr>
            <p:extLst>
              <p:ext uri="{D42A27DB-BD31-4B8C-83A1-F6EECF244321}">
                <p14:modId xmlns:p14="http://schemas.microsoft.com/office/powerpoint/2010/main" val="3660967724"/>
              </p:ext>
            </p:extLst>
          </p:nvPr>
        </p:nvGraphicFramePr>
        <p:xfrm>
          <a:off x="3350379" y="2166574"/>
          <a:ext cx="2283926" cy="2537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Isosceles Triangle 19">
            <a:extLst>
              <a:ext uri="{FF2B5EF4-FFF2-40B4-BE49-F238E27FC236}">
                <a16:creationId xmlns:a16="http://schemas.microsoft.com/office/drawing/2014/main" id="{27F23B81-0C04-47B7-BF2B-76A955AD3E41}"/>
              </a:ext>
            </a:extLst>
          </p:cNvPr>
          <p:cNvSpPr/>
          <p:nvPr/>
        </p:nvSpPr>
        <p:spPr>
          <a:xfrm>
            <a:off x="4317494" y="3429000"/>
            <a:ext cx="296214" cy="257577"/>
          </a:xfrm>
          <a:prstGeom prst="triangle">
            <a:avLst/>
          </a:prstGeom>
          <a:solidFill>
            <a:schemeClr val="accent6">
              <a:lumMod val="75000"/>
            </a:schemeClr>
          </a:solidFill>
          <a:ln>
            <a:noFill/>
          </a:ln>
          <a:effectLst>
            <a:glow rad="1397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989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9DBF-29F3-4E1D-B02E-C0D30E126766}"/>
              </a:ext>
            </a:extLst>
          </p:cNvPr>
          <p:cNvSpPr>
            <a:spLocks noGrp="1"/>
          </p:cNvSpPr>
          <p:nvPr>
            <p:ph type="title"/>
          </p:nvPr>
        </p:nvSpPr>
        <p:spPr>
          <a:xfrm>
            <a:off x="375556" y="800101"/>
            <a:ext cx="8392886" cy="630098"/>
          </a:xfrm>
        </p:spPr>
        <p:txBody>
          <a:bodyPr/>
          <a:lstStyle/>
          <a:p>
            <a:r>
              <a:rPr lang="en-US" dirty="0" err="1"/>
              <a:t>Bioeconomy</a:t>
            </a:r>
            <a:r>
              <a:rPr lang="en-US" dirty="0"/>
              <a:t> sectors and perspectives</a:t>
            </a:r>
          </a:p>
        </p:txBody>
      </p:sp>
      <p:sp>
        <p:nvSpPr>
          <p:cNvPr id="5" name="Slide Number Placeholder 4">
            <a:extLst>
              <a:ext uri="{FF2B5EF4-FFF2-40B4-BE49-F238E27FC236}">
                <a16:creationId xmlns:a16="http://schemas.microsoft.com/office/drawing/2014/main" id="{12DEF09D-CD16-4711-A89B-D276E063C03F}"/>
              </a:ext>
            </a:extLst>
          </p:cNvPr>
          <p:cNvSpPr>
            <a:spLocks noGrp="1"/>
          </p:cNvSpPr>
          <p:nvPr>
            <p:ph type="sldNum" sz="quarter" idx="12"/>
          </p:nvPr>
        </p:nvSpPr>
        <p:spPr/>
        <p:txBody>
          <a:bodyPr/>
          <a:lstStyle/>
          <a:p>
            <a:fld id="{F5D31388-1EA4-4B74-8FFA-0D39003D9700}" type="slidenum">
              <a:rPr lang="it-IT" smtClean="0"/>
              <a:pPr/>
              <a:t>25</a:t>
            </a:fld>
            <a:endParaRPr lang="it-IT"/>
          </a:p>
        </p:txBody>
      </p:sp>
      <p:pic>
        <p:nvPicPr>
          <p:cNvPr id="8" name="Picture 7">
            <a:extLst>
              <a:ext uri="{FF2B5EF4-FFF2-40B4-BE49-F238E27FC236}">
                <a16:creationId xmlns:a16="http://schemas.microsoft.com/office/drawing/2014/main" id="{0B8B5844-56DC-4A53-8EEA-208B2A95DB26}"/>
              </a:ext>
            </a:extLst>
          </p:cNvPr>
          <p:cNvPicPr>
            <a:picLocks noChangeAspect="1"/>
          </p:cNvPicPr>
          <p:nvPr/>
        </p:nvPicPr>
        <p:blipFill>
          <a:blip r:embed="rId3"/>
          <a:stretch>
            <a:fillRect/>
          </a:stretch>
        </p:blipFill>
        <p:spPr>
          <a:xfrm>
            <a:off x="480386" y="1539568"/>
            <a:ext cx="8183228" cy="3881280"/>
          </a:xfrm>
          <a:prstGeom prst="rect">
            <a:avLst/>
          </a:prstGeom>
          <a:ln>
            <a:noFill/>
          </a:ln>
        </p:spPr>
      </p:pic>
      <p:sp>
        <p:nvSpPr>
          <p:cNvPr id="9" name="Rounded Rectangle 6">
            <a:extLst>
              <a:ext uri="{FF2B5EF4-FFF2-40B4-BE49-F238E27FC236}">
                <a16:creationId xmlns:a16="http://schemas.microsoft.com/office/drawing/2014/main" id="{FB5322B6-1807-417B-A006-C89ECB7BE13D}"/>
              </a:ext>
            </a:extLst>
          </p:cNvPr>
          <p:cNvSpPr/>
          <p:nvPr/>
        </p:nvSpPr>
        <p:spPr>
          <a:xfrm>
            <a:off x="4847802" y="5551130"/>
            <a:ext cx="3781348" cy="64792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b="1" dirty="0">
                <a:solidFill>
                  <a:schemeClr val="bg1"/>
                </a:solidFill>
              </a:rPr>
              <a:t>R</a:t>
            </a:r>
            <a:r>
              <a:rPr lang="en-GB" b="1" dirty="0" err="1">
                <a:solidFill>
                  <a:schemeClr val="bg1"/>
                </a:solidFill>
              </a:rPr>
              <a:t>esource</a:t>
            </a:r>
            <a:r>
              <a:rPr lang="en-GB" b="1" dirty="0">
                <a:solidFill>
                  <a:schemeClr val="bg1"/>
                </a:solidFill>
              </a:rPr>
              <a:t> substitution perspective</a:t>
            </a:r>
            <a:r>
              <a:rPr lang="lv-LV" b="1" dirty="0">
                <a:solidFill>
                  <a:schemeClr val="bg1"/>
                </a:solidFill>
              </a:rPr>
              <a:t> </a:t>
            </a:r>
          </a:p>
          <a:p>
            <a:pPr algn="ctr"/>
            <a:r>
              <a:rPr lang="lv-LV" b="1" dirty="0">
                <a:solidFill>
                  <a:schemeClr val="bg1"/>
                </a:solidFill>
              </a:rPr>
              <a:t>(first </a:t>
            </a:r>
            <a:r>
              <a:rPr lang="en-US" b="1" dirty="0">
                <a:solidFill>
                  <a:schemeClr val="bg1"/>
                </a:solidFill>
              </a:rPr>
              <a:t>decade of the 21st century</a:t>
            </a:r>
            <a:r>
              <a:rPr lang="lv-LV" b="1" dirty="0">
                <a:solidFill>
                  <a:schemeClr val="bg1"/>
                </a:solidFill>
              </a:rPr>
              <a:t>)</a:t>
            </a:r>
          </a:p>
        </p:txBody>
      </p:sp>
      <p:sp>
        <p:nvSpPr>
          <p:cNvPr id="10" name="Rounded Rectangle 7">
            <a:extLst>
              <a:ext uri="{FF2B5EF4-FFF2-40B4-BE49-F238E27FC236}">
                <a16:creationId xmlns:a16="http://schemas.microsoft.com/office/drawing/2014/main" id="{40395012-3A49-4A9C-8877-5B653AEBFABD}"/>
              </a:ext>
            </a:extLst>
          </p:cNvPr>
          <p:cNvSpPr/>
          <p:nvPr/>
        </p:nvSpPr>
        <p:spPr>
          <a:xfrm>
            <a:off x="441940" y="4670512"/>
            <a:ext cx="4003919" cy="647920"/>
          </a:xfrm>
          <a:prstGeom prst="roundRect">
            <a:avLst/>
          </a:prstGeom>
          <a:solidFill>
            <a:srgbClr val="B719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lv-LV" b="1" dirty="0">
                <a:solidFill>
                  <a:schemeClr val="bg1"/>
                </a:solidFill>
              </a:rPr>
              <a:t>B</a:t>
            </a:r>
            <a:r>
              <a:rPr lang="en-US" b="1" dirty="0" err="1">
                <a:solidFill>
                  <a:schemeClr val="bg1"/>
                </a:solidFill>
              </a:rPr>
              <a:t>iotechnology</a:t>
            </a:r>
            <a:r>
              <a:rPr lang="en-US" b="1" dirty="0">
                <a:solidFill>
                  <a:schemeClr val="bg1"/>
                </a:solidFill>
              </a:rPr>
              <a:t> innovation perspective </a:t>
            </a:r>
            <a:endParaRPr lang="lv-LV" b="1" dirty="0">
              <a:solidFill>
                <a:schemeClr val="bg1"/>
              </a:solidFill>
            </a:endParaRPr>
          </a:p>
          <a:p>
            <a:pPr algn="ctr"/>
            <a:r>
              <a:rPr lang="en-US" b="1" dirty="0">
                <a:solidFill>
                  <a:schemeClr val="bg1"/>
                </a:solidFill>
              </a:rPr>
              <a:t>(second decade of the 21st century)</a:t>
            </a:r>
          </a:p>
        </p:txBody>
      </p:sp>
      <p:sp>
        <p:nvSpPr>
          <p:cNvPr id="11" name="Rounded Rectangle 8">
            <a:extLst>
              <a:ext uri="{FF2B5EF4-FFF2-40B4-BE49-F238E27FC236}">
                <a16:creationId xmlns:a16="http://schemas.microsoft.com/office/drawing/2014/main" id="{B597B356-11DA-4901-B576-3B7041513D91}"/>
              </a:ext>
            </a:extLst>
          </p:cNvPr>
          <p:cNvSpPr/>
          <p:nvPr/>
        </p:nvSpPr>
        <p:spPr>
          <a:xfrm>
            <a:off x="4708510" y="1393613"/>
            <a:ext cx="4059932" cy="4858350"/>
          </a:xfrm>
          <a:prstGeom prst="roundRect">
            <a:avLst>
              <a:gd name="adj" fmla="val 5658"/>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sp>
        <p:nvSpPr>
          <p:cNvPr id="12" name="Rounded Rectangle 9">
            <a:extLst>
              <a:ext uri="{FF2B5EF4-FFF2-40B4-BE49-F238E27FC236}">
                <a16:creationId xmlns:a16="http://schemas.microsoft.com/office/drawing/2014/main" id="{C78F99B2-6729-4EB8-B8FA-723375E1A48E}"/>
              </a:ext>
            </a:extLst>
          </p:cNvPr>
          <p:cNvSpPr/>
          <p:nvPr/>
        </p:nvSpPr>
        <p:spPr>
          <a:xfrm>
            <a:off x="79508" y="1388177"/>
            <a:ext cx="8877763" cy="4922133"/>
          </a:xfrm>
          <a:prstGeom prst="roundRect">
            <a:avLst>
              <a:gd name="adj" fmla="val 5658"/>
            </a:avLst>
          </a:prstGeom>
          <a:noFill/>
          <a:ln w="28575">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sp>
        <p:nvSpPr>
          <p:cNvPr id="14" name="Rounded Rectangle 12">
            <a:extLst>
              <a:ext uri="{FF2B5EF4-FFF2-40B4-BE49-F238E27FC236}">
                <a16:creationId xmlns:a16="http://schemas.microsoft.com/office/drawing/2014/main" id="{2B404866-9E44-432A-BE37-2FA1439695E3}"/>
              </a:ext>
            </a:extLst>
          </p:cNvPr>
          <p:cNvSpPr/>
          <p:nvPr/>
        </p:nvSpPr>
        <p:spPr>
          <a:xfrm>
            <a:off x="186729" y="5498217"/>
            <a:ext cx="3449325" cy="753746"/>
          </a:xfrm>
          <a:prstGeom prst="roundRect">
            <a:avLst/>
          </a:prstGeom>
          <a:solidFill>
            <a:srgbClr val="DEDC00"/>
          </a:solidFill>
          <a:ln>
            <a:solidFill>
              <a:schemeClr val="bg1">
                <a:lumMod val="6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en-US" b="1" dirty="0" err="1">
                <a:solidFill>
                  <a:schemeClr val="bg2">
                    <a:lumMod val="10000"/>
                  </a:schemeClr>
                </a:solidFill>
              </a:rPr>
              <a:t>Biorefineries</a:t>
            </a:r>
            <a:endParaRPr lang="en-US" b="1" dirty="0">
              <a:solidFill>
                <a:schemeClr val="bg2">
                  <a:lumMod val="10000"/>
                </a:schemeClr>
              </a:solidFill>
            </a:endParaRPr>
          </a:p>
          <a:p>
            <a:r>
              <a:rPr lang="en-US" b="1" dirty="0">
                <a:solidFill>
                  <a:schemeClr val="bg2">
                    <a:lumMod val="10000"/>
                  </a:schemeClr>
                </a:solidFill>
              </a:rPr>
              <a:t>Industrial symbiosis</a:t>
            </a:r>
          </a:p>
          <a:p>
            <a:r>
              <a:rPr lang="en-US" b="1" dirty="0">
                <a:solidFill>
                  <a:schemeClr val="bg2">
                    <a:lumMod val="10000"/>
                  </a:schemeClr>
                </a:solidFill>
              </a:rPr>
              <a:t>Circular </a:t>
            </a:r>
            <a:r>
              <a:rPr lang="en-US" b="1" dirty="0" err="1">
                <a:solidFill>
                  <a:schemeClr val="bg2">
                    <a:lumMod val="10000"/>
                  </a:schemeClr>
                </a:solidFill>
              </a:rPr>
              <a:t>bioeconomy</a:t>
            </a:r>
            <a:r>
              <a:rPr lang="en-US" b="1" dirty="0">
                <a:solidFill>
                  <a:schemeClr val="bg2">
                    <a:lumMod val="10000"/>
                  </a:schemeClr>
                </a:solidFill>
              </a:rPr>
              <a:t> concept</a:t>
            </a:r>
          </a:p>
        </p:txBody>
      </p:sp>
      <p:sp>
        <p:nvSpPr>
          <p:cNvPr id="16" name="Rounded Rectangle 9">
            <a:extLst>
              <a:ext uri="{FF2B5EF4-FFF2-40B4-BE49-F238E27FC236}">
                <a16:creationId xmlns:a16="http://schemas.microsoft.com/office/drawing/2014/main" id="{B1F0808C-6252-4405-BCC6-EDA3157665F2}"/>
              </a:ext>
            </a:extLst>
          </p:cNvPr>
          <p:cNvSpPr/>
          <p:nvPr/>
        </p:nvSpPr>
        <p:spPr>
          <a:xfrm>
            <a:off x="186729" y="1437152"/>
            <a:ext cx="8476885" cy="3978262"/>
          </a:xfrm>
          <a:prstGeom prst="roundRect">
            <a:avLst>
              <a:gd name="adj" fmla="val 5658"/>
            </a:avLst>
          </a:prstGeom>
          <a:noFill/>
          <a:ln w="28575">
            <a:solidFill>
              <a:srgbClr val="B719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25373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42853-C807-44D4-A9C4-A5F37E916C95}"/>
              </a:ext>
            </a:extLst>
          </p:cNvPr>
          <p:cNvSpPr>
            <a:spLocks noGrp="1"/>
          </p:cNvSpPr>
          <p:nvPr>
            <p:ph type="title"/>
          </p:nvPr>
        </p:nvSpPr>
        <p:spPr>
          <a:xfrm>
            <a:off x="375556" y="800100"/>
            <a:ext cx="8392886" cy="890589"/>
          </a:xfrm>
        </p:spPr>
        <p:txBody>
          <a:bodyPr anchor="ctr">
            <a:normAutofit/>
          </a:bodyPr>
          <a:lstStyle/>
          <a:p>
            <a:r>
              <a:rPr lang="en-US" dirty="0"/>
              <a:t>Innovations</a:t>
            </a:r>
          </a:p>
        </p:txBody>
      </p:sp>
      <p:sp>
        <p:nvSpPr>
          <p:cNvPr id="3" name="Content Placeholder 2">
            <a:extLst>
              <a:ext uri="{FF2B5EF4-FFF2-40B4-BE49-F238E27FC236}">
                <a16:creationId xmlns:a16="http://schemas.microsoft.com/office/drawing/2014/main" id="{B1E968BB-562A-4C89-9CBA-E1875009DFF3}"/>
              </a:ext>
            </a:extLst>
          </p:cNvPr>
          <p:cNvSpPr>
            <a:spLocks noGrp="1"/>
          </p:cNvSpPr>
          <p:nvPr>
            <p:ph sz="half" idx="1"/>
          </p:nvPr>
        </p:nvSpPr>
        <p:spPr>
          <a:xfrm>
            <a:off x="296044" y="1690689"/>
            <a:ext cx="5210234" cy="4351338"/>
          </a:xfrm>
        </p:spPr>
        <p:txBody>
          <a:bodyPr>
            <a:normAutofit lnSpcReduction="10000"/>
          </a:bodyPr>
          <a:lstStyle/>
          <a:p>
            <a:pPr indent="0">
              <a:spcAft>
                <a:spcPts val="0"/>
              </a:spcAft>
              <a:buNone/>
            </a:pPr>
            <a:r>
              <a:rPr lang="en-GB" sz="2000" b="1" dirty="0"/>
              <a:t>Innovations in biotechnology faces three challenges</a:t>
            </a:r>
            <a:r>
              <a:rPr lang="en-GB" sz="2000" dirty="0"/>
              <a:t>: </a:t>
            </a:r>
            <a:endParaRPr lang="lv-LV" sz="2000" dirty="0"/>
          </a:p>
          <a:p>
            <a:pPr marL="457200" indent="-457200">
              <a:spcAft>
                <a:spcPts val="0"/>
              </a:spcAft>
              <a:buAutoNum type="arabicParenR"/>
            </a:pPr>
            <a:r>
              <a:rPr lang="en-GB" sz="2000" dirty="0"/>
              <a:t>a complex knowledge base</a:t>
            </a:r>
            <a:endParaRPr lang="lv-LV" sz="2000" dirty="0"/>
          </a:p>
          <a:p>
            <a:pPr marL="457200" indent="-457200">
              <a:spcAft>
                <a:spcPts val="0"/>
              </a:spcAft>
              <a:buAutoNum type="arabicParenR"/>
            </a:pPr>
            <a:r>
              <a:rPr lang="en-GB" sz="2000" dirty="0"/>
              <a:t>converging technologies </a:t>
            </a:r>
            <a:endParaRPr lang="lv-LV" sz="2000" dirty="0"/>
          </a:p>
          <a:p>
            <a:pPr marL="457200" indent="-457200">
              <a:spcAft>
                <a:spcPts val="0"/>
              </a:spcAft>
              <a:buAutoNum type="arabicParenR"/>
            </a:pPr>
            <a:r>
              <a:rPr lang="en-GB" sz="2000" dirty="0"/>
              <a:t>issues concerning commercialization and market diffusion. </a:t>
            </a:r>
            <a:endParaRPr lang="lv-LV" sz="2000" dirty="0"/>
          </a:p>
          <a:p>
            <a:pPr marL="0" indent="0">
              <a:spcAft>
                <a:spcPts val="0"/>
              </a:spcAft>
              <a:buNone/>
            </a:pPr>
            <a:r>
              <a:rPr lang="en-GB" sz="2000" dirty="0"/>
              <a:t>Holistic innovation approach includes co-creation, innovation systems and open innovation.</a:t>
            </a:r>
            <a:endParaRPr lang="lv-LV" sz="2000" dirty="0"/>
          </a:p>
          <a:p>
            <a:pPr indent="0">
              <a:spcAft>
                <a:spcPts val="0"/>
              </a:spcAft>
              <a:buNone/>
            </a:pPr>
            <a:r>
              <a:rPr lang="en-GB" sz="2000" b="1" dirty="0"/>
              <a:t>Transition to bioeconomy </a:t>
            </a:r>
            <a:r>
              <a:rPr lang="lv-LV" sz="2000" b="1" dirty="0" err="1"/>
              <a:t>has</a:t>
            </a:r>
            <a:r>
              <a:rPr lang="lv-LV" sz="2000" b="1" dirty="0"/>
              <a:t> </a:t>
            </a:r>
            <a:r>
              <a:rPr lang="lv-LV" sz="2000" b="1" dirty="0" err="1"/>
              <a:t>two</a:t>
            </a:r>
            <a:r>
              <a:rPr lang="lv-LV" sz="2000" b="1" dirty="0"/>
              <a:t> </a:t>
            </a:r>
            <a:r>
              <a:rPr lang="en-GB" sz="2000" b="1" dirty="0"/>
              <a:t>innovation stages:</a:t>
            </a:r>
            <a:endParaRPr lang="lv-LV" sz="2000" b="1" dirty="0"/>
          </a:p>
          <a:p>
            <a:pPr indent="0">
              <a:spcAft>
                <a:spcPts val="0"/>
              </a:spcAft>
              <a:buNone/>
            </a:pPr>
            <a:r>
              <a:rPr lang="en-GB" sz="2000" dirty="0"/>
              <a:t>•	Incremental, gradual innovations </a:t>
            </a:r>
            <a:endParaRPr lang="lv-LV" sz="2000" dirty="0"/>
          </a:p>
          <a:p>
            <a:pPr indent="0">
              <a:spcAft>
                <a:spcPts val="0"/>
              </a:spcAft>
              <a:buNone/>
            </a:pPr>
            <a:r>
              <a:rPr lang="en-GB" sz="2000" dirty="0"/>
              <a:t>•	</a:t>
            </a:r>
            <a:r>
              <a:rPr lang="en-GB" sz="2000" b="1" dirty="0"/>
              <a:t>Diverse, radically new and disruptive innovations</a:t>
            </a:r>
            <a:endParaRPr lang="lv-LV" sz="2000" dirty="0"/>
          </a:p>
          <a:p>
            <a:endParaRPr lang="en-US" sz="2000" dirty="0"/>
          </a:p>
        </p:txBody>
      </p:sp>
      <p:pic>
        <p:nvPicPr>
          <p:cNvPr id="7" name="Content Placeholder 6" descr="A picture containing indoor, counter, drinking water, several&#10;&#10;Description automatically generated">
            <a:extLst>
              <a:ext uri="{FF2B5EF4-FFF2-40B4-BE49-F238E27FC236}">
                <a16:creationId xmlns:a16="http://schemas.microsoft.com/office/drawing/2014/main" id="{0DE07B29-6943-49DB-9D52-EEF2D817E337}"/>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val="0"/>
              </a:ext>
            </a:extLst>
          </a:blip>
          <a:srcRect l="13824" r="19191" b="-3"/>
          <a:stretch/>
        </p:blipFill>
        <p:spPr>
          <a:xfrm>
            <a:off x="5865090" y="2445027"/>
            <a:ext cx="2809286" cy="3145528"/>
          </a:xfrm>
          <a:noFill/>
        </p:spPr>
      </p:pic>
      <p:sp>
        <p:nvSpPr>
          <p:cNvPr id="5" name="Slide Number Placeholder 4">
            <a:extLst>
              <a:ext uri="{FF2B5EF4-FFF2-40B4-BE49-F238E27FC236}">
                <a16:creationId xmlns:a16="http://schemas.microsoft.com/office/drawing/2014/main" id="{655EF0F4-EABC-43B5-9652-459846B8CE15}"/>
              </a:ext>
            </a:extLst>
          </p:cNvPr>
          <p:cNvSpPr>
            <a:spLocks noGrp="1"/>
          </p:cNvSpPr>
          <p:nvPr>
            <p:ph type="sldNum" sz="quarter" idx="12"/>
          </p:nvPr>
        </p:nvSpPr>
        <p:spPr>
          <a:xfrm>
            <a:off x="8278585" y="6310311"/>
            <a:ext cx="489857" cy="365125"/>
          </a:xfrm>
        </p:spPr>
        <p:txBody>
          <a:bodyPr anchor="ctr">
            <a:normAutofit/>
          </a:bodyPr>
          <a:lstStyle/>
          <a:p>
            <a:pPr>
              <a:spcAft>
                <a:spcPts val="600"/>
              </a:spcAft>
            </a:pPr>
            <a:fld id="{F5D31388-1EA4-4B74-8FFA-0D39003D9700}" type="slidenum">
              <a:rPr lang="it-IT" smtClean="0"/>
              <a:pPr>
                <a:spcAft>
                  <a:spcPts val="600"/>
                </a:spcAft>
              </a:pPr>
              <a:t>26</a:t>
            </a:fld>
            <a:endParaRPr lang="it-IT"/>
          </a:p>
        </p:txBody>
      </p:sp>
      <p:sp>
        <p:nvSpPr>
          <p:cNvPr id="9" name="TextBox 8">
            <a:extLst>
              <a:ext uri="{FF2B5EF4-FFF2-40B4-BE49-F238E27FC236}">
                <a16:creationId xmlns:a16="http://schemas.microsoft.com/office/drawing/2014/main" id="{F52D1F55-5C0D-4F4A-9C67-8E62E403F549}"/>
              </a:ext>
            </a:extLst>
          </p:cNvPr>
          <p:cNvSpPr txBox="1"/>
          <p:nvPr/>
        </p:nvSpPr>
        <p:spPr>
          <a:xfrm>
            <a:off x="6955496" y="5590555"/>
            <a:ext cx="1892460" cy="369332"/>
          </a:xfrm>
          <a:prstGeom prst="rect">
            <a:avLst/>
          </a:prstGeom>
          <a:noFill/>
        </p:spPr>
        <p:txBody>
          <a:bodyPr wrap="square">
            <a:spAutoFit/>
          </a:bodyPr>
          <a:lstStyle/>
          <a:p>
            <a:r>
              <a:rPr lang="en-US" dirty="0"/>
              <a:t>Author: RTU, IESE</a:t>
            </a:r>
          </a:p>
        </p:txBody>
      </p:sp>
    </p:spTree>
    <p:extLst>
      <p:ext uri="{BB962C8B-B14F-4D97-AF65-F5344CB8AC3E}">
        <p14:creationId xmlns:p14="http://schemas.microsoft.com/office/powerpoint/2010/main" val="443153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BDED-95FF-4977-91F6-274555A4D36D}"/>
              </a:ext>
            </a:extLst>
          </p:cNvPr>
          <p:cNvSpPr>
            <a:spLocks noGrp="1"/>
          </p:cNvSpPr>
          <p:nvPr>
            <p:ph type="title"/>
          </p:nvPr>
        </p:nvSpPr>
        <p:spPr/>
        <p:txBody>
          <a:bodyPr>
            <a:normAutofit fontScale="90000"/>
          </a:bodyPr>
          <a:lstStyle/>
          <a:p>
            <a:r>
              <a:rPr lang="en-US" dirty="0"/>
              <a:t>Circular economy, green and bioeconomy interlinkages</a:t>
            </a:r>
          </a:p>
        </p:txBody>
      </p:sp>
      <p:sp>
        <p:nvSpPr>
          <p:cNvPr id="4" name="Content Placeholder 3">
            <a:extLst>
              <a:ext uri="{FF2B5EF4-FFF2-40B4-BE49-F238E27FC236}">
                <a16:creationId xmlns:a16="http://schemas.microsoft.com/office/drawing/2014/main" id="{1A8B989C-85D6-482E-A511-9785C62124E6}"/>
              </a:ext>
            </a:extLst>
          </p:cNvPr>
          <p:cNvSpPr>
            <a:spLocks noGrp="1"/>
          </p:cNvSpPr>
          <p:nvPr>
            <p:ph sz="half" idx="2"/>
          </p:nvPr>
        </p:nvSpPr>
        <p:spPr>
          <a:xfrm>
            <a:off x="4629150" y="1825625"/>
            <a:ext cx="4139292" cy="4351338"/>
          </a:xfrm>
        </p:spPr>
        <p:txBody>
          <a:bodyPr>
            <a:normAutofit fontScale="92500" lnSpcReduction="10000"/>
          </a:bodyPr>
          <a:lstStyle/>
          <a:p>
            <a:pPr algn="just"/>
            <a:r>
              <a:rPr lang="lv-LV" sz="2200" b="1" dirty="0"/>
              <a:t>Green </a:t>
            </a:r>
            <a:r>
              <a:rPr lang="lv-LV" sz="2200" b="1" dirty="0" err="1"/>
              <a:t>economy</a:t>
            </a:r>
            <a:r>
              <a:rPr lang="lv-LV" sz="2200" b="1" dirty="0"/>
              <a:t> - </a:t>
            </a:r>
            <a:r>
              <a:rPr lang="lv-LV" sz="2200" dirty="0"/>
              <a:t>e</a:t>
            </a:r>
            <a:r>
              <a:rPr lang="en-GB" sz="2200" dirty="0" err="1"/>
              <a:t>nhancing</a:t>
            </a:r>
            <a:r>
              <a:rPr lang="en-GB" sz="2200" dirty="0"/>
              <a:t> the functionality and resilience of socio-ecological systems by cherishing natural capital; Complementing technical with nature-based solutions</a:t>
            </a:r>
            <a:endParaRPr lang="lv-LV" sz="2200" dirty="0"/>
          </a:p>
          <a:p>
            <a:pPr algn="just"/>
            <a:r>
              <a:rPr lang="lv-LV" sz="2200" b="1" dirty="0" err="1"/>
              <a:t>Circular</a:t>
            </a:r>
            <a:r>
              <a:rPr lang="lv-LV" sz="2200" b="1" dirty="0"/>
              <a:t> </a:t>
            </a:r>
            <a:r>
              <a:rPr lang="lv-LV" sz="2200" b="1" dirty="0" err="1"/>
              <a:t>economy</a:t>
            </a:r>
            <a:r>
              <a:rPr lang="lv-LV" sz="2200" b="1" dirty="0"/>
              <a:t> - </a:t>
            </a:r>
            <a:r>
              <a:rPr lang="en-GB" sz="2200" dirty="0"/>
              <a:t>Closing the currently linear economy in a loop by maximising material/energy efﬁciency and recycle through technological development and industrial symbiosis</a:t>
            </a:r>
            <a:endParaRPr lang="lv-LV" sz="2200" dirty="0"/>
          </a:p>
          <a:p>
            <a:pPr algn="just"/>
            <a:r>
              <a:rPr lang="lv-LV" sz="2200" b="1" dirty="0" err="1"/>
              <a:t>Bioeconomy</a:t>
            </a:r>
            <a:r>
              <a:rPr lang="lv-LV" sz="2200" b="1" dirty="0"/>
              <a:t> - </a:t>
            </a:r>
            <a:r>
              <a:rPr lang="en-GB" sz="2200" dirty="0"/>
              <a:t>Substituting or complementing industrial inputs with renewable biological resources</a:t>
            </a:r>
            <a:endParaRPr lang="lv-LV" sz="2200" dirty="0"/>
          </a:p>
          <a:p>
            <a:pPr marL="0" indent="0">
              <a:buNone/>
            </a:pPr>
            <a:endParaRPr lang="en-US" dirty="0"/>
          </a:p>
        </p:txBody>
      </p:sp>
      <p:sp>
        <p:nvSpPr>
          <p:cNvPr id="5" name="Slide Number Placeholder 4">
            <a:extLst>
              <a:ext uri="{FF2B5EF4-FFF2-40B4-BE49-F238E27FC236}">
                <a16:creationId xmlns:a16="http://schemas.microsoft.com/office/drawing/2014/main" id="{1835473E-4DCC-4407-A72E-6D727A3D2F03}"/>
              </a:ext>
            </a:extLst>
          </p:cNvPr>
          <p:cNvSpPr>
            <a:spLocks noGrp="1"/>
          </p:cNvSpPr>
          <p:nvPr>
            <p:ph type="sldNum" sz="quarter" idx="12"/>
          </p:nvPr>
        </p:nvSpPr>
        <p:spPr/>
        <p:txBody>
          <a:bodyPr/>
          <a:lstStyle/>
          <a:p>
            <a:fld id="{F5D31388-1EA4-4B74-8FFA-0D39003D9700}" type="slidenum">
              <a:rPr lang="it-IT" smtClean="0"/>
              <a:pPr/>
              <a:t>27</a:t>
            </a:fld>
            <a:endParaRPr lang="it-IT"/>
          </a:p>
        </p:txBody>
      </p:sp>
      <p:pic>
        <p:nvPicPr>
          <p:cNvPr id="6" name="Content Placeholder 5">
            <a:extLst>
              <a:ext uri="{FF2B5EF4-FFF2-40B4-BE49-F238E27FC236}">
                <a16:creationId xmlns:a16="http://schemas.microsoft.com/office/drawing/2014/main" id="{0420E141-D849-4FE8-AB14-9DCE883E5318}"/>
              </a:ext>
            </a:extLst>
          </p:cNvPr>
          <p:cNvPicPr>
            <a:picLocks noGrp="1" noChangeAspect="1"/>
          </p:cNvPicPr>
          <p:nvPr>
            <p:ph sz="half" idx="1"/>
          </p:nvPr>
        </p:nvPicPr>
        <p:blipFill>
          <a:blip r:embed="rId3"/>
          <a:stretch>
            <a:fillRect/>
          </a:stretch>
        </p:blipFill>
        <p:spPr>
          <a:xfrm>
            <a:off x="325479" y="2283508"/>
            <a:ext cx="3927624" cy="3435572"/>
          </a:xfrm>
          <a:prstGeom prst="rect">
            <a:avLst/>
          </a:prstGeom>
        </p:spPr>
      </p:pic>
      <p:sp>
        <p:nvSpPr>
          <p:cNvPr id="10" name="TextBox 9">
            <a:extLst>
              <a:ext uri="{FF2B5EF4-FFF2-40B4-BE49-F238E27FC236}">
                <a16:creationId xmlns:a16="http://schemas.microsoft.com/office/drawing/2014/main" id="{F7946BA7-3A7B-47CD-BDB0-31CD9E56D00B}"/>
              </a:ext>
            </a:extLst>
          </p:cNvPr>
          <p:cNvSpPr txBox="1"/>
          <p:nvPr/>
        </p:nvSpPr>
        <p:spPr>
          <a:xfrm>
            <a:off x="107332" y="5774195"/>
            <a:ext cx="3769724" cy="253916"/>
          </a:xfrm>
          <a:prstGeom prst="rect">
            <a:avLst/>
          </a:prstGeom>
          <a:noFill/>
        </p:spPr>
        <p:txBody>
          <a:bodyPr wrap="square">
            <a:spAutoFit/>
          </a:bodyPr>
          <a:lstStyle/>
          <a:p>
            <a:r>
              <a:rPr lang="en-US" sz="1050" dirty="0"/>
              <a:t>Source: D. D'Amato et al. 2018 [12]</a:t>
            </a:r>
          </a:p>
        </p:txBody>
      </p:sp>
    </p:spTree>
    <p:extLst>
      <p:ext uri="{BB962C8B-B14F-4D97-AF65-F5344CB8AC3E}">
        <p14:creationId xmlns:p14="http://schemas.microsoft.com/office/powerpoint/2010/main" val="734447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9CCA-E71E-459B-A07B-991E7270F87C}"/>
              </a:ext>
            </a:extLst>
          </p:cNvPr>
          <p:cNvSpPr>
            <a:spLocks noGrp="1"/>
          </p:cNvSpPr>
          <p:nvPr>
            <p:ph type="title"/>
          </p:nvPr>
        </p:nvSpPr>
        <p:spPr>
          <a:xfrm>
            <a:off x="375556" y="1113965"/>
            <a:ext cx="8392886" cy="890589"/>
          </a:xfrm>
        </p:spPr>
        <p:txBody>
          <a:bodyPr/>
          <a:lstStyle/>
          <a:p>
            <a:r>
              <a:rPr lang="en-US" dirty="0"/>
              <a:t>Industrial symbiosis</a:t>
            </a:r>
          </a:p>
        </p:txBody>
      </p:sp>
      <p:sp>
        <p:nvSpPr>
          <p:cNvPr id="4" name="Content Placeholder 3">
            <a:extLst>
              <a:ext uri="{FF2B5EF4-FFF2-40B4-BE49-F238E27FC236}">
                <a16:creationId xmlns:a16="http://schemas.microsoft.com/office/drawing/2014/main" id="{1AEEFCEB-82A0-4AB4-8541-C2AD5098DE2A}"/>
              </a:ext>
            </a:extLst>
          </p:cNvPr>
          <p:cNvSpPr>
            <a:spLocks noGrp="1"/>
          </p:cNvSpPr>
          <p:nvPr>
            <p:ph sz="half" idx="2"/>
          </p:nvPr>
        </p:nvSpPr>
        <p:spPr>
          <a:xfrm>
            <a:off x="375556" y="2807368"/>
            <a:ext cx="8392886" cy="3208421"/>
          </a:xfrm>
        </p:spPr>
        <p:txBody>
          <a:bodyPr/>
          <a:lstStyle/>
          <a:p>
            <a:pPr marL="0" indent="0">
              <a:buNone/>
            </a:pPr>
            <a:r>
              <a:rPr lang="en-US" dirty="0"/>
              <a:t>Industrial  symbiosis  is  the  process  by which wastes,  or by‐products  of  </a:t>
            </a:r>
            <a:endParaRPr lang="lv-LV" dirty="0"/>
          </a:p>
          <a:p>
            <a:pPr marL="0" indent="0">
              <a:buNone/>
            </a:pPr>
            <a:r>
              <a:rPr lang="lv-LV" dirty="0"/>
              <a:t>a</a:t>
            </a:r>
            <a:r>
              <a:rPr lang="en-US" dirty="0"/>
              <a:t>n industry or industrial process become the raw materials for another.  </a:t>
            </a:r>
            <a:endParaRPr lang="lv-LV" dirty="0"/>
          </a:p>
          <a:p>
            <a:pPr marL="0" indent="0">
              <a:buNone/>
            </a:pPr>
            <a:endParaRPr lang="lv-LV" dirty="0"/>
          </a:p>
          <a:p>
            <a:pPr marL="0" indent="0">
              <a:buNone/>
            </a:pPr>
            <a:endParaRPr lang="lv-LV" dirty="0"/>
          </a:p>
          <a:p>
            <a:pPr marL="0" indent="0">
              <a:buNone/>
            </a:pPr>
            <a:r>
              <a:rPr lang="en-US" dirty="0"/>
              <a:t>Application  of  this  concept  allows  materials  to  be  used  in  a  more  </a:t>
            </a:r>
            <a:endParaRPr lang="lv-LV" dirty="0"/>
          </a:p>
          <a:p>
            <a:pPr marL="0" indent="0">
              <a:buNone/>
            </a:pPr>
            <a:r>
              <a:rPr lang="en-US" dirty="0"/>
              <a:t>sustainable way and contributes to the creation of a circular economy</a:t>
            </a:r>
            <a:r>
              <a:rPr lang="lv-LV" dirty="0"/>
              <a:t>.</a:t>
            </a:r>
            <a:r>
              <a:rPr lang="en-US" dirty="0"/>
              <a:t> </a:t>
            </a:r>
          </a:p>
          <a:p>
            <a:pPr marL="0" indent="0">
              <a:buNone/>
            </a:pPr>
            <a:endParaRPr lang="en-US" dirty="0"/>
          </a:p>
        </p:txBody>
      </p:sp>
      <p:sp>
        <p:nvSpPr>
          <p:cNvPr id="5" name="Slide Number Placeholder 4">
            <a:extLst>
              <a:ext uri="{FF2B5EF4-FFF2-40B4-BE49-F238E27FC236}">
                <a16:creationId xmlns:a16="http://schemas.microsoft.com/office/drawing/2014/main" id="{A9E561D4-FDBE-4712-A5F4-B62DFB4E8FD4}"/>
              </a:ext>
            </a:extLst>
          </p:cNvPr>
          <p:cNvSpPr>
            <a:spLocks noGrp="1"/>
          </p:cNvSpPr>
          <p:nvPr>
            <p:ph type="sldNum" sz="quarter" idx="12"/>
          </p:nvPr>
        </p:nvSpPr>
        <p:spPr/>
        <p:txBody>
          <a:bodyPr/>
          <a:lstStyle/>
          <a:p>
            <a:fld id="{F5D31388-1EA4-4B74-8FFA-0D39003D9700}" type="slidenum">
              <a:rPr lang="it-IT" smtClean="0"/>
              <a:pPr/>
              <a:t>28</a:t>
            </a:fld>
            <a:endParaRPr lang="it-IT"/>
          </a:p>
        </p:txBody>
      </p:sp>
    </p:spTree>
    <p:extLst>
      <p:ext uri="{BB962C8B-B14F-4D97-AF65-F5344CB8AC3E}">
        <p14:creationId xmlns:p14="http://schemas.microsoft.com/office/powerpoint/2010/main" val="888232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99E43-0DEF-4701-A764-D4FA347294A1}"/>
              </a:ext>
            </a:extLst>
          </p:cNvPr>
          <p:cNvSpPr>
            <a:spLocks noGrp="1"/>
          </p:cNvSpPr>
          <p:nvPr>
            <p:ph type="title"/>
          </p:nvPr>
        </p:nvSpPr>
        <p:spPr/>
        <p:txBody>
          <a:bodyPr/>
          <a:lstStyle/>
          <a:p>
            <a:r>
              <a:rPr lang="en-US" dirty="0"/>
              <a:t>Case study</a:t>
            </a:r>
            <a:r>
              <a:rPr lang="lv-LV" dirty="0"/>
              <a:t>: </a:t>
            </a:r>
            <a:r>
              <a:rPr lang="lv-LV" dirty="0" err="1"/>
              <a:t>industrial</a:t>
            </a:r>
            <a:r>
              <a:rPr lang="lv-LV" dirty="0"/>
              <a:t> </a:t>
            </a:r>
            <a:r>
              <a:rPr lang="lv-LV" dirty="0" err="1"/>
              <a:t>symbiosis</a:t>
            </a:r>
            <a:endParaRPr lang="en-US" dirty="0"/>
          </a:p>
        </p:txBody>
      </p:sp>
      <p:sp>
        <p:nvSpPr>
          <p:cNvPr id="5" name="Slide Number Placeholder 4">
            <a:extLst>
              <a:ext uri="{FF2B5EF4-FFF2-40B4-BE49-F238E27FC236}">
                <a16:creationId xmlns:a16="http://schemas.microsoft.com/office/drawing/2014/main" id="{E07160FC-E125-46BF-B9D8-DFFE601B3150}"/>
              </a:ext>
            </a:extLst>
          </p:cNvPr>
          <p:cNvSpPr>
            <a:spLocks noGrp="1"/>
          </p:cNvSpPr>
          <p:nvPr>
            <p:ph type="sldNum" sz="quarter" idx="12"/>
          </p:nvPr>
        </p:nvSpPr>
        <p:spPr/>
        <p:txBody>
          <a:bodyPr/>
          <a:lstStyle/>
          <a:p>
            <a:fld id="{F5D31388-1EA4-4B74-8FFA-0D39003D9700}" type="slidenum">
              <a:rPr lang="it-IT" smtClean="0"/>
              <a:pPr/>
              <a:t>29</a:t>
            </a:fld>
            <a:endParaRPr lang="it-IT"/>
          </a:p>
        </p:txBody>
      </p:sp>
      <p:pic>
        <p:nvPicPr>
          <p:cNvPr id="6" name="Graphic 5" descr="Factory outline">
            <a:extLst>
              <a:ext uri="{FF2B5EF4-FFF2-40B4-BE49-F238E27FC236}">
                <a16:creationId xmlns:a16="http://schemas.microsoft.com/office/drawing/2014/main" id="{68E9F783-0042-4C57-A5B2-A98BB5D591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411" y="2013607"/>
            <a:ext cx="1289510" cy="1289510"/>
          </a:xfrm>
          <a:prstGeom prst="rect">
            <a:avLst/>
          </a:prstGeom>
        </p:spPr>
      </p:pic>
      <p:pic>
        <p:nvPicPr>
          <p:cNvPr id="7" name="Graphic 6" descr="Factory outline">
            <a:extLst>
              <a:ext uri="{FF2B5EF4-FFF2-40B4-BE49-F238E27FC236}">
                <a16:creationId xmlns:a16="http://schemas.microsoft.com/office/drawing/2014/main" id="{6D07A983-25D8-4608-9EA1-3BA46DFB85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6630" y="1948052"/>
            <a:ext cx="1289510" cy="1289510"/>
          </a:xfrm>
          <a:prstGeom prst="rect">
            <a:avLst/>
          </a:prstGeom>
        </p:spPr>
      </p:pic>
      <p:sp>
        <p:nvSpPr>
          <p:cNvPr id="8" name="Rectangle 7">
            <a:extLst>
              <a:ext uri="{FF2B5EF4-FFF2-40B4-BE49-F238E27FC236}">
                <a16:creationId xmlns:a16="http://schemas.microsoft.com/office/drawing/2014/main" id="{52CAA55A-86DB-49FF-9247-D422F6507736}"/>
              </a:ext>
            </a:extLst>
          </p:cNvPr>
          <p:cNvSpPr/>
          <p:nvPr/>
        </p:nvSpPr>
        <p:spPr>
          <a:xfrm>
            <a:off x="752762" y="3429000"/>
            <a:ext cx="2262222" cy="761571"/>
          </a:xfrm>
          <a:prstGeom prst="rect">
            <a:avLst/>
          </a:prstGeom>
        </p:spPr>
        <p:txBody>
          <a:bodyPr wrap="none">
            <a:spAutoFit/>
          </a:bodyPr>
          <a:lstStyle/>
          <a:p>
            <a:r>
              <a:rPr lang="lv-LV" dirty="0"/>
              <a:t>A</a:t>
            </a:r>
            <a:r>
              <a:rPr lang="en-US" dirty="0"/>
              <a:t> nitrogen producer</a:t>
            </a:r>
            <a:r>
              <a:rPr lang="lv-LV" dirty="0"/>
              <a:t> </a:t>
            </a:r>
          </a:p>
          <a:p>
            <a:r>
              <a:rPr lang="en-US" i="1" dirty="0"/>
              <a:t>Terra Nitrogen</a:t>
            </a:r>
            <a:r>
              <a:rPr lang="lv-LV" i="1" dirty="0"/>
              <a:t> </a:t>
            </a:r>
            <a:r>
              <a:rPr lang="lv-LV" i="1" dirty="0" err="1"/>
              <a:t>Ltd</a:t>
            </a:r>
            <a:r>
              <a:rPr lang="lv-LV" i="1" dirty="0"/>
              <a:t>.</a:t>
            </a:r>
            <a:r>
              <a:rPr lang="en-US" i="1" dirty="0"/>
              <a:t> </a:t>
            </a:r>
            <a:endParaRPr lang="lv-LV" i="1" dirty="0"/>
          </a:p>
          <a:p>
            <a:endParaRPr lang="lv-LV" dirty="0"/>
          </a:p>
        </p:txBody>
      </p:sp>
      <p:sp>
        <p:nvSpPr>
          <p:cNvPr id="9" name="Rectangle 8">
            <a:extLst>
              <a:ext uri="{FF2B5EF4-FFF2-40B4-BE49-F238E27FC236}">
                <a16:creationId xmlns:a16="http://schemas.microsoft.com/office/drawing/2014/main" id="{32D5461B-9719-448B-BB73-2C791F744BB7}"/>
              </a:ext>
            </a:extLst>
          </p:cNvPr>
          <p:cNvSpPr/>
          <p:nvPr/>
        </p:nvSpPr>
        <p:spPr>
          <a:xfrm>
            <a:off x="5769908" y="3354181"/>
            <a:ext cx="2086790" cy="646331"/>
          </a:xfrm>
          <a:prstGeom prst="rect">
            <a:avLst/>
          </a:prstGeom>
        </p:spPr>
        <p:txBody>
          <a:bodyPr wrap="none">
            <a:spAutoFit/>
          </a:bodyPr>
          <a:lstStyle/>
          <a:p>
            <a:pPr algn="ctr"/>
            <a:r>
              <a:rPr lang="lv-LV" dirty="0" err="1"/>
              <a:t>Tomato</a:t>
            </a:r>
            <a:r>
              <a:rPr lang="lv-LV" dirty="0"/>
              <a:t> G</a:t>
            </a:r>
            <a:r>
              <a:rPr lang="en-US" dirty="0" err="1"/>
              <a:t>reenhouse</a:t>
            </a:r>
            <a:endParaRPr lang="lv-LV" dirty="0"/>
          </a:p>
          <a:p>
            <a:pPr algn="ctr"/>
            <a:r>
              <a:rPr lang="lv-LV" i="1" dirty="0" err="1"/>
              <a:t>John</a:t>
            </a:r>
            <a:r>
              <a:rPr lang="lv-LV" i="1" dirty="0"/>
              <a:t> </a:t>
            </a:r>
            <a:r>
              <a:rPr lang="lv-LV" i="1" dirty="0" err="1"/>
              <a:t>Baarda</a:t>
            </a:r>
            <a:r>
              <a:rPr lang="lv-LV" i="1" dirty="0"/>
              <a:t> </a:t>
            </a:r>
            <a:r>
              <a:rPr lang="lv-LV" i="1" dirty="0" err="1"/>
              <a:t>Ltd</a:t>
            </a:r>
            <a:r>
              <a:rPr lang="lv-LV" i="1" dirty="0"/>
              <a:t>. </a:t>
            </a:r>
          </a:p>
        </p:txBody>
      </p:sp>
      <p:sp>
        <p:nvSpPr>
          <p:cNvPr id="10" name="Up Arrow 28">
            <a:extLst>
              <a:ext uri="{FF2B5EF4-FFF2-40B4-BE49-F238E27FC236}">
                <a16:creationId xmlns:a16="http://schemas.microsoft.com/office/drawing/2014/main" id="{E7DE58BE-8B68-4DA2-BCD6-7B30A0122CFC}"/>
              </a:ext>
            </a:extLst>
          </p:cNvPr>
          <p:cNvSpPr/>
          <p:nvPr/>
        </p:nvSpPr>
        <p:spPr>
          <a:xfrm>
            <a:off x="1885780" y="1931604"/>
            <a:ext cx="1289510" cy="699478"/>
          </a:xfrm>
          <a:prstGeom prst="upArrow">
            <a:avLst>
              <a:gd name="adj1" fmla="val 63296"/>
              <a:gd name="adj2" fmla="val 50000"/>
            </a:avLst>
          </a:prstGeom>
          <a:solidFill>
            <a:srgbClr val="FF0000"/>
          </a:solidFill>
          <a:ln>
            <a:solidFill>
              <a:schemeClr val="bg2">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b="1" dirty="0"/>
              <a:t>CO</a:t>
            </a:r>
            <a:r>
              <a:rPr lang="lv-LV" b="1" baseline="-25000" dirty="0"/>
              <a:t>2</a:t>
            </a:r>
          </a:p>
        </p:txBody>
      </p:sp>
      <p:sp>
        <p:nvSpPr>
          <p:cNvPr id="11" name="Up Arrow 35">
            <a:extLst>
              <a:ext uri="{FF2B5EF4-FFF2-40B4-BE49-F238E27FC236}">
                <a16:creationId xmlns:a16="http://schemas.microsoft.com/office/drawing/2014/main" id="{6CBC4301-3680-4C88-BE34-170433371E31}"/>
              </a:ext>
            </a:extLst>
          </p:cNvPr>
          <p:cNvSpPr/>
          <p:nvPr/>
        </p:nvSpPr>
        <p:spPr>
          <a:xfrm>
            <a:off x="6847172" y="1908742"/>
            <a:ext cx="1299448" cy="761361"/>
          </a:xfrm>
          <a:prstGeom prst="upArrow">
            <a:avLst>
              <a:gd name="adj1" fmla="val 66688"/>
              <a:gd name="adj2" fmla="val 50000"/>
            </a:avLst>
          </a:prstGeom>
          <a:solidFill>
            <a:srgbClr val="FF0000"/>
          </a:solidFill>
          <a:ln>
            <a:solidFill>
              <a:schemeClr val="bg2">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b="1" dirty="0" err="1"/>
              <a:t>Energy</a:t>
            </a:r>
            <a:r>
              <a:rPr lang="lv-LV" b="1" dirty="0"/>
              <a:t> </a:t>
            </a:r>
            <a:r>
              <a:rPr lang="lv-LV" b="1" dirty="0" err="1"/>
              <a:t>costs</a:t>
            </a:r>
            <a:endParaRPr lang="lv-LV" b="1" baseline="-25000" dirty="0"/>
          </a:p>
        </p:txBody>
      </p:sp>
      <p:pic>
        <p:nvPicPr>
          <p:cNvPr id="12" name="Graphic 11" descr="Factory outline">
            <a:extLst>
              <a:ext uri="{FF2B5EF4-FFF2-40B4-BE49-F238E27FC236}">
                <a16:creationId xmlns:a16="http://schemas.microsoft.com/office/drawing/2014/main" id="{AF00CB0A-4A49-4F54-BD4E-9F7CA7825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8296" y="4618999"/>
            <a:ext cx="1289510" cy="1289510"/>
          </a:xfrm>
          <a:prstGeom prst="rect">
            <a:avLst/>
          </a:prstGeom>
        </p:spPr>
      </p:pic>
      <p:pic>
        <p:nvPicPr>
          <p:cNvPr id="13" name="Graphic 12" descr="Factory outline">
            <a:extLst>
              <a:ext uri="{FF2B5EF4-FFF2-40B4-BE49-F238E27FC236}">
                <a16:creationId xmlns:a16="http://schemas.microsoft.com/office/drawing/2014/main" id="{831FF73E-B261-4750-804D-9AC3D3E44F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0617" y="4608620"/>
            <a:ext cx="1289510" cy="1289510"/>
          </a:xfrm>
          <a:prstGeom prst="rect">
            <a:avLst/>
          </a:prstGeom>
        </p:spPr>
      </p:pic>
      <p:sp>
        <p:nvSpPr>
          <p:cNvPr id="14" name="Right Arrow 12">
            <a:extLst>
              <a:ext uri="{FF2B5EF4-FFF2-40B4-BE49-F238E27FC236}">
                <a16:creationId xmlns:a16="http://schemas.microsoft.com/office/drawing/2014/main" id="{D8006F20-C598-4020-892B-29E7E124D3CB}"/>
              </a:ext>
            </a:extLst>
          </p:cNvPr>
          <p:cNvSpPr/>
          <p:nvPr/>
        </p:nvSpPr>
        <p:spPr>
          <a:xfrm>
            <a:off x="2602352" y="5029282"/>
            <a:ext cx="3353249" cy="485774"/>
          </a:xfrm>
          <a:prstGeom prst="rightArrow">
            <a:avLst/>
          </a:prstGeom>
          <a:solidFill>
            <a:schemeClr val="accent6"/>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err="1"/>
              <a:t>Heat</a:t>
            </a:r>
            <a:endParaRPr lang="lv-LV" dirty="0"/>
          </a:p>
        </p:txBody>
      </p:sp>
      <p:sp>
        <p:nvSpPr>
          <p:cNvPr id="15" name="Right Arrow 11">
            <a:extLst>
              <a:ext uri="{FF2B5EF4-FFF2-40B4-BE49-F238E27FC236}">
                <a16:creationId xmlns:a16="http://schemas.microsoft.com/office/drawing/2014/main" id="{BE753E35-337C-4DD0-A568-4C91C9779F2E}"/>
              </a:ext>
            </a:extLst>
          </p:cNvPr>
          <p:cNvSpPr/>
          <p:nvPr/>
        </p:nvSpPr>
        <p:spPr>
          <a:xfrm>
            <a:off x="2617368" y="5272169"/>
            <a:ext cx="3353249" cy="485774"/>
          </a:xfrm>
          <a:prstGeom prst="rightArrow">
            <a:avLst/>
          </a:prstGeom>
          <a:solidFill>
            <a:schemeClr val="accent6"/>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dirty="0"/>
              <a:t>CO</a:t>
            </a:r>
            <a:r>
              <a:rPr lang="lv-LV" baseline="-25000" dirty="0"/>
              <a:t>2</a:t>
            </a:r>
          </a:p>
        </p:txBody>
      </p:sp>
      <p:sp>
        <p:nvSpPr>
          <p:cNvPr id="16" name="Down Arrow 36">
            <a:extLst>
              <a:ext uri="{FF2B5EF4-FFF2-40B4-BE49-F238E27FC236}">
                <a16:creationId xmlns:a16="http://schemas.microsoft.com/office/drawing/2014/main" id="{87651E99-AB85-4A3A-B085-89A9F655C3E1}"/>
              </a:ext>
            </a:extLst>
          </p:cNvPr>
          <p:cNvSpPr/>
          <p:nvPr/>
        </p:nvSpPr>
        <p:spPr>
          <a:xfrm>
            <a:off x="1883873" y="4630447"/>
            <a:ext cx="1263843" cy="766363"/>
          </a:xfrm>
          <a:prstGeom prst="downArrow">
            <a:avLst>
              <a:gd name="adj1" fmla="val 61305"/>
              <a:gd name="adj2" fmla="val 51864"/>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b="1" dirty="0"/>
              <a:t>CO</a:t>
            </a:r>
            <a:r>
              <a:rPr lang="lv-LV" b="1" baseline="-25000" dirty="0"/>
              <a:t>2</a:t>
            </a:r>
          </a:p>
        </p:txBody>
      </p:sp>
      <p:sp>
        <p:nvSpPr>
          <p:cNvPr id="17" name="Down Arrow 37">
            <a:extLst>
              <a:ext uri="{FF2B5EF4-FFF2-40B4-BE49-F238E27FC236}">
                <a16:creationId xmlns:a16="http://schemas.microsoft.com/office/drawing/2014/main" id="{99373991-83B5-4CCB-87FD-DF86E806D3EF}"/>
              </a:ext>
            </a:extLst>
          </p:cNvPr>
          <p:cNvSpPr/>
          <p:nvPr/>
        </p:nvSpPr>
        <p:spPr>
          <a:xfrm>
            <a:off x="6739505" y="4591929"/>
            <a:ext cx="1422321" cy="766363"/>
          </a:xfrm>
          <a:prstGeom prst="downArrow">
            <a:avLst>
              <a:gd name="adj1" fmla="val 64243"/>
              <a:gd name="adj2" fmla="val 50000"/>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lv-LV" b="1" dirty="0" err="1"/>
              <a:t>Energy</a:t>
            </a:r>
            <a:r>
              <a:rPr lang="lv-LV" b="1" dirty="0"/>
              <a:t> </a:t>
            </a:r>
            <a:r>
              <a:rPr lang="lv-LV" b="1" dirty="0" err="1"/>
              <a:t>costs</a:t>
            </a:r>
            <a:endParaRPr lang="lv-LV" b="1" baseline="-25000" dirty="0"/>
          </a:p>
        </p:txBody>
      </p:sp>
      <p:sp>
        <p:nvSpPr>
          <p:cNvPr id="18" name="Up Arrow 28">
            <a:extLst>
              <a:ext uri="{FF2B5EF4-FFF2-40B4-BE49-F238E27FC236}">
                <a16:creationId xmlns:a16="http://schemas.microsoft.com/office/drawing/2014/main" id="{A79BE72B-B2EF-46AE-8D0E-D8D8528EC571}"/>
              </a:ext>
            </a:extLst>
          </p:cNvPr>
          <p:cNvSpPr/>
          <p:nvPr/>
        </p:nvSpPr>
        <p:spPr>
          <a:xfrm>
            <a:off x="7043411" y="5287619"/>
            <a:ext cx="1289510" cy="699478"/>
          </a:xfrm>
          <a:prstGeom prst="upArrow">
            <a:avLst>
              <a:gd name="adj1" fmla="val 63296"/>
              <a:gd name="adj2" fmla="val 50000"/>
            </a:avLst>
          </a:prstGeom>
          <a:solidFill>
            <a:schemeClr val="accent6">
              <a:lumMod val="50000"/>
            </a:schemeClr>
          </a:solidFill>
          <a:ln>
            <a:solidFill>
              <a:schemeClr val="bg2">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Productivity</a:t>
            </a:r>
            <a:endParaRPr lang="lv-LV" b="1" baseline="-25000" dirty="0"/>
          </a:p>
        </p:txBody>
      </p:sp>
      <p:sp>
        <p:nvSpPr>
          <p:cNvPr id="19" name="Up Arrow 28">
            <a:extLst>
              <a:ext uri="{FF2B5EF4-FFF2-40B4-BE49-F238E27FC236}">
                <a16:creationId xmlns:a16="http://schemas.microsoft.com/office/drawing/2014/main" id="{3C8FEA47-575C-491D-93B6-23E0766CB958}"/>
              </a:ext>
            </a:extLst>
          </p:cNvPr>
          <p:cNvSpPr/>
          <p:nvPr/>
        </p:nvSpPr>
        <p:spPr>
          <a:xfrm>
            <a:off x="7913000" y="4815578"/>
            <a:ext cx="1289510" cy="699478"/>
          </a:xfrm>
          <a:prstGeom prst="upArrow">
            <a:avLst>
              <a:gd name="adj1" fmla="val 63296"/>
              <a:gd name="adj2" fmla="val 50000"/>
            </a:avLst>
          </a:prstGeom>
          <a:solidFill>
            <a:schemeClr val="accent6">
              <a:lumMod val="50000"/>
            </a:schemeClr>
          </a:solidFill>
          <a:ln>
            <a:solidFill>
              <a:schemeClr val="bg2">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Jobs</a:t>
            </a:r>
            <a:endParaRPr lang="lv-LV" b="1" baseline="-25000" dirty="0"/>
          </a:p>
        </p:txBody>
      </p:sp>
      <p:sp>
        <p:nvSpPr>
          <p:cNvPr id="20" name="Callout: Down Arrow 19">
            <a:extLst>
              <a:ext uri="{FF2B5EF4-FFF2-40B4-BE49-F238E27FC236}">
                <a16:creationId xmlns:a16="http://schemas.microsoft.com/office/drawing/2014/main" id="{12490005-0138-434C-A768-63F3165394CF}"/>
              </a:ext>
            </a:extLst>
          </p:cNvPr>
          <p:cNvSpPr/>
          <p:nvPr/>
        </p:nvSpPr>
        <p:spPr>
          <a:xfrm>
            <a:off x="3212732" y="3056497"/>
            <a:ext cx="2265300" cy="1729898"/>
          </a:xfrm>
          <a:prstGeom prst="downArrowCallout">
            <a:avLst>
              <a:gd name="adj1" fmla="val 25000"/>
              <a:gd name="adj2" fmla="val 29656"/>
              <a:gd name="adj3" fmla="val 14821"/>
              <a:gd name="adj4" fmla="val 5962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0" kern="1200" dirty="0">
                <a:solidFill>
                  <a:schemeClr val="tx1"/>
                </a:solidFill>
                <a:effectLst/>
                <a:latin typeface="+mn-lt"/>
                <a:ea typeface="+mn-ea"/>
                <a:cs typeface="+mn-cs"/>
              </a:rPr>
              <a:t>The </a:t>
            </a:r>
            <a:r>
              <a:rPr lang="en-US" sz="1800" b="1" i="0" u="none" strike="noStrike" kern="1200" dirty="0">
                <a:solidFill>
                  <a:schemeClr val="tx1"/>
                </a:solidFill>
                <a:effectLst/>
                <a:latin typeface="+mn-lt"/>
                <a:ea typeface="+mn-ea"/>
                <a:cs typeface="+mn-cs"/>
              </a:rPr>
              <a:t>National Industrial Symbiosis </a:t>
            </a:r>
            <a:r>
              <a:rPr lang="en-US" sz="1800" b="1" i="0" u="none" strike="noStrike" kern="1200" dirty="0" err="1">
                <a:solidFill>
                  <a:schemeClr val="tx1"/>
                </a:solidFill>
                <a:effectLst/>
                <a:latin typeface="+mn-lt"/>
                <a:ea typeface="+mn-ea"/>
                <a:cs typeface="+mn-cs"/>
              </a:rPr>
              <a:t>Programme</a:t>
            </a:r>
            <a:r>
              <a:rPr lang="en-US" sz="1800" b="1" i="0" kern="1200" dirty="0">
                <a:solidFill>
                  <a:schemeClr val="tx1"/>
                </a:solidFill>
                <a:effectLst/>
                <a:latin typeface="+mn-lt"/>
                <a:ea typeface="+mn-ea"/>
                <a:cs typeface="+mn-cs"/>
              </a:rPr>
              <a:t> (NISP) </a:t>
            </a:r>
            <a:endParaRPr lang="en-US" b="1" dirty="0"/>
          </a:p>
        </p:txBody>
      </p:sp>
      <p:sp>
        <p:nvSpPr>
          <p:cNvPr id="21" name="TextBox 20">
            <a:extLst>
              <a:ext uri="{FF2B5EF4-FFF2-40B4-BE49-F238E27FC236}">
                <a16:creationId xmlns:a16="http://schemas.microsoft.com/office/drawing/2014/main" id="{01E6C84C-4E05-4B6C-8E84-71453821B605}"/>
              </a:ext>
            </a:extLst>
          </p:cNvPr>
          <p:cNvSpPr txBox="1"/>
          <p:nvPr/>
        </p:nvSpPr>
        <p:spPr>
          <a:xfrm>
            <a:off x="107332" y="5774195"/>
            <a:ext cx="3769724" cy="253916"/>
          </a:xfrm>
          <a:prstGeom prst="rect">
            <a:avLst/>
          </a:prstGeom>
          <a:noFill/>
        </p:spPr>
        <p:txBody>
          <a:bodyPr wrap="square">
            <a:spAutoFit/>
          </a:bodyPr>
          <a:lstStyle/>
          <a:p>
            <a:r>
              <a:rPr lang="en-US" sz="1050" dirty="0"/>
              <a:t>Source: [13]</a:t>
            </a:r>
          </a:p>
        </p:txBody>
      </p:sp>
    </p:spTree>
    <p:extLst>
      <p:ext uri="{BB962C8B-B14F-4D97-AF65-F5344CB8AC3E}">
        <p14:creationId xmlns:p14="http://schemas.microsoft.com/office/powerpoint/2010/main" val="78267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Learning</a:t>
            </a:r>
            <a:r>
              <a:rPr lang="lv-LV" dirty="0"/>
              <a:t> </a:t>
            </a:r>
            <a:r>
              <a:rPr lang="lv-LV" dirty="0" err="1"/>
              <a:t>outcomes</a:t>
            </a:r>
            <a:endParaRPr lang="lv-LV" dirty="0"/>
          </a:p>
        </p:txBody>
      </p:sp>
      <p:sp>
        <p:nvSpPr>
          <p:cNvPr id="3" name="Content Placeholder 2"/>
          <p:cNvSpPr>
            <a:spLocks noGrp="1"/>
          </p:cNvSpPr>
          <p:nvPr>
            <p:ph idx="1"/>
          </p:nvPr>
        </p:nvSpPr>
        <p:spPr/>
        <p:txBody>
          <a:bodyPr/>
          <a:lstStyle/>
          <a:p>
            <a:pPr lvl="0"/>
            <a:r>
              <a:rPr lang="en-GB" dirty="0"/>
              <a:t>LOut1. Describe and name the bioeconomy principles </a:t>
            </a:r>
            <a:r>
              <a:rPr lang="en-GB" dirty="0">
                <a:solidFill>
                  <a:schemeClr val="accent6"/>
                </a:solidFill>
              </a:rPr>
              <a:t>with an emphasis on the agro-farming sector</a:t>
            </a:r>
            <a:endParaRPr lang="lv-LV" dirty="0">
              <a:solidFill>
                <a:schemeClr val="accent6"/>
              </a:solidFill>
            </a:endParaRPr>
          </a:p>
          <a:p>
            <a:pPr lvl="0"/>
            <a:r>
              <a:rPr lang="en-GB" dirty="0"/>
              <a:t>LOut7. Associate the basic principles of value-added use of bio-resources</a:t>
            </a:r>
            <a:r>
              <a:rPr lang="lv-LV" dirty="0"/>
              <a:t> i</a:t>
            </a:r>
            <a:r>
              <a:rPr lang="en-GB" dirty="0"/>
              <a:t>n the agro-farming sector</a:t>
            </a:r>
            <a:r>
              <a:rPr lang="lv-LV" dirty="0"/>
              <a:t> </a:t>
            </a:r>
          </a:p>
          <a:p>
            <a:pPr lvl="0"/>
            <a:r>
              <a:rPr lang="en-GB" dirty="0"/>
              <a:t>LOut10. Examine and interpret bioeconomy principles with an emphasis in the agro-farming sector</a:t>
            </a:r>
          </a:p>
          <a:p>
            <a:pPr lvl="0"/>
            <a:r>
              <a:rPr lang="en-GB" dirty="0"/>
              <a:t>LOut2</a:t>
            </a:r>
            <a:r>
              <a:rPr lang="lv-LV" dirty="0"/>
              <a:t>3</a:t>
            </a:r>
            <a:r>
              <a:rPr lang="en-GB" dirty="0"/>
              <a:t>. Evaluate options for the management of </a:t>
            </a:r>
            <a:r>
              <a:rPr lang="en-GB" dirty="0" err="1"/>
              <a:t>bioeconomy</a:t>
            </a:r>
            <a:r>
              <a:rPr lang="en-GB" dirty="0"/>
              <a:t> solutions</a:t>
            </a:r>
            <a:r>
              <a:rPr lang="lv-LV" dirty="0"/>
              <a:t>  </a:t>
            </a:r>
            <a:r>
              <a:rPr lang="lv-LV" dirty="0" err="1"/>
              <a:t>for</a:t>
            </a:r>
            <a:r>
              <a:rPr lang="lv-LV" dirty="0"/>
              <a:t> </a:t>
            </a:r>
            <a:r>
              <a:rPr lang="lv-LV" dirty="0" err="1"/>
              <a:t>the</a:t>
            </a:r>
            <a:r>
              <a:rPr lang="lv-LV" dirty="0"/>
              <a:t> agro-</a:t>
            </a:r>
            <a:r>
              <a:rPr lang="lv-LV" dirty="0" err="1"/>
              <a:t>farming</a:t>
            </a:r>
            <a:r>
              <a:rPr lang="lv-LV" dirty="0"/>
              <a:t> </a:t>
            </a:r>
            <a:r>
              <a:rPr lang="lv-LV" dirty="0" err="1"/>
              <a:t>sector</a:t>
            </a:r>
            <a:endParaRPr lang="lv-LV" dirty="0"/>
          </a:p>
          <a:p>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a:t>
            </a:fld>
            <a:endParaRPr lang="it-IT"/>
          </a:p>
        </p:txBody>
      </p:sp>
    </p:spTree>
    <p:extLst>
      <p:ext uri="{BB962C8B-B14F-4D97-AF65-F5344CB8AC3E}">
        <p14:creationId xmlns:p14="http://schemas.microsoft.com/office/powerpoint/2010/main" val="4067738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Kalundborg</a:t>
            </a:r>
            <a:r>
              <a:rPr lang="en-GB" dirty="0"/>
              <a:t> area into an industrial symbiosis</a:t>
            </a:r>
          </a:p>
        </p:txBody>
      </p:sp>
      <p:sp>
        <p:nvSpPr>
          <p:cNvPr id="5" name="Slide Number Placeholder 4"/>
          <p:cNvSpPr>
            <a:spLocks noGrp="1"/>
          </p:cNvSpPr>
          <p:nvPr>
            <p:ph type="sldNum" sz="quarter" idx="12"/>
          </p:nvPr>
        </p:nvSpPr>
        <p:spPr/>
        <p:txBody>
          <a:bodyPr/>
          <a:lstStyle/>
          <a:p>
            <a:fld id="{F5D31388-1EA4-4B74-8FFA-0D39003D9700}" type="slidenum">
              <a:rPr lang="it-IT" smtClean="0"/>
              <a:pPr/>
              <a:t>30</a:t>
            </a:fld>
            <a:endParaRPr lang="it-IT"/>
          </a:p>
        </p:txBody>
      </p:sp>
      <p:pic>
        <p:nvPicPr>
          <p:cNvPr id="6" name="Picture 2" descr="tes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45290" y="1578883"/>
            <a:ext cx="6233295" cy="43955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9809" y="5172896"/>
            <a:ext cx="2101426" cy="646331"/>
          </a:xfrm>
          <a:prstGeom prst="rect">
            <a:avLst/>
          </a:prstGeom>
          <a:noFill/>
        </p:spPr>
        <p:txBody>
          <a:bodyPr wrap="square" rtlCol="0">
            <a:spAutoFit/>
          </a:bodyPr>
          <a:lstStyle/>
          <a:p>
            <a:r>
              <a:rPr lang="lv-LV" dirty="0"/>
              <a:t>More </a:t>
            </a:r>
            <a:r>
              <a:rPr lang="lv-LV" dirty="0" err="1"/>
              <a:t>than</a:t>
            </a:r>
            <a:r>
              <a:rPr lang="lv-LV" dirty="0"/>
              <a:t> 50 </a:t>
            </a:r>
            <a:r>
              <a:rPr lang="lv-LV" dirty="0" err="1"/>
              <a:t>years</a:t>
            </a:r>
            <a:r>
              <a:rPr lang="lv-LV" dirty="0"/>
              <a:t> </a:t>
            </a:r>
            <a:r>
              <a:rPr lang="lv-LV" dirty="0" err="1"/>
              <a:t>of</a:t>
            </a:r>
            <a:r>
              <a:rPr lang="lv-LV" dirty="0"/>
              <a:t> </a:t>
            </a:r>
            <a:r>
              <a:rPr lang="lv-LV" dirty="0" err="1"/>
              <a:t>development</a:t>
            </a:r>
            <a:endParaRPr lang="en-GB" dirty="0"/>
          </a:p>
        </p:txBody>
      </p:sp>
      <p:sp>
        <p:nvSpPr>
          <p:cNvPr id="7" name="TextBox 6">
            <a:extLst>
              <a:ext uri="{FF2B5EF4-FFF2-40B4-BE49-F238E27FC236}">
                <a16:creationId xmlns:a16="http://schemas.microsoft.com/office/drawing/2014/main" id="{160D1600-CCA8-4628-95D2-25D8E9D5D5CD}"/>
              </a:ext>
            </a:extLst>
          </p:cNvPr>
          <p:cNvSpPr txBox="1"/>
          <p:nvPr/>
        </p:nvSpPr>
        <p:spPr>
          <a:xfrm>
            <a:off x="6178595" y="5586988"/>
            <a:ext cx="3769724" cy="253916"/>
          </a:xfrm>
          <a:prstGeom prst="rect">
            <a:avLst/>
          </a:prstGeom>
          <a:noFill/>
        </p:spPr>
        <p:txBody>
          <a:bodyPr wrap="square">
            <a:spAutoFit/>
          </a:bodyPr>
          <a:lstStyle/>
          <a:p>
            <a:r>
              <a:rPr lang="en-US" sz="1050" dirty="0"/>
              <a:t>Source: [14]</a:t>
            </a:r>
          </a:p>
        </p:txBody>
      </p:sp>
    </p:spTree>
    <p:extLst>
      <p:ext uri="{BB962C8B-B14F-4D97-AF65-F5344CB8AC3E}">
        <p14:creationId xmlns:p14="http://schemas.microsoft.com/office/powerpoint/2010/main" val="4197992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3172A-FDC8-4E58-B640-630CAFE5C408}"/>
              </a:ext>
            </a:extLst>
          </p:cNvPr>
          <p:cNvSpPr>
            <a:spLocks noGrp="1"/>
          </p:cNvSpPr>
          <p:nvPr>
            <p:ph type="title"/>
          </p:nvPr>
        </p:nvSpPr>
        <p:spPr/>
        <p:txBody>
          <a:bodyPr/>
          <a:lstStyle/>
          <a:p>
            <a:r>
              <a:rPr lang="en-US" dirty="0"/>
              <a:t>Cascading approach</a:t>
            </a:r>
          </a:p>
        </p:txBody>
      </p:sp>
      <p:sp>
        <p:nvSpPr>
          <p:cNvPr id="5" name="Slide Number Placeholder 4">
            <a:extLst>
              <a:ext uri="{FF2B5EF4-FFF2-40B4-BE49-F238E27FC236}">
                <a16:creationId xmlns:a16="http://schemas.microsoft.com/office/drawing/2014/main" id="{84BC35EA-F600-433E-8F1B-E4D4C9A48E7E}"/>
              </a:ext>
            </a:extLst>
          </p:cNvPr>
          <p:cNvSpPr>
            <a:spLocks noGrp="1"/>
          </p:cNvSpPr>
          <p:nvPr>
            <p:ph type="sldNum" sz="quarter" idx="12"/>
          </p:nvPr>
        </p:nvSpPr>
        <p:spPr/>
        <p:txBody>
          <a:bodyPr/>
          <a:lstStyle/>
          <a:p>
            <a:fld id="{F5D31388-1EA4-4B74-8FFA-0D39003D9700}" type="slidenum">
              <a:rPr lang="it-IT" smtClean="0"/>
              <a:pPr/>
              <a:t>31</a:t>
            </a:fld>
            <a:endParaRPr lang="it-IT"/>
          </a:p>
        </p:txBody>
      </p:sp>
      <p:grpSp>
        <p:nvGrpSpPr>
          <p:cNvPr id="12" name="Group 11">
            <a:extLst>
              <a:ext uri="{FF2B5EF4-FFF2-40B4-BE49-F238E27FC236}">
                <a16:creationId xmlns:a16="http://schemas.microsoft.com/office/drawing/2014/main" id="{E86720B5-0E61-426C-9D45-9DF28F9A6337}"/>
              </a:ext>
            </a:extLst>
          </p:cNvPr>
          <p:cNvGrpSpPr/>
          <p:nvPr/>
        </p:nvGrpSpPr>
        <p:grpSpPr>
          <a:xfrm>
            <a:off x="380136" y="2147779"/>
            <a:ext cx="8269086" cy="3357723"/>
            <a:chOff x="789711" y="2147779"/>
            <a:chExt cx="8269086" cy="3357723"/>
          </a:xfrm>
        </p:grpSpPr>
        <p:sp>
          <p:nvSpPr>
            <p:cNvPr id="10" name="Arrow: Up 9">
              <a:extLst>
                <a:ext uri="{FF2B5EF4-FFF2-40B4-BE49-F238E27FC236}">
                  <a16:creationId xmlns:a16="http://schemas.microsoft.com/office/drawing/2014/main" id="{7DD5DB43-FBB7-45C8-BD74-358C1644C338}"/>
                </a:ext>
              </a:extLst>
            </p:cNvPr>
            <p:cNvSpPr/>
            <p:nvPr/>
          </p:nvSpPr>
          <p:spPr>
            <a:xfrm>
              <a:off x="789711" y="2147779"/>
              <a:ext cx="192413" cy="3270703"/>
            </a:xfrm>
            <a:prstGeom prst="upArrow">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472037C-CBC7-423B-8B6B-AF6D99E48353}"/>
                </a:ext>
              </a:extLst>
            </p:cNvPr>
            <p:cNvSpPr/>
            <p:nvPr/>
          </p:nvSpPr>
          <p:spPr>
            <a:xfrm>
              <a:off x="845982" y="5363480"/>
              <a:ext cx="8212815" cy="142022"/>
            </a:xfrm>
            <a:prstGeom prst="rightArrow">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12">
            <a:extLst>
              <a:ext uri="{FF2B5EF4-FFF2-40B4-BE49-F238E27FC236}">
                <a16:creationId xmlns:a16="http://schemas.microsoft.com/office/drawing/2014/main" id="{CE5859FB-B670-4615-A1ED-675D682000FF}"/>
              </a:ext>
            </a:extLst>
          </p:cNvPr>
          <p:cNvSpPr/>
          <p:nvPr/>
        </p:nvSpPr>
        <p:spPr>
          <a:xfrm>
            <a:off x="623337" y="2262518"/>
            <a:ext cx="1020726" cy="372140"/>
          </a:xfrm>
          <a:prstGeom prst="roundRect">
            <a:avLst/>
          </a:prstGeom>
          <a:solidFill>
            <a:schemeClr val="accent6">
              <a:lumMod val="7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Biomass conversion</a:t>
            </a:r>
          </a:p>
        </p:txBody>
      </p:sp>
      <p:sp>
        <p:nvSpPr>
          <p:cNvPr id="14" name="Rectangle: Rounded Corners 13">
            <a:extLst>
              <a:ext uri="{FF2B5EF4-FFF2-40B4-BE49-F238E27FC236}">
                <a16:creationId xmlns:a16="http://schemas.microsoft.com/office/drawing/2014/main" id="{2E9BC3FD-250A-49AB-98DC-7966FAE136B4}"/>
              </a:ext>
            </a:extLst>
          </p:cNvPr>
          <p:cNvSpPr/>
          <p:nvPr/>
        </p:nvSpPr>
        <p:spPr>
          <a:xfrm>
            <a:off x="1834403" y="2265842"/>
            <a:ext cx="1020726" cy="372140"/>
          </a:xfrm>
          <a:prstGeom prst="roundRect">
            <a:avLst/>
          </a:prstGeom>
          <a:solidFill>
            <a:schemeClr val="accent4">
              <a:lumMod val="7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1</a:t>
            </a:r>
          </a:p>
        </p:txBody>
      </p:sp>
      <p:sp>
        <p:nvSpPr>
          <p:cNvPr id="15" name="Rectangle: Rounded Corners 14">
            <a:extLst>
              <a:ext uri="{FF2B5EF4-FFF2-40B4-BE49-F238E27FC236}">
                <a16:creationId xmlns:a16="http://schemas.microsoft.com/office/drawing/2014/main" id="{8F159DFB-390E-4953-BE65-33CBB0AB933D}"/>
              </a:ext>
            </a:extLst>
          </p:cNvPr>
          <p:cNvSpPr/>
          <p:nvPr/>
        </p:nvSpPr>
        <p:spPr>
          <a:xfrm>
            <a:off x="1832550" y="2912360"/>
            <a:ext cx="1020726" cy="372140"/>
          </a:xfrm>
          <a:prstGeom prst="roundRect">
            <a:avLst/>
          </a:prstGeom>
          <a:solidFill>
            <a:schemeClr val="accent4">
              <a:lumMod val="7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2</a:t>
            </a:r>
          </a:p>
        </p:txBody>
      </p:sp>
      <p:sp>
        <p:nvSpPr>
          <p:cNvPr id="16" name="Rectangle: Rounded Corners 15">
            <a:extLst>
              <a:ext uri="{FF2B5EF4-FFF2-40B4-BE49-F238E27FC236}">
                <a16:creationId xmlns:a16="http://schemas.microsoft.com/office/drawing/2014/main" id="{9F22FA2B-D8C1-4D17-AEA7-7AE4F15F9E4A}"/>
              </a:ext>
            </a:extLst>
          </p:cNvPr>
          <p:cNvSpPr/>
          <p:nvPr/>
        </p:nvSpPr>
        <p:spPr>
          <a:xfrm>
            <a:off x="1832550" y="3575641"/>
            <a:ext cx="1020726" cy="372140"/>
          </a:xfrm>
          <a:prstGeom prst="roundRect">
            <a:avLst/>
          </a:prstGeom>
          <a:solidFill>
            <a:schemeClr val="accent4">
              <a:lumMod val="7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n</a:t>
            </a:r>
          </a:p>
        </p:txBody>
      </p:sp>
      <p:cxnSp>
        <p:nvCxnSpPr>
          <p:cNvPr id="34" name="Connector: Elbow 33">
            <a:extLst>
              <a:ext uri="{FF2B5EF4-FFF2-40B4-BE49-F238E27FC236}">
                <a16:creationId xmlns:a16="http://schemas.microsoft.com/office/drawing/2014/main" id="{B0C09A01-5738-4C14-9599-72A3ABF19153}"/>
              </a:ext>
            </a:extLst>
          </p:cNvPr>
          <p:cNvCxnSpPr>
            <a:stCxn id="13" idx="2"/>
            <a:endCxn id="15" idx="1"/>
          </p:cNvCxnSpPr>
          <p:nvPr/>
        </p:nvCxnSpPr>
        <p:spPr>
          <a:xfrm rot="16200000" flipH="1">
            <a:off x="1251239" y="2517119"/>
            <a:ext cx="463772" cy="698850"/>
          </a:xfrm>
          <a:prstGeom prst="bentConnector2">
            <a:avLst/>
          </a:prstGeom>
          <a:ln w="28575">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36" name="Connector: Elbow 35">
            <a:extLst>
              <a:ext uri="{FF2B5EF4-FFF2-40B4-BE49-F238E27FC236}">
                <a16:creationId xmlns:a16="http://schemas.microsoft.com/office/drawing/2014/main" id="{22473784-CE0F-4E6D-B057-995AAA52F426}"/>
              </a:ext>
            </a:extLst>
          </p:cNvPr>
          <p:cNvCxnSpPr>
            <a:cxnSpLocks/>
            <a:stCxn id="13" idx="2"/>
            <a:endCxn id="16" idx="1"/>
          </p:cNvCxnSpPr>
          <p:nvPr/>
        </p:nvCxnSpPr>
        <p:spPr>
          <a:xfrm rot="16200000" flipH="1">
            <a:off x="919599" y="2848759"/>
            <a:ext cx="1127053" cy="698850"/>
          </a:xfrm>
          <a:prstGeom prst="bentConnector2">
            <a:avLst/>
          </a:prstGeom>
          <a:ln w="28575">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40" name="Connector: Elbow 39">
            <a:extLst>
              <a:ext uri="{FF2B5EF4-FFF2-40B4-BE49-F238E27FC236}">
                <a16:creationId xmlns:a16="http://schemas.microsoft.com/office/drawing/2014/main" id="{300BE98B-2D08-485A-959E-B287EBBD8D1A}"/>
              </a:ext>
            </a:extLst>
          </p:cNvPr>
          <p:cNvCxnSpPr>
            <a:cxnSpLocks/>
            <a:stCxn id="13" idx="2"/>
          </p:cNvCxnSpPr>
          <p:nvPr/>
        </p:nvCxnSpPr>
        <p:spPr>
          <a:xfrm rot="5400000" flipH="1" flipV="1">
            <a:off x="1455391" y="2241011"/>
            <a:ext cx="71956" cy="715338"/>
          </a:xfrm>
          <a:prstGeom prst="bentConnector4">
            <a:avLst>
              <a:gd name="adj1" fmla="val -317694"/>
              <a:gd name="adj2" fmla="val 85673"/>
            </a:avLst>
          </a:prstGeom>
          <a:ln w="28575">
            <a:prstDash val="sysDash"/>
            <a:tailEnd type="triangle"/>
          </a:ln>
        </p:spPr>
        <p:style>
          <a:lnRef idx="1">
            <a:schemeClr val="accent6"/>
          </a:lnRef>
          <a:fillRef idx="0">
            <a:schemeClr val="accent6"/>
          </a:fillRef>
          <a:effectRef idx="0">
            <a:schemeClr val="accent6"/>
          </a:effectRef>
          <a:fontRef idx="minor">
            <a:schemeClr val="tx1"/>
          </a:fontRef>
        </p:style>
      </p:cxnSp>
      <p:grpSp>
        <p:nvGrpSpPr>
          <p:cNvPr id="112" name="Group 111">
            <a:extLst>
              <a:ext uri="{FF2B5EF4-FFF2-40B4-BE49-F238E27FC236}">
                <a16:creationId xmlns:a16="http://schemas.microsoft.com/office/drawing/2014/main" id="{CCEAA339-AA26-49AE-A53A-5BF5661CF122}"/>
              </a:ext>
            </a:extLst>
          </p:cNvPr>
          <p:cNvGrpSpPr/>
          <p:nvPr/>
        </p:nvGrpSpPr>
        <p:grpSpPr>
          <a:xfrm>
            <a:off x="1644063" y="2262518"/>
            <a:ext cx="6288223" cy="2132602"/>
            <a:chOff x="1644063" y="2262518"/>
            <a:chExt cx="6288223" cy="2132602"/>
          </a:xfrm>
        </p:grpSpPr>
        <p:cxnSp>
          <p:nvCxnSpPr>
            <p:cNvPr id="28" name="Connector: Elbow 27">
              <a:extLst>
                <a:ext uri="{FF2B5EF4-FFF2-40B4-BE49-F238E27FC236}">
                  <a16:creationId xmlns:a16="http://schemas.microsoft.com/office/drawing/2014/main" id="{37039181-899E-48F2-9837-76B483382B40}"/>
                </a:ext>
              </a:extLst>
            </p:cNvPr>
            <p:cNvCxnSpPr>
              <a:cxnSpLocks/>
            </p:cNvCxnSpPr>
            <p:nvPr/>
          </p:nvCxnSpPr>
          <p:spPr>
            <a:xfrm>
              <a:off x="1644063" y="2381913"/>
              <a:ext cx="190340" cy="3324"/>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grpSp>
          <p:nvGrpSpPr>
            <p:cNvPr id="111" name="Group 110">
              <a:extLst>
                <a:ext uri="{FF2B5EF4-FFF2-40B4-BE49-F238E27FC236}">
                  <a16:creationId xmlns:a16="http://schemas.microsoft.com/office/drawing/2014/main" id="{BB81F00C-DEFD-4D6F-9B97-1D516958FE24}"/>
                </a:ext>
              </a:extLst>
            </p:cNvPr>
            <p:cNvGrpSpPr/>
            <p:nvPr/>
          </p:nvGrpSpPr>
          <p:grpSpPr>
            <a:xfrm>
              <a:off x="2853276" y="2262518"/>
              <a:ext cx="5079010" cy="2132602"/>
              <a:chOff x="2853276" y="2262518"/>
              <a:chExt cx="5079010" cy="2132602"/>
            </a:xfrm>
          </p:grpSpPr>
          <p:cxnSp>
            <p:nvCxnSpPr>
              <p:cNvPr id="83" name="Connector: Elbow 82">
                <a:extLst>
                  <a:ext uri="{FF2B5EF4-FFF2-40B4-BE49-F238E27FC236}">
                    <a16:creationId xmlns:a16="http://schemas.microsoft.com/office/drawing/2014/main" id="{FE6BDD2C-2F2D-4374-B899-B038D9F304A7}"/>
                  </a:ext>
                </a:extLst>
              </p:cNvPr>
              <p:cNvCxnSpPr>
                <a:cxnSpLocks/>
              </p:cNvCxnSpPr>
              <p:nvPr/>
            </p:nvCxnSpPr>
            <p:spPr>
              <a:xfrm rot="16200000" flipH="1">
                <a:off x="6598874" y="3885619"/>
                <a:ext cx="149040" cy="109663"/>
              </a:xfrm>
              <a:prstGeom prst="bentConnector3">
                <a:avLst>
                  <a:gd name="adj1" fmla="val 24436"/>
                </a:avLst>
              </a:prstGeom>
              <a:ln w="19050">
                <a:tailEnd type="triangle"/>
              </a:ln>
            </p:spPr>
            <p:style>
              <a:lnRef idx="1">
                <a:schemeClr val="dk1"/>
              </a:lnRef>
              <a:fillRef idx="0">
                <a:schemeClr val="dk1"/>
              </a:fillRef>
              <a:effectRef idx="0">
                <a:schemeClr val="dk1"/>
              </a:effectRef>
              <a:fontRef idx="minor">
                <a:schemeClr val="tx1"/>
              </a:fontRef>
            </p:style>
          </p:cxnSp>
          <p:grpSp>
            <p:nvGrpSpPr>
              <p:cNvPr id="108" name="Group 107">
                <a:extLst>
                  <a:ext uri="{FF2B5EF4-FFF2-40B4-BE49-F238E27FC236}">
                    <a16:creationId xmlns:a16="http://schemas.microsoft.com/office/drawing/2014/main" id="{5887BD5E-3A46-433F-9D38-B459916B5A4C}"/>
                  </a:ext>
                </a:extLst>
              </p:cNvPr>
              <p:cNvGrpSpPr/>
              <p:nvPr/>
            </p:nvGrpSpPr>
            <p:grpSpPr>
              <a:xfrm>
                <a:off x="2853276" y="2262518"/>
                <a:ext cx="5079010" cy="2132602"/>
                <a:chOff x="2853276" y="2262518"/>
                <a:chExt cx="5079010" cy="2132602"/>
              </a:xfrm>
            </p:grpSpPr>
            <p:grpSp>
              <p:nvGrpSpPr>
                <p:cNvPr id="106" name="Group 105">
                  <a:extLst>
                    <a:ext uri="{FF2B5EF4-FFF2-40B4-BE49-F238E27FC236}">
                      <a16:creationId xmlns:a16="http://schemas.microsoft.com/office/drawing/2014/main" id="{55192B32-511D-4AF2-9EF2-B9E269421257}"/>
                    </a:ext>
                  </a:extLst>
                </p:cNvPr>
                <p:cNvGrpSpPr/>
                <p:nvPr/>
              </p:nvGrpSpPr>
              <p:grpSpPr>
                <a:xfrm>
                  <a:off x="2853276" y="2262518"/>
                  <a:ext cx="4590348" cy="2132602"/>
                  <a:chOff x="2853276" y="2262518"/>
                  <a:chExt cx="4590348" cy="2132602"/>
                </a:xfrm>
              </p:grpSpPr>
              <p:sp>
                <p:nvSpPr>
                  <p:cNvPr id="17" name="Rectangle: Rounded Corners 16">
                    <a:extLst>
                      <a:ext uri="{FF2B5EF4-FFF2-40B4-BE49-F238E27FC236}">
                        <a16:creationId xmlns:a16="http://schemas.microsoft.com/office/drawing/2014/main" id="{DF5B4E1F-43E5-4831-A0AE-408F39E22B0E}"/>
                      </a:ext>
                    </a:extLst>
                  </p:cNvPr>
                  <p:cNvSpPr/>
                  <p:nvPr/>
                </p:nvSpPr>
                <p:spPr>
                  <a:xfrm>
                    <a:off x="3109040" y="2262518"/>
                    <a:ext cx="1020726" cy="372140"/>
                  </a:xfrm>
                  <a:prstGeom prst="roundRect">
                    <a:avLst/>
                  </a:prstGeom>
                  <a:solidFill>
                    <a:schemeClr val="tx2"/>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1’</a:t>
                    </a:r>
                  </a:p>
                </p:txBody>
              </p:sp>
              <p:sp>
                <p:nvSpPr>
                  <p:cNvPr id="18" name="Rectangle: Rounded Corners 17">
                    <a:extLst>
                      <a:ext uri="{FF2B5EF4-FFF2-40B4-BE49-F238E27FC236}">
                        <a16:creationId xmlns:a16="http://schemas.microsoft.com/office/drawing/2014/main" id="{3115BA70-EA37-4DA1-9272-824F5C0B164D}"/>
                      </a:ext>
                    </a:extLst>
                  </p:cNvPr>
                  <p:cNvSpPr/>
                  <p:nvPr/>
                </p:nvSpPr>
                <p:spPr>
                  <a:xfrm>
                    <a:off x="3414427" y="2898322"/>
                    <a:ext cx="1020726" cy="372140"/>
                  </a:xfrm>
                  <a:prstGeom prst="roundRect">
                    <a:avLst/>
                  </a:prstGeom>
                  <a:solidFill>
                    <a:schemeClr val="tx2"/>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2</a:t>
                    </a:r>
                  </a:p>
                </p:txBody>
              </p:sp>
              <p:sp>
                <p:nvSpPr>
                  <p:cNvPr id="21" name="Rectangle: Rounded Corners 20">
                    <a:extLst>
                      <a:ext uri="{FF2B5EF4-FFF2-40B4-BE49-F238E27FC236}">
                        <a16:creationId xmlns:a16="http://schemas.microsoft.com/office/drawing/2014/main" id="{92F344A7-9024-44B4-9961-DBBA8062C967}"/>
                      </a:ext>
                    </a:extLst>
                  </p:cNvPr>
                  <p:cNvSpPr/>
                  <p:nvPr/>
                </p:nvSpPr>
                <p:spPr>
                  <a:xfrm>
                    <a:off x="4689064" y="2902835"/>
                    <a:ext cx="1020726" cy="372140"/>
                  </a:xfrm>
                  <a:prstGeom prst="roundRect">
                    <a:avLst/>
                  </a:prstGeom>
                  <a:solidFill>
                    <a:schemeClr val="tx2"/>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2’</a:t>
                    </a:r>
                  </a:p>
                </p:txBody>
              </p:sp>
              <p:sp>
                <p:nvSpPr>
                  <p:cNvPr id="22" name="Rectangle: Rounded Corners 21">
                    <a:extLst>
                      <a:ext uri="{FF2B5EF4-FFF2-40B4-BE49-F238E27FC236}">
                        <a16:creationId xmlns:a16="http://schemas.microsoft.com/office/drawing/2014/main" id="{329DA500-DD6B-46DD-A4FE-827122F4D173}"/>
                      </a:ext>
                    </a:extLst>
                  </p:cNvPr>
                  <p:cNvSpPr/>
                  <p:nvPr/>
                </p:nvSpPr>
                <p:spPr>
                  <a:xfrm>
                    <a:off x="4851176" y="3493790"/>
                    <a:ext cx="1020726" cy="372140"/>
                  </a:xfrm>
                  <a:prstGeom prst="roundRect">
                    <a:avLst/>
                  </a:prstGeom>
                  <a:solidFill>
                    <a:schemeClr val="tx2"/>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3</a:t>
                    </a:r>
                  </a:p>
                </p:txBody>
              </p:sp>
              <p:sp>
                <p:nvSpPr>
                  <p:cNvPr id="23" name="Rectangle: Rounded Corners 22">
                    <a:extLst>
                      <a:ext uri="{FF2B5EF4-FFF2-40B4-BE49-F238E27FC236}">
                        <a16:creationId xmlns:a16="http://schemas.microsoft.com/office/drawing/2014/main" id="{1FDE8037-E24C-4777-813D-5296EA62D920}"/>
                      </a:ext>
                    </a:extLst>
                  </p:cNvPr>
                  <p:cNvSpPr/>
                  <p:nvPr/>
                </p:nvSpPr>
                <p:spPr>
                  <a:xfrm>
                    <a:off x="6115103" y="3501800"/>
                    <a:ext cx="1020726" cy="372140"/>
                  </a:xfrm>
                  <a:prstGeom prst="roundRect">
                    <a:avLst/>
                  </a:prstGeom>
                  <a:solidFill>
                    <a:schemeClr val="tx2"/>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3’</a:t>
                    </a:r>
                  </a:p>
                </p:txBody>
              </p:sp>
              <p:sp>
                <p:nvSpPr>
                  <p:cNvPr id="24" name="Rectangle: Rounded Corners 23">
                    <a:extLst>
                      <a:ext uri="{FF2B5EF4-FFF2-40B4-BE49-F238E27FC236}">
                        <a16:creationId xmlns:a16="http://schemas.microsoft.com/office/drawing/2014/main" id="{10A913C9-6D41-4E31-BF94-6330E9B9E2AD}"/>
                      </a:ext>
                    </a:extLst>
                  </p:cNvPr>
                  <p:cNvSpPr/>
                  <p:nvPr/>
                </p:nvSpPr>
                <p:spPr>
                  <a:xfrm>
                    <a:off x="6224766" y="4022980"/>
                    <a:ext cx="1020726" cy="372140"/>
                  </a:xfrm>
                  <a:prstGeom prst="roundRect">
                    <a:avLst/>
                  </a:prstGeom>
                  <a:solidFill>
                    <a:schemeClr val="tx2"/>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x</a:t>
                    </a:r>
                  </a:p>
                </p:txBody>
              </p:sp>
              <p:cxnSp>
                <p:nvCxnSpPr>
                  <p:cNvPr id="32" name="Straight Arrow Connector 31">
                    <a:extLst>
                      <a:ext uri="{FF2B5EF4-FFF2-40B4-BE49-F238E27FC236}">
                        <a16:creationId xmlns:a16="http://schemas.microsoft.com/office/drawing/2014/main" id="{2F60751C-B1CA-4A8E-96A5-F306A402EB57}"/>
                      </a:ext>
                    </a:extLst>
                  </p:cNvPr>
                  <p:cNvCxnSpPr>
                    <a:cxnSpLocks/>
                  </p:cNvCxnSpPr>
                  <p:nvPr/>
                </p:nvCxnSpPr>
                <p:spPr>
                  <a:xfrm>
                    <a:off x="4129766" y="2381913"/>
                    <a:ext cx="30538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Connector: Elbow 42">
                    <a:extLst>
                      <a:ext uri="{FF2B5EF4-FFF2-40B4-BE49-F238E27FC236}">
                        <a16:creationId xmlns:a16="http://schemas.microsoft.com/office/drawing/2014/main" id="{D0363B9E-10C5-430E-B709-2A73EA8DE1D1}"/>
                      </a:ext>
                    </a:extLst>
                  </p:cNvPr>
                  <p:cNvCxnSpPr>
                    <a:cxnSpLocks/>
                    <a:stCxn id="14" idx="3"/>
                  </p:cNvCxnSpPr>
                  <p:nvPr/>
                </p:nvCxnSpPr>
                <p:spPr>
                  <a:xfrm>
                    <a:off x="2855129" y="2451912"/>
                    <a:ext cx="559297" cy="546464"/>
                  </a:xfrm>
                  <a:prstGeom prst="bentConnector3">
                    <a:avLst>
                      <a:gd name="adj1" fmla="val 19533"/>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Connector: Elbow 45">
                    <a:extLst>
                      <a:ext uri="{FF2B5EF4-FFF2-40B4-BE49-F238E27FC236}">
                        <a16:creationId xmlns:a16="http://schemas.microsoft.com/office/drawing/2014/main" id="{CAB93196-F253-428B-9310-9FCFA151B844}"/>
                      </a:ext>
                    </a:extLst>
                  </p:cNvPr>
                  <p:cNvCxnSpPr>
                    <a:stCxn id="17" idx="2"/>
                    <a:endCxn id="18" idx="0"/>
                  </p:cNvCxnSpPr>
                  <p:nvPr/>
                </p:nvCxnSpPr>
                <p:spPr>
                  <a:xfrm rot="16200000" flipH="1">
                    <a:off x="3640264" y="2613796"/>
                    <a:ext cx="263664" cy="305387"/>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Connector: Elbow 49">
                    <a:extLst>
                      <a:ext uri="{FF2B5EF4-FFF2-40B4-BE49-F238E27FC236}">
                        <a16:creationId xmlns:a16="http://schemas.microsoft.com/office/drawing/2014/main" id="{987BE115-1E6E-4F81-B2E9-E9D004ED458A}"/>
                      </a:ext>
                    </a:extLst>
                  </p:cNvPr>
                  <p:cNvCxnSpPr>
                    <a:cxnSpLocks/>
                  </p:cNvCxnSpPr>
                  <p:nvPr/>
                </p:nvCxnSpPr>
                <p:spPr>
                  <a:xfrm>
                    <a:off x="4455358" y="3213780"/>
                    <a:ext cx="395014" cy="335175"/>
                  </a:xfrm>
                  <a:prstGeom prst="bentConnector3">
                    <a:avLst>
                      <a:gd name="adj1" fmla="val 23476"/>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Connector: Elbow 51">
                    <a:extLst>
                      <a:ext uri="{FF2B5EF4-FFF2-40B4-BE49-F238E27FC236}">
                        <a16:creationId xmlns:a16="http://schemas.microsoft.com/office/drawing/2014/main" id="{735028A8-EC07-4A73-95AD-FF3B2EB138EC}"/>
                      </a:ext>
                    </a:extLst>
                  </p:cNvPr>
                  <p:cNvCxnSpPr>
                    <a:cxnSpLocks/>
                    <a:stCxn id="15" idx="3"/>
                  </p:cNvCxnSpPr>
                  <p:nvPr/>
                </p:nvCxnSpPr>
                <p:spPr>
                  <a:xfrm>
                    <a:off x="2853276" y="3098430"/>
                    <a:ext cx="1999860" cy="582173"/>
                  </a:xfrm>
                  <a:prstGeom prst="bentConnector3">
                    <a:avLst>
                      <a:gd name="adj1" fmla="val 11897"/>
                    </a:avLst>
                  </a:prstGeom>
                  <a:ln w="28575">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6AEC54A3-E9B9-4E23-9911-F4DD9C12EC29}"/>
                      </a:ext>
                    </a:extLst>
                  </p:cNvPr>
                  <p:cNvCxnSpPr>
                    <a:cxnSpLocks/>
                  </p:cNvCxnSpPr>
                  <p:nvPr/>
                </p:nvCxnSpPr>
                <p:spPr>
                  <a:xfrm>
                    <a:off x="5709790" y="3032418"/>
                    <a:ext cx="30538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958B05FF-704D-4F0F-BFE0-942D0BCBAE68}"/>
                      </a:ext>
                    </a:extLst>
                  </p:cNvPr>
                  <p:cNvCxnSpPr>
                    <a:cxnSpLocks/>
                  </p:cNvCxnSpPr>
                  <p:nvPr/>
                </p:nvCxnSpPr>
                <p:spPr>
                  <a:xfrm>
                    <a:off x="7138237" y="3687870"/>
                    <a:ext cx="30538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60BFC833-1AB6-489F-9D74-B55F17920FAA}"/>
                      </a:ext>
                    </a:extLst>
                  </p:cNvPr>
                  <p:cNvCxnSpPr>
                    <a:cxnSpLocks/>
                    <a:endCxn id="23" idx="1"/>
                  </p:cNvCxnSpPr>
                  <p:nvPr/>
                </p:nvCxnSpPr>
                <p:spPr>
                  <a:xfrm>
                    <a:off x="5871902" y="3687870"/>
                    <a:ext cx="24320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16321531-B001-4B4B-97B2-98F4F2C3752E}"/>
                      </a:ext>
                    </a:extLst>
                  </p:cNvPr>
                  <p:cNvCxnSpPr>
                    <a:cxnSpLocks/>
                  </p:cNvCxnSpPr>
                  <p:nvPr/>
                </p:nvCxnSpPr>
                <p:spPr>
                  <a:xfrm>
                    <a:off x="4445146" y="3031755"/>
                    <a:ext cx="24320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96C72AA-9DC5-4B4A-B144-CF6D1C86EE31}"/>
                      </a:ext>
                    </a:extLst>
                  </p:cNvPr>
                  <p:cNvCxnSpPr>
                    <a:cxnSpLocks/>
                  </p:cNvCxnSpPr>
                  <p:nvPr/>
                </p:nvCxnSpPr>
                <p:spPr>
                  <a:xfrm>
                    <a:off x="2853276" y="2383608"/>
                    <a:ext cx="24320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Connector: Elbow 71">
                    <a:extLst>
                      <a:ext uri="{FF2B5EF4-FFF2-40B4-BE49-F238E27FC236}">
                        <a16:creationId xmlns:a16="http://schemas.microsoft.com/office/drawing/2014/main" id="{E738EE13-E183-465A-9235-56B7FB90691D}"/>
                      </a:ext>
                    </a:extLst>
                  </p:cNvPr>
                  <p:cNvCxnSpPr>
                    <a:cxnSpLocks/>
                    <a:stCxn id="16" idx="3"/>
                    <a:endCxn id="24" idx="1"/>
                  </p:cNvCxnSpPr>
                  <p:nvPr/>
                </p:nvCxnSpPr>
                <p:spPr>
                  <a:xfrm>
                    <a:off x="2853276" y="3761711"/>
                    <a:ext cx="3371490" cy="447339"/>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grpSp>
            <p:cxnSp>
              <p:nvCxnSpPr>
                <p:cNvPr id="91" name="Connector: Elbow 90">
                  <a:extLst>
                    <a:ext uri="{FF2B5EF4-FFF2-40B4-BE49-F238E27FC236}">
                      <a16:creationId xmlns:a16="http://schemas.microsoft.com/office/drawing/2014/main" id="{E87B00C5-CBD3-4612-91F4-EE0A5A461E83}"/>
                    </a:ext>
                  </a:extLst>
                </p:cNvPr>
                <p:cNvCxnSpPr>
                  <a:cxnSpLocks/>
                  <a:stCxn id="24" idx="3"/>
                  <a:endCxn id="25" idx="0"/>
                </p:cNvCxnSpPr>
                <p:nvPr/>
              </p:nvCxnSpPr>
              <p:spPr>
                <a:xfrm>
                  <a:off x="7245492" y="4209050"/>
                  <a:ext cx="686794" cy="143576"/>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grpSp>
        </p:grpSp>
      </p:grpSp>
      <p:grpSp>
        <p:nvGrpSpPr>
          <p:cNvPr id="110" name="Group 109">
            <a:extLst>
              <a:ext uri="{FF2B5EF4-FFF2-40B4-BE49-F238E27FC236}">
                <a16:creationId xmlns:a16="http://schemas.microsoft.com/office/drawing/2014/main" id="{AFAD92FF-004E-4354-B94F-662BFA135F41}"/>
              </a:ext>
            </a:extLst>
          </p:cNvPr>
          <p:cNvGrpSpPr/>
          <p:nvPr/>
        </p:nvGrpSpPr>
        <p:grpSpPr>
          <a:xfrm>
            <a:off x="2766154" y="2634657"/>
            <a:ext cx="5676495" cy="2601373"/>
            <a:chOff x="2766154" y="2634657"/>
            <a:chExt cx="5676495" cy="2601373"/>
          </a:xfrm>
        </p:grpSpPr>
        <p:cxnSp>
          <p:nvCxnSpPr>
            <p:cNvPr id="100" name="Connector: Elbow 99">
              <a:extLst>
                <a:ext uri="{FF2B5EF4-FFF2-40B4-BE49-F238E27FC236}">
                  <a16:creationId xmlns:a16="http://schemas.microsoft.com/office/drawing/2014/main" id="{813C6560-126E-44D6-AC1C-1B93D7CAEBBA}"/>
                </a:ext>
              </a:extLst>
            </p:cNvPr>
            <p:cNvCxnSpPr>
              <a:cxnSpLocks/>
              <a:stCxn id="18" idx="2"/>
            </p:cNvCxnSpPr>
            <p:nvPr/>
          </p:nvCxnSpPr>
          <p:spPr>
            <a:xfrm rot="5400000">
              <a:off x="3273720" y="3921532"/>
              <a:ext cx="1302141" cy="12700"/>
            </a:xfrm>
            <a:prstGeom prst="bentConnector3">
              <a:avLst>
                <a:gd name="adj1" fmla="val 50000"/>
              </a:avLst>
            </a:prstGeom>
            <a:ln w="28575">
              <a:solidFill>
                <a:srgbClr val="EB5F5F"/>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109" name="Group 108">
              <a:extLst>
                <a:ext uri="{FF2B5EF4-FFF2-40B4-BE49-F238E27FC236}">
                  <a16:creationId xmlns:a16="http://schemas.microsoft.com/office/drawing/2014/main" id="{4D0F5174-2578-4FC1-BE80-1643CF3CA3FD}"/>
                </a:ext>
              </a:extLst>
            </p:cNvPr>
            <p:cNvGrpSpPr/>
            <p:nvPr/>
          </p:nvGrpSpPr>
          <p:grpSpPr>
            <a:xfrm>
              <a:off x="2766154" y="2634657"/>
              <a:ext cx="5676495" cy="2601373"/>
              <a:chOff x="2766154" y="2634657"/>
              <a:chExt cx="5676495" cy="2601373"/>
            </a:xfrm>
          </p:grpSpPr>
          <p:sp>
            <p:nvSpPr>
              <p:cNvPr id="25" name="Rectangle: Rounded Corners 24">
                <a:extLst>
                  <a:ext uri="{FF2B5EF4-FFF2-40B4-BE49-F238E27FC236}">
                    <a16:creationId xmlns:a16="http://schemas.microsoft.com/office/drawing/2014/main" id="{06AA5D4F-45A2-4B24-8399-1A2880F178FB}"/>
                  </a:ext>
                </a:extLst>
              </p:cNvPr>
              <p:cNvSpPr/>
              <p:nvPr/>
            </p:nvSpPr>
            <p:spPr>
              <a:xfrm>
                <a:off x="7421923" y="4352626"/>
                <a:ext cx="1020726" cy="372140"/>
              </a:xfrm>
              <a:prstGeom prst="roundRect">
                <a:avLst/>
              </a:prstGeom>
              <a:solidFill>
                <a:schemeClr val="accent1">
                  <a:lumMod val="7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Bioenergy production</a:t>
                </a:r>
              </a:p>
            </p:txBody>
          </p:sp>
          <p:sp>
            <p:nvSpPr>
              <p:cNvPr id="26" name="Rectangle: Rounded Corners 25">
                <a:extLst>
                  <a:ext uri="{FF2B5EF4-FFF2-40B4-BE49-F238E27FC236}">
                    <a16:creationId xmlns:a16="http://schemas.microsoft.com/office/drawing/2014/main" id="{7FA8C267-E334-4F02-B0AC-6857BAD40E20}"/>
                  </a:ext>
                </a:extLst>
              </p:cNvPr>
              <p:cNvSpPr/>
              <p:nvPr/>
            </p:nvSpPr>
            <p:spPr>
              <a:xfrm>
                <a:off x="7421923" y="4863890"/>
                <a:ext cx="1020726" cy="372140"/>
              </a:xfrm>
              <a:prstGeom prst="roundRect">
                <a:avLst/>
              </a:prstGeom>
              <a:solidFill>
                <a:schemeClr val="accent3">
                  <a:lumMod val="50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Landfill</a:t>
                </a:r>
              </a:p>
            </p:txBody>
          </p:sp>
          <p:cxnSp>
            <p:nvCxnSpPr>
              <p:cNvPr id="93" name="Connector: Elbow 92">
                <a:extLst>
                  <a:ext uri="{FF2B5EF4-FFF2-40B4-BE49-F238E27FC236}">
                    <a16:creationId xmlns:a16="http://schemas.microsoft.com/office/drawing/2014/main" id="{244D0153-44AC-418B-A30E-AF3403FB4027}"/>
                  </a:ext>
                </a:extLst>
              </p:cNvPr>
              <p:cNvCxnSpPr>
                <a:stCxn id="24" idx="2"/>
                <a:endCxn id="26" idx="1"/>
              </p:cNvCxnSpPr>
              <p:nvPr/>
            </p:nvCxnSpPr>
            <p:spPr>
              <a:xfrm rot="16200000" flipH="1">
                <a:off x="6751106" y="4379143"/>
                <a:ext cx="654840" cy="686794"/>
              </a:xfrm>
              <a:prstGeom prst="bentConnector2">
                <a:avLst/>
              </a:prstGeom>
              <a:ln w="28575">
                <a:solidFill>
                  <a:srgbClr val="EB5F5F"/>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95" name="Connector: Elbow 94">
                <a:extLst>
                  <a:ext uri="{FF2B5EF4-FFF2-40B4-BE49-F238E27FC236}">
                    <a16:creationId xmlns:a16="http://schemas.microsoft.com/office/drawing/2014/main" id="{EC3B50CE-C657-4114-B04E-7926C0FD503B}"/>
                  </a:ext>
                </a:extLst>
              </p:cNvPr>
              <p:cNvCxnSpPr>
                <a:cxnSpLocks/>
                <a:endCxn id="25" idx="1"/>
              </p:cNvCxnSpPr>
              <p:nvPr/>
            </p:nvCxnSpPr>
            <p:spPr>
              <a:xfrm>
                <a:off x="2766154" y="2634657"/>
                <a:ext cx="4655769" cy="1904039"/>
              </a:xfrm>
              <a:prstGeom prst="bentConnector3">
                <a:avLst>
                  <a:gd name="adj1" fmla="val 2945"/>
                </a:avLst>
              </a:prstGeom>
              <a:ln w="28575">
                <a:solidFill>
                  <a:srgbClr val="EB5F5F"/>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02" name="Connector: Elbow 101">
                <a:extLst>
                  <a:ext uri="{FF2B5EF4-FFF2-40B4-BE49-F238E27FC236}">
                    <a16:creationId xmlns:a16="http://schemas.microsoft.com/office/drawing/2014/main" id="{F02B043E-C706-40C2-99C2-60F72834CB95}"/>
                  </a:ext>
                </a:extLst>
              </p:cNvPr>
              <p:cNvCxnSpPr>
                <a:cxnSpLocks/>
                <a:stCxn id="22" idx="2"/>
              </p:cNvCxnSpPr>
              <p:nvPr/>
            </p:nvCxnSpPr>
            <p:spPr>
              <a:xfrm rot="5400000">
                <a:off x="5033220" y="4194249"/>
                <a:ext cx="656639" cy="12700"/>
              </a:xfrm>
              <a:prstGeom prst="bentConnector3">
                <a:avLst>
                  <a:gd name="adj1" fmla="val 50000"/>
                </a:avLst>
              </a:prstGeom>
              <a:ln w="28575">
                <a:solidFill>
                  <a:srgbClr val="EB5F5F"/>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Connector: Elbow 103">
                <a:extLst>
                  <a:ext uri="{FF2B5EF4-FFF2-40B4-BE49-F238E27FC236}">
                    <a16:creationId xmlns:a16="http://schemas.microsoft.com/office/drawing/2014/main" id="{D4218E64-717E-4CBC-8432-1D44E7B3BE0B}"/>
                  </a:ext>
                </a:extLst>
              </p:cNvPr>
              <p:cNvCxnSpPr>
                <a:endCxn id="26" idx="1"/>
              </p:cNvCxnSpPr>
              <p:nvPr/>
            </p:nvCxnSpPr>
            <p:spPr>
              <a:xfrm>
                <a:off x="5704937" y="4523237"/>
                <a:ext cx="1716986" cy="526723"/>
              </a:xfrm>
              <a:prstGeom prst="bentConnector3">
                <a:avLst>
                  <a:gd name="adj1" fmla="val 72"/>
                </a:avLst>
              </a:prstGeom>
              <a:ln w="28575">
                <a:solidFill>
                  <a:srgbClr val="EB5F5F"/>
                </a:solidFill>
                <a:prstDash val="sysDash"/>
                <a:tailEnd type="triangle"/>
              </a:ln>
            </p:spPr>
            <p:style>
              <a:lnRef idx="1">
                <a:schemeClr val="accent2"/>
              </a:lnRef>
              <a:fillRef idx="0">
                <a:schemeClr val="accent2"/>
              </a:fillRef>
              <a:effectRef idx="0">
                <a:schemeClr val="accent2"/>
              </a:effectRef>
              <a:fontRef idx="minor">
                <a:schemeClr val="tx1"/>
              </a:fontRef>
            </p:style>
          </p:cxnSp>
        </p:grpSp>
      </p:grpSp>
      <p:sp>
        <p:nvSpPr>
          <p:cNvPr id="113" name="TextBox 112">
            <a:extLst>
              <a:ext uri="{FF2B5EF4-FFF2-40B4-BE49-F238E27FC236}">
                <a16:creationId xmlns:a16="http://schemas.microsoft.com/office/drawing/2014/main" id="{51EF07F4-A285-4AC8-B76A-A5D3E8B111AB}"/>
              </a:ext>
            </a:extLst>
          </p:cNvPr>
          <p:cNvSpPr txBox="1"/>
          <p:nvPr/>
        </p:nvSpPr>
        <p:spPr>
          <a:xfrm>
            <a:off x="31798" y="1599094"/>
            <a:ext cx="1101902" cy="461665"/>
          </a:xfrm>
          <a:prstGeom prst="rect">
            <a:avLst/>
          </a:prstGeom>
          <a:noFill/>
        </p:spPr>
        <p:txBody>
          <a:bodyPr wrap="square" rtlCol="0">
            <a:spAutoFit/>
          </a:bodyPr>
          <a:lstStyle/>
          <a:p>
            <a:r>
              <a:rPr lang="en-US" sz="1200" b="1" dirty="0"/>
              <a:t>Resource quality, value</a:t>
            </a:r>
          </a:p>
        </p:txBody>
      </p:sp>
      <p:sp>
        <p:nvSpPr>
          <p:cNvPr id="114" name="TextBox 113">
            <a:extLst>
              <a:ext uri="{FF2B5EF4-FFF2-40B4-BE49-F238E27FC236}">
                <a16:creationId xmlns:a16="http://schemas.microsoft.com/office/drawing/2014/main" id="{88EF62F1-FE97-4495-A0EA-F631D8BF24C9}"/>
              </a:ext>
            </a:extLst>
          </p:cNvPr>
          <p:cNvSpPr txBox="1"/>
          <p:nvPr/>
        </p:nvSpPr>
        <p:spPr>
          <a:xfrm>
            <a:off x="8251205" y="5536027"/>
            <a:ext cx="517237" cy="276999"/>
          </a:xfrm>
          <a:prstGeom prst="rect">
            <a:avLst/>
          </a:prstGeom>
          <a:noFill/>
        </p:spPr>
        <p:txBody>
          <a:bodyPr wrap="square" rtlCol="0">
            <a:spAutoFit/>
          </a:bodyPr>
          <a:lstStyle/>
          <a:p>
            <a:r>
              <a:rPr lang="en-US" sz="1200" b="1" dirty="0"/>
              <a:t>Time</a:t>
            </a:r>
          </a:p>
        </p:txBody>
      </p:sp>
      <p:sp>
        <p:nvSpPr>
          <p:cNvPr id="120" name="Callout: Bent Line with Accent Bar 119">
            <a:extLst>
              <a:ext uri="{FF2B5EF4-FFF2-40B4-BE49-F238E27FC236}">
                <a16:creationId xmlns:a16="http://schemas.microsoft.com/office/drawing/2014/main" id="{93E58E95-DFCB-4D73-AE81-1B2DADBBC4E4}"/>
              </a:ext>
            </a:extLst>
          </p:cNvPr>
          <p:cNvSpPr/>
          <p:nvPr/>
        </p:nvSpPr>
        <p:spPr>
          <a:xfrm>
            <a:off x="7421923" y="1146512"/>
            <a:ext cx="1286165" cy="244769"/>
          </a:xfrm>
          <a:prstGeom prst="accentCallout2">
            <a:avLst>
              <a:gd name="adj1" fmla="val 18750"/>
              <a:gd name="adj2" fmla="val -8333"/>
              <a:gd name="adj3" fmla="val 18750"/>
              <a:gd name="adj4" fmla="val -16667"/>
              <a:gd name="adj5" fmla="val 72580"/>
              <a:gd name="adj6" fmla="val -325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Cascading in time</a:t>
            </a:r>
          </a:p>
        </p:txBody>
      </p:sp>
      <p:sp>
        <p:nvSpPr>
          <p:cNvPr id="121" name="Callout: Bent Line with Accent Bar 120">
            <a:extLst>
              <a:ext uri="{FF2B5EF4-FFF2-40B4-BE49-F238E27FC236}">
                <a16:creationId xmlns:a16="http://schemas.microsoft.com/office/drawing/2014/main" id="{0FED280B-439D-40BB-9C2A-A1ECD1260732}"/>
              </a:ext>
            </a:extLst>
          </p:cNvPr>
          <p:cNvSpPr/>
          <p:nvPr/>
        </p:nvSpPr>
        <p:spPr>
          <a:xfrm>
            <a:off x="7421922" y="1475567"/>
            <a:ext cx="1286165" cy="357388"/>
          </a:xfrm>
          <a:prstGeom prst="accentCallout2">
            <a:avLst>
              <a:gd name="adj1" fmla="val 18750"/>
              <a:gd name="adj2" fmla="val -8333"/>
              <a:gd name="adj3" fmla="val 18750"/>
              <a:gd name="adj4" fmla="val -16667"/>
              <a:gd name="adj5" fmla="val 63372"/>
              <a:gd name="adj6" fmla="val -318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Cascading in value</a:t>
            </a:r>
          </a:p>
        </p:txBody>
      </p:sp>
      <p:sp>
        <p:nvSpPr>
          <p:cNvPr id="122" name="Callout: Bent Line with Accent Bar 121">
            <a:extLst>
              <a:ext uri="{FF2B5EF4-FFF2-40B4-BE49-F238E27FC236}">
                <a16:creationId xmlns:a16="http://schemas.microsoft.com/office/drawing/2014/main" id="{8041EEE7-861A-48F0-B1C0-C261738B5A6E}"/>
              </a:ext>
            </a:extLst>
          </p:cNvPr>
          <p:cNvSpPr/>
          <p:nvPr/>
        </p:nvSpPr>
        <p:spPr>
          <a:xfrm>
            <a:off x="7438068" y="1969085"/>
            <a:ext cx="1286165" cy="357388"/>
          </a:xfrm>
          <a:prstGeom prst="accentCallout2">
            <a:avLst>
              <a:gd name="adj1" fmla="val 18750"/>
              <a:gd name="adj2" fmla="val -8333"/>
              <a:gd name="adj3" fmla="val 18750"/>
              <a:gd name="adj4" fmla="val -16667"/>
              <a:gd name="adj5" fmla="val 58042"/>
              <a:gd name="adj6" fmla="val -2738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Cascading in function</a:t>
            </a:r>
          </a:p>
        </p:txBody>
      </p:sp>
      <p:cxnSp>
        <p:nvCxnSpPr>
          <p:cNvPr id="123" name="Connector: Elbow 122">
            <a:extLst>
              <a:ext uri="{FF2B5EF4-FFF2-40B4-BE49-F238E27FC236}">
                <a16:creationId xmlns:a16="http://schemas.microsoft.com/office/drawing/2014/main" id="{113B6932-139A-47F3-810E-777138BEA799}"/>
              </a:ext>
            </a:extLst>
          </p:cNvPr>
          <p:cNvCxnSpPr>
            <a:cxnSpLocks/>
          </p:cNvCxnSpPr>
          <p:nvPr/>
        </p:nvCxnSpPr>
        <p:spPr>
          <a:xfrm flipV="1">
            <a:off x="6654344" y="2155135"/>
            <a:ext cx="313840" cy="2951"/>
          </a:xfrm>
          <a:prstGeom prst="bentConnector3">
            <a:avLst>
              <a:gd name="adj1" fmla="val 50000"/>
            </a:avLst>
          </a:prstGeom>
          <a:ln w="28575">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127" name="Straight Arrow Connector 126">
            <a:extLst>
              <a:ext uri="{FF2B5EF4-FFF2-40B4-BE49-F238E27FC236}">
                <a16:creationId xmlns:a16="http://schemas.microsoft.com/office/drawing/2014/main" id="{8C00E006-DF5A-475C-8E3B-22C89B34D83A}"/>
              </a:ext>
            </a:extLst>
          </p:cNvPr>
          <p:cNvCxnSpPr>
            <a:cxnSpLocks/>
          </p:cNvCxnSpPr>
          <p:nvPr/>
        </p:nvCxnSpPr>
        <p:spPr>
          <a:xfrm>
            <a:off x="6625466" y="1391281"/>
            <a:ext cx="30538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8" name="Connector: Elbow 127">
            <a:extLst>
              <a:ext uri="{FF2B5EF4-FFF2-40B4-BE49-F238E27FC236}">
                <a16:creationId xmlns:a16="http://schemas.microsoft.com/office/drawing/2014/main" id="{1B6260FA-7F44-43FA-9A40-D80ED33357F4}"/>
              </a:ext>
            </a:extLst>
          </p:cNvPr>
          <p:cNvCxnSpPr>
            <a:cxnSpLocks/>
          </p:cNvCxnSpPr>
          <p:nvPr/>
        </p:nvCxnSpPr>
        <p:spPr>
          <a:xfrm>
            <a:off x="6644819" y="1733182"/>
            <a:ext cx="305607" cy="1683"/>
          </a:xfrm>
          <a:prstGeom prst="bentConnector3">
            <a:avLst>
              <a:gd name="adj1" fmla="val 50000"/>
            </a:avLst>
          </a:prstGeom>
          <a:ln w="28575">
            <a:solidFill>
              <a:srgbClr val="EB5F5F"/>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136" name="TextBox 135">
            <a:extLst>
              <a:ext uri="{FF2B5EF4-FFF2-40B4-BE49-F238E27FC236}">
                <a16:creationId xmlns:a16="http://schemas.microsoft.com/office/drawing/2014/main" id="{AE5EDAE0-4E1A-4139-862D-6A026283CEA0}"/>
              </a:ext>
            </a:extLst>
          </p:cNvPr>
          <p:cNvSpPr txBox="1"/>
          <p:nvPr/>
        </p:nvSpPr>
        <p:spPr>
          <a:xfrm>
            <a:off x="5282595" y="5592316"/>
            <a:ext cx="3057337" cy="307777"/>
          </a:xfrm>
          <a:prstGeom prst="rect">
            <a:avLst/>
          </a:prstGeom>
          <a:noFill/>
        </p:spPr>
        <p:txBody>
          <a:bodyPr wrap="square">
            <a:spAutoFit/>
          </a:bodyPr>
          <a:lstStyle/>
          <a:p>
            <a:r>
              <a:rPr lang="en-US" sz="1400" b="0" i="1" dirty="0">
                <a:solidFill>
                  <a:srgbClr val="333333"/>
                </a:solidFill>
                <a:effectLst/>
                <a:latin typeface="Roboto" panose="02000000000000000000" pitchFamily="2" charset="0"/>
              </a:rPr>
              <a:t>Source: </a:t>
            </a:r>
            <a:r>
              <a:rPr lang="en-US" sz="1400" b="0" i="1" dirty="0" err="1">
                <a:solidFill>
                  <a:srgbClr val="333333"/>
                </a:solidFill>
                <a:effectLst/>
                <a:latin typeface="Roboto" panose="02000000000000000000" pitchFamily="2" charset="0"/>
              </a:rPr>
              <a:t>Odegard</a:t>
            </a:r>
            <a:r>
              <a:rPr lang="en-US" sz="1400" b="0" i="1" dirty="0">
                <a:solidFill>
                  <a:srgbClr val="333333"/>
                </a:solidFill>
                <a:effectLst/>
                <a:latin typeface="Roboto" panose="02000000000000000000" pitchFamily="2" charset="0"/>
              </a:rPr>
              <a:t> et al. (2012) [15]</a:t>
            </a:r>
            <a:endParaRPr lang="en-US" sz="1400" i="1" dirty="0"/>
          </a:p>
        </p:txBody>
      </p:sp>
      <p:sp>
        <p:nvSpPr>
          <p:cNvPr id="138" name="TextBox 137">
            <a:extLst>
              <a:ext uri="{FF2B5EF4-FFF2-40B4-BE49-F238E27FC236}">
                <a16:creationId xmlns:a16="http://schemas.microsoft.com/office/drawing/2014/main" id="{3FBD1CA4-8A2A-42B1-891D-BA69A3C3D3BF}"/>
              </a:ext>
            </a:extLst>
          </p:cNvPr>
          <p:cNvSpPr txBox="1"/>
          <p:nvPr/>
        </p:nvSpPr>
        <p:spPr>
          <a:xfrm>
            <a:off x="305405" y="5580845"/>
            <a:ext cx="5338942" cy="338554"/>
          </a:xfrm>
          <a:prstGeom prst="rect">
            <a:avLst/>
          </a:prstGeom>
          <a:noFill/>
        </p:spPr>
        <p:txBody>
          <a:bodyPr wrap="square">
            <a:spAutoFit/>
          </a:bodyPr>
          <a:lstStyle/>
          <a:p>
            <a:r>
              <a:rPr lang="en-US" sz="1600" b="1" i="0" dirty="0">
                <a:solidFill>
                  <a:srgbClr val="333333"/>
                </a:solidFill>
                <a:effectLst/>
                <a:latin typeface="Roboto" panose="02000000000000000000" pitchFamily="2" charset="0"/>
              </a:rPr>
              <a:t>Defining cascading through time, value and function</a:t>
            </a:r>
            <a:endParaRPr lang="en-US" sz="1600" b="1" dirty="0"/>
          </a:p>
        </p:txBody>
      </p:sp>
    </p:spTree>
    <p:extLst>
      <p:ext uri="{BB962C8B-B14F-4D97-AF65-F5344CB8AC3E}">
        <p14:creationId xmlns:p14="http://schemas.microsoft.com/office/powerpoint/2010/main" val="246424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23888" y="1709739"/>
            <a:ext cx="7886700" cy="1719261"/>
          </a:xfrm>
        </p:spPr>
        <p:txBody>
          <a:bodyPr/>
          <a:lstStyle/>
          <a:p>
            <a:r>
              <a:rPr lang="en-US" dirty="0"/>
              <a:t>Bioeconomy levels</a:t>
            </a:r>
            <a:endParaRPr lang="en-GB" dirty="0"/>
          </a:p>
        </p:txBody>
      </p:sp>
      <p:sp>
        <p:nvSpPr>
          <p:cNvPr id="5" name="Segnaposto testo 4"/>
          <p:cNvSpPr>
            <a:spLocks noGrp="1"/>
          </p:cNvSpPr>
          <p:nvPr>
            <p:ph type="body" idx="1"/>
          </p:nvPr>
        </p:nvSpPr>
        <p:spPr/>
        <p:txBody>
          <a:bodyPr/>
          <a:lstStyle/>
          <a:p>
            <a:endParaRPr lang="en-GB"/>
          </a:p>
        </p:txBody>
      </p:sp>
      <p:sp>
        <p:nvSpPr>
          <p:cNvPr id="2" name="Slide Number Placeholder 1"/>
          <p:cNvSpPr>
            <a:spLocks noGrp="1"/>
          </p:cNvSpPr>
          <p:nvPr>
            <p:ph type="sldNum" sz="quarter" idx="12"/>
          </p:nvPr>
        </p:nvSpPr>
        <p:spPr/>
        <p:txBody>
          <a:bodyPr/>
          <a:lstStyle/>
          <a:p>
            <a:fld id="{F5D31388-1EA4-4B74-8FFA-0D39003D9700}" type="slidenum">
              <a:rPr lang="it-IT" smtClean="0"/>
              <a:t>32</a:t>
            </a:fld>
            <a:endParaRPr lang="it-IT"/>
          </a:p>
        </p:txBody>
      </p:sp>
    </p:spTree>
    <p:extLst>
      <p:ext uri="{BB962C8B-B14F-4D97-AF65-F5344CB8AC3E}">
        <p14:creationId xmlns:p14="http://schemas.microsoft.com/office/powerpoint/2010/main" val="2280279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8238-E925-4330-AF63-B2C6286978D3}"/>
              </a:ext>
            </a:extLst>
          </p:cNvPr>
          <p:cNvSpPr>
            <a:spLocks noGrp="1"/>
          </p:cNvSpPr>
          <p:nvPr>
            <p:ph type="title"/>
          </p:nvPr>
        </p:nvSpPr>
        <p:spPr/>
        <p:txBody>
          <a:bodyPr/>
          <a:lstStyle/>
          <a:p>
            <a:r>
              <a:rPr lang="en-US" dirty="0"/>
              <a:t>Bioeconomy levels</a:t>
            </a:r>
          </a:p>
        </p:txBody>
      </p:sp>
      <p:sp>
        <p:nvSpPr>
          <p:cNvPr id="5" name="Slide Number Placeholder 4">
            <a:extLst>
              <a:ext uri="{FF2B5EF4-FFF2-40B4-BE49-F238E27FC236}">
                <a16:creationId xmlns:a16="http://schemas.microsoft.com/office/drawing/2014/main" id="{D4A7CAA2-4126-4607-B1CF-3B642BE0185F}"/>
              </a:ext>
            </a:extLst>
          </p:cNvPr>
          <p:cNvSpPr>
            <a:spLocks noGrp="1"/>
          </p:cNvSpPr>
          <p:nvPr>
            <p:ph type="sldNum" sz="quarter" idx="12"/>
          </p:nvPr>
        </p:nvSpPr>
        <p:spPr/>
        <p:txBody>
          <a:bodyPr/>
          <a:lstStyle/>
          <a:p>
            <a:fld id="{F5D31388-1EA4-4B74-8FFA-0D39003D9700}" type="slidenum">
              <a:rPr lang="it-IT" smtClean="0"/>
              <a:pPr/>
              <a:t>33</a:t>
            </a:fld>
            <a:endParaRPr lang="it-IT"/>
          </a:p>
        </p:txBody>
      </p:sp>
      <p:sp>
        <p:nvSpPr>
          <p:cNvPr id="7" name="Rectangle 6">
            <a:extLst>
              <a:ext uri="{FF2B5EF4-FFF2-40B4-BE49-F238E27FC236}">
                <a16:creationId xmlns:a16="http://schemas.microsoft.com/office/drawing/2014/main" id="{8F0F7CEA-8764-4802-BBF9-8CA161CEBC87}"/>
              </a:ext>
            </a:extLst>
          </p:cNvPr>
          <p:cNvSpPr/>
          <p:nvPr/>
        </p:nvSpPr>
        <p:spPr>
          <a:xfrm>
            <a:off x="231648" y="1801082"/>
            <a:ext cx="8680705" cy="1362467"/>
          </a:xfrm>
          <a:prstGeom prst="rect">
            <a:avLst/>
          </a:prstGeom>
          <a:solidFill>
            <a:schemeClr val="tx2">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b="1" dirty="0" err="1">
                <a:solidFill>
                  <a:schemeClr val="tx1"/>
                </a:solidFill>
              </a:rPr>
              <a:t>Micro-</a:t>
            </a:r>
            <a:r>
              <a:rPr lang="lv-LV" b="1" dirty="0">
                <a:solidFill>
                  <a:schemeClr val="tx1"/>
                </a:solidFill>
              </a:rPr>
              <a:t> </a:t>
            </a:r>
            <a:r>
              <a:rPr lang="lv-LV" b="1" dirty="0" err="1">
                <a:solidFill>
                  <a:schemeClr val="tx1"/>
                </a:solidFill>
              </a:rPr>
              <a:t>level</a:t>
            </a:r>
            <a:r>
              <a:rPr lang="lv-LV" b="1" dirty="0">
                <a:solidFill>
                  <a:schemeClr val="tx1"/>
                </a:solidFill>
              </a:rPr>
              <a:t>	</a:t>
            </a:r>
            <a:r>
              <a:rPr lang="en-US" b="1" dirty="0">
                <a:solidFill>
                  <a:schemeClr val="tx1"/>
                </a:solidFill>
              </a:rPr>
              <a:t>	</a:t>
            </a:r>
            <a:endParaRPr lang="lv-LV" b="1" dirty="0">
              <a:solidFill>
                <a:schemeClr val="tx1"/>
              </a:solidFill>
            </a:endParaRPr>
          </a:p>
        </p:txBody>
      </p:sp>
      <p:sp>
        <p:nvSpPr>
          <p:cNvPr id="8" name="Rectangle 7">
            <a:extLst>
              <a:ext uri="{FF2B5EF4-FFF2-40B4-BE49-F238E27FC236}">
                <a16:creationId xmlns:a16="http://schemas.microsoft.com/office/drawing/2014/main" id="{3A7D6DAD-1188-4342-B4CD-A2A16E6864EE}"/>
              </a:ext>
            </a:extLst>
          </p:cNvPr>
          <p:cNvSpPr/>
          <p:nvPr/>
        </p:nvSpPr>
        <p:spPr>
          <a:xfrm>
            <a:off x="231648" y="3197056"/>
            <a:ext cx="8680705" cy="1451218"/>
          </a:xfrm>
          <a:prstGeom prst="rect">
            <a:avLst/>
          </a:prstGeom>
          <a:solidFill>
            <a:schemeClr val="accent4">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b="1" dirty="0" err="1">
                <a:solidFill>
                  <a:schemeClr val="tx1"/>
                </a:solidFill>
              </a:rPr>
              <a:t>Meso-</a:t>
            </a:r>
            <a:r>
              <a:rPr lang="lv-LV" b="1" dirty="0">
                <a:solidFill>
                  <a:schemeClr val="tx1"/>
                </a:solidFill>
              </a:rPr>
              <a:t> </a:t>
            </a:r>
            <a:r>
              <a:rPr lang="lv-LV" b="1" dirty="0" err="1">
                <a:solidFill>
                  <a:schemeClr val="tx1"/>
                </a:solidFill>
              </a:rPr>
              <a:t>level</a:t>
            </a:r>
            <a:r>
              <a:rPr lang="lv-LV" b="1" dirty="0">
                <a:solidFill>
                  <a:schemeClr val="tx1"/>
                </a:solidFill>
              </a:rPr>
              <a:t>	</a:t>
            </a:r>
            <a:r>
              <a:rPr lang="en-US" b="1" dirty="0">
                <a:solidFill>
                  <a:schemeClr val="tx1"/>
                </a:solidFill>
              </a:rPr>
              <a:t>	</a:t>
            </a:r>
            <a:endParaRPr lang="lv-LV" b="1" dirty="0">
              <a:solidFill>
                <a:schemeClr val="tx1"/>
              </a:solidFill>
            </a:endParaRPr>
          </a:p>
        </p:txBody>
      </p:sp>
      <p:sp>
        <p:nvSpPr>
          <p:cNvPr id="9" name="Rectangle 8">
            <a:extLst>
              <a:ext uri="{FF2B5EF4-FFF2-40B4-BE49-F238E27FC236}">
                <a16:creationId xmlns:a16="http://schemas.microsoft.com/office/drawing/2014/main" id="{1D942437-EB3C-48DE-A3DA-B84E6F66343F}"/>
              </a:ext>
            </a:extLst>
          </p:cNvPr>
          <p:cNvSpPr/>
          <p:nvPr/>
        </p:nvSpPr>
        <p:spPr>
          <a:xfrm>
            <a:off x="231648" y="4606682"/>
            <a:ext cx="8680705" cy="1451218"/>
          </a:xfrm>
          <a:prstGeom prst="rect">
            <a:avLst/>
          </a:prstGeom>
          <a:solidFill>
            <a:srgbClr val="E4CED6"/>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b="1" dirty="0" err="1">
                <a:solidFill>
                  <a:schemeClr val="tx1"/>
                </a:solidFill>
              </a:rPr>
              <a:t>Macro-</a:t>
            </a:r>
            <a:r>
              <a:rPr lang="lv-LV" b="1" dirty="0">
                <a:solidFill>
                  <a:schemeClr val="tx1"/>
                </a:solidFill>
              </a:rPr>
              <a:t> </a:t>
            </a:r>
            <a:r>
              <a:rPr lang="lv-LV" b="1" dirty="0" err="1">
                <a:solidFill>
                  <a:schemeClr val="tx1"/>
                </a:solidFill>
              </a:rPr>
              <a:t>level</a:t>
            </a:r>
            <a:r>
              <a:rPr lang="lv-LV" b="1" dirty="0">
                <a:solidFill>
                  <a:schemeClr val="tx1"/>
                </a:solidFill>
              </a:rPr>
              <a:t>	</a:t>
            </a:r>
            <a:r>
              <a:rPr lang="en-US" b="1" dirty="0">
                <a:solidFill>
                  <a:schemeClr val="tx1"/>
                </a:solidFill>
              </a:rPr>
              <a:t>	</a:t>
            </a:r>
            <a:r>
              <a:rPr lang="lv-LV" b="1" dirty="0">
                <a:solidFill>
                  <a:schemeClr val="tx1"/>
                </a:solidFill>
              </a:rPr>
              <a:t> </a:t>
            </a:r>
          </a:p>
        </p:txBody>
      </p:sp>
      <p:graphicFrame>
        <p:nvGraphicFramePr>
          <p:cNvPr id="10" name="Content Placeholder 4">
            <a:extLst>
              <a:ext uri="{FF2B5EF4-FFF2-40B4-BE49-F238E27FC236}">
                <a16:creationId xmlns:a16="http://schemas.microsoft.com/office/drawing/2014/main" id="{7F2F8BE6-4E10-4EB0-9C46-8BC16771926D}"/>
              </a:ext>
            </a:extLst>
          </p:cNvPr>
          <p:cNvGraphicFramePr>
            <a:graphicFrameLocks/>
          </p:cNvGraphicFramePr>
          <p:nvPr>
            <p:extLst>
              <p:ext uri="{D42A27DB-BD31-4B8C-83A1-F6EECF244321}">
                <p14:modId xmlns:p14="http://schemas.microsoft.com/office/powerpoint/2010/main" val="2108327120"/>
              </p:ext>
            </p:extLst>
          </p:nvPr>
        </p:nvGraphicFramePr>
        <p:xfrm>
          <a:off x="375556" y="1785008"/>
          <a:ext cx="4407298" cy="4377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2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CC30EA74-C697-40D3-B487-77AF42AC56E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graphicEl>
                                              <a:dgm id="{8756841F-BD60-43F0-96B5-597644F9AED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graphicEl>
                                              <a:dgm id="{22E3F6AC-9957-4CBF-BD22-79041CD5244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E1FE4191-1BD4-43AA-8AD4-462C91266927}"/>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graphicEl>
                                              <a:dgm id="{CC07B357-C494-4959-BE1C-F82079E36312}"/>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graphicEl>
                                              <a:dgm id="{22C4D1A5-0197-4F9A-997E-3012B43C2D6C}"/>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graphicEl>
                                              <a:dgm id="{9468364F-A8FA-47CF-ABEC-E2C742F3DA8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64E18369-E728-45A9-8591-A3A1C146486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graphicEl>
                                              <a:dgm id="{382CED37-9AD5-4829-97AF-FC42DDE4D603}"/>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graphicEl>
                                              <a:dgm id="{CAE4A47A-78BF-4F67-83D7-1D1226630370}"/>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graphicEl>
                                              <a:dgm id="{6BECD181-8665-4B3C-939C-BA7892199BF3}"/>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graphicEl>
                                              <a:dgm id="{80E86864-F325-4EB9-B549-2DC0F1E95DC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graphicEl>
                                              <a:dgm id="{01D49360-D541-41AE-8EA4-44B7040437A8}"/>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graphicEl>
                                              <a:dgm id="{B9850693-2189-4A1A-98CB-E8D51F250488}"/>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graphicEl>
                                              <a:dgm id="{5FA46276-ECE5-4888-986E-5454AD6AB297}"/>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Graphic spid="10"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35016" y="3140162"/>
            <a:ext cx="8680705" cy="1451218"/>
            <a:chOff x="286252" y="3137451"/>
            <a:chExt cx="8680705" cy="1451218"/>
          </a:xfrm>
        </p:grpSpPr>
        <p:sp>
          <p:nvSpPr>
            <p:cNvPr id="7" name="Rectangle 6">
              <a:extLst>
                <a:ext uri="{FF2B5EF4-FFF2-40B4-BE49-F238E27FC236}">
                  <a16:creationId xmlns:a16="http://schemas.microsoft.com/office/drawing/2014/main" id="{0F702E85-3B90-4185-82AA-3CF3F17606FD}"/>
                </a:ext>
              </a:extLst>
            </p:cNvPr>
            <p:cNvSpPr/>
            <p:nvPr/>
          </p:nvSpPr>
          <p:spPr>
            <a:xfrm>
              <a:off x="286252" y="3137451"/>
              <a:ext cx="8680705" cy="1451218"/>
            </a:xfrm>
            <a:prstGeom prst="rect">
              <a:avLst/>
            </a:prstGeom>
            <a:solidFill>
              <a:schemeClr val="accent4">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dirty="0" err="1">
                  <a:solidFill>
                    <a:schemeClr val="tx1"/>
                  </a:solidFill>
                </a:rPr>
                <a:t>Meso-</a:t>
              </a:r>
              <a:r>
                <a:rPr lang="lv-LV" dirty="0">
                  <a:solidFill>
                    <a:schemeClr val="tx1"/>
                  </a:solidFill>
                </a:rPr>
                <a:t> </a:t>
              </a:r>
              <a:r>
                <a:rPr lang="lv-LV" dirty="0" err="1">
                  <a:solidFill>
                    <a:schemeClr val="tx1"/>
                  </a:solidFill>
                </a:rPr>
                <a:t>level</a:t>
              </a:r>
              <a:endParaRPr lang="lv-LV" dirty="0">
                <a:solidFill>
                  <a:schemeClr val="tx1"/>
                </a:solidFill>
              </a:endParaRPr>
            </a:p>
            <a:p>
              <a:pPr algn="r"/>
              <a:r>
                <a:rPr lang="lv-LV" dirty="0">
                  <a:solidFill>
                    <a:schemeClr val="tx1"/>
                  </a:solidFill>
                </a:rPr>
                <a:t>(</a:t>
              </a:r>
              <a:r>
                <a:rPr lang="lv-LV" dirty="0" err="1">
                  <a:solidFill>
                    <a:schemeClr val="tx1"/>
                  </a:solidFill>
                </a:rPr>
                <a:t>regimes</a:t>
              </a:r>
              <a:r>
                <a:rPr lang="en-US" dirty="0">
                  <a:solidFill>
                    <a:schemeClr val="tx1"/>
                  </a:solidFill>
                </a:rPr>
                <a:t>,</a:t>
              </a:r>
            </a:p>
            <a:p>
              <a:pPr algn="r"/>
              <a:r>
                <a:rPr lang="lv-LV" dirty="0">
                  <a:solidFill>
                    <a:schemeClr val="tx1"/>
                  </a:solidFill>
                </a:rPr>
                <a:t> </a:t>
              </a:r>
              <a:r>
                <a:rPr lang="lv-LV" dirty="0" err="1">
                  <a:solidFill>
                    <a:schemeClr val="tx1"/>
                  </a:solidFill>
                </a:rPr>
                <a:t>institutions</a:t>
              </a:r>
              <a:r>
                <a:rPr lang="lv-LV" dirty="0">
                  <a:solidFill>
                    <a:schemeClr val="tx1"/>
                  </a:solidFill>
                </a:rPr>
                <a:t>)</a:t>
              </a:r>
            </a:p>
          </p:txBody>
        </p:sp>
        <p:sp>
          <p:nvSpPr>
            <p:cNvPr id="25" name="TextBox 24">
              <a:extLst>
                <a:ext uri="{FF2B5EF4-FFF2-40B4-BE49-F238E27FC236}">
                  <a16:creationId xmlns:a16="http://schemas.microsoft.com/office/drawing/2014/main" id="{0E2BC188-8F03-4D4C-B9A4-2001FCE6A140}"/>
                </a:ext>
              </a:extLst>
            </p:cNvPr>
            <p:cNvSpPr txBox="1"/>
            <p:nvPr/>
          </p:nvSpPr>
          <p:spPr>
            <a:xfrm>
              <a:off x="621792" y="3503368"/>
              <a:ext cx="4693920" cy="923330"/>
            </a:xfrm>
            <a:prstGeom prst="rect">
              <a:avLst/>
            </a:prstGeom>
            <a:noFill/>
          </p:spPr>
          <p:txBody>
            <a:bodyPr wrap="square" rtlCol="0">
              <a:spAutoFit/>
            </a:bodyPr>
            <a:lstStyle/>
            <a:p>
              <a:r>
                <a:rPr lang="en-US" b="1" dirty="0"/>
                <a:t>Market analysis</a:t>
              </a:r>
            </a:p>
            <a:p>
              <a:r>
                <a:rPr lang="lv-LV" b="1" dirty="0" err="1"/>
                <a:t>Innovation</a:t>
              </a:r>
              <a:r>
                <a:rPr lang="lv-LV" b="1" dirty="0"/>
                <a:t> </a:t>
              </a:r>
              <a:r>
                <a:rPr lang="lv-LV" b="1" dirty="0" err="1"/>
                <a:t>transfer</a:t>
              </a:r>
              <a:endParaRPr lang="lv-LV" b="1" dirty="0"/>
            </a:p>
            <a:p>
              <a:r>
                <a:rPr lang="lv-LV" b="1" dirty="0" err="1"/>
                <a:t>Decision</a:t>
              </a:r>
              <a:r>
                <a:rPr lang="lv-LV" b="1" dirty="0"/>
                <a:t> </a:t>
              </a:r>
              <a:r>
                <a:rPr lang="lv-LV" b="1" dirty="0" err="1"/>
                <a:t>making</a:t>
              </a:r>
              <a:endParaRPr lang="en-US" b="1" dirty="0"/>
            </a:p>
          </p:txBody>
        </p:sp>
      </p:grpSp>
      <p:sp>
        <p:nvSpPr>
          <p:cNvPr id="2" name="Title 1">
            <a:extLst>
              <a:ext uri="{FF2B5EF4-FFF2-40B4-BE49-F238E27FC236}">
                <a16:creationId xmlns:a16="http://schemas.microsoft.com/office/drawing/2014/main" id="{8F02BA0F-98EB-4A87-85E5-F42A2E17643C}"/>
              </a:ext>
            </a:extLst>
          </p:cNvPr>
          <p:cNvSpPr>
            <a:spLocks noGrp="1"/>
          </p:cNvSpPr>
          <p:nvPr>
            <p:ph type="title"/>
          </p:nvPr>
        </p:nvSpPr>
        <p:spPr/>
        <p:txBody>
          <a:bodyPr/>
          <a:lstStyle/>
          <a:p>
            <a:r>
              <a:rPr lang="lv-LV" dirty="0" err="1"/>
              <a:t>Micro</a:t>
            </a:r>
            <a:r>
              <a:rPr lang="lv-LV" dirty="0"/>
              <a:t>, </a:t>
            </a:r>
            <a:r>
              <a:rPr lang="lv-LV" dirty="0" err="1"/>
              <a:t>meso</a:t>
            </a:r>
            <a:r>
              <a:rPr lang="lv-LV" dirty="0"/>
              <a:t> </a:t>
            </a:r>
            <a:r>
              <a:rPr lang="lv-LV" dirty="0" err="1"/>
              <a:t>and</a:t>
            </a:r>
            <a:r>
              <a:rPr lang="lv-LV" dirty="0"/>
              <a:t> </a:t>
            </a:r>
            <a:r>
              <a:rPr lang="lv-LV" dirty="0" err="1"/>
              <a:t>macro</a:t>
            </a:r>
            <a:r>
              <a:rPr lang="lv-LV" dirty="0"/>
              <a:t> </a:t>
            </a:r>
            <a:r>
              <a:rPr lang="lv-LV" dirty="0" err="1"/>
              <a:t>level</a:t>
            </a:r>
            <a:endParaRPr lang="en-US" dirty="0"/>
          </a:p>
        </p:txBody>
      </p:sp>
      <p:sp>
        <p:nvSpPr>
          <p:cNvPr id="5" name="Slide Number Placeholder 4">
            <a:extLst>
              <a:ext uri="{FF2B5EF4-FFF2-40B4-BE49-F238E27FC236}">
                <a16:creationId xmlns:a16="http://schemas.microsoft.com/office/drawing/2014/main" id="{A316D6B8-6ECD-40F1-ADC2-B7F98E7C4D93}"/>
              </a:ext>
            </a:extLst>
          </p:cNvPr>
          <p:cNvSpPr>
            <a:spLocks noGrp="1"/>
          </p:cNvSpPr>
          <p:nvPr>
            <p:ph type="sldNum" sz="quarter" idx="12"/>
          </p:nvPr>
        </p:nvSpPr>
        <p:spPr/>
        <p:txBody>
          <a:bodyPr/>
          <a:lstStyle/>
          <a:p>
            <a:fld id="{F5D31388-1EA4-4B74-8FFA-0D39003D9700}" type="slidenum">
              <a:rPr lang="it-IT" smtClean="0"/>
              <a:pPr/>
              <a:t>34</a:t>
            </a:fld>
            <a:endParaRPr lang="it-IT"/>
          </a:p>
        </p:txBody>
      </p:sp>
      <p:grpSp>
        <p:nvGrpSpPr>
          <p:cNvPr id="28" name="Group 27"/>
          <p:cNvGrpSpPr/>
          <p:nvPr/>
        </p:nvGrpSpPr>
        <p:grpSpPr>
          <a:xfrm>
            <a:off x="231648" y="4606682"/>
            <a:ext cx="8705087" cy="1451218"/>
            <a:chOff x="231648" y="4606682"/>
            <a:chExt cx="8705087" cy="1451218"/>
          </a:xfrm>
        </p:grpSpPr>
        <p:sp>
          <p:nvSpPr>
            <p:cNvPr id="8" name="Rectangle 7">
              <a:extLst>
                <a:ext uri="{FF2B5EF4-FFF2-40B4-BE49-F238E27FC236}">
                  <a16:creationId xmlns:a16="http://schemas.microsoft.com/office/drawing/2014/main" id="{96C65C89-8D1F-42BF-8A69-A9514FACC6F1}"/>
                </a:ext>
              </a:extLst>
            </p:cNvPr>
            <p:cNvSpPr/>
            <p:nvPr/>
          </p:nvSpPr>
          <p:spPr>
            <a:xfrm>
              <a:off x="231648" y="4606682"/>
              <a:ext cx="8705087" cy="1451218"/>
            </a:xfrm>
            <a:prstGeom prst="rect">
              <a:avLst/>
            </a:prstGeom>
            <a:solidFill>
              <a:srgbClr val="E4CED6"/>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dirty="0" err="1">
                  <a:solidFill>
                    <a:schemeClr val="tx1"/>
                  </a:solidFill>
                </a:rPr>
                <a:t>Macro-</a:t>
              </a:r>
              <a:r>
                <a:rPr lang="lv-LV" dirty="0">
                  <a:solidFill>
                    <a:schemeClr val="tx1"/>
                  </a:solidFill>
                </a:rPr>
                <a:t> </a:t>
              </a:r>
              <a:r>
                <a:rPr lang="lv-LV" dirty="0" err="1">
                  <a:solidFill>
                    <a:schemeClr val="tx1"/>
                  </a:solidFill>
                </a:rPr>
                <a:t>level</a:t>
              </a:r>
              <a:r>
                <a:rPr lang="lv-LV" dirty="0">
                  <a:solidFill>
                    <a:schemeClr val="tx1"/>
                  </a:solidFill>
                </a:rPr>
                <a:t> </a:t>
              </a:r>
            </a:p>
            <a:p>
              <a:pPr algn="r"/>
              <a:r>
                <a:rPr lang="lv-LV" dirty="0">
                  <a:solidFill>
                    <a:schemeClr val="tx1"/>
                  </a:solidFill>
                </a:rPr>
                <a:t>(</a:t>
              </a:r>
              <a:r>
                <a:rPr lang="lv-LV" dirty="0" err="1">
                  <a:solidFill>
                    <a:schemeClr val="tx1"/>
                  </a:solidFill>
                </a:rPr>
                <a:t>landscape</a:t>
              </a:r>
              <a:r>
                <a:rPr lang="lv-LV" dirty="0">
                  <a:solidFill>
                    <a:schemeClr val="tx1"/>
                  </a:solidFill>
                </a:rPr>
                <a:t>, </a:t>
              </a:r>
              <a:endParaRPr lang="en-US" dirty="0">
                <a:solidFill>
                  <a:schemeClr val="tx1"/>
                </a:solidFill>
              </a:endParaRPr>
            </a:p>
            <a:p>
              <a:pPr algn="r"/>
              <a:r>
                <a:rPr lang="lv-LV" dirty="0">
                  <a:solidFill>
                    <a:schemeClr val="tx1"/>
                  </a:solidFill>
                </a:rPr>
                <a:t>trends) </a:t>
              </a:r>
            </a:p>
          </p:txBody>
        </p:sp>
        <p:sp>
          <p:nvSpPr>
            <p:cNvPr id="9" name="TextBox 8">
              <a:extLst>
                <a:ext uri="{FF2B5EF4-FFF2-40B4-BE49-F238E27FC236}">
                  <a16:creationId xmlns:a16="http://schemas.microsoft.com/office/drawing/2014/main" id="{AC85C087-81F2-44AE-B8BF-E08BB261D1E7}"/>
                </a:ext>
              </a:extLst>
            </p:cNvPr>
            <p:cNvSpPr txBox="1"/>
            <p:nvPr/>
          </p:nvSpPr>
          <p:spPr>
            <a:xfrm>
              <a:off x="611807" y="4745763"/>
              <a:ext cx="4901184" cy="1200329"/>
            </a:xfrm>
            <a:prstGeom prst="rect">
              <a:avLst/>
            </a:prstGeom>
            <a:noFill/>
          </p:spPr>
          <p:txBody>
            <a:bodyPr wrap="square" rtlCol="0">
              <a:spAutoFit/>
            </a:bodyPr>
            <a:lstStyle/>
            <a:p>
              <a:r>
                <a:rPr lang="en-US" b="1" dirty="0"/>
                <a:t>Policies (global, macro-regional)</a:t>
              </a:r>
            </a:p>
            <a:p>
              <a:r>
                <a:rPr lang="en-US" b="1" dirty="0"/>
                <a:t>Strategies (National, macro-regional, </a:t>
              </a:r>
            </a:p>
            <a:p>
              <a:r>
                <a:rPr lang="en-US" b="1" dirty="0"/>
                <a:t>Regional)</a:t>
              </a:r>
              <a:endParaRPr lang="lv-LV" b="1" dirty="0"/>
            </a:p>
            <a:p>
              <a:r>
                <a:rPr lang="lv-LV" b="1" dirty="0" err="1"/>
                <a:t>Factor</a:t>
              </a:r>
              <a:r>
                <a:rPr lang="lv-LV" b="1" dirty="0"/>
                <a:t> </a:t>
              </a:r>
              <a:r>
                <a:rPr lang="lv-LV" b="1" dirty="0" err="1"/>
                <a:t>analysis</a:t>
              </a:r>
              <a:endParaRPr lang="en-US" b="1" dirty="0"/>
            </a:p>
          </p:txBody>
        </p:sp>
      </p:grpSp>
      <p:grpSp>
        <p:nvGrpSpPr>
          <p:cNvPr id="11" name="Group 10"/>
          <p:cNvGrpSpPr/>
          <p:nvPr/>
        </p:nvGrpSpPr>
        <p:grpSpPr>
          <a:xfrm>
            <a:off x="231648" y="1806782"/>
            <a:ext cx="8680705" cy="1362467"/>
            <a:chOff x="231648" y="1806782"/>
            <a:chExt cx="8680705" cy="1362467"/>
          </a:xfrm>
        </p:grpSpPr>
        <p:sp>
          <p:nvSpPr>
            <p:cNvPr id="6" name="Rectangle 5">
              <a:extLst>
                <a:ext uri="{FF2B5EF4-FFF2-40B4-BE49-F238E27FC236}">
                  <a16:creationId xmlns:a16="http://schemas.microsoft.com/office/drawing/2014/main" id="{FF28EF33-1731-4F5B-8E87-3F9309D3DDDD}"/>
                </a:ext>
              </a:extLst>
            </p:cNvPr>
            <p:cNvSpPr/>
            <p:nvPr/>
          </p:nvSpPr>
          <p:spPr>
            <a:xfrm>
              <a:off x="231648" y="1806782"/>
              <a:ext cx="8680705" cy="1362467"/>
            </a:xfrm>
            <a:prstGeom prst="rect">
              <a:avLst/>
            </a:prstGeom>
            <a:solidFill>
              <a:schemeClr val="tx2">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dirty="0" err="1">
                  <a:solidFill>
                    <a:schemeClr val="tx1"/>
                  </a:solidFill>
                </a:rPr>
                <a:t>Micro-</a:t>
              </a:r>
              <a:r>
                <a:rPr lang="lv-LV" dirty="0">
                  <a:solidFill>
                    <a:schemeClr val="tx1"/>
                  </a:solidFill>
                </a:rPr>
                <a:t> </a:t>
              </a:r>
              <a:r>
                <a:rPr lang="lv-LV" dirty="0" err="1">
                  <a:solidFill>
                    <a:schemeClr val="tx1"/>
                  </a:solidFill>
                </a:rPr>
                <a:t>level</a:t>
              </a:r>
              <a:endParaRPr lang="lv-LV" dirty="0">
                <a:solidFill>
                  <a:schemeClr val="tx1"/>
                </a:solidFill>
              </a:endParaRPr>
            </a:p>
            <a:p>
              <a:pPr algn="r"/>
              <a:r>
                <a:rPr lang="lv-LV" dirty="0">
                  <a:solidFill>
                    <a:schemeClr val="tx1"/>
                  </a:solidFill>
                </a:rPr>
                <a:t>(</a:t>
              </a:r>
              <a:r>
                <a:rPr lang="lv-LV" dirty="0" err="1">
                  <a:solidFill>
                    <a:schemeClr val="tx1"/>
                  </a:solidFill>
                </a:rPr>
                <a:t>Niches</a:t>
              </a:r>
              <a:r>
                <a:rPr lang="lv-LV" dirty="0">
                  <a:solidFill>
                    <a:schemeClr val="tx1"/>
                  </a:solidFill>
                </a:rPr>
                <a:t>, </a:t>
              </a:r>
              <a:endParaRPr lang="en-US" dirty="0">
                <a:solidFill>
                  <a:schemeClr val="tx1"/>
                </a:solidFill>
              </a:endParaRPr>
            </a:p>
            <a:p>
              <a:pPr algn="r"/>
              <a:r>
                <a:rPr lang="lv-LV" dirty="0" err="1">
                  <a:solidFill>
                    <a:schemeClr val="tx1"/>
                  </a:solidFill>
                </a:rPr>
                <a:t>individuals</a:t>
              </a:r>
              <a:r>
                <a:rPr lang="lv-LV" dirty="0">
                  <a:solidFill>
                    <a:schemeClr val="tx1"/>
                  </a:solidFill>
                </a:rPr>
                <a:t>)</a:t>
              </a:r>
            </a:p>
          </p:txBody>
        </p:sp>
        <p:sp>
          <p:nvSpPr>
            <p:cNvPr id="10" name="TextBox 9">
              <a:extLst>
                <a:ext uri="{FF2B5EF4-FFF2-40B4-BE49-F238E27FC236}">
                  <a16:creationId xmlns:a16="http://schemas.microsoft.com/office/drawing/2014/main" id="{0E2BC188-8F03-4D4C-B9A4-2001FCE6A140}"/>
                </a:ext>
              </a:extLst>
            </p:cNvPr>
            <p:cNvSpPr txBox="1"/>
            <p:nvPr/>
          </p:nvSpPr>
          <p:spPr>
            <a:xfrm>
              <a:off x="621792" y="2097024"/>
              <a:ext cx="4693920" cy="646331"/>
            </a:xfrm>
            <a:prstGeom prst="rect">
              <a:avLst/>
            </a:prstGeom>
            <a:noFill/>
          </p:spPr>
          <p:txBody>
            <a:bodyPr wrap="square" rtlCol="0">
              <a:spAutoFit/>
            </a:bodyPr>
            <a:lstStyle/>
            <a:p>
              <a:r>
                <a:rPr lang="en-US" b="1" dirty="0"/>
                <a:t>New innovative value chains</a:t>
              </a:r>
            </a:p>
            <a:p>
              <a:r>
                <a:rPr lang="en-US" b="1" dirty="0"/>
                <a:t>New innovative or underused bioresources</a:t>
              </a:r>
            </a:p>
          </p:txBody>
        </p:sp>
      </p:grpSp>
      <p:sp>
        <p:nvSpPr>
          <p:cNvPr id="13" name="Arrow: Down 12">
            <a:extLst>
              <a:ext uri="{FF2B5EF4-FFF2-40B4-BE49-F238E27FC236}">
                <a16:creationId xmlns:a16="http://schemas.microsoft.com/office/drawing/2014/main" id="{B915707E-414B-4831-BE46-67CC02817DB2}"/>
              </a:ext>
            </a:extLst>
          </p:cNvPr>
          <p:cNvSpPr/>
          <p:nvPr/>
        </p:nvSpPr>
        <p:spPr>
          <a:xfrm>
            <a:off x="8729474" y="1893560"/>
            <a:ext cx="414526" cy="4058211"/>
          </a:xfrm>
          <a:prstGeom prst="downArrow">
            <a:avLst/>
          </a:prstGeom>
          <a:solidFill>
            <a:schemeClr val="accent1">
              <a:lumMod val="40000"/>
              <a:lumOff val="60000"/>
            </a:schemeClr>
          </a:solidFill>
          <a:ln>
            <a:noFill/>
          </a:ln>
          <a:effectLst>
            <a:outerShdw blurRad="149987" dist="250190" dir="8460000" algn="ctr">
              <a:srgbClr val="000000">
                <a:alpha val="28000"/>
              </a:srgbClr>
            </a:outerShdw>
          </a:effectLst>
          <a:scene3d>
            <a:camera prst="isometricOffAxis2Left">
              <a:rot lat="0" lon="240000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Up 13">
            <a:extLst>
              <a:ext uri="{FF2B5EF4-FFF2-40B4-BE49-F238E27FC236}">
                <a16:creationId xmlns:a16="http://schemas.microsoft.com/office/drawing/2014/main" id="{269B8C13-9C25-4BE3-9BCF-1F1A79AC205A}"/>
              </a:ext>
            </a:extLst>
          </p:cNvPr>
          <p:cNvSpPr/>
          <p:nvPr/>
        </p:nvSpPr>
        <p:spPr>
          <a:xfrm>
            <a:off x="128280" y="1851005"/>
            <a:ext cx="414526" cy="4206895"/>
          </a:xfrm>
          <a:prstGeom prst="upArrow">
            <a:avLst>
              <a:gd name="adj1" fmla="val 49999"/>
              <a:gd name="adj2" fmla="val 100352"/>
            </a:avLst>
          </a:prstGeom>
          <a:solidFill>
            <a:schemeClr val="accent1">
              <a:lumMod val="40000"/>
              <a:lumOff val="60000"/>
            </a:schemeClr>
          </a:solidFill>
          <a:ln>
            <a:noFill/>
          </a:ln>
          <a:effectLst>
            <a:outerShdw blurRad="149987" dist="250190" dir="8460000" algn="ctr">
              <a:srgbClr val="000000">
                <a:alpha val="28000"/>
              </a:srgbClr>
            </a:outerShdw>
          </a:effectLst>
          <a:scene3d>
            <a:camera prst="isometricOffAxis1Left">
              <a:rot lat="1080000" lon="1800000" rev="0"/>
            </a:camera>
            <a:lightRig rig="contrasting" dir="t">
              <a:rot lat="0" lon="0" rev="1500000"/>
            </a:lightRig>
          </a:scene3d>
          <a:sp3d prstMaterial="metal">
            <a:bevelT w="88900" h="889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p:cNvGrpSpPr/>
          <p:nvPr/>
        </p:nvGrpSpPr>
        <p:grpSpPr>
          <a:xfrm>
            <a:off x="5048698" y="1981615"/>
            <a:ext cx="2148993" cy="3599323"/>
            <a:chOff x="5048698" y="1981615"/>
            <a:chExt cx="2148993" cy="3599323"/>
          </a:xfrm>
        </p:grpSpPr>
        <p:grpSp>
          <p:nvGrpSpPr>
            <p:cNvPr id="30" name="Group 29"/>
            <p:cNvGrpSpPr/>
            <p:nvPr/>
          </p:nvGrpSpPr>
          <p:grpSpPr>
            <a:xfrm>
              <a:off x="6696647" y="2192391"/>
              <a:ext cx="280221" cy="1971368"/>
              <a:chOff x="6696647" y="2192391"/>
              <a:chExt cx="280221" cy="1971368"/>
            </a:xfrm>
          </p:grpSpPr>
          <p:sp>
            <p:nvSpPr>
              <p:cNvPr id="22" name="Left Bracket 21"/>
              <p:cNvSpPr/>
              <p:nvPr/>
            </p:nvSpPr>
            <p:spPr>
              <a:xfrm rot="10800000">
                <a:off x="6753312" y="3295925"/>
                <a:ext cx="143777" cy="867834"/>
              </a:xfrm>
              <a:prstGeom prst="leftBracket">
                <a:avLst/>
              </a:prstGeom>
              <a:ln>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ket 25"/>
              <p:cNvSpPr/>
              <p:nvPr/>
            </p:nvSpPr>
            <p:spPr>
              <a:xfrm>
                <a:off x="6696647" y="2192391"/>
                <a:ext cx="280221" cy="1673380"/>
              </a:xfrm>
              <a:prstGeom prst="rightBracket">
                <a:avLst/>
              </a:prstGeom>
              <a:ln>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9" name="Group 28"/>
            <p:cNvGrpSpPr/>
            <p:nvPr/>
          </p:nvGrpSpPr>
          <p:grpSpPr>
            <a:xfrm>
              <a:off x="5048698" y="1981615"/>
              <a:ext cx="2148993" cy="3599323"/>
              <a:chOff x="5048698" y="1981615"/>
              <a:chExt cx="2148993" cy="3599323"/>
            </a:xfrm>
          </p:grpSpPr>
          <p:sp>
            <p:nvSpPr>
              <p:cNvPr id="4" name="Flowchart: Punched Tape 3"/>
              <p:cNvSpPr/>
              <p:nvPr/>
            </p:nvSpPr>
            <p:spPr>
              <a:xfrm>
                <a:off x="5048698" y="1981615"/>
                <a:ext cx="1647950" cy="660532"/>
              </a:xfrm>
              <a:prstGeom prst="flowChartPunched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Researchers</a:t>
                </a:r>
                <a:endParaRPr lang="en-GB" dirty="0"/>
              </a:p>
            </p:txBody>
          </p:sp>
          <p:sp>
            <p:nvSpPr>
              <p:cNvPr id="15" name="Flowchart: Punched Tape 14"/>
              <p:cNvSpPr/>
              <p:nvPr/>
            </p:nvSpPr>
            <p:spPr>
              <a:xfrm>
                <a:off x="5083687" y="2897285"/>
                <a:ext cx="1647950" cy="690767"/>
              </a:xfrm>
              <a:prstGeom prst="flowChartPunched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Entrepreneurs</a:t>
                </a:r>
                <a:endParaRPr lang="en-GB" dirty="0"/>
              </a:p>
            </p:txBody>
          </p:sp>
          <p:sp>
            <p:nvSpPr>
              <p:cNvPr id="16" name="Flowchart: Punched Tape 15"/>
              <p:cNvSpPr/>
              <p:nvPr/>
            </p:nvSpPr>
            <p:spPr>
              <a:xfrm>
                <a:off x="5068589" y="3567888"/>
                <a:ext cx="1647950" cy="690767"/>
              </a:xfrm>
              <a:prstGeom prst="flowChartPunched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Innovation</a:t>
                </a:r>
                <a:r>
                  <a:rPr lang="lv-LV" dirty="0"/>
                  <a:t> </a:t>
                </a:r>
                <a:r>
                  <a:rPr lang="lv-LV" dirty="0" err="1"/>
                  <a:t>transfer</a:t>
                </a:r>
                <a:r>
                  <a:rPr lang="lv-LV" dirty="0"/>
                  <a:t> </a:t>
                </a:r>
                <a:endParaRPr lang="en-GB" dirty="0"/>
              </a:p>
            </p:txBody>
          </p:sp>
          <p:sp>
            <p:nvSpPr>
              <p:cNvPr id="17" name="Flowchart: Punched Tape 16"/>
              <p:cNvSpPr/>
              <p:nvPr/>
            </p:nvSpPr>
            <p:spPr>
              <a:xfrm>
                <a:off x="5051553" y="4890171"/>
                <a:ext cx="1647950" cy="690767"/>
              </a:xfrm>
              <a:prstGeom prst="flowChartPunched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Policy</a:t>
                </a:r>
                <a:r>
                  <a:rPr lang="lv-LV" dirty="0"/>
                  <a:t> </a:t>
                </a:r>
                <a:r>
                  <a:rPr lang="lv-LV" dirty="0" err="1"/>
                  <a:t>makers</a:t>
                </a:r>
                <a:endParaRPr lang="en-GB" dirty="0"/>
              </a:p>
            </p:txBody>
          </p:sp>
          <p:sp>
            <p:nvSpPr>
              <p:cNvPr id="18" name="Right Bracket 17"/>
              <p:cNvSpPr/>
              <p:nvPr/>
            </p:nvSpPr>
            <p:spPr>
              <a:xfrm>
                <a:off x="6699503" y="2329221"/>
                <a:ext cx="197586" cy="867835"/>
              </a:xfrm>
              <a:prstGeom prst="rightBracket">
                <a:avLst/>
              </a:prstGeom>
              <a:ln>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ight Bracket 18"/>
              <p:cNvSpPr/>
              <p:nvPr/>
            </p:nvSpPr>
            <p:spPr>
              <a:xfrm>
                <a:off x="6702822" y="2109003"/>
                <a:ext cx="391501" cy="2318836"/>
              </a:xfrm>
              <a:prstGeom prst="rightBracket">
                <a:avLst/>
              </a:prstGeom>
              <a:ln>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Right Bracket 19"/>
              <p:cNvSpPr/>
              <p:nvPr/>
            </p:nvSpPr>
            <p:spPr>
              <a:xfrm>
                <a:off x="6696647" y="4617648"/>
                <a:ext cx="200441" cy="867835"/>
              </a:xfrm>
              <a:prstGeom prst="rightBracket">
                <a:avLst/>
              </a:prstGeom>
              <a:ln>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lowchart: Punched Tape 23">
                <a:extLst>
                  <a:ext uri="{FF2B5EF4-FFF2-40B4-BE49-F238E27FC236}">
                    <a16:creationId xmlns:a16="http://schemas.microsoft.com/office/drawing/2014/main" id="{4FE28997-AEE7-42E8-8DA6-DDD4D71F260D}"/>
                  </a:ext>
                </a:extLst>
              </p:cNvPr>
              <p:cNvSpPr/>
              <p:nvPr/>
            </p:nvSpPr>
            <p:spPr>
              <a:xfrm>
                <a:off x="5050131" y="4236603"/>
                <a:ext cx="1647950" cy="690767"/>
              </a:xfrm>
              <a:prstGeom prst="flowChartPunched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Municipalities</a:t>
                </a:r>
                <a:endParaRPr lang="en-GB" dirty="0"/>
              </a:p>
            </p:txBody>
          </p:sp>
          <p:sp>
            <p:nvSpPr>
              <p:cNvPr id="27" name="Right Bracket 26"/>
              <p:cNvSpPr/>
              <p:nvPr/>
            </p:nvSpPr>
            <p:spPr>
              <a:xfrm>
                <a:off x="6696646" y="2071006"/>
                <a:ext cx="501045" cy="3164548"/>
              </a:xfrm>
              <a:prstGeom prst="rightBracket">
                <a:avLst/>
              </a:prstGeom>
              <a:ln>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Tree>
    <p:extLst>
      <p:ext uri="{BB962C8B-B14F-4D97-AF65-F5344CB8AC3E}">
        <p14:creationId xmlns:p14="http://schemas.microsoft.com/office/powerpoint/2010/main" val="17627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2952750"/>
            <a:ext cx="8392886" cy="890589"/>
          </a:xfrm>
        </p:spPr>
        <p:txBody>
          <a:bodyPr/>
          <a:lstStyle/>
          <a:p>
            <a:r>
              <a:rPr lang="lv-LV" dirty="0" err="1"/>
              <a:t>Macro</a:t>
            </a:r>
            <a:r>
              <a:rPr lang="lv-LV" dirty="0"/>
              <a:t> </a:t>
            </a:r>
            <a:r>
              <a:rPr lang="lv-LV" dirty="0" err="1"/>
              <a:t>level</a:t>
            </a:r>
            <a:endParaRPr lang="en-GB" dirty="0"/>
          </a:p>
        </p:txBody>
      </p:sp>
      <p:sp>
        <p:nvSpPr>
          <p:cNvPr id="3" name="Slide Number Placeholder 2"/>
          <p:cNvSpPr>
            <a:spLocks noGrp="1"/>
          </p:cNvSpPr>
          <p:nvPr>
            <p:ph type="sldNum" sz="quarter" idx="12"/>
          </p:nvPr>
        </p:nvSpPr>
        <p:spPr/>
        <p:txBody>
          <a:bodyPr/>
          <a:lstStyle/>
          <a:p>
            <a:fld id="{F5D31388-1EA4-4B74-8FFA-0D39003D9700}" type="slidenum">
              <a:rPr lang="it-IT" smtClean="0"/>
              <a:pPr/>
              <a:t>35</a:t>
            </a:fld>
            <a:endParaRPr lang="it-IT"/>
          </a:p>
        </p:txBody>
      </p:sp>
    </p:spTree>
    <p:extLst>
      <p:ext uri="{BB962C8B-B14F-4D97-AF65-F5344CB8AC3E}">
        <p14:creationId xmlns:p14="http://schemas.microsoft.com/office/powerpoint/2010/main" val="2678503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6182-87BE-4143-B045-C42B2B16A6FF}"/>
              </a:ext>
            </a:extLst>
          </p:cNvPr>
          <p:cNvSpPr>
            <a:spLocks noGrp="1"/>
          </p:cNvSpPr>
          <p:nvPr>
            <p:ph type="title"/>
          </p:nvPr>
        </p:nvSpPr>
        <p:spPr>
          <a:xfrm>
            <a:off x="375556" y="1008380"/>
            <a:ext cx="8392886" cy="890589"/>
          </a:xfrm>
        </p:spPr>
        <p:txBody>
          <a:bodyPr/>
          <a:lstStyle/>
          <a:p>
            <a:r>
              <a:rPr lang="en-US" sz="3200" dirty="0"/>
              <a:t>B</a:t>
            </a:r>
            <a:r>
              <a:rPr lang="lv-LV" sz="3200" dirty="0" err="1"/>
              <a:t>ioeconomy</a:t>
            </a:r>
            <a:r>
              <a:rPr lang="lv-LV" sz="3200" dirty="0"/>
              <a:t> </a:t>
            </a:r>
            <a:r>
              <a:rPr lang="lv-LV" sz="3200" dirty="0" err="1"/>
              <a:t>strategy</a:t>
            </a:r>
            <a:r>
              <a:rPr lang="en-US" sz="3200" dirty="0"/>
              <a:t> (European Union)</a:t>
            </a:r>
            <a:endParaRPr lang="en-US" dirty="0"/>
          </a:p>
        </p:txBody>
      </p:sp>
      <p:sp>
        <p:nvSpPr>
          <p:cNvPr id="5" name="Slide Number Placeholder 4">
            <a:extLst>
              <a:ext uri="{FF2B5EF4-FFF2-40B4-BE49-F238E27FC236}">
                <a16:creationId xmlns:a16="http://schemas.microsoft.com/office/drawing/2014/main" id="{127CC8B0-6B51-4654-8824-7F5D4C9738F8}"/>
              </a:ext>
            </a:extLst>
          </p:cNvPr>
          <p:cNvSpPr>
            <a:spLocks noGrp="1"/>
          </p:cNvSpPr>
          <p:nvPr>
            <p:ph type="sldNum" sz="quarter" idx="12"/>
          </p:nvPr>
        </p:nvSpPr>
        <p:spPr/>
        <p:txBody>
          <a:bodyPr/>
          <a:lstStyle/>
          <a:p>
            <a:fld id="{F5D31388-1EA4-4B74-8FFA-0D39003D9700}" type="slidenum">
              <a:rPr lang="it-IT" smtClean="0"/>
              <a:pPr/>
              <a:t>36</a:t>
            </a:fld>
            <a:endParaRPr lang="it-IT"/>
          </a:p>
        </p:txBody>
      </p:sp>
      <p:pic>
        <p:nvPicPr>
          <p:cNvPr id="6" name="Picture 5">
            <a:extLst>
              <a:ext uri="{FF2B5EF4-FFF2-40B4-BE49-F238E27FC236}">
                <a16:creationId xmlns:a16="http://schemas.microsoft.com/office/drawing/2014/main" id="{FD5F7508-01FD-4E91-B1D8-9977199A4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049" y="2328672"/>
            <a:ext cx="2468201" cy="3487928"/>
          </a:xfrm>
          <a:prstGeom prst="rect">
            <a:avLst/>
          </a:prstGeom>
        </p:spPr>
      </p:pic>
      <p:pic>
        <p:nvPicPr>
          <p:cNvPr id="7" name="Picture 6">
            <a:extLst>
              <a:ext uri="{FF2B5EF4-FFF2-40B4-BE49-F238E27FC236}">
                <a16:creationId xmlns:a16="http://schemas.microsoft.com/office/drawing/2014/main" id="{6DA23FAB-2B2C-4F3E-AF43-A77011C025D6}"/>
              </a:ext>
            </a:extLst>
          </p:cNvPr>
          <p:cNvPicPr>
            <a:picLocks noChangeAspect="1"/>
          </p:cNvPicPr>
          <p:nvPr/>
        </p:nvPicPr>
        <p:blipFill>
          <a:blip r:embed="rId4"/>
          <a:stretch>
            <a:fillRect/>
          </a:stretch>
        </p:blipFill>
        <p:spPr>
          <a:xfrm>
            <a:off x="6282272" y="2328672"/>
            <a:ext cx="2671352" cy="3551936"/>
          </a:xfrm>
          <a:prstGeom prst="rect">
            <a:avLst/>
          </a:prstGeom>
        </p:spPr>
      </p:pic>
      <p:sp>
        <p:nvSpPr>
          <p:cNvPr id="8" name="Right Arrow 6">
            <a:extLst>
              <a:ext uri="{FF2B5EF4-FFF2-40B4-BE49-F238E27FC236}">
                <a16:creationId xmlns:a16="http://schemas.microsoft.com/office/drawing/2014/main" id="{5C7E154F-9737-4F7D-A3DC-F58E31071548}"/>
              </a:ext>
            </a:extLst>
          </p:cNvPr>
          <p:cNvSpPr/>
          <p:nvPr/>
        </p:nvSpPr>
        <p:spPr>
          <a:xfrm>
            <a:off x="2861729" y="3026664"/>
            <a:ext cx="3420543" cy="2387600"/>
          </a:xfrm>
          <a:prstGeom prst="rightArrow">
            <a:avLst>
              <a:gd name="adj1" fmla="val 81687"/>
              <a:gd name="adj2" fmla="val 20928"/>
            </a:avLst>
          </a:prstGeom>
          <a:solidFill>
            <a:schemeClr val="bg1"/>
          </a:solidFill>
          <a:ln>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schemeClr val="accent6"/>
                </a:solidFill>
              </a:rPr>
              <a:t>1. Strengthening and scaling-up the bio-based sectors, unlocking investments and markets; </a:t>
            </a:r>
            <a:endParaRPr lang="lv-LV" sz="1600" b="1" dirty="0">
              <a:solidFill>
                <a:schemeClr val="accent6"/>
              </a:solidFill>
            </a:endParaRPr>
          </a:p>
          <a:p>
            <a:r>
              <a:rPr lang="en-US" sz="1600" b="1" dirty="0">
                <a:solidFill>
                  <a:schemeClr val="accent6"/>
                </a:solidFill>
              </a:rPr>
              <a:t>2. Deploying local </a:t>
            </a:r>
            <a:r>
              <a:rPr lang="en-US" sz="1600" b="1" dirty="0" err="1">
                <a:solidFill>
                  <a:schemeClr val="accent6"/>
                </a:solidFill>
              </a:rPr>
              <a:t>bioeconomies</a:t>
            </a:r>
            <a:r>
              <a:rPr lang="en-US" sz="1600" b="1" dirty="0">
                <a:solidFill>
                  <a:schemeClr val="accent6"/>
                </a:solidFill>
              </a:rPr>
              <a:t> rapidly across Europe; </a:t>
            </a:r>
            <a:endParaRPr lang="lv-LV" sz="1600" b="1" dirty="0">
              <a:solidFill>
                <a:schemeClr val="accent6"/>
              </a:solidFill>
            </a:endParaRPr>
          </a:p>
          <a:p>
            <a:r>
              <a:rPr lang="en-US" sz="1600" b="1" dirty="0">
                <a:solidFill>
                  <a:schemeClr val="accent6"/>
                </a:solidFill>
              </a:rPr>
              <a:t>3. Understanding the ecological boundaries of the </a:t>
            </a:r>
            <a:r>
              <a:rPr lang="en-US" sz="1600" b="1" dirty="0" err="1">
                <a:solidFill>
                  <a:schemeClr val="accent6"/>
                </a:solidFill>
              </a:rPr>
              <a:t>bioeconomy</a:t>
            </a:r>
            <a:r>
              <a:rPr lang="lv-LV" sz="1600" b="1" dirty="0">
                <a:solidFill>
                  <a:schemeClr val="accent6"/>
                </a:solidFill>
              </a:rPr>
              <a:t> </a:t>
            </a:r>
          </a:p>
        </p:txBody>
      </p:sp>
      <p:sp>
        <p:nvSpPr>
          <p:cNvPr id="9" name="TextBox 8">
            <a:extLst>
              <a:ext uri="{FF2B5EF4-FFF2-40B4-BE49-F238E27FC236}">
                <a16:creationId xmlns:a16="http://schemas.microsoft.com/office/drawing/2014/main" id="{EB5D226F-E35B-43E7-8326-469A8C796F0F}"/>
              </a:ext>
            </a:extLst>
          </p:cNvPr>
          <p:cNvSpPr txBox="1"/>
          <p:nvPr/>
        </p:nvSpPr>
        <p:spPr>
          <a:xfrm>
            <a:off x="273095" y="5795856"/>
            <a:ext cx="3769724" cy="253916"/>
          </a:xfrm>
          <a:prstGeom prst="rect">
            <a:avLst/>
          </a:prstGeom>
          <a:noFill/>
        </p:spPr>
        <p:txBody>
          <a:bodyPr wrap="square">
            <a:spAutoFit/>
          </a:bodyPr>
          <a:lstStyle/>
          <a:p>
            <a:r>
              <a:rPr lang="en-US" sz="1050" dirty="0"/>
              <a:t>Source: [16]</a:t>
            </a:r>
          </a:p>
        </p:txBody>
      </p:sp>
    </p:spTree>
    <p:extLst>
      <p:ext uri="{BB962C8B-B14F-4D97-AF65-F5344CB8AC3E}">
        <p14:creationId xmlns:p14="http://schemas.microsoft.com/office/powerpoint/2010/main" val="125611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6FAC-8C7D-4FB8-B821-9C0E4C8C39CE}"/>
              </a:ext>
            </a:extLst>
          </p:cNvPr>
          <p:cNvSpPr>
            <a:spLocks noGrp="1"/>
          </p:cNvSpPr>
          <p:nvPr>
            <p:ph type="title"/>
          </p:nvPr>
        </p:nvSpPr>
        <p:spPr>
          <a:xfrm>
            <a:off x="375556" y="1046897"/>
            <a:ext cx="8392886" cy="890589"/>
          </a:xfrm>
        </p:spPr>
        <p:txBody>
          <a:bodyPr/>
          <a:lstStyle/>
          <a:p>
            <a:r>
              <a:rPr lang="en-US" dirty="0"/>
              <a:t>Macro</a:t>
            </a:r>
            <a:r>
              <a:rPr lang="lv-LV" dirty="0"/>
              <a:t>- </a:t>
            </a:r>
            <a:r>
              <a:rPr lang="lv-LV" dirty="0" err="1"/>
              <a:t>regional</a:t>
            </a:r>
            <a:r>
              <a:rPr lang="en-US" dirty="0"/>
              <a:t> level </a:t>
            </a:r>
          </a:p>
        </p:txBody>
      </p:sp>
      <p:sp>
        <p:nvSpPr>
          <p:cNvPr id="3" name="Content Placeholder 2">
            <a:extLst>
              <a:ext uri="{FF2B5EF4-FFF2-40B4-BE49-F238E27FC236}">
                <a16:creationId xmlns:a16="http://schemas.microsoft.com/office/drawing/2014/main" id="{A663D787-6BE5-468E-B459-378AE3AECE27}"/>
              </a:ext>
            </a:extLst>
          </p:cNvPr>
          <p:cNvSpPr>
            <a:spLocks noGrp="1"/>
          </p:cNvSpPr>
          <p:nvPr>
            <p:ph sz="half" idx="1"/>
          </p:nvPr>
        </p:nvSpPr>
        <p:spPr>
          <a:xfrm>
            <a:off x="375556" y="1775547"/>
            <a:ext cx="4787412" cy="487008"/>
          </a:xfrm>
        </p:spPr>
        <p:txBody>
          <a:bodyPr>
            <a:normAutofit/>
          </a:bodyPr>
          <a:lstStyle/>
          <a:p>
            <a:pPr marL="0" indent="0">
              <a:buNone/>
            </a:pPr>
            <a:r>
              <a:rPr lang="en-US" dirty="0"/>
              <a:t>Good example is </a:t>
            </a:r>
            <a:r>
              <a:rPr lang="en-US" dirty="0" err="1"/>
              <a:t>Bioeasts</a:t>
            </a:r>
            <a:r>
              <a:rPr lang="en-US" dirty="0"/>
              <a:t> initiative</a:t>
            </a:r>
          </a:p>
        </p:txBody>
      </p:sp>
      <p:pic>
        <p:nvPicPr>
          <p:cNvPr id="11" name="Content Placeholder 10" descr="Map&#10;&#10;Description automatically generated">
            <a:extLst>
              <a:ext uri="{FF2B5EF4-FFF2-40B4-BE49-F238E27FC236}">
                <a16:creationId xmlns:a16="http://schemas.microsoft.com/office/drawing/2014/main" id="{5E5673A2-EEDD-4B8A-99FF-3CDDC5F43C9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53338" y="2013882"/>
            <a:ext cx="3885154" cy="3874667"/>
          </a:xfrm>
        </p:spPr>
      </p:pic>
      <p:sp>
        <p:nvSpPr>
          <p:cNvPr id="5" name="Slide Number Placeholder 4">
            <a:extLst>
              <a:ext uri="{FF2B5EF4-FFF2-40B4-BE49-F238E27FC236}">
                <a16:creationId xmlns:a16="http://schemas.microsoft.com/office/drawing/2014/main" id="{DDE37894-6F5E-4030-88D1-C5E8B4873102}"/>
              </a:ext>
            </a:extLst>
          </p:cNvPr>
          <p:cNvSpPr>
            <a:spLocks noGrp="1"/>
          </p:cNvSpPr>
          <p:nvPr>
            <p:ph type="sldNum" sz="quarter" idx="12"/>
          </p:nvPr>
        </p:nvSpPr>
        <p:spPr/>
        <p:txBody>
          <a:bodyPr/>
          <a:lstStyle/>
          <a:p>
            <a:fld id="{F5D31388-1EA4-4B74-8FFA-0D39003D9700}" type="slidenum">
              <a:rPr lang="it-IT" smtClean="0"/>
              <a:pPr/>
              <a:t>37</a:t>
            </a:fld>
            <a:endParaRPr lang="it-IT"/>
          </a:p>
        </p:txBody>
      </p:sp>
      <p:sp>
        <p:nvSpPr>
          <p:cNvPr id="9" name="TextBox 8">
            <a:extLst>
              <a:ext uri="{FF2B5EF4-FFF2-40B4-BE49-F238E27FC236}">
                <a16:creationId xmlns:a16="http://schemas.microsoft.com/office/drawing/2014/main" id="{F7D82B96-41D8-4A37-B7D6-7427F603BB4D}"/>
              </a:ext>
            </a:extLst>
          </p:cNvPr>
          <p:cNvSpPr txBox="1"/>
          <p:nvPr/>
        </p:nvSpPr>
        <p:spPr>
          <a:xfrm>
            <a:off x="375556" y="2262555"/>
            <a:ext cx="4689230" cy="2308324"/>
          </a:xfrm>
          <a:prstGeom prst="rect">
            <a:avLst/>
          </a:prstGeom>
          <a:noFill/>
        </p:spPr>
        <p:txBody>
          <a:bodyPr wrap="square">
            <a:spAutoFit/>
          </a:bodyPr>
          <a:lstStyle/>
          <a:p>
            <a:r>
              <a:rPr lang="en-US" dirty="0"/>
              <a:t>The Central-Eastern European Initiative for Knowledge-based Agriculture, Aquaculture and Forestry in the Bioeconomy – BIOEAST –offer a shared strategic research and innovation framework for working towards the development of a sustainable bioeconomy in the Central and Eastern European (CEE) countries. </a:t>
            </a:r>
          </a:p>
        </p:txBody>
      </p:sp>
      <p:sp>
        <p:nvSpPr>
          <p:cNvPr id="14" name="TextBox 13">
            <a:extLst>
              <a:ext uri="{FF2B5EF4-FFF2-40B4-BE49-F238E27FC236}">
                <a16:creationId xmlns:a16="http://schemas.microsoft.com/office/drawing/2014/main" id="{36CEE14F-EF2C-469D-8CDC-18A1708754E9}"/>
              </a:ext>
            </a:extLst>
          </p:cNvPr>
          <p:cNvSpPr txBox="1"/>
          <p:nvPr/>
        </p:nvSpPr>
        <p:spPr>
          <a:xfrm>
            <a:off x="375556" y="4811330"/>
            <a:ext cx="4489939" cy="923330"/>
          </a:xfrm>
          <a:prstGeom prst="rect">
            <a:avLst/>
          </a:prstGeom>
          <a:noFill/>
        </p:spPr>
        <p:txBody>
          <a:bodyPr wrap="square" rtlCol="0">
            <a:spAutoFit/>
          </a:bodyPr>
          <a:lstStyle/>
          <a:p>
            <a:pPr marL="285750" indent="-285750">
              <a:buFont typeface="Wingdings" panose="05000000000000000000" pitchFamily="2" charset="2"/>
              <a:buChar char="Ø"/>
            </a:pPr>
            <a:r>
              <a:rPr lang="en-US" b="1" dirty="0">
                <a:solidFill>
                  <a:schemeClr val="accent6"/>
                </a:solidFill>
              </a:rPr>
              <a:t>Collaboration between countries</a:t>
            </a:r>
          </a:p>
          <a:p>
            <a:pPr marL="285750" indent="-285750">
              <a:buFont typeface="Wingdings" panose="05000000000000000000" pitchFamily="2" charset="2"/>
              <a:buChar char="Ø"/>
            </a:pPr>
            <a:r>
              <a:rPr lang="en-US" b="1" dirty="0">
                <a:solidFill>
                  <a:schemeClr val="accent6"/>
                </a:solidFill>
              </a:rPr>
              <a:t>Support creation for bioeconomy strategy development</a:t>
            </a:r>
          </a:p>
        </p:txBody>
      </p:sp>
      <p:sp>
        <p:nvSpPr>
          <p:cNvPr id="10" name="TextBox 9">
            <a:extLst>
              <a:ext uri="{FF2B5EF4-FFF2-40B4-BE49-F238E27FC236}">
                <a16:creationId xmlns:a16="http://schemas.microsoft.com/office/drawing/2014/main" id="{0EB8F718-BCB7-4781-80F9-F8052D7B2F97}"/>
              </a:ext>
            </a:extLst>
          </p:cNvPr>
          <p:cNvSpPr txBox="1"/>
          <p:nvPr/>
        </p:nvSpPr>
        <p:spPr>
          <a:xfrm>
            <a:off x="5803945" y="5838535"/>
            <a:ext cx="977855" cy="253916"/>
          </a:xfrm>
          <a:prstGeom prst="rect">
            <a:avLst/>
          </a:prstGeom>
          <a:noFill/>
        </p:spPr>
        <p:txBody>
          <a:bodyPr wrap="square">
            <a:spAutoFit/>
          </a:bodyPr>
          <a:lstStyle/>
          <a:p>
            <a:r>
              <a:rPr lang="en-US" sz="1050" dirty="0"/>
              <a:t>Source: [17]</a:t>
            </a:r>
          </a:p>
        </p:txBody>
      </p:sp>
    </p:spTree>
    <p:extLst>
      <p:ext uri="{BB962C8B-B14F-4D97-AF65-F5344CB8AC3E}">
        <p14:creationId xmlns:p14="http://schemas.microsoft.com/office/powerpoint/2010/main" val="3132751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09D1-11AD-4904-B7E9-52D8B5556CCB}"/>
              </a:ext>
            </a:extLst>
          </p:cNvPr>
          <p:cNvSpPr>
            <a:spLocks noGrp="1"/>
          </p:cNvSpPr>
          <p:nvPr>
            <p:ph type="title"/>
          </p:nvPr>
        </p:nvSpPr>
        <p:spPr>
          <a:xfrm>
            <a:off x="375556" y="800100"/>
            <a:ext cx="8392886" cy="890589"/>
          </a:xfrm>
        </p:spPr>
        <p:txBody>
          <a:bodyPr anchor="ctr">
            <a:normAutofit/>
          </a:bodyPr>
          <a:lstStyle/>
          <a:p>
            <a:r>
              <a:rPr lang="lv-LV" dirty="0" err="1"/>
              <a:t>Factor</a:t>
            </a:r>
            <a:r>
              <a:rPr lang="lv-LV" dirty="0"/>
              <a:t> </a:t>
            </a:r>
            <a:r>
              <a:rPr lang="lv-LV" dirty="0" err="1"/>
              <a:t>analysis</a:t>
            </a:r>
            <a:r>
              <a:rPr lang="lv-LV" dirty="0"/>
              <a:t>: </a:t>
            </a:r>
            <a:r>
              <a:rPr lang="en-US" dirty="0"/>
              <a:t>N</a:t>
            </a:r>
            <a:r>
              <a:rPr lang="lv-LV" dirty="0" err="1"/>
              <a:t>exus</a:t>
            </a:r>
            <a:r>
              <a:rPr lang="lv-LV" dirty="0"/>
              <a:t> </a:t>
            </a:r>
            <a:r>
              <a:rPr lang="lv-LV" dirty="0" err="1"/>
              <a:t>approach</a:t>
            </a:r>
            <a:endParaRPr lang="en-US" dirty="0"/>
          </a:p>
        </p:txBody>
      </p:sp>
      <p:pic>
        <p:nvPicPr>
          <p:cNvPr id="6" name="Picture 5">
            <a:extLst>
              <a:ext uri="{FF2B5EF4-FFF2-40B4-BE49-F238E27FC236}">
                <a16:creationId xmlns:a16="http://schemas.microsoft.com/office/drawing/2014/main" id="{848EB444-AC7C-4DD3-993C-46E448B5DAC9}"/>
              </a:ext>
            </a:extLst>
          </p:cNvPr>
          <p:cNvPicPr>
            <a:picLocks noChangeAspect="1"/>
          </p:cNvPicPr>
          <p:nvPr/>
        </p:nvPicPr>
        <p:blipFill>
          <a:blip r:embed="rId3"/>
          <a:stretch>
            <a:fillRect/>
          </a:stretch>
        </p:blipFill>
        <p:spPr>
          <a:xfrm>
            <a:off x="375556" y="2069091"/>
            <a:ext cx="8392886" cy="3859405"/>
          </a:xfrm>
          <a:prstGeom prst="rect">
            <a:avLst/>
          </a:prstGeom>
          <a:noFill/>
        </p:spPr>
      </p:pic>
      <p:sp>
        <p:nvSpPr>
          <p:cNvPr id="5" name="Slide Number Placeholder 4">
            <a:extLst>
              <a:ext uri="{FF2B5EF4-FFF2-40B4-BE49-F238E27FC236}">
                <a16:creationId xmlns:a16="http://schemas.microsoft.com/office/drawing/2014/main" id="{64807A32-8EE8-42DF-841D-990C88FD0DBA}"/>
              </a:ext>
            </a:extLst>
          </p:cNvPr>
          <p:cNvSpPr>
            <a:spLocks noGrp="1"/>
          </p:cNvSpPr>
          <p:nvPr>
            <p:ph type="sldNum" sz="quarter" idx="12"/>
          </p:nvPr>
        </p:nvSpPr>
        <p:spPr>
          <a:xfrm>
            <a:off x="8278585" y="6310311"/>
            <a:ext cx="489857" cy="365125"/>
          </a:xfrm>
        </p:spPr>
        <p:txBody>
          <a:bodyPr anchor="ctr">
            <a:normAutofit/>
          </a:bodyPr>
          <a:lstStyle/>
          <a:p>
            <a:pPr>
              <a:spcAft>
                <a:spcPts val="600"/>
              </a:spcAft>
            </a:pPr>
            <a:fld id="{F5D31388-1EA4-4B74-8FFA-0D39003D9700}" type="slidenum">
              <a:rPr lang="it-IT" smtClean="0"/>
              <a:pPr>
                <a:spcAft>
                  <a:spcPts val="600"/>
                </a:spcAft>
              </a:pPr>
              <a:t>38</a:t>
            </a:fld>
            <a:endParaRPr lang="it-IT"/>
          </a:p>
        </p:txBody>
      </p:sp>
      <p:sp>
        <p:nvSpPr>
          <p:cNvPr id="3" name="Rectangle 2"/>
          <p:cNvSpPr/>
          <p:nvPr/>
        </p:nvSpPr>
        <p:spPr>
          <a:xfrm>
            <a:off x="6237585" y="5559164"/>
            <a:ext cx="2704779" cy="369332"/>
          </a:xfrm>
          <a:prstGeom prst="rect">
            <a:avLst/>
          </a:prstGeom>
        </p:spPr>
        <p:txBody>
          <a:bodyPr wrap="none">
            <a:spAutoFit/>
          </a:bodyPr>
          <a:lstStyle/>
          <a:p>
            <a:r>
              <a:rPr lang="en-GB" dirty="0"/>
              <a:t>(author</a:t>
            </a:r>
            <a:r>
              <a:rPr lang="lv-LV" dirty="0"/>
              <a:t>: L.Zihare, 2020</a:t>
            </a:r>
            <a:r>
              <a:rPr lang="en-US" dirty="0"/>
              <a:t> [4]</a:t>
            </a:r>
            <a:r>
              <a:rPr lang="en-GB" dirty="0"/>
              <a:t>)</a:t>
            </a:r>
          </a:p>
        </p:txBody>
      </p:sp>
    </p:spTree>
    <p:extLst>
      <p:ext uri="{BB962C8B-B14F-4D97-AF65-F5344CB8AC3E}">
        <p14:creationId xmlns:p14="http://schemas.microsoft.com/office/powerpoint/2010/main" val="1110771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2F957-3676-4D46-80EF-1928295A15E6}"/>
              </a:ext>
            </a:extLst>
          </p:cNvPr>
          <p:cNvSpPr>
            <a:spLocks noGrp="1"/>
          </p:cNvSpPr>
          <p:nvPr>
            <p:ph type="title"/>
          </p:nvPr>
        </p:nvSpPr>
        <p:spPr/>
        <p:txBody>
          <a:bodyPr/>
          <a:lstStyle/>
          <a:p>
            <a:r>
              <a:rPr lang="en-US" sz="3200" dirty="0" err="1"/>
              <a:t>Bioeconomy</a:t>
            </a:r>
            <a:r>
              <a:rPr lang="en-US" sz="3200" dirty="0"/>
              <a:t> factor interconnection</a:t>
            </a:r>
            <a:endParaRPr lang="en-US" dirty="0"/>
          </a:p>
        </p:txBody>
      </p:sp>
      <p:sp>
        <p:nvSpPr>
          <p:cNvPr id="4" name="Slide Number Placeholder 3">
            <a:extLst>
              <a:ext uri="{FF2B5EF4-FFF2-40B4-BE49-F238E27FC236}">
                <a16:creationId xmlns:a16="http://schemas.microsoft.com/office/drawing/2014/main" id="{9C93F6CD-0E2C-48FA-8D02-66BC295BB0B0}"/>
              </a:ext>
            </a:extLst>
          </p:cNvPr>
          <p:cNvSpPr>
            <a:spLocks noGrp="1"/>
          </p:cNvSpPr>
          <p:nvPr>
            <p:ph type="sldNum" sz="quarter" idx="12"/>
          </p:nvPr>
        </p:nvSpPr>
        <p:spPr/>
        <p:txBody>
          <a:bodyPr/>
          <a:lstStyle/>
          <a:p>
            <a:fld id="{F5D31388-1EA4-4B74-8FFA-0D39003D9700}" type="slidenum">
              <a:rPr lang="it-IT" smtClean="0"/>
              <a:pPr/>
              <a:t>39</a:t>
            </a:fld>
            <a:endParaRPr lang="it-IT"/>
          </a:p>
        </p:txBody>
      </p:sp>
      <p:pic>
        <p:nvPicPr>
          <p:cNvPr id="5" name="Content Placeholder 4">
            <a:extLst>
              <a:ext uri="{FF2B5EF4-FFF2-40B4-BE49-F238E27FC236}">
                <a16:creationId xmlns:a16="http://schemas.microsoft.com/office/drawing/2014/main" id="{3F08E77E-CCAE-41BD-9376-0510266B059F}"/>
              </a:ext>
            </a:extLst>
          </p:cNvPr>
          <p:cNvPicPr>
            <a:picLocks noGrp="1" noChangeAspect="1"/>
          </p:cNvPicPr>
          <p:nvPr>
            <p:ph idx="1"/>
          </p:nvPr>
        </p:nvPicPr>
        <p:blipFill>
          <a:blip r:embed="rId3"/>
          <a:stretch>
            <a:fillRect/>
          </a:stretch>
        </p:blipFill>
        <p:spPr>
          <a:xfrm>
            <a:off x="1325467" y="1690689"/>
            <a:ext cx="5395228" cy="4351338"/>
          </a:xfrm>
          <a:prstGeom prst="rect">
            <a:avLst/>
          </a:prstGeom>
        </p:spPr>
      </p:pic>
      <p:sp>
        <p:nvSpPr>
          <p:cNvPr id="7" name="TextBox 6">
            <a:extLst>
              <a:ext uri="{FF2B5EF4-FFF2-40B4-BE49-F238E27FC236}">
                <a16:creationId xmlns:a16="http://schemas.microsoft.com/office/drawing/2014/main" id="{F9C8049E-2A2C-40C7-9D2D-9DCACE9F12C6}"/>
              </a:ext>
            </a:extLst>
          </p:cNvPr>
          <p:cNvSpPr txBox="1"/>
          <p:nvPr/>
        </p:nvSpPr>
        <p:spPr>
          <a:xfrm>
            <a:off x="6140450" y="4635500"/>
            <a:ext cx="2933700" cy="1349569"/>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dirty="0"/>
              <a:t>Direct and indirect interlinkages between seven bioeconomy factors</a:t>
            </a:r>
          </a:p>
        </p:txBody>
      </p:sp>
      <p:sp>
        <p:nvSpPr>
          <p:cNvPr id="8" name="TextBox 7">
            <a:extLst>
              <a:ext uri="{FF2B5EF4-FFF2-40B4-BE49-F238E27FC236}">
                <a16:creationId xmlns:a16="http://schemas.microsoft.com/office/drawing/2014/main" id="{B472950A-B490-4855-BBEC-75772F0BD28B}"/>
              </a:ext>
            </a:extLst>
          </p:cNvPr>
          <p:cNvSpPr txBox="1"/>
          <p:nvPr/>
        </p:nvSpPr>
        <p:spPr>
          <a:xfrm>
            <a:off x="3387725" y="5615737"/>
            <a:ext cx="4692650" cy="369332"/>
          </a:xfrm>
          <a:prstGeom prst="rect">
            <a:avLst/>
          </a:prstGeom>
          <a:noFill/>
        </p:spPr>
        <p:txBody>
          <a:bodyPr wrap="square">
            <a:spAutoFit/>
          </a:bodyPr>
          <a:lstStyle/>
          <a:p>
            <a:pPr marL="0" indent="0">
              <a:buNone/>
            </a:pPr>
            <a:r>
              <a:rPr lang="en-GB" dirty="0"/>
              <a:t>(author</a:t>
            </a:r>
            <a:r>
              <a:rPr lang="lv-LV" dirty="0"/>
              <a:t>: L.Zihare, 2020</a:t>
            </a:r>
            <a:r>
              <a:rPr lang="en-US" dirty="0"/>
              <a:t> [4]</a:t>
            </a:r>
            <a:r>
              <a:rPr lang="en-GB" dirty="0"/>
              <a:t>)</a:t>
            </a:r>
          </a:p>
        </p:txBody>
      </p:sp>
    </p:spTree>
    <p:extLst>
      <p:ext uri="{BB962C8B-B14F-4D97-AF65-F5344CB8AC3E}">
        <p14:creationId xmlns:p14="http://schemas.microsoft.com/office/powerpoint/2010/main" val="1882450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Keywords</a:t>
            </a:r>
            <a:endParaRPr lang="lv-LV" dirty="0"/>
          </a:p>
        </p:txBody>
      </p:sp>
      <p:sp>
        <p:nvSpPr>
          <p:cNvPr id="3" name="Content Placeholder 2"/>
          <p:cNvSpPr>
            <a:spLocks noGrp="1"/>
          </p:cNvSpPr>
          <p:nvPr>
            <p:ph idx="1"/>
          </p:nvPr>
        </p:nvSpPr>
        <p:spPr/>
        <p:txBody>
          <a:bodyPr>
            <a:normAutofit/>
          </a:bodyPr>
          <a:lstStyle/>
          <a:p>
            <a:pPr marL="0" indent="0">
              <a:buNone/>
            </a:pPr>
            <a:r>
              <a:rPr lang="en-GB" dirty="0" err="1"/>
              <a:t>Bioeconomy</a:t>
            </a:r>
            <a:r>
              <a:rPr lang="en-GB" dirty="0"/>
              <a:t>; </a:t>
            </a:r>
            <a:endParaRPr lang="lv-LV" dirty="0"/>
          </a:p>
          <a:p>
            <a:pPr marL="0" indent="0">
              <a:buNone/>
            </a:pPr>
            <a:r>
              <a:rPr lang="en-GB" dirty="0"/>
              <a:t>transdisciplinary; </a:t>
            </a:r>
            <a:endParaRPr lang="lv-LV" dirty="0"/>
          </a:p>
          <a:p>
            <a:pPr marL="0" indent="0">
              <a:buNone/>
            </a:pPr>
            <a:r>
              <a:rPr lang="en-GB" dirty="0"/>
              <a:t>interlinkages; </a:t>
            </a:r>
            <a:endParaRPr lang="lv-LV" dirty="0"/>
          </a:p>
          <a:p>
            <a:pPr marL="0" indent="0">
              <a:buNone/>
            </a:pPr>
            <a:r>
              <a:rPr lang="en-GB" dirty="0" err="1"/>
              <a:t>bioeconomy</a:t>
            </a:r>
            <a:r>
              <a:rPr lang="en-GB" dirty="0"/>
              <a:t> levels; </a:t>
            </a:r>
            <a:endParaRPr lang="lv-LV" dirty="0"/>
          </a:p>
          <a:p>
            <a:pPr marL="0" indent="0">
              <a:buNone/>
            </a:pPr>
            <a:r>
              <a:rPr lang="en-GB" dirty="0" err="1"/>
              <a:t>bioeconomy</a:t>
            </a:r>
            <a:r>
              <a:rPr lang="en-GB" dirty="0"/>
              <a:t> solutions;</a:t>
            </a:r>
            <a:r>
              <a:rPr lang="lv-LV" dirty="0"/>
              <a:t> </a:t>
            </a:r>
          </a:p>
          <a:p>
            <a:pPr marL="0" indent="0">
              <a:buNone/>
            </a:pPr>
            <a:r>
              <a:rPr lang="en-GB" dirty="0"/>
              <a:t>added value products</a:t>
            </a:r>
            <a:r>
              <a:rPr lang="lv-LV" dirty="0"/>
              <a:t>;</a:t>
            </a:r>
            <a:endParaRPr lang="en-GB" dirty="0"/>
          </a:p>
          <a:p>
            <a:pPr marL="0" indent="0">
              <a:buNone/>
            </a:pPr>
            <a:r>
              <a:rPr lang="en-GB" dirty="0"/>
              <a:t>sustainable </a:t>
            </a:r>
            <a:r>
              <a:rPr lang="en-GB" dirty="0" err="1"/>
              <a:t>bioresource</a:t>
            </a:r>
            <a:r>
              <a:rPr lang="en-GB" dirty="0"/>
              <a:t> and biomass use</a:t>
            </a:r>
            <a:r>
              <a:rPr lang="lv-LV" dirty="0"/>
              <a:t>.</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a:t>
            </a:fld>
            <a:endParaRPr lang="it-IT"/>
          </a:p>
        </p:txBody>
      </p:sp>
    </p:spTree>
    <p:extLst>
      <p:ext uri="{BB962C8B-B14F-4D97-AF65-F5344CB8AC3E}">
        <p14:creationId xmlns:p14="http://schemas.microsoft.com/office/powerpoint/2010/main" val="3212374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a:t>Bioeconomy</a:t>
            </a:r>
            <a:r>
              <a:rPr lang="en-US" sz="3600" dirty="0"/>
              <a:t> factor</a:t>
            </a:r>
            <a:r>
              <a:rPr lang="lv-LV" sz="3600" dirty="0"/>
              <a:t>s </a:t>
            </a:r>
            <a:r>
              <a:rPr lang="lv-LV" sz="3600" dirty="0" err="1"/>
              <a:t>according</a:t>
            </a:r>
            <a:r>
              <a:rPr lang="lv-LV" sz="3600" dirty="0"/>
              <a:t> to </a:t>
            </a:r>
            <a:r>
              <a:rPr lang="lv-LV" sz="3600" dirty="0" err="1"/>
              <a:t>links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40</a:t>
            </a:fld>
            <a:endParaRPr lang="it-IT"/>
          </a:p>
        </p:txBody>
      </p:sp>
      <p:graphicFrame>
        <p:nvGraphicFramePr>
          <p:cNvPr id="6" name="Chart 5"/>
          <p:cNvGraphicFramePr>
            <a:graphicFrameLocks/>
          </p:cNvGraphicFramePr>
          <p:nvPr>
            <p:extLst>
              <p:ext uri="{D42A27DB-BD31-4B8C-83A1-F6EECF244321}">
                <p14:modId xmlns:p14="http://schemas.microsoft.com/office/powerpoint/2010/main" val="3334332971"/>
              </p:ext>
            </p:extLst>
          </p:nvPr>
        </p:nvGraphicFramePr>
        <p:xfrm>
          <a:off x="375556" y="1972449"/>
          <a:ext cx="8392886" cy="387608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374645" y="5663872"/>
            <a:ext cx="2704779" cy="369332"/>
          </a:xfrm>
          <a:prstGeom prst="rect">
            <a:avLst/>
          </a:prstGeom>
        </p:spPr>
        <p:txBody>
          <a:bodyPr wrap="none">
            <a:spAutoFit/>
          </a:bodyPr>
          <a:lstStyle/>
          <a:p>
            <a:r>
              <a:rPr lang="en-GB" dirty="0"/>
              <a:t>(author</a:t>
            </a:r>
            <a:r>
              <a:rPr lang="lv-LV" dirty="0"/>
              <a:t>: L.Zihare, 2020</a:t>
            </a:r>
            <a:r>
              <a:rPr lang="en-US" dirty="0"/>
              <a:t> [4]</a:t>
            </a:r>
            <a:r>
              <a:rPr lang="en-GB" dirty="0"/>
              <a:t>)</a:t>
            </a:r>
          </a:p>
        </p:txBody>
      </p:sp>
    </p:spTree>
    <p:extLst>
      <p:ext uri="{BB962C8B-B14F-4D97-AF65-F5344CB8AC3E}">
        <p14:creationId xmlns:p14="http://schemas.microsoft.com/office/powerpoint/2010/main" val="3675747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392886" cy="1181100"/>
          </a:xfrm>
        </p:spPr>
        <p:txBody>
          <a:bodyPr>
            <a:normAutofit fontScale="90000"/>
          </a:bodyPr>
          <a:lstStyle/>
          <a:p>
            <a:r>
              <a:rPr lang="en-GB" dirty="0"/>
              <a:t>Quadruple factor nexus: policy, research and innovation, technology and </a:t>
            </a:r>
            <a:r>
              <a:rPr lang="en-GB" dirty="0" err="1"/>
              <a:t>bioresources</a:t>
            </a:r>
            <a:r>
              <a:rPr lang="en-GB" dirty="0"/>
              <a:t>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41</a:t>
            </a:fld>
            <a:endParaRPr lang="it-IT"/>
          </a:p>
        </p:txBody>
      </p:sp>
      <p:sp>
        <p:nvSpPr>
          <p:cNvPr id="7" name="Rectangle 4"/>
          <p:cNvSpPr>
            <a:spLocks noChangeArrowheads="1"/>
          </p:cNvSpPr>
          <p:nvPr/>
        </p:nvSpPr>
        <p:spPr bwMode="auto">
          <a:xfrm flipV="1">
            <a:off x="-1382885" y="3302569"/>
            <a:ext cx="14045941" cy="4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8" name="Object 7"/>
          <p:cNvGraphicFramePr>
            <a:graphicFrameLocks noChangeAspect="1"/>
          </p:cNvGraphicFramePr>
          <p:nvPr>
            <p:extLst>
              <p:ext uri="{D42A27DB-BD31-4B8C-83A1-F6EECF244321}">
                <p14:modId xmlns:p14="http://schemas.microsoft.com/office/powerpoint/2010/main" val="2234544892"/>
              </p:ext>
            </p:extLst>
          </p:nvPr>
        </p:nvGraphicFramePr>
        <p:xfrm>
          <a:off x="1939637" y="1981200"/>
          <a:ext cx="5223163" cy="3769293"/>
        </p:xfrm>
        <a:graphic>
          <a:graphicData uri="http://schemas.openxmlformats.org/presentationml/2006/ole">
            <mc:AlternateContent xmlns:mc="http://schemas.openxmlformats.org/markup-compatibility/2006">
              <mc:Choice xmlns:v="urn:schemas-microsoft-com:vml" Requires="v">
                <p:oleObj spid="_x0000_s4114" name="Visio" r:id="rId4" imgW="6848318" imgH="4991166" progId="Visio.Drawing.15">
                  <p:embed/>
                </p:oleObj>
              </mc:Choice>
              <mc:Fallback>
                <p:oleObj name="Visio" r:id="rId4" imgW="6848318" imgH="4991166"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637" y="1981200"/>
                        <a:ext cx="5223163" cy="3769293"/>
                      </a:xfrm>
                      <a:prstGeom prst="rect">
                        <a:avLst/>
                      </a:prstGeom>
                      <a:noFill/>
                    </p:spPr>
                  </p:pic>
                </p:oleObj>
              </mc:Fallback>
            </mc:AlternateContent>
          </a:graphicData>
        </a:graphic>
      </p:graphicFrame>
      <p:sp>
        <p:nvSpPr>
          <p:cNvPr id="9" name="Rectangle 8"/>
          <p:cNvSpPr/>
          <p:nvPr/>
        </p:nvSpPr>
        <p:spPr>
          <a:xfrm>
            <a:off x="375556" y="5663980"/>
            <a:ext cx="8768444" cy="646331"/>
          </a:xfrm>
          <a:prstGeom prst="rect">
            <a:avLst/>
          </a:prstGeom>
        </p:spPr>
        <p:txBody>
          <a:bodyPr vert="horz" lIns="91440" tIns="45720" rIns="91440" bIns="45720" rtlCol="0">
            <a:normAutofit/>
          </a:bodyPr>
          <a:lstStyle/>
          <a:p>
            <a:pPr defTabSz="685800">
              <a:lnSpc>
                <a:spcPct val="90000"/>
              </a:lnSpc>
              <a:spcBef>
                <a:spcPts val="750"/>
              </a:spcBef>
            </a:pPr>
            <a:r>
              <a:rPr lang="lv-LV" sz="2100" dirty="0">
                <a:solidFill>
                  <a:srgbClr val="76B82A"/>
                </a:solidFill>
              </a:rPr>
              <a:t>P</a:t>
            </a:r>
            <a:r>
              <a:rPr lang="en-GB" sz="2100" dirty="0" err="1">
                <a:solidFill>
                  <a:srgbClr val="76B82A"/>
                </a:solidFill>
              </a:rPr>
              <a:t>olicy</a:t>
            </a:r>
            <a:r>
              <a:rPr lang="en-GB" sz="2100" dirty="0">
                <a:solidFill>
                  <a:srgbClr val="76B82A"/>
                </a:solidFill>
              </a:rPr>
              <a:t>, research and innovation, technology and bioresources</a:t>
            </a:r>
            <a:r>
              <a:rPr lang="lv-LV" sz="2100" dirty="0">
                <a:solidFill>
                  <a:srgbClr val="76B82A"/>
                </a:solidFill>
              </a:rPr>
              <a:t> nexus</a:t>
            </a:r>
            <a:endParaRPr lang="en-GB" sz="2100" dirty="0">
              <a:solidFill>
                <a:srgbClr val="76B82A"/>
              </a:solidFill>
            </a:endParaRPr>
          </a:p>
        </p:txBody>
      </p:sp>
      <p:sp>
        <p:nvSpPr>
          <p:cNvPr id="10" name="TextBox 9">
            <a:extLst>
              <a:ext uri="{FF2B5EF4-FFF2-40B4-BE49-F238E27FC236}">
                <a16:creationId xmlns:a16="http://schemas.microsoft.com/office/drawing/2014/main" id="{6DFC998B-C63A-4F4E-A7BF-42C367F9CE6D}"/>
              </a:ext>
            </a:extLst>
          </p:cNvPr>
          <p:cNvSpPr txBox="1"/>
          <p:nvPr/>
        </p:nvSpPr>
        <p:spPr>
          <a:xfrm>
            <a:off x="6300334" y="5266053"/>
            <a:ext cx="3330575" cy="341632"/>
          </a:xfrm>
          <a:prstGeom prst="rect">
            <a:avLst/>
          </a:prstGeom>
          <a:noFill/>
        </p:spPr>
        <p:txBody>
          <a:bodyPr wrap="square">
            <a:spAutoFit/>
          </a:bodyPr>
          <a:lstStyle/>
          <a:p>
            <a:pPr defTabSz="685800">
              <a:lnSpc>
                <a:spcPct val="90000"/>
              </a:lnSpc>
              <a:spcBef>
                <a:spcPts val="750"/>
              </a:spcBef>
            </a:pPr>
            <a:r>
              <a:rPr lang="en-GB" sz="1800" dirty="0"/>
              <a:t>(author</a:t>
            </a:r>
            <a:r>
              <a:rPr lang="lv-LV" sz="1800" dirty="0"/>
              <a:t>: L.Zihare, 2020</a:t>
            </a:r>
            <a:r>
              <a:rPr lang="en-US" sz="1800" dirty="0"/>
              <a:t> [4]</a:t>
            </a:r>
            <a:r>
              <a:rPr lang="en-GB" sz="1800" dirty="0"/>
              <a:t>)</a:t>
            </a:r>
          </a:p>
        </p:txBody>
      </p:sp>
    </p:spTree>
    <p:extLst>
      <p:ext uri="{BB962C8B-B14F-4D97-AF65-F5344CB8AC3E}">
        <p14:creationId xmlns:p14="http://schemas.microsoft.com/office/powerpoint/2010/main" val="922271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Bioresources</a:t>
            </a:r>
            <a:r>
              <a:rPr lang="lv-LV" dirty="0"/>
              <a:t> </a:t>
            </a:r>
            <a:r>
              <a:rPr lang="lv-LV" dirty="0" err="1"/>
              <a:t>indicators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42</a:t>
            </a:fld>
            <a:endParaRPr lang="it-IT"/>
          </a:p>
        </p:txBody>
      </p:sp>
      <p:sp>
        <p:nvSpPr>
          <p:cNvPr id="5" name="Rectangle 2"/>
          <p:cNvSpPr>
            <a:spLocks noChangeArrowheads="1"/>
          </p:cNvSpPr>
          <p:nvPr/>
        </p:nvSpPr>
        <p:spPr bwMode="auto">
          <a:xfrm>
            <a:off x="1953491" y="159630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p:nvPr/>
        </p:nvSpPr>
        <p:spPr>
          <a:xfrm>
            <a:off x="207818" y="5666268"/>
            <a:ext cx="8936182" cy="415498"/>
          </a:xfrm>
          <a:prstGeom prst="rect">
            <a:avLst/>
          </a:prstGeom>
        </p:spPr>
        <p:txBody>
          <a:bodyPr vert="horz" lIns="91440" tIns="45720" rIns="91440" bIns="45720" rtlCol="0">
            <a:normAutofit/>
          </a:bodyPr>
          <a:lstStyle/>
          <a:p>
            <a:pPr defTabSz="685800">
              <a:lnSpc>
                <a:spcPct val="90000"/>
              </a:lnSpc>
              <a:spcBef>
                <a:spcPts val="750"/>
              </a:spcBef>
            </a:pPr>
            <a:r>
              <a:rPr lang="en-GB" sz="2100" dirty="0">
                <a:solidFill>
                  <a:srgbClr val="76B82A"/>
                </a:solidFill>
              </a:rPr>
              <a:t>Indicators that characterize bioresources factor in bioeconomy context </a:t>
            </a:r>
          </a:p>
        </p:txBody>
      </p:sp>
      <p:pic>
        <p:nvPicPr>
          <p:cNvPr id="3" name="Picture 2"/>
          <p:cNvPicPr>
            <a:picLocks noChangeAspect="1"/>
          </p:cNvPicPr>
          <p:nvPr/>
        </p:nvPicPr>
        <p:blipFill>
          <a:blip r:embed="rId3"/>
          <a:stretch>
            <a:fillRect/>
          </a:stretch>
        </p:blipFill>
        <p:spPr>
          <a:xfrm>
            <a:off x="913652" y="1501916"/>
            <a:ext cx="6684884" cy="4393132"/>
          </a:xfrm>
          <a:prstGeom prst="rect">
            <a:avLst/>
          </a:prstGeom>
        </p:spPr>
      </p:pic>
      <p:sp>
        <p:nvSpPr>
          <p:cNvPr id="8" name="TextBox 7">
            <a:extLst>
              <a:ext uri="{FF2B5EF4-FFF2-40B4-BE49-F238E27FC236}">
                <a16:creationId xmlns:a16="http://schemas.microsoft.com/office/drawing/2014/main" id="{43C0625E-02B1-4FB8-9C50-2B31B3B2C8B6}"/>
              </a:ext>
            </a:extLst>
          </p:cNvPr>
          <p:cNvSpPr txBox="1"/>
          <p:nvPr/>
        </p:nvSpPr>
        <p:spPr>
          <a:xfrm>
            <a:off x="145143" y="5356084"/>
            <a:ext cx="3330575" cy="313932"/>
          </a:xfrm>
          <a:prstGeom prst="rect">
            <a:avLst/>
          </a:prstGeom>
          <a:noFill/>
        </p:spPr>
        <p:txBody>
          <a:bodyPr wrap="square">
            <a:spAutoFit/>
          </a:bodyPr>
          <a:lstStyle/>
          <a:p>
            <a:pPr defTabSz="685800">
              <a:lnSpc>
                <a:spcPct val="90000"/>
              </a:lnSpc>
              <a:spcBef>
                <a:spcPts val="750"/>
              </a:spcBef>
            </a:pPr>
            <a:r>
              <a:rPr lang="en-GB" sz="1600" dirty="0"/>
              <a:t>(author</a:t>
            </a:r>
            <a:r>
              <a:rPr lang="lv-LV" sz="1600" dirty="0"/>
              <a:t>: L.Zihare, 2020</a:t>
            </a:r>
            <a:r>
              <a:rPr lang="en-US" sz="1600" dirty="0"/>
              <a:t> [4]</a:t>
            </a:r>
            <a:r>
              <a:rPr lang="en-GB" sz="1600" dirty="0"/>
              <a:t>)</a:t>
            </a:r>
          </a:p>
        </p:txBody>
      </p:sp>
    </p:spTree>
    <p:extLst>
      <p:ext uri="{BB962C8B-B14F-4D97-AF65-F5344CB8AC3E}">
        <p14:creationId xmlns:p14="http://schemas.microsoft.com/office/powerpoint/2010/main" val="1220278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Research and innovation factor characteristics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43</a:t>
            </a:fld>
            <a:endParaRPr lang="it-IT"/>
          </a:p>
        </p:txBody>
      </p:sp>
      <p:sp>
        <p:nvSpPr>
          <p:cNvPr id="5" name="Rectangle 2"/>
          <p:cNvSpPr>
            <a:spLocks noChangeArrowheads="1"/>
          </p:cNvSpPr>
          <p:nvPr/>
        </p:nvSpPr>
        <p:spPr bwMode="auto">
          <a:xfrm>
            <a:off x="1898073" y="16906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3460989616"/>
              </p:ext>
            </p:extLst>
          </p:nvPr>
        </p:nvGraphicFramePr>
        <p:xfrm>
          <a:off x="2280787" y="1637319"/>
          <a:ext cx="5997798" cy="4289816"/>
        </p:xfrm>
        <a:graphic>
          <a:graphicData uri="http://schemas.openxmlformats.org/presentationml/2006/ole">
            <mc:AlternateContent xmlns:mc="http://schemas.openxmlformats.org/markup-compatibility/2006">
              <mc:Choice xmlns:v="urn:schemas-microsoft-com:vml" Requires="v">
                <p:oleObj spid="_x0000_s5138" name="Visio" r:id="rId4" imgW="8858205" imgH="6324534" progId="Visio.Drawing.15">
                  <p:embed/>
                </p:oleObj>
              </mc:Choice>
              <mc:Fallback>
                <p:oleObj name="Visio" r:id="rId4" imgW="8858205" imgH="6324534" progId="Visio.Drawing.15">
                  <p:embed/>
                  <p:pic>
                    <p:nvPicPr>
                      <p:cNvPr id="0" name="Object 1"/>
                      <p:cNvPicPr>
                        <a:picLocks noChangeAspect="1" noChangeArrowheads="1"/>
                      </p:cNvPicPr>
                      <p:nvPr/>
                    </p:nvPicPr>
                    <p:blipFill>
                      <a:blip r:embed="rId5"/>
                      <a:srcRect/>
                      <a:stretch>
                        <a:fillRect/>
                      </a:stretch>
                    </p:blipFill>
                    <p:spPr bwMode="auto">
                      <a:xfrm>
                        <a:off x="2280787" y="1637319"/>
                        <a:ext cx="5997798" cy="4289816"/>
                      </a:xfrm>
                      <a:prstGeom prst="rect">
                        <a:avLst/>
                      </a:prstGeom>
                      <a:noFill/>
                    </p:spPr>
                  </p:pic>
                </p:oleObj>
              </mc:Fallback>
            </mc:AlternateContent>
          </a:graphicData>
        </a:graphic>
      </p:graphicFrame>
      <p:sp>
        <p:nvSpPr>
          <p:cNvPr id="7" name="Rectangle 6"/>
          <p:cNvSpPr/>
          <p:nvPr/>
        </p:nvSpPr>
        <p:spPr>
          <a:xfrm>
            <a:off x="202623" y="5482323"/>
            <a:ext cx="5602432" cy="584775"/>
          </a:xfrm>
          <a:prstGeom prst="rect">
            <a:avLst/>
          </a:prstGeom>
        </p:spPr>
        <p:txBody>
          <a:bodyPr vert="horz" lIns="91440" tIns="45720" rIns="91440" bIns="45720" rtlCol="0">
            <a:normAutofit/>
          </a:bodyPr>
          <a:lstStyle/>
          <a:p>
            <a:pPr defTabSz="685800">
              <a:lnSpc>
                <a:spcPct val="90000"/>
              </a:lnSpc>
              <a:spcBef>
                <a:spcPts val="750"/>
              </a:spcBef>
            </a:pPr>
            <a:r>
              <a:rPr lang="en-GB" sz="2100" dirty="0">
                <a:solidFill>
                  <a:srgbClr val="76B82A"/>
                </a:solidFill>
              </a:rPr>
              <a:t>Indicators that characterize research &amp; innovation factor in bioeconomy context </a:t>
            </a:r>
          </a:p>
        </p:txBody>
      </p:sp>
      <p:sp>
        <p:nvSpPr>
          <p:cNvPr id="8" name="TextBox 7">
            <a:extLst>
              <a:ext uri="{FF2B5EF4-FFF2-40B4-BE49-F238E27FC236}">
                <a16:creationId xmlns:a16="http://schemas.microsoft.com/office/drawing/2014/main" id="{84B6D48D-827F-40E5-AD05-E0174280DF85}"/>
              </a:ext>
            </a:extLst>
          </p:cNvPr>
          <p:cNvSpPr txBox="1"/>
          <p:nvPr/>
        </p:nvSpPr>
        <p:spPr>
          <a:xfrm>
            <a:off x="202623" y="5167311"/>
            <a:ext cx="3330575" cy="313932"/>
          </a:xfrm>
          <a:prstGeom prst="rect">
            <a:avLst/>
          </a:prstGeom>
          <a:noFill/>
        </p:spPr>
        <p:txBody>
          <a:bodyPr wrap="square">
            <a:spAutoFit/>
          </a:bodyPr>
          <a:lstStyle/>
          <a:p>
            <a:pPr defTabSz="685800">
              <a:lnSpc>
                <a:spcPct val="90000"/>
              </a:lnSpc>
              <a:spcBef>
                <a:spcPts val="750"/>
              </a:spcBef>
            </a:pPr>
            <a:r>
              <a:rPr lang="en-GB" sz="1600" dirty="0"/>
              <a:t>(author</a:t>
            </a:r>
            <a:r>
              <a:rPr lang="lv-LV" sz="1600" dirty="0"/>
              <a:t>: L.Zihare, 2020</a:t>
            </a:r>
            <a:r>
              <a:rPr lang="en-US" sz="1600" dirty="0"/>
              <a:t> [4]</a:t>
            </a:r>
            <a:r>
              <a:rPr lang="en-GB" sz="1600" dirty="0"/>
              <a:t>)</a:t>
            </a:r>
          </a:p>
        </p:txBody>
      </p:sp>
    </p:spTree>
    <p:extLst>
      <p:ext uri="{BB962C8B-B14F-4D97-AF65-F5344CB8AC3E}">
        <p14:creationId xmlns:p14="http://schemas.microsoft.com/office/powerpoint/2010/main" val="3648182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Policy factor characteristics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44</a:t>
            </a:fld>
            <a:endParaRPr lang="it-IT"/>
          </a:p>
        </p:txBody>
      </p:sp>
      <p:sp>
        <p:nvSpPr>
          <p:cNvPr id="5" name="Rectangle 2"/>
          <p:cNvSpPr>
            <a:spLocks noChangeArrowheads="1"/>
          </p:cNvSpPr>
          <p:nvPr/>
        </p:nvSpPr>
        <p:spPr bwMode="auto">
          <a:xfrm>
            <a:off x="997527" y="15378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1784966789"/>
              </p:ext>
            </p:extLst>
          </p:nvPr>
        </p:nvGraphicFramePr>
        <p:xfrm>
          <a:off x="997527" y="1537854"/>
          <a:ext cx="5457825" cy="4191000"/>
        </p:xfrm>
        <a:graphic>
          <a:graphicData uri="http://schemas.openxmlformats.org/presentationml/2006/ole">
            <mc:AlternateContent xmlns:mc="http://schemas.openxmlformats.org/markup-compatibility/2006">
              <mc:Choice xmlns:v="urn:schemas-microsoft-com:vml" Requires="v">
                <p:oleObj spid="_x0000_s6162" name="Visio" r:id="rId4" imgW="7372216" imgH="5676847" progId="Visio.Drawing.15">
                  <p:embed/>
                </p:oleObj>
              </mc:Choice>
              <mc:Fallback>
                <p:oleObj name="Visio" r:id="rId4" imgW="7372216" imgH="5676847"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527" y="1537854"/>
                        <a:ext cx="5457825" cy="419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180108" y="5728854"/>
            <a:ext cx="8098477" cy="674031"/>
          </a:xfrm>
          <a:prstGeom prst="rect">
            <a:avLst/>
          </a:prstGeom>
        </p:spPr>
        <p:txBody>
          <a:bodyPr vert="horz" lIns="91440" tIns="45720" rIns="91440" bIns="45720" rtlCol="0">
            <a:normAutofit/>
          </a:bodyPr>
          <a:lstStyle/>
          <a:p>
            <a:pPr defTabSz="685800">
              <a:lnSpc>
                <a:spcPct val="90000"/>
              </a:lnSpc>
              <a:spcBef>
                <a:spcPts val="750"/>
              </a:spcBef>
            </a:pPr>
            <a:r>
              <a:rPr lang="en-GB" sz="2100" dirty="0">
                <a:solidFill>
                  <a:srgbClr val="76B82A"/>
                </a:solidFill>
              </a:rPr>
              <a:t>Indicators that characterize policy factor in bioeconomy context</a:t>
            </a:r>
          </a:p>
        </p:txBody>
      </p:sp>
      <p:sp>
        <p:nvSpPr>
          <p:cNvPr id="8" name="TextBox 7">
            <a:extLst>
              <a:ext uri="{FF2B5EF4-FFF2-40B4-BE49-F238E27FC236}">
                <a16:creationId xmlns:a16="http://schemas.microsoft.com/office/drawing/2014/main" id="{1FFD2D63-F4E9-40B4-81E2-0D379EB3255E}"/>
              </a:ext>
            </a:extLst>
          </p:cNvPr>
          <p:cNvSpPr txBox="1"/>
          <p:nvPr/>
        </p:nvSpPr>
        <p:spPr>
          <a:xfrm>
            <a:off x="4229346" y="4683825"/>
            <a:ext cx="3330575" cy="313932"/>
          </a:xfrm>
          <a:prstGeom prst="rect">
            <a:avLst/>
          </a:prstGeom>
          <a:noFill/>
        </p:spPr>
        <p:txBody>
          <a:bodyPr wrap="square">
            <a:spAutoFit/>
          </a:bodyPr>
          <a:lstStyle/>
          <a:p>
            <a:pPr defTabSz="685800">
              <a:lnSpc>
                <a:spcPct val="90000"/>
              </a:lnSpc>
              <a:spcBef>
                <a:spcPts val="750"/>
              </a:spcBef>
            </a:pPr>
            <a:r>
              <a:rPr lang="en-GB" sz="1600" dirty="0"/>
              <a:t>(author</a:t>
            </a:r>
            <a:r>
              <a:rPr lang="lv-LV" sz="1600" dirty="0"/>
              <a:t>: L.Zihare, 2020</a:t>
            </a:r>
            <a:r>
              <a:rPr lang="en-US" sz="1600" dirty="0"/>
              <a:t> [4]</a:t>
            </a:r>
            <a:r>
              <a:rPr lang="en-GB" sz="1600" dirty="0"/>
              <a:t>)</a:t>
            </a:r>
          </a:p>
        </p:txBody>
      </p:sp>
    </p:spTree>
    <p:extLst>
      <p:ext uri="{BB962C8B-B14F-4D97-AF65-F5344CB8AC3E}">
        <p14:creationId xmlns:p14="http://schemas.microsoft.com/office/powerpoint/2010/main" val="2188469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Technology factor characteristics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45</a:t>
            </a:fld>
            <a:endParaRPr lang="it-IT"/>
          </a:p>
        </p:txBody>
      </p:sp>
      <p:sp>
        <p:nvSpPr>
          <p:cNvPr id="5" name="Rectangle 2"/>
          <p:cNvSpPr>
            <a:spLocks noChangeArrowheads="1"/>
          </p:cNvSpPr>
          <p:nvPr/>
        </p:nvSpPr>
        <p:spPr bwMode="auto">
          <a:xfrm>
            <a:off x="1347097" y="1538288"/>
            <a:ext cx="10673997" cy="5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3719233649"/>
              </p:ext>
            </p:extLst>
          </p:nvPr>
        </p:nvGraphicFramePr>
        <p:xfrm>
          <a:off x="1347098" y="1538289"/>
          <a:ext cx="6931487" cy="3781856"/>
        </p:xfrm>
        <a:graphic>
          <a:graphicData uri="http://schemas.openxmlformats.org/presentationml/2006/ole">
            <mc:AlternateContent xmlns:mc="http://schemas.openxmlformats.org/markup-compatibility/2006">
              <mc:Choice xmlns:v="urn:schemas-microsoft-com:vml" Requires="v">
                <p:oleObj spid="_x0000_s7186" name="Visio" r:id="rId4" imgW="7858103" imgH="4286131" progId="Visio.Drawing.15">
                  <p:embed/>
                </p:oleObj>
              </mc:Choice>
              <mc:Fallback>
                <p:oleObj name="Visio" r:id="rId4" imgW="7858103" imgH="4286131"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098" y="1538289"/>
                        <a:ext cx="6931487" cy="3781856"/>
                      </a:xfrm>
                      <a:prstGeom prst="rect">
                        <a:avLst/>
                      </a:prstGeom>
                      <a:noFill/>
                    </p:spPr>
                  </p:pic>
                </p:oleObj>
              </mc:Fallback>
            </mc:AlternateContent>
          </a:graphicData>
        </a:graphic>
      </p:graphicFrame>
      <p:sp>
        <p:nvSpPr>
          <p:cNvPr id="7" name="Rectangle 6"/>
          <p:cNvSpPr/>
          <p:nvPr/>
        </p:nvSpPr>
        <p:spPr>
          <a:xfrm>
            <a:off x="240841" y="5320145"/>
            <a:ext cx="8307414" cy="369332"/>
          </a:xfrm>
          <a:prstGeom prst="rect">
            <a:avLst/>
          </a:prstGeom>
        </p:spPr>
        <p:txBody>
          <a:bodyPr vert="horz" lIns="91440" tIns="45720" rIns="91440" bIns="45720" rtlCol="0">
            <a:normAutofit/>
          </a:bodyPr>
          <a:lstStyle/>
          <a:p>
            <a:pPr defTabSz="685800">
              <a:lnSpc>
                <a:spcPct val="90000"/>
              </a:lnSpc>
              <a:spcBef>
                <a:spcPts val="750"/>
              </a:spcBef>
            </a:pPr>
            <a:r>
              <a:rPr lang="en-GB" sz="2100" dirty="0">
                <a:solidFill>
                  <a:srgbClr val="76B82A"/>
                </a:solidFill>
              </a:rPr>
              <a:t> Indicators that characterize technology factor in bioeconomy context</a:t>
            </a:r>
          </a:p>
        </p:txBody>
      </p:sp>
      <p:sp>
        <p:nvSpPr>
          <p:cNvPr id="8" name="TextBox 7">
            <a:extLst>
              <a:ext uri="{FF2B5EF4-FFF2-40B4-BE49-F238E27FC236}">
                <a16:creationId xmlns:a16="http://schemas.microsoft.com/office/drawing/2014/main" id="{1F9FD760-C7C0-4C56-B3B4-4C5E1F36DBE8}"/>
              </a:ext>
            </a:extLst>
          </p:cNvPr>
          <p:cNvSpPr txBox="1"/>
          <p:nvPr/>
        </p:nvSpPr>
        <p:spPr>
          <a:xfrm>
            <a:off x="5813425" y="5743968"/>
            <a:ext cx="3330575" cy="313932"/>
          </a:xfrm>
          <a:prstGeom prst="rect">
            <a:avLst/>
          </a:prstGeom>
          <a:noFill/>
        </p:spPr>
        <p:txBody>
          <a:bodyPr wrap="square">
            <a:spAutoFit/>
          </a:bodyPr>
          <a:lstStyle/>
          <a:p>
            <a:pPr defTabSz="685800">
              <a:lnSpc>
                <a:spcPct val="90000"/>
              </a:lnSpc>
              <a:spcBef>
                <a:spcPts val="750"/>
              </a:spcBef>
            </a:pPr>
            <a:r>
              <a:rPr lang="en-GB" sz="1600" dirty="0"/>
              <a:t>(author</a:t>
            </a:r>
            <a:r>
              <a:rPr lang="lv-LV" sz="1600" dirty="0"/>
              <a:t>: L.Zihare, 2020</a:t>
            </a:r>
            <a:r>
              <a:rPr lang="en-US" sz="1600" dirty="0"/>
              <a:t> [4]</a:t>
            </a:r>
            <a:r>
              <a:rPr lang="en-GB" sz="1600" dirty="0"/>
              <a:t>)</a:t>
            </a:r>
          </a:p>
        </p:txBody>
      </p:sp>
    </p:spTree>
    <p:extLst>
      <p:ext uri="{BB962C8B-B14F-4D97-AF65-F5344CB8AC3E}">
        <p14:creationId xmlns:p14="http://schemas.microsoft.com/office/powerpoint/2010/main" val="860591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85348-B067-452D-905E-DA7618275C8D}"/>
              </a:ext>
            </a:extLst>
          </p:cNvPr>
          <p:cNvSpPr>
            <a:spLocks noGrp="1"/>
          </p:cNvSpPr>
          <p:nvPr>
            <p:ph type="title"/>
          </p:nvPr>
        </p:nvSpPr>
        <p:spPr/>
        <p:txBody>
          <a:bodyPr/>
          <a:lstStyle/>
          <a:p>
            <a:r>
              <a:rPr lang="lv-LV" dirty="0" err="1"/>
              <a:t>Triple</a:t>
            </a:r>
            <a:r>
              <a:rPr lang="lv-LV" dirty="0"/>
              <a:t> </a:t>
            </a:r>
            <a:r>
              <a:rPr lang="lv-LV" dirty="0" err="1"/>
              <a:t>factor</a:t>
            </a:r>
            <a:r>
              <a:rPr lang="lv-LV" dirty="0"/>
              <a:t> </a:t>
            </a:r>
            <a:r>
              <a:rPr lang="lv-LV" dirty="0" err="1"/>
              <a:t>nexus</a:t>
            </a:r>
            <a:endParaRPr lang="en-US" dirty="0"/>
          </a:p>
        </p:txBody>
      </p:sp>
      <p:pic>
        <p:nvPicPr>
          <p:cNvPr id="5" name="Content Placeholder 4">
            <a:extLst>
              <a:ext uri="{FF2B5EF4-FFF2-40B4-BE49-F238E27FC236}">
                <a16:creationId xmlns:a16="http://schemas.microsoft.com/office/drawing/2014/main" id="{135220F1-9E84-4874-BC81-2F51A0665BA5}"/>
              </a:ext>
            </a:extLst>
          </p:cNvPr>
          <p:cNvPicPr>
            <a:picLocks noGrp="1" noChangeAspect="1"/>
          </p:cNvPicPr>
          <p:nvPr>
            <p:ph idx="1"/>
          </p:nvPr>
        </p:nvPicPr>
        <p:blipFill>
          <a:blip r:embed="rId4"/>
          <a:stretch>
            <a:fillRect/>
          </a:stretch>
        </p:blipFill>
        <p:spPr>
          <a:xfrm>
            <a:off x="1411346" y="1579138"/>
            <a:ext cx="4966200" cy="4351338"/>
          </a:xfrm>
          <a:prstGeom prst="rect">
            <a:avLst/>
          </a:prstGeom>
        </p:spPr>
      </p:pic>
      <p:sp>
        <p:nvSpPr>
          <p:cNvPr id="4" name="Slide Number Placeholder 3">
            <a:extLst>
              <a:ext uri="{FF2B5EF4-FFF2-40B4-BE49-F238E27FC236}">
                <a16:creationId xmlns:a16="http://schemas.microsoft.com/office/drawing/2014/main" id="{C485B31D-88F8-491C-930F-C91F4D7ED595}"/>
              </a:ext>
            </a:extLst>
          </p:cNvPr>
          <p:cNvSpPr>
            <a:spLocks noGrp="1"/>
          </p:cNvSpPr>
          <p:nvPr>
            <p:ph type="sldNum" sz="quarter" idx="12"/>
          </p:nvPr>
        </p:nvSpPr>
        <p:spPr/>
        <p:txBody>
          <a:bodyPr/>
          <a:lstStyle/>
          <a:p>
            <a:fld id="{F5D31388-1EA4-4B74-8FFA-0D39003D9700}" type="slidenum">
              <a:rPr lang="it-IT" smtClean="0"/>
              <a:pPr/>
              <a:t>46</a:t>
            </a:fld>
            <a:endParaRPr lang="it-IT"/>
          </a:p>
        </p:txBody>
      </p:sp>
      <p:sp>
        <p:nvSpPr>
          <p:cNvPr id="7" name="TextBox 6">
            <a:extLst>
              <a:ext uri="{FF2B5EF4-FFF2-40B4-BE49-F238E27FC236}">
                <a16:creationId xmlns:a16="http://schemas.microsoft.com/office/drawing/2014/main" id="{47184E81-6993-488E-A172-F755A23AB033}"/>
              </a:ext>
            </a:extLst>
          </p:cNvPr>
          <p:cNvSpPr txBox="1"/>
          <p:nvPr/>
        </p:nvSpPr>
        <p:spPr>
          <a:xfrm>
            <a:off x="3418113" y="5403553"/>
            <a:ext cx="5350329" cy="646331"/>
          </a:xfrm>
          <a:prstGeom prst="rect">
            <a:avLst/>
          </a:prstGeom>
          <a:noFill/>
        </p:spPr>
        <p:txBody>
          <a:bodyPr wrap="square">
            <a:spAutoFit/>
          </a:bodyPr>
          <a:lstStyle/>
          <a:p>
            <a:r>
              <a:rPr lang="lv-LV" b="1" dirty="0" err="1"/>
              <a:t>Triple</a:t>
            </a:r>
            <a:r>
              <a:rPr lang="lv-LV" b="1" dirty="0"/>
              <a:t> </a:t>
            </a:r>
            <a:r>
              <a:rPr lang="en-US" b="1" dirty="0"/>
              <a:t>factor nexus: policy, research and innovation</a:t>
            </a:r>
            <a:r>
              <a:rPr lang="lv-LV" b="1" dirty="0"/>
              <a:t> </a:t>
            </a:r>
            <a:r>
              <a:rPr lang="lv-LV" b="1" dirty="0" err="1"/>
              <a:t>and</a:t>
            </a:r>
            <a:r>
              <a:rPr lang="en-US" b="1" dirty="0"/>
              <a:t> technology</a:t>
            </a:r>
            <a:endParaRPr lang="en-GB" dirty="0"/>
          </a:p>
        </p:txBody>
      </p:sp>
      <p:sp>
        <p:nvSpPr>
          <p:cNvPr id="3" name="Rectangle 2"/>
          <p:cNvSpPr/>
          <p:nvPr/>
        </p:nvSpPr>
        <p:spPr>
          <a:xfrm>
            <a:off x="5942931" y="5626100"/>
            <a:ext cx="3201069" cy="369332"/>
          </a:xfrm>
          <a:prstGeom prst="rect">
            <a:avLst/>
          </a:prstGeom>
        </p:spPr>
        <p:txBody>
          <a:bodyPr wrap="none">
            <a:spAutoFit/>
          </a:bodyPr>
          <a:lstStyle/>
          <a:p>
            <a:r>
              <a:rPr lang="en-GB" dirty="0"/>
              <a:t>(author</a:t>
            </a:r>
            <a:r>
              <a:rPr lang="lv-LV" dirty="0"/>
              <a:t>: L.Zihare, IESE, 2020</a:t>
            </a:r>
            <a:r>
              <a:rPr lang="en-US" dirty="0"/>
              <a:t> [4]</a:t>
            </a:r>
            <a:r>
              <a:rPr lang="en-GB" dirty="0"/>
              <a:t>)</a:t>
            </a:r>
          </a:p>
        </p:txBody>
      </p:sp>
    </p:spTree>
    <p:extLst>
      <p:ext uri="{BB962C8B-B14F-4D97-AF65-F5344CB8AC3E}">
        <p14:creationId xmlns:p14="http://schemas.microsoft.com/office/powerpoint/2010/main" val="151160873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a:t>
            </a:r>
            <a:r>
              <a:rPr lang="lv-LV" dirty="0"/>
              <a:t> </a:t>
            </a:r>
            <a:endParaRPr lang="en-GB" dirty="0"/>
          </a:p>
        </p:txBody>
      </p:sp>
      <p:sp>
        <p:nvSpPr>
          <p:cNvPr id="3" name="Content Placeholder 2"/>
          <p:cNvSpPr>
            <a:spLocks noGrp="1"/>
          </p:cNvSpPr>
          <p:nvPr>
            <p:ph idx="1"/>
          </p:nvPr>
        </p:nvSpPr>
        <p:spPr>
          <a:xfrm>
            <a:off x="375556" y="5255174"/>
            <a:ext cx="8392886" cy="1034904"/>
          </a:xfrm>
        </p:spPr>
        <p:txBody>
          <a:bodyPr/>
          <a:lstStyle/>
          <a:p>
            <a:pPr marL="0" indent="0">
              <a:buNone/>
            </a:pPr>
            <a:r>
              <a:rPr lang="en-GB" dirty="0"/>
              <a:t> Benchmark for Policy, Research &amp; Innovation and Technology link (author analysis) (Data: Eurostat)</a:t>
            </a:r>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47</a:t>
            </a:fld>
            <a:endParaRPr lang="it-IT"/>
          </a:p>
        </p:txBody>
      </p:sp>
      <p:graphicFrame>
        <p:nvGraphicFramePr>
          <p:cNvPr id="5" name="Chart 4"/>
          <p:cNvGraphicFramePr/>
          <p:nvPr>
            <p:extLst>
              <p:ext uri="{D42A27DB-BD31-4B8C-83A1-F6EECF244321}">
                <p14:modId xmlns:p14="http://schemas.microsoft.com/office/powerpoint/2010/main" val="3915363424"/>
              </p:ext>
            </p:extLst>
          </p:nvPr>
        </p:nvGraphicFramePr>
        <p:xfrm>
          <a:off x="375556" y="1744029"/>
          <a:ext cx="5879571" cy="349091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6482442" y="2422210"/>
            <a:ext cx="2374961" cy="2585323"/>
          </a:xfrm>
          <a:prstGeom prst="rect">
            <a:avLst/>
          </a:prstGeom>
        </p:spPr>
        <p:txBody>
          <a:bodyPr wrap="square">
            <a:spAutoFit/>
          </a:bodyPr>
          <a:lstStyle/>
          <a:p>
            <a:r>
              <a:rPr lang="en-GB" dirty="0"/>
              <a:t>P = 122.13c – 92.97, where </a:t>
            </a:r>
          </a:p>
          <a:p>
            <a:r>
              <a:rPr lang="en-GB" dirty="0"/>
              <a:t>P –  patent indicator: applications to the European Patent Office per million inhabitants;</a:t>
            </a:r>
          </a:p>
          <a:p>
            <a:r>
              <a:rPr lang="en-GB" dirty="0"/>
              <a:t>c – gross domestic expenditure on R&amp;D by sector</a:t>
            </a:r>
          </a:p>
        </p:txBody>
      </p:sp>
      <p:sp>
        <p:nvSpPr>
          <p:cNvPr id="6" name="Rectangle 5"/>
          <p:cNvSpPr/>
          <p:nvPr/>
        </p:nvSpPr>
        <p:spPr>
          <a:xfrm>
            <a:off x="5967316" y="5554388"/>
            <a:ext cx="2890087" cy="369332"/>
          </a:xfrm>
          <a:prstGeom prst="rect">
            <a:avLst/>
          </a:prstGeom>
        </p:spPr>
        <p:txBody>
          <a:bodyPr wrap="none">
            <a:spAutoFit/>
          </a:bodyPr>
          <a:lstStyle/>
          <a:p>
            <a:r>
              <a:rPr lang="en-GB"/>
              <a:t>(author</a:t>
            </a:r>
            <a:r>
              <a:rPr lang="lv-LV"/>
              <a:t>: L.Zihare, IESE, 2020</a:t>
            </a:r>
            <a:r>
              <a:rPr lang="en-GB"/>
              <a:t>)</a:t>
            </a:r>
            <a:endParaRPr lang="en-GB" dirty="0"/>
          </a:p>
        </p:txBody>
      </p:sp>
    </p:spTree>
    <p:extLst>
      <p:ext uri="{BB962C8B-B14F-4D97-AF65-F5344CB8AC3E}">
        <p14:creationId xmlns:p14="http://schemas.microsoft.com/office/powerpoint/2010/main" val="406722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3169227"/>
            <a:ext cx="8392886" cy="890589"/>
          </a:xfrm>
        </p:spPr>
        <p:txBody>
          <a:bodyPr/>
          <a:lstStyle/>
          <a:p>
            <a:r>
              <a:rPr lang="lv-LV" dirty="0" err="1"/>
              <a:t>Meso</a:t>
            </a:r>
            <a:r>
              <a:rPr lang="lv-LV" dirty="0"/>
              <a:t> </a:t>
            </a:r>
            <a:r>
              <a:rPr lang="lv-LV" dirty="0" err="1"/>
              <a:t>level</a:t>
            </a:r>
            <a:endParaRPr lang="en-GB" dirty="0"/>
          </a:p>
        </p:txBody>
      </p:sp>
      <p:sp>
        <p:nvSpPr>
          <p:cNvPr id="3" name="Slide Number Placeholder 2"/>
          <p:cNvSpPr>
            <a:spLocks noGrp="1"/>
          </p:cNvSpPr>
          <p:nvPr>
            <p:ph type="sldNum" sz="quarter" idx="12"/>
          </p:nvPr>
        </p:nvSpPr>
        <p:spPr/>
        <p:txBody>
          <a:bodyPr/>
          <a:lstStyle/>
          <a:p>
            <a:fld id="{F5D31388-1EA4-4B74-8FFA-0D39003D9700}" type="slidenum">
              <a:rPr lang="it-IT" smtClean="0"/>
              <a:pPr/>
              <a:t>48</a:t>
            </a:fld>
            <a:endParaRPr lang="it-IT"/>
          </a:p>
        </p:txBody>
      </p:sp>
    </p:spTree>
    <p:extLst>
      <p:ext uri="{BB962C8B-B14F-4D97-AF65-F5344CB8AC3E}">
        <p14:creationId xmlns:p14="http://schemas.microsoft.com/office/powerpoint/2010/main" val="1965826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4CFF1-2C18-43AD-8300-B603A667ABDF}"/>
              </a:ext>
            </a:extLst>
          </p:cNvPr>
          <p:cNvSpPr>
            <a:spLocks noGrp="1"/>
          </p:cNvSpPr>
          <p:nvPr>
            <p:ph type="title"/>
          </p:nvPr>
        </p:nvSpPr>
        <p:spPr>
          <a:xfrm>
            <a:off x="119923" y="1027330"/>
            <a:ext cx="8392886" cy="890589"/>
          </a:xfrm>
        </p:spPr>
        <p:txBody>
          <a:bodyPr/>
          <a:lstStyle/>
          <a:p>
            <a:r>
              <a:rPr lang="lv-LV" dirty="0" err="1"/>
              <a:t>Innovation</a:t>
            </a:r>
            <a:r>
              <a:rPr lang="lv-LV" dirty="0"/>
              <a:t> </a:t>
            </a:r>
            <a:r>
              <a:rPr lang="lv-LV" dirty="0" err="1"/>
              <a:t>transfer</a:t>
            </a:r>
            <a:endParaRPr lang="en-US" dirty="0"/>
          </a:p>
        </p:txBody>
      </p:sp>
      <p:sp>
        <p:nvSpPr>
          <p:cNvPr id="5" name="Slide Number Placeholder 4">
            <a:extLst>
              <a:ext uri="{FF2B5EF4-FFF2-40B4-BE49-F238E27FC236}">
                <a16:creationId xmlns:a16="http://schemas.microsoft.com/office/drawing/2014/main" id="{D225437E-64B4-4B50-BE48-C9A381956DDF}"/>
              </a:ext>
            </a:extLst>
          </p:cNvPr>
          <p:cNvSpPr>
            <a:spLocks noGrp="1"/>
          </p:cNvSpPr>
          <p:nvPr>
            <p:ph type="sldNum" sz="quarter" idx="12"/>
          </p:nvPr>
        </p:nvSpPr>
        <p:spPr/>
        <p:txBody>
          <a:bodyPr/>
          <a:lstStyle/>
          <a:p>
            <a:fld id="{F5D31388-1EA4-4B74-8FFA-0D39003D9700}" type="slidenum">
              <a:rPr lang="it-IT" smtClean="0"/>
              <a:pPr/>
              <a:t>49</a:t>
            </a:fld>
            <a:endParaRPr lang="it-IT"/>
          </a:p>
        </p:txBody>
      </p:sp>
      <p:pic>
        <p:nvPicPr>
          <p:cNvPr id="12" name="Picture 11"/>
          <p:cNvPicPr>
            <a:picLocks noChangeAspect="1"/>
          </p:cNvPicPr>
          <p:nvPr/>
        </p:nvPicPr>
        <p:blipFill>
          <a:blip r:embed="rId4"/>
          <a:stretch>
            <a:fillRect/>
          </a:stretch>
        </p:blipFill>
        <p:spPr>
          <a:xfrm>
            <a:off x="212686" y="2120899"/>
            <a:ext cx="3769621" cy="3228515"/>
          </a:xfrm>
          <a:prstGeom prst="rect">
            <a:avLst/>
          </a:prstGeom>
        </p:spPr>
      </p:pic>
      <p:sp>
        <p:nvSpPr>
          <p:cNvPr id="14" name="Rectangle 13"/>
          <p:cNvSpPr/>
          <p:nvPr/>
        </p:nvSpPr>
        <p:spPr>
          <a:xfrm>
            <a:off x="299156" y="5305936"/>
            <a:ext cx="4027914" cy="646331"/>
          </a:xfrm>
          <a:prstGeom prst="rect">
            <a:avLst/>
          </a:prstGeom>
        </p:spPr>
        <p:txBody>
          <a:bodyPr wrap="square">
            <a:spAutoFit/>
          </a:bodyPr>
          <a:lstStyle/>
          <a:p>
            <a:pPr algn="ctr"/>
            <a:r>
              <a:rPr lang="en-GB" dirty="0">
                <a:solidFill>
                  <a:schemeClr val="accent6"/>
                </a:solidFill>
                <a:latin typeface="Times New Roman" panose="02020603050405020304" pitchFamily="18" charset="0"/>
                <a:ea typeface="Corbel" panose="020B0503020204020204" pitchFamily="34" charset="0"/>
              </a:rPr>
              <a:t> Triple helix of knowledge drivers in </a:t>
            </a:r>
            <a:r>
              <a:rPr lang="en-GB" dirty="0" err="1">
                <a:solidFill>
                  <a:schemeClr val="accent6"/>
                </a:solidFill>
                <a:latin typeface="Times New Roman" panose="02020603050405020304" pitchFamily="18" charset="0"/>
                <a:ea typeface="Corbel" panose="020B0503020204020204" pitchFamily="34" charset="0"/>
              </a:rPr>
              <a:t>bioeconomy</a:t>
            </a:r>
            <a:r>
              <a:rPr lang="en-GB" dirty="0">
                <a:solidFill>
                  <a:schemeClr val="accent6"/>
                </a:solidFill>
                <a:latin typeface="Times New Roman" panose="02020603050405020304" pitchFamily="18" charset="0"/>
                <a:ea typeface="Corbel" panose="020B0503020204020204" pitchFamily="34" charset="0"/>
              </a:rPr>
              <a:t> through technology transfer </a:t>
            </a:r>
            <a:endParaRPr lang="en-GB" dirty="0">
              <a:solidFill>
                <a:schemeClr val="accent6"/>
              </a:solidFill>
            </a:endParaRPr>
          </a:p>
        </p:txBody>
      </p:sp>
      <p:graphicFrame>
        <p:nvGraphicFramePr>
          <p:cNvPr id="15" name="Content Placeholder 14"/>
          <p:cNvGraphicFramePr>
            <a:graphicFrameLocks noGrp="1" noChangeAspect="1"/>
          </p:cNvGraphicFramePr>
          <p:nvPr>
            <p:ph sz="half" idx="2"/>
            <p:extLst>
              <p:ext uri="{D42A27DB-BD31-4B8C-83A1-F6EECF244321}">
                <p14:modId xmlns:p14="http://schemas.microsoft.com/office/powerpoint/2010/main" val="459288880"/>
              </p:ext>
            </p:extLst>
          </p:nvPr>
        </p:nvGraphicFramePr>
        <p:xfrm>
          <a:off x="4068777" y="1790700"/>
          <a:ext cx="5231841" cy="3558714"/>
        </p:xfrm>
        <a:graphic>
          <a:graphicData uri="http://schemas.openxmlformats.org/presentationml/2006/ole">
            <mc:AlternateContent xmlns:mc="http://schemas.openxmlformats.org/markup-compatibility/2006">
              <mc:Choice xmlns:v="urn:schemas-microsoft-com:vml" Requires="v">
                <p:oleObj spid="_x0000_s8210" name="Visio" r:id="rId5" imgW="7505610" imgH="5105506" progId="Visio.Drawing.15">
                  <p:embed/>
                </p:oleObj>
              </mc:Choice>
              <mc:Fallback>
                <p:oleObj name="Visio" r:id="rId5" imgW="7505610" imgH="5105506" progId="Visio.Drawing.15">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8777" y="1790700"/>
                        <a:ext cx="5231841" cy="3558714"/>
                      </a:xfrm>
                      <a:prstGeom prst="rect">
                        <a:avLst/>
                      </a:prstGeom>
                      <a:noFill/>
                    </p:spPr>
                  </p:pic>
                </p:oleObj>
              </mc:Fallback>
            </mc:AlternateContent>
          </a:graphicData>
        </a:graphic>
      </p:graphicFrame>
      <p:sp>
        <p:nvSpPr>
          <p:cNvPr id="16" name="Rectangle 15"/>
          <p:cNvSpPr/>
          <p:nvPr/>
        </p:nvSpPr>
        <p:spPr>
          <a:xfrm>
            <a:off x="5303431" y="5349414"/>
            <a:ext cx="2941831" cy="369332"/>
          </a:xfrm>
          <a:prstGeom prst="rect">
            <a:avLst/>
          </a:prstGeom>
        </p:spPr>
        <p:txBody>
          <a:bodyPr wrap="none">
            <a:spAutoFit/>
          </a:bodyPr>
          <a:lstStyle/>
          <a:p>
            <a:r>
              <a:rPr lang="en-GB" dirty="0">
                <a:solidFill>
                  <a:schemeClr val="accent6"/>
                </a:solidFill>
                <a:latin typeface="Times New Roman" panose="02020603050405020304" pitchFamily="18" charset="0"/>
                <a:ea typeface="Corbel" panose="020B0503020204020204" pitchFamily="34" charset="0"/>
              </a:rPr>
              <a:t>General </a:t>
            </a:r>
            <a:r>
              <a:rPr lang="en-GB" dirty="0" err="1">
                <a:solidFill>
                  <a:schemeClr val="accent6"/>
                </a:solidFill>
                <a:latin typeface="Times New Roman" panose="02020603050405020304" pitchFamily="18" charset="0"/>
                <a:ea typeface="Corbel" panose="020B0503020204020204" pitchFamily="34" charset="0"/>
              </a:rPr>
              <a:t>meso</a:t>
            </a:r>
            <a:r>
              <a:rPr lang="en-GB" dirty="0">
                <a:solidFill>
                  <a:schemeClr val="accent6"/>
                </a:solidFill>
                <a:latin typeface="Times New Roman" panose="02020603050405020304" pitchFamily="18" charset="0"/>
                <a:ea typeface="Corbel" panose="020B0503020204020204" pitchFamily="34" charset="0"/>
              </a:rPr>
              <a:t>-level algorithm</a:t>
            </a:r>
            <a:endParaRPr lang="en-GB" dirty="0">
              <a:solidFill>
                <a:schemeClr val="accent6"/>
              </a:solidFill>
            </a:endParaRPr>
          </a:p>
        </p:txBody>
      </p:sp>
      <p:sp>
        <p:nvSpPr>
          <p:cNvPr id="3" name="Rectangle 2"/>
          <p:cNvSpPr/>
          <p:nvPr/>
        </p:nvSpPr>
        <p:spPr>
          <a:xfrm>
            <a:off x="6253913" y="5743452"/>
            <a:ext cx="2890087" cy="369332"/>
          </a:xfrm>
          <a:prstGeom prst="rect">
            <a:avLst/>
          </a:prstGeom>
        </p:spPr>
        <p:txBody>
          <a:bodyPr wrap="none">
            <a:spAutoFit/>
          </a:bodyPr>
          <a:lstStyle/>
          <a:p>
            <a:r>
              <a:rPr lang="en-GB"/>
              <a:t>(author</a:t>
            </a:r>
            <a:r>
              <a:rPr lang="lv-LV"/>
              <a:t>: L.Zihare, IESE, 2020</a:t>
            </a:r>
            <a:r>
              <a:rPr lang="en-GB"/>
              <a:t>)</a:t>
            </a:r>
            <a:endParaRPr lang="en-GB" dirty="0"/>
          </a:p>
        </p:txBody>
      </p:sp>
    </p:spTree>
    <p:extLst>
      <p:ext uri="{BB962C8B-B14F-4D97-AF65-F5344CB8AC3E}">
        <p14:creationId xmlns:p14="http://schemas.microsoft.com/office/powerpoint/2010/main" val="422552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GB" dirty="0"/>
          </a:p>
        </p:txBody>
      </p:sp>
      <p:sp>
        <p:nvSpPr>
          <p:cNvPr id="3" name="Content Placeholder 2"/>
          <p:cNvSpPr>
            <a:spLocks noGrp="1"/>
          </p:cNvSpPr>
          <p:nvPr>
            <p:ph idx="1"/>
          </p:nvPr>
        </p:nvSpPr>
        <p:spPr/>
        <p:txBody>
          <a:bodyPr>
            <a:normAutofit/>
          </a:bodyPr>
          <a:lstStyle/>
          <a:p>
            <a:pPr marL="0" indent="0">
              <a:buNone/>
            </a:pPr>
            <a:r>
              <a:rPr lang="lv-LV" sz="2800" dirty="0" err="1"/>
              <a:t>In</a:t>
            </a:r>
            <a:r>
              <a:rPr lang="lv-LV" sz="2800" dirty="0"/>
              <a:t> </a:t>
            </a:r>
            <a:r>
              <a:rPr lang="lv-LV" sz="2800" dirty="0" err="1"/>
              <a:t>this</a:t>
            </a:r>
            <a:r>
              <a:rPr lang="lv-LV" sz="2800" dirty="0"/>
              <a:t> </a:t>
            </a:r>
            <a:r>
              <a:rPr lang="lv-LV" sz="2800" dirty="0" err="1"/>
              <a:t>lecture</a:t>
            </a:r>
            <a:r>
              <a:rPr lang="lv-LV" sz="2800" dirty="0"/>
              <a:t> </a:t>
            </a:r>
            <a:r>
              <a:rPr lang="lv-LV" sz="2800" dirty="0" err="1"/>
              <a:t>you</a:t>
            </a:r>
            <a:r>
              <a:rPr lang="lv-LV" sz="2800" dirty="0"/>
              <a:t> </a:t>
            </a:r>
            <a:r>
              <a:rPr lang="lv-LV" sz="2800" dirty="0" err="1"/>
              <a:t>will</a:t>
            </a:r>
            <a:r>
              <a:rPr lang="lv-LV" sz="2800" dirty="0"/>
              <a:t> </a:t>
            </a:r>
            <a:r>
              <a:rPr lang="lv-LV" sz="2800" dirty="0" err="1"/>
              <a:t>be</a:t>
            </a:r>
            <a:r>
              <a:rPr lang="lv-LV" sz="2800" dirty="0"/>
              <a:t> </a:t>
            </a:r>
            <a:r>
              <a:rPr lang="lv-LV" sz="2800" dirty="0" err="1"/>
              <a:t>introduced</a:t>
            </a:r>
            <a:r>
              <a:rPr lang="lv-LV" sz="2800" dirty="0"/>
              <a:t> to </a:t>
            </a:r>
            <a:r>
              <a:rPr lang="lv-LV" sz="2800" dirty="0" err="1"/>
              <a:t>theory</a:t>
            </a:r>
            <a:r>
              <a:rPr lang="lv-LV" sz="2800" dirty="0"/>
              <a:t> </a:t>
            </a:r>
            <a:r>
              <a:rPr lang="lv-LV" sz="2800" dirty="0" err="1"/>
              <a:t>that</a:t>
            </a:r>
            <a:r>
              <a:rPr lang="lv-LV" sz="2800" dirty="0"/>
              <a:t> </a:t>
            </a:r>
            <a:r>
              <a:rPr lang="lv-LV" sz="2800" dirty="0" err="1"/>
              <a:t>will</a:t>
            </a:r>
            <a:r>
              <a:rPr lang="lv-LV" sz="2800" dirty="0"/>
              <a:t> </a:t>
            </a:r>
            <a:r>
              <a:rPr lang="lv-LV" sz="2800" dirty="0" err="1"/>
              <a:t>help</a:t>
            </a:r>
            <a:r>
              <a:rPr lang="lv-LV" sz="2800" dirty="0"/>
              <a:t> </a:t>
            </a:r>
            <a:r>
              <a:rPr lang="lv-LV" sz="2800" dirty="0" err="1"/>
              <a:t>you</a:t>
            </a:r>
            <a:r>
              <a:rPr lang="lv-LV" sz="2800" dirty="0"/>
              <a:t> </a:t>
            </a:r>
            <a:r>
              <a:rPr lang="lv-LV" sz="2800" dirty="0" err="1"/>
              <a:t>understand</a:t>
            </a:r>
            <a:r>
              <a:rPr lang="lv-LV" sz="2800" dirty="0"/>
              <a:t> </a:t>
            </a:r>
            <a:r>
              <a:rPr lang="lv-LV" sz="2800" dirty="0" err="1"/>
              <a:t>two</a:t>
            </a:r>
            <a:r>
              <a:rPr lang="lv-LV" sz="2800" dirty="0"/>
              <a:t> </a:t>
            </a:r>
            <a:r>
              <a:rPr lang="lv-LV" sz="2800" dirty="0" err="1"/>
              <a:t>questions</a:t>
            </a:r>
            <a:r>
              <a:rPr lang="lv-LV" sz="2800" dirty="0"/>
              <a:t>: </a:t>
            </a:r>
          </a:p>
          <a:p>
            <a:pPr marL="0" indent="0">
              <a:buNone/>
            </a:pPr>
            <a:r>
              <a:rPr lang="lv-LV" sz="2800" dirty="0"/>
              <a:t>«</a:t>
            </a:r>
            <a:r>
              <a:rPr lang="lv-LV" sz="2800" dirty="0" err="1"/>
              <a:t>Why</a:t>
            </a:r>
            <a:r>
              <a:rPr lang="lv-LV" sz="2800" dirty="0"/>
              <a:t> </a:t>
            </a:r>
            <a:r>
              <a:rPr lang="lv-LV" sz="2800" dirty="0" err="1"/>
              <a:t>bioeconomy</a:t>
            </a:r>
            <a:r>
              <a:rPr lang="lv-LV" sz="2800" dirty="0"/>
              <a:t>?» </a:t>
            </a:r>
            <a:r>
              <a:rPr lang="lv-LV" sz="2800" dirty="0" err="1"/>
              <a:t>and</a:t>
            </a:r>
            <a:r>
              <a:rPr lang="lv-LV" sz="2800" dirty="0"/>
              <a:t> </a:t>
            </a:r>
          </a:p>
          <a:p>
            <a:pPr marL="0" indent="0">
              <a:buNone/>
            </a:pPr>
            <a:r>
              <a:rPr lang="lv-LV" sz="2800" dirty="0"/>
              <a:t>«</a:t>
            </a:r>
            <a:r>
              <a:rPr lang="lv-LV" sz="2800" dirty="0" err="1"/>
              <a:t>How</a:t>
            </a:r>
            <a:r>
              <a:rPr lang="lv-LV" sz="2800" dirty="0"/>
              <a:t> to </a:t>
            </a:r>
            <a:r>
              <a:rPr lang="lv-LV" sz="2800" dirty="0" err="1"/>
              <a:t>implement</a:t>
            </a:r>
            <a:r>
              <a:rPr lang="lv-LV" sz="2800" dirty="0"/>
              <a:t> </a:t>
            </a:r>
            <a:r>
              <a:rPr lang="lv-LV" sz="2800" dirty="0" err="1"/>
              <a:t>bioeconomy</a:t>
            </a:r>
            <a:r>
              <a:rPr lang="lv-LV" sz="2800" dirty="0"/>
              <a:t> </a:t>
            </a:r>
            <a:r>
              <a:rPr lang="lv-LV" sz="2800" dirty="0" err="1"/>
              <a:t>principles</a:t>
            </a:r>
            <a:r>
              <a:rPr lang="lv-LV" sz="2800" dirty="0"/>
              <a:t>?»</a:t>
            </a:r>
          </a:p>
          <a:p>
            <a:pPr lvl="1"/>
            <a:r>
              <a:rPr lang="lv-LV" sz="2500" dirty="0" err="1"/>
              <a:t>Added</a:t>
            </a:r>
            <a:r>
              <a:rPr lang="lv-LV" sz="2500" dirty="0"/>
              <a:t> </a:t>
            </a:r>
            <a:r>
              <a:rPr lang="lv-LV" sz="2500" dirty="0" err="1"/>
              <a:t>value</a:t>
            </a:r>
            <a:r>
              <a:rPr lang="lv-LV" sz="2500" dirty="0"/>
              <a:t> </a:t>
            </a:r>
            <a:r>
              <a:rPr lang="lv-LV" sz="2500" dirty="0" err="1"/>
              <a:t>of</a:t>
            </a:r>
            <a:r>
              <a:rPr lang="en-GB" sz="2500" dirty="0"/>
              <a:t> </a:t>
            </a:r>
            <a:r>
              <a:rPr lang="en-GB" sz="2500" dirty="0" err="1"/>
              <a:t>bioresources</a:t>
            </a:r>
            <a:r>
              <a:rPr lang="en-GB" sz="2500" dirty="0"/>
              <a:t> </a:t>
            </a:r>
            <a:endParaRPr lang="lv-LV" sz="2500" dirty="0"/>
          </a:p>
          <a:p>
            <a:pPr lvl="1"/>
            <a:r>
              <a:rPr lang="lv-LV" sz="2500" dirty="0" err="1"/>
              <a:t>Examples</a:t>
            </a:r>
            <a:r>
              <a:rPr lang="lv-LV" sz="2500" dirty="0"/>
              <a:t> </a:t>
            </a:r>
            <a:r>
              <a:rPr lang="lv-LV" sz="2500" dirty="0" err="1"/>
              <a:t>of</a:t>
            </a:r>
            <a:r>
              <a:rPr lang="lv-LV" sz="2500" dirty="0"/>
              <a:t> </a:t>
            </a:r>
            <a:r>
              <a:rPr lang="lv-LV" sz="2500" dirty="0" err="1"/>
              <a:t>industrial</a:t>
            </a:r>
            <a:r>
              <a:rPr lang="lv-LV" sz="2500" dirty="0"/>
              <a:t> </a:t>
            </a:r>
            <a:r>
              <a:rPr lang="lv-LV" sz="2500" dirty="0" err="1"/>
              <a:t>symbiosis</a:t>
            </a:r>
            <a:endParaRPr lang="lv-LV" sz="2500" dirty="0"/>
          </a:p>
          <a:p>
            <a:pPr lvl="1"/>
            <a:r>
              <a:rPr lang="lv-LV" sz="2500" dirty="0"/>
              <a:t>S</a:t>
            </a:r>
            <a:r>
              <a:rPr lang="en-GB" sz="2500" dirty="0" err="1"/>
              <a:t>ustainable</a:t>
            </a:r>
            <a:r>
              <a:rPr lang="en-GB" sz="2500" dirty="0"/>
              <a:t> </a:t>
            </a:r>
            <a:r>
              <a:rPr lang="lv-LV" sz="2500" dirty="0" err="1"/>
              <a:t>bioeconomy</a:t>
            </a:r>
            <a:r>
              <a:rPr lang="lv-LV" sz="2500" dirty="0"/>
              <a:t> </a:t>
            </a:r>
            <a:r>
              <a:rPr lang="en-GB" sz="2500" dirty="0"/>
              <a:t>development at a national, regional, and local level</a:t>
            </a:r>
            <a:endParaRPr lang="lv-LV" sz="2500" dirty="0"/>
          </a:p>
          <a:p>
            <a:pPr lvl="1"/>
            <a:r>
              <a:rPr lang="lv-LV" sz="2500" dirty="0" err="1"/>
              <a:t>Underused</a:t>
            </a:r>
            <a:r>
              <a:rPr lang="lv-LV" sz="2500" dirty="0"/>
              <a:t> </a:t>
            </a:r>
            <a:r>
              <a:rPr lang="lv-LV" sz="2500" dirty="0" err="1"/>
              <a:t>bioresources</a:t>
            </a:r>
            <a:r>
              <a:rPr lang="lv-LV" sz="2500" dirty="0"/>
              <a:t> </a:t>
            </a:r>
            <a:r>
              <a:rPr lang="lv-LV" sz="2500" dirty="0" err="1"/>
              <a:t>and</a:t>
            </a:r>
            <a:r>
              <a:rPr lang="lv-LV" sz="2500" dirty="0"/>
              <a:t> </a:t>
            </a:r>
            <a:r>
              <a:rPr lang="lv-LV" sz="2500" dirty="0" err="1"/>
              <a:t>innovations</a:t>
            </a:r>
            <a:endParaRPr lang="lv-LV" sz="2500" dirty="0"/>
          </a:p>
          <a:p>
            <a:endParaRPr lang="lv-LV" sz="28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a:t>
            </a:fld>
            <a:endParaRPr lang="it-IT"/>
          </a:p>
        </p:txBody>
      </p:sp>
    </p:spTree>
    <p:extLst>
      <p:ext uri="{BB962C8B-B14F-4D97-AF65-F5344CB8AC3E}">
        <p14:creationId xmlns:p14="http://schemas.microsoft.com/office/powerpoint/2010/main" val="194240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5D364D72-3C84-42A7-BA06-D7ACC855DBDE}"/>
              </a:ext>
            </a:extLst>
          </p:cNvPr>
          <p:cNvSpPr/>
          <p:nvPr/>
        </p:nvSpPr>
        <p:spPr>
          <a:xfrm>
            <a:off x="7664408" y="3231999"/>
            <a:ext cx="1345670" cy="1048870"/>
          </a:xfrm>
          <a:prstGeom prst="rightArrow">
            <a:avLst>
              <a:gd name="adj1" fmla="val 80488"/>
              <a:gd name="adj2" fmla="val 2254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t>Consumers</a:t>
            </a:r>
          </a:p>
        </p:txBody>
      </p:sp>
      <p:sp>
        <p:nvSpPr>
          <p:cNvPr id="2" name="Title 1">
            <a:extLst>
              <a:ext uri="{FF2B5EF4-FFF2-40B4-BE49-F238E27FC236}">
                <a16:creationId xmlns:a16="http://schemas.microsoft.com/office/drawing/2014/main" id="{F0756FAC-8C7D-4FB8-B821-9C0E4C8C39CE}"/>
              </a:ext>
            </a:extLst>
          </p:cNvPr>
          <p:cNvSpPr>
            <a:spLocks noGrp="1"/>
          </p:cNvSpPr>
          <p:nvPr>
            <p:ph type="title"/>
          </p:nvPr>
        </p:nvSpPr>
        <p:spPr>
          <a:xfrm>
            <a:off x="65059" y="800100"/>
            <a:ext cx="8945019" cy="890589"/>
          </a:xfrm>
        </p:spPr>
        <p:txBody>
          <a:bodyPr anchor="ctr">
            <a:normAutofit/>
          </a:bodyPr>
          <a:lstStyle/>
          <a:p>
            <a:r>
              <a:rPr lang="en-US" sz="2400" dirty="0"/>
              <a:t>Factors influencing the innovation commercialization process</a:t>
            </a:r>
          </a:p>
        </p:txBody>
      </p:sp>
      <p:sp>
        <p:nvSpPr>
          <p:cNvPr id="5" name="Slide Number Placeholder 4">
            <a:extLst>
              <a:ext uri="{FF2B5EF4-FFF2-40B4-BE49-F238E27FC236}">
                <a16:creationId xmlns:a16="http://schemas.microsoft.com/office/drawing/2014/main" id="{DDE37894-6F5E-4030-88D1-C5E8B4873102}"/>
              </a:ext>
            </a:extLst>
          </p:cNvPr>
          <p:cNvSpPr>
            <a:spLocks noGrp="1"/>
          </p:cNvSpPr>
          <p:nvPr>
            <p:ph type="sldNum" sz="quarter" idx="12"/>
          </p:nvPr>
        </p:nvSpPr>
        <p:spPr>
          <a:xfrm>
            <a:off x="8278585" y="6310311"/>
            <a:ext cx="489857" cy="365125"/>
          </a:xfrm>
        </p:spPr>
        <p:txBody>
          <a:bodyPr anchor="ctr">
            <a:normAutofit/>
          </a:bodyPr>
          <a:lstStyle/>
          <a:p>
            <a:pPr>
              <a:spcAft>
                <a:spcPts val="600"/>
              </a:spcAft>
            </a:pPr>
            <a:fld id="{F5D31388-1EA4-4B74-8FFA-0D39003D9700}" type="slidenum">
              <a:rPr lang="it-IT" smtClean="0"/>
              <a:pPr>
                <a:spcAft>
                  <a:spcPts val="600"/>
                </a:spcAft>
              </a:pPr>
              <a:t>50</a:t>
            </a:fld>
            <a:endParaRPr lang="it-IT"/>
          </a:p>
        </p:txBody>
      </p:sp>
      <p:graphicFrame>
        <p:nvGraphicFramePr>
          <p:cNvPr id="3" name="Diagram 2">
            <a:extLst>
              <a:ext uri="{FF2B5EF4-FFF2-40B4-BE49-F238E27FC236}">
                <a16:creationId xmlns:a16="http://schemas.microsoft.com/office/drawing/2014/main" id="{C9320C42-63CB-4BE0-AD75-73B03305A239}"/>
              </a:ext>
            </a:extLst>
          </p:cNvPr>
          <p:cNvGraphicFramePr/>
          <p:nvPr>
            <p:extLst>
              <p:ext uri="{D42A27DB-BD31-4B8C-83A1-F6EECF244321}">
                <p14:modId xmlns:p14="http://schemas.microsoft.com/office/powerpoint/2010/main" val="3862452542"/>
              </p:ext>
            </p:extLst>
          </p:nvPr>
        </p:nvGraphicFramePr>
        <p:xfrm>
          <a:off x="731008" y="2119201"/>
          <a:ext cx="7254240" cy="315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Right 3">
            <a:extLst>
              <a:ext uri="{FF2B5EF4-FFF2-40B4-BE49-F238E27FC236}">
                <a16:creationId xmlns:a16="http://schemas.microsoft.com/office/drawing/2014/main" id="{D6018CDA-7D2F-4F96-ABF2-4038F1C1CF85}"/>
              </a:ext>
            </a:extLst>
          </p:cNvPr>
          <p:cNvSpPr/>
          <p:nvPr/>
        </p:nvSpPr>
        <p:spPr>
          <a:xfrm>
            <a:off x="65059" y="3174758"/>
            <a:ext cx="1181035" cy="1048870"/>
          </a:xfrm>
          <a:prstGeom prst="rightArrow">
            <a:avLst>
              <a:gd name="adj1" fmla="val 80488"/>
              <a:gd name="adj2" fmla="val 1656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R&amp;D institutions</a:t>
            </a:r>
          </a:p>
          <a:p>
            <a:pPr algn="ctr"/>
            <a:r>
              <a:rPr lang="en-US" sz="1100" b="1" dirty="0"/>
              <a:t>Universities</a:t>
            </a:r>
          </a:p>
        </p:txBody>
      </p:sp>
      <p:cxnSp>
        <p:nvCxnSpPr>
          <p:cNvPr id="11" name="Straight Arrow Connector 10">
            <a:extLst>
              <a:ext uri="{FF2B5EF4-FFF2-40B4-BE49-F238E27FC236}">
                <a16:creationId xmlns:a16="http://schemas.microsoft.com/office/drawing/2014/main" id="{BCE52A35-8C46-4B71-9FBA-5AB76BD2E769}"/>
              </a:ext>
            </a:extLst>
          </p:cNvPr>
          <p:cNvCxnSpPr>
            <a:cxnSpLocks/>
          </p:cNvCxnSpPr>
          <p:nvPr/>
        </p:nvCxnSpPr>
        <p:spPr>
          <a:xfrm>
            <a:off x="1156447" y="4109297"/>
            <a:ext cx="6553200" cy="0"/>
          </a:xfrm>
          <a:prstGeom prst="straightConnector1">
            <a:avLst/>
          </a:prstGeom>
          <a:ln>
            <a:solidFill>
              <a:schemeClr val="tx1"/>
            </a:solidFill>
            <a:prstDash val="dash"/>
            <a:tailEnd type="triangle"/>
          </a:ln>
          <a:effectLst>
            <a:glow rad="63500">
              <a:schemeClr val="accent4">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A29938-4BAC-40DF-8940-2016E02E68B0}"/>
              </a:ext>
            </a:extLst>
          </p:cNvPr>
          <p:cNvSpPr txBox="1"/>
          <p:nvPr/>
        </p:nvSpPr>
        <p:spPr>
          <a:xfrm>
            <a:off x="1797040" y="4106066"/>
            <a:ext cx="1847114" cy="261610"/>
          </a:xfrm>
          <a:prstGeom prst="rect">
            <a:avLst/>
          </a:prstGeom>
          <a:noFill/>
        </p:spPr>
        <p:txBody>
          <a:bodyPr wrap="square" rtlCol="0">
            <a:spAutoFit/>
          </a:bodyPr>
          <a:lstStyle/>
          <a:p>
            <a:r>
              <a:rPr lang="en-US" sz="1100" b="1" i="1" dirty="0"/>
              <a:t>Process of innovation</a:t>
            </a:r>
          </a:p>
        </p:txBody>
      </p:sp>
      <p:sp>
        <p:nvSpPr>
          <p:cNvPr id="14" name="Rectangle: Rounded Corners 13">
            <a:extLst>
              <a:ext uri="{FF2B5EF4-FFF2-40B4-BE49-F238E27FC236}">
                <a16:creationId xmlns:a16="http://schemas.microsoft.com/office/drawing/2014/main" id="{AE7E439F-0C87-4179-B398-75054C8699C8}"/>
              </a:ext>
            </a:extLst>
          </p:cNvPr>
          <p:cNvSpPr/>
          <p:nvPr/>
        </p:nvSpPr>
        <p:spPr>
          <a:xfrm>
            <a:off x="1039906" y="4591909"/>
            <a:ext cx="6517342" cy="227952"/>
          </a:xfrm>
          <a:prstGeom prst="roundRect">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Market supply push factors</a:t>
            </a:r>
          </a:p>
        </p:txBody>
      </p:sp>
      <p:sp>
        <p:nvSpPr>
          <p:cNvPr id="15" name="Rectangle: Rounded Corners 14">
            <a:extLst>
              <a:ext uri="{FF2B5EF4-FFF2-40B4-BE49-F238E27FC236}">
                <a16:creationId xmlns:a16="http://schemas.microsoft.com/office/drawing/2014/main" id="{E49F5903-3EB9-465B-A763-48541CFAB28A}"/>
              </a:ext>
            </a:extLst>
          </p:cNvPr>
          <p:cNvSpPr/>
          <p:nvPr/>
        </p:nvSpPr>
        <p:spPr>
          <a:xfrm>
            <a:off x="272562" y="5013640"/>
            <a:ext cx="1902310" cy="763708"/>
          </a:xfrm>
          <a:prstGeom prst="roundRect">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Company</a:t>
            </a:r>
            <a:endParaRPr lang="lv-LV" sz="1600" b="1" dirty="0"/>
          </a:p>
          <a:p>
            <a:pPr algn="ctr"/>
            <a:r>
              <a:rPr lang="lv-LV" sz="1600" dirty="0">
                <a:solidFill>
                  <a:schemeClr val="tx1"/>
                </a:solidFill>
              </a:rPr>
              <a:t>(</a:t>
            </a:r>
            <a:r>
              <a:rPr lang="lv-LV" sz="1600" dirty="0" err="1">
                <a:solidFill>
                  <a:schemeClr val="tx1"/>
                </a:solidFill>
              </a:rPr>
              <a:t>supply</a:t>
            </a:r>
            <a:r>
              <a:rPr lang="lv-LV" sz="1600" dirty="0">
                <a:solidFill>
                  <a:schemeClr val="tx1"/>
                </a:solidFill>
              </a:rPr>
              <a:t> </a:t>
            </a:r>
            <a:r>
              <a:rPr lang="lv-LV" sz="1600" dirty="0" err="1">
                <a:solidFill>
                  <a:schemeClr val="tx1"/>
                </a:solidFill>
              </a:rPr>
              <a:t>chain</a:t>
            </a:r>
            <a:r>
              <a:rPr lang="lv-LV" sz="1600" dirty="0">
                <a:solidFill>
                  <a:schemeClr val="tx1"/>
                </a:solidFill>
              </a:rPr>
              <a:t>, </a:t>
            </a:r>
            <a:r>
              <a:rPr lang="lv-LV" sz="1600" dirty="0" err="1">
                <a:solidFill>
                  <a:schemeClr val="tx1"/>
                </a:solidFill>
              </a:rPr>
              <a:t>green</a:t>
            </a:r>
            <a:r>
              <a:rPr lang="lv-LV" sz="1600" dirty="0">
                <a:solidFill>
                  <a:schemeClr val="tx1"/>
                </a:solidFill>
              </a:rPr>
              <a:t> </a:t>
            </a:r>
            <a:r>
              <a:rPr lang="lv-LV" sz="1600" dirty="0" err="1">
                <a:solidFill>
                  <a:schemeClr val="tx1"/>
                </a:solidFill>
              </a:rPr>
              <a:t>policies</a:t>
            </a:r>
            <a:r>
              <a:rPr lang="lv-LV" sz="1600" dirty="0">
                <a:solidFill>
                  <a:schemeClr val="tx1"/>
                </a:solidFill>
              </a:rPr>
              <a:t>)</a:t>
            </a:r>
            <a:endParaRPr lang="en-US" sz="1600" dirty="0">
              <a:solidFill>
                <a:schemeClr val="tx1"/>
              </a:solidFill>
            </a:endParaRPr>
          </a:p>
        </p:txBody>
      </p:sp>
      <p:sp>
        <p:nvSpPr>
          <p:cNvPr id="16" name="Rectangle: Rounded Corners 15">
            <a:extLst>
              <a:ext uri="{FF2B5EF4-FFF2-40B4-BE49-F238E27FC236}">
                <a16:creationId xmlns:a16="http://schemas.microsoft.com/office/drawing/2014/main" id="{1CACD4D8-F590-425B-A871-11F021DBE8B9}"/>
              </a:ext>
            </a:extLst>
          </p:cNvPr>
          <p:cNvSpPr/>
          <p:nvPr/>
        </p:nvSpPr>
        <p:spPr>
          <a:xfrm>
            <a:off x="2797955" y="5041723"/>
            <a:ext cx="3284983" cy="1114761"/>
          </a:xfrm>
          <a:prstGeom prst="roundRect">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Product/market conceptualization</a:t>
            </a:r>
            <a:r>
              <a:rPr lang="lv-LV" sz="1600" b="1" dirty="0"/>
              <a:t> </a:t>
            </a:r>
            <a:r>
              <a:rPr lang="lv-LV" sz="1600" dirty="0">
                <a:solidFill>
                  <a:schemeClr val="tx1"/>
                </a:solidFill>
              </a:rPr>
              <a:t>(</a:t>
            </a:r>
            <a:r>
              <a:rPr lang="lv-LV" sz="1600" dirty="0" err="1">
                <a:solidFill>
                  <a:schemeClr val="tx1"/>
                </a:solidFill>
              </a:rPr>
              <a:t>Environmental</a:t>
            </a:r>
            <a:r>
              <a:rPr lang="lv-LV" sz="1600" dirty="0">
                <a:solidFill>
                  <a:schemeClr val="tx1"/>
                </a:solidFill>
              </a:rPr>
              <a:t> </a:t>
            </a:r>
            <a:r>
              <a:rPr lang="lv-LV" sz="1600" dirty="0" err="1">
                <a:solidFill>
                  <a:schemeClr val="tx1"/>
                </a:solidFill>
              </a:rPr>
              <a:t>properties</a:t>
            </a:r>
            <a:r>
              <a:rPr lang="lv-LV" sz="1600" dirty="0">
                <a:solidFill>
                  <a:schemeClr val="tx1"/>
                </a:solidFill>
              </a:rPr>
              <a:t> – </a:t>
            </a:r>
            <a:r>
              <a:rPr lang="lv-LV" sz="1600" dirty="0" err="1">
                <a:solidFill>
                  <a:schemeClr val="tx1"/>
                </a:solidFill>
              </a:rPr>
              <a:t>energy</a:t>
            </a:r>
            <a:r>
              <a:rPr lang="lv-LV" sz="1600" dirty="0">
                <a:solidFill>
                  <a:schemeClr val="tx1"/>
                </a:solidFill>
              </a:rPr>
              <a:t> </a:t>
            </a:r>
            <a:r>
              <a:rPr lang="lv-LV" sz="1600" dirty="0" err="1">
                <a:solidFill>
                  <a:schemeClr val="tx1"/>
                </a:solidFill>
              </a:rPr>
              <a:t>use</a:t>
            </a:r>
            <a:r>
              <a:rPr lang="lv-LV" sz="1600" dirty="0">
                <a:solidFill>
                  <a:schemeClr val="tx1"/>
                </a:solidFill>
              </a:rPr>
              <a:t>, </a:t>
            </a:r>
            <a:r>
              <a:rPr lang="lv-LV" sz="1600" dirty="0" err="1">
                <a:solidFill>
                  <a:schemeClr val="tx1"/>
                </a:solidFill>
              </a:rPr>
              <a:t>material</a:t>
            </a:r>
            <a:r>
              <a:rPr lang="lv-LV" sz="1600" dirty="0">
                <a:solidFill>
                  <a:schemeClr val="tx1"/>
                </a:solidFill>
              </a:rPr>
              <a:t> </a:t>
            </a:r>
            <a:r>
              <a:rPr lang="lv-LV" sz="1600" dirty="0" err="1">
                <a:solidFill>
                  <a:schemeClr val="tx1"/>
                </a:solidFill>
              </a:rPr>
              <a:t>use</a:t>
            </a:r>
            <a:r>
              <a:rPr lang="lv-LV" sz="1600" dirty="0">
                <a:solidFill>
                  <a:schemeClr val="tx1"/>
                </a:solidFill>
              </a:rPr>
              <a:t>, </a:t>
            </a:r>
            <a:r>
              <a:rPr lang="lv-LV" sz="1600" dirty="0" err="1">
                <a:solidFill>
                  <a:schemeClr val="tx1"/>
                </a:solidFill>
              </a:rPr>
              <a:t>emiccions</a:t>
            </a:r>
            <a:r>
              <a:rPr lang="lv-LV" sz="1600" dirty="0">
                <a:solidFill>
                  <a:schemeClr val="tx1"/>
                </a:solidFill>
              </a:rPr>
              <a:t>, </a:t>
            </a:r>
            <a:r>
              <a:rPr lang="lv-LV" sz="1600" dirty="0" err="1">
                <a:solidFill>
                  <a:schemeClr val="tx1"/>
                </a:solidFill>
              </a:rPr>
              <a:t>functional</a:t>
            </a:r>
            <a:r>
              <a:rPr lang="lv-LV" sz="1600" dirty="0">
                <a:solidFill>
                  <a:schemeClr val="tx1"/>
                </a:solidFill>
              </a:rPr>
              <a:t> </a:t>
            </a:r>
            <a:r>
              <a:rPr lang="lv-LV" sz="1600" dirty="0" err="1">
                <a:solidFill>
                  <a:schemeClr val="tx1"/>
                </a:solidFill>
              </a:rPr>
              <a:t>properties</a:t>
            </a:r>
            <a:r>
              <a:rPr lang="lv-LV" sz="1600" dirty="0">
                <a:solidFill>
                  <a:schemeClr val="tx1"/>
                </a:solidFill>
              </a:rPr>
              <a:t>)</a:t>
            </a:r>
            <a:endParaRPr lang="en-US" sz="1600" dirty="0">
              <a:solidFill>
                <a:schemeClr val="tx1"/>
              </a:solidFill>
            </a:endParaRPr>
          </a:p>
        </p:txBody>
      </p:sp>
      <p:sp>
        <p:nvSpPr>
          <p:cNvPr id="17" name="Rectangle: Rounded Corners 16">
            <a:extLst>
              <a:ext uri="{FF2B5EF4-FFF2-40B4-BE49-F238E27FC236}">
                <a16:creationId xmlns:a16="http://schemas.microsoft.com/office/drawing/2014/main" id="{3973F201-F7D7-40E7-A70A-6990AF6E2F87}"/>
              </a:ext>
            </a:extLst>
          </p:cNvPr>
          <p:cNvSpPr/>
          <p:nvPr/>
        </p:nvSpPr>
        <p:spPr>
          <a:xfrm>
            <a:off x="6282131" y="5073873"/>
            <a:ext cx="1902310" cy="1050460"/>
          </a:xfrm>
          <a:prstGeom prst="roundRect">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Technology push instruments</a:t>
            </a:r>
            <a:r>
              <a:rPr lang="lv-LV" sz="1600" b="1" dirty="0"/>
              <a:t> </a:t>
            </a:r>
            <a:r>
              <a:rPr lang="lv-LV" sz="1600" dirty="0">
                <a:solidFill>
                  <a:schemeClr val="tx1"/>
                </a:solidFill>
              </a:rPr>
              <a:t>(</a:t>
            </a:r>
            <a:r>
              <a:rPr lang="lv-LV" sz="1600" dirty="0" err="1">
                <a:solidFill>
                  <a:schemeClr val="tx1"/>
                </a:solidFill>
              </a:rPr>
              <a:t>Reasearch</a:t>
            </a:r>
            <a:r>
              <a:rPr lang="lv-LV" sz="1600" dirty="0">
                <a:solidFill>
                  <a:schemeClr val="tx1"/>
                </a:solidFill>
              </a:rPr>
              <a:t> </a:t>
            </a:r>
            <a:r>
              <a:rPr lang="lv-LV" sz="1600" dirty="0" err="1">
                <a:solidFill>
                  <a:schemeClr val="tx1"/>
                </a:solidFill>
              </a:rPr>
              <a:t>funds</a:t>
            </a:r>
            <a:r>
              <a:rPr lang="lv-LV" sz="1600" dirty="0">
                <a:solidFill>
                  <a:schemeClr val="tx1"/>
                </a:solidFill>
              </a:rPr>
              <a:t>, R&amp;D </a:t>
            </a:r>
            <a:r>
              <a:rPr lang="lv-LV" sz="1600" dirty="0" err="1">
                <a:solidFill>
                  <a:schemeClr val="tx1"/>
                </a:solidFill>
              </a:rPr>
              <a:t>programmes</a:t>
            </a:r>
            <a:r>
              <a:rPr lang="lv-LV" sz="1600" dirty="0">
                <a:solidFill>
                  <a:schemeClr val="tx1"/>
                </a:solidFill>
              </a:rPr>
              <a:t>)</a:t>
            </a:r>
            <a:endParaRPr lang="en-US" sz="1600" dirty="0">
              <a:solidFill>
                <a:schemeClr val="tx1"/>
              </a:solidFill>
            </a:endParaRPr>
          </a:p>
        </p:txBody>
      </p:sp>
      <p:sp>
        <p:nvSpPr>
          <p:cNvPr id="18" name="Rectangle: Rounded Corners 17">
            <a:extLst>
              <a:ext uri="{FF2B5EF4-FFF2-40B4-BE49-F238E27FC236}">
                <a16:creationId xmlns:a16="http://schemas.microsoft.com/office/drawing/2014/main" id="{7547E0D1-7039-4F34-8A99-C25951023F7E}"/>
              </a:ext>
            </a:extLst>
          </p:cNvPr>
          <p:cNvSpPr/>
          <p:nvPr/>
        </p:nvSpPr>
        <p:spPr>
          <a:xfrm>
            <a:off x="941738" y="2593690"/>
            <a:ext cx="6517342" cy="22795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Market demand and consumption promotion factors</a:t>
            </a:r>
          </a:p>
        </p:txBody>
      </p:sp>
      <p:sp>
        <p:nvSpPr>
          <p:cNvPr id="19" name="Rectangle: Rounded Corners 18">
            <a:extLst>
              <a:ext uri="{FF2B5EF4-FFF2-40B4-BE49-F238E27FC236}">
                <a16:creationId xmlns:a16="http://schemas.microsoft.com/office/drawing/2014/main" id="{8D4F5895-9A6B-4BB4-85C6-62589A8DF4CB}"/>
              </a:ext>
            </a:extLst>
          </p:cNvPr>
          <p:cNvSpPr/>
          <p:nvPr/>
        </p:nvSpPr>
        <p:spPr>
          <a:xfrm>
            <a:off x="65059" y="1629116"/>
            <a:ext cx="3102811" cy="85024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Society and economy</a:t>
            </a:r>
            <a:r>
              <a:rPr lang="lv-LV" sz="1600" b="1" dirty="0"/>
              <a:t> </a:t>
            </a:r>
            <a:r>
              <a:rPr lang="lv-LV" sz="1600" dirty="0"/>
              <a:t>(</a:t>
            </a:r>
            <a:r>
              <a:rPr lang="lv-LV" sz="1600" dirty="0" err="1"/>
              <a:t>Socioeconomic</a:t>
            </a:r>
            <a:r>
              <a:rPr lang="lv-LV" sz="1600" dirty="0"/>
              <a:t> </a:t>
            </a:r>
            <a:r>
              <a:rPr lang="lv-LV" sz="1600" dirty="0" err="1"/>
              <a:t>trends</a:t>
            </a:r>
            <a:r>
              <a:rPr lang="lv-LV" sz="1600" dirty="0"/>
              <a:t>, </a:t>
            </a:r>
            <a:r>
              <a:rPr lang="lv-LV" sz="1600" dirty="0" err="1"/>
              <a:t>marketing</a:t>
            </a:r>
            <a:r>
              <a:rPr lang="lv-LV" sz="1600" dirty="0"/>
              <a:t> </a:t>
            </a:r>
            <a:r>
              <a:rPr lang="lv-LV" sz="1600" dirty="0" err="1"/>
              <a:t>information</a:t>
            </a:r>
            <a:r>
              <a:rPr lang="lv-LV" sz="1600" dirty="0"/>
              <a:t>, </a:t>
            </a:r>
            <a:r>
              <a:rPr lang="lv-LV" sz="1600" dirty="0" err="1"/>
              <a:t>globalisation</a:t>
            </a:r>
            <a:r>
              <a:rPr lang="lv-LV" sz="1600" dirty="0"/>
              <a:t>)</a:t>
            </a:r>
            <a:endParaRPr lang="en-US" sz="1600" dirty="0"/>
          </a:p>
        </p:txBody>
      </p:sp>
      <p:sp>
        <p:nvSpPr>
          <p:cNvPr id="20" name="Rectangle: Rounded Corners 19">
            <a:extLst>
              <a:ext uri="{FF2B5EF4-FFF2-40B4-BE49-F238E27FC236}">
                <a16:creationId xmlns:a16="http://schemas.microsoft.com/office/drawing/2014/main" id="{A163E19B-8DFD-47CB-9D0D-DDA0575B4933}"/>
              </a:ext>
            </a:extLst>
          </p:cNvPr>
          <p:cNvSpPr/>
          <p:nvPr/>
        </p:nvSpPr>
        <p:spPr>
          <a:xfrm>
            <a:off x="3249254" y="1621040"/>
            <a:ext cx="2787902" cy="78899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Political instruments</a:t>
            </a:r>
            <a:r>
              <a:rPr lang="lv-LV" sz="1600" b="1" dirty="0"/>
              <a:t> </a:t>
            </a:r>
            <a:r>
              <a:rPr lang="lv-LV" sz="1600" dirty="0"/>
              <a:t>(</a:t>
            </a:r>
            <a:r>
              <a:rPr lang="lv-LV" sz="1600" dirty="0" err="1"/>
              <a:t>Directives</a:t>
            </a:r>
            <a:r>
              <a:rPr lang="lv-LV" sz="1600" dirty="0"/>
              <a:t>, </a:t>
            </a:r>
            <a:r>
              <a:rPr lang="lv-LV" sz="1600" dirty="0" err="1"/>
              <a:t>national</a:t>
            </a:r>
            <a:r>
              <a:rPr lang="lv-LV" sz="1600" dirty="0"/>
              <a:t> </a:t>
            </a:r>
            <a:r>
              <a:rPr lang="lv-LV" sz="1600" dirty="0" err="1"/>
              <a:t>regulations</a:t>
            </a:r>
            <a:r>
              <a:rPr lang="lv-LV" sz="1600" dirty="0"/>
              <a:t>, standarts)</a:t>
            </a:r>
            <a:endParaRPr lang="en-US" sz="1600" dirty="0"/>
          </a:p>
        </p:txBody>
      </p:sp>
      <p:sp>
        <p:nvSpPr>
          <p:cNvPr id="21" name="Rectangle: Rounded Corners 20">
            <a:extLst>
              <a:ext uri="{FF2B5EF4-FFF2-40B4-BE49-F238E27FC236}">
                <a16:creationId xmlns:a16="http://schemas.microsoft.com/office/drawing/2014/main" id="{3B3A51E6-209A-46F6-B566-81B4612E290F}"/>
              </a:ext>
            </a:extLst>
          </p:cNvPr>
          <p:cNvSpPr/>
          <p:nvPr/>
        </p:nvSpPr>
        <p:spPr>
          <a:xfrm>
            <a:off x="6128822" y="1606676"/>
            <a:ext cx="2881255" cy="818993"/>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Demand pull instruments</a:t>
            </a:r>
            <a:endParaRPr lang="lv-LV" sz="1600" b="1" dirty="0"/>
          </a:p>
          <a:p>
            <a:pPr algn="ctr"/>
            <a:r>
              <a:rPr lang="lv-LV" sz="1600" dirty="0"/>
              <a:t>(</a:t>
            </a:r>
            <a:r>
              <a:rPr lang="lv-LV" sz="1600" dirty="0" err="1"/>
              <a:t>Eco-labels,</a:t>
            </a:r>
            <a:r>
              <a:rPr lang="lv-LV" sz="1600" dirty="0"/>
              <a:t> </a:t>
            </a:r>
            <a:r>
              <a:rPr lang="lv-LV" sz="1600" dirty="0" err="1"/>
              <a:t>Economic</a:t>
            </a:r>
            <a:r>
              <a:rPr lang="lv-LV" sz="1600" dirty="0"/>
              <a:t> instruments)</a:t>
            </a:r>
            <a:endParaRPr lang="en-US" sz="1600" dirty="0"/>
          </a:p>
        </p:txBody>
      </p:sp>
      <p:sp>
        <p:nvSpPr>
          <p:cNvPr id="22" name="Arrow: Up 21">
            <a:extLst>
              <a:ext uri="{FF2B5EF4-FFF2-40B4-BE49-F238E27FC236}">
                <a16:creationId xmlns:a16="http://schemas.microsoft.com/office/drawing/2014/main" id="{6E1B36BD-54DA-4EB0-B30E-569A32AD8BB3}"/>
              </a:ext>
            </a:extLst>
          </p:cNvPr>
          <p:cNvSpPr/>
          <p:nvPr/>
        </p:nvSpPr>
        <p:spPr>
          <a:xfrm>
            <a:off x="1568824" y="4363958"/>
            <a:ext cx="228215" cy="227951"/>
          </a:xfrm>
          <a:prstGeom prst="upArrow">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18D829CC-56CF-4DBD-BB93-D0D599F3F258}"/>
              </a:ext>
            </a:extLst>
          </p:cNvPr>
          <p:cNvSpPr/>
          <p:nvPr/>
        </p:nvSpPr>
        <p:spPr>
          <a:xfrm>
            <a:off x="3038651" y="4370907"/>
            <a:ext cx="228215" cy="227951"/>
          </a:xfrm>
          <a:prstGeom prst="upArrow">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9C731922-56F4-4C91-8AF9-52AA88E64BDE}"/>
              </a:ext>
            </a:extLst>
          </p:cNvPr>
          <p:cNvSpPr/>
          <p:nvPr/>
        </p:nvSpPr>
        <p:spPr>
          <a:xfrm>
            <a:off x="4423796" y="4363958"/>
            <a:ext cx="228215" cy="227951"/>
          </a:xfrm>
          <a:prstGeom prst="upArrow">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E94EBCF8-C460-4E95-B25E-5EED00C5A51B}"/>
              </a:ext>
            </a:extLst>
          </p:cNvPr>
          <p:cNvSpPr/>
          <p:nvPr/>
        </p:nvSpPr>
        <p:spPr>
          <a:xfrm>
            <a:off x="5808941" y="4382552"/>
            <a:ext cx="228215" cy="227951"/>
          </a:xfrm>
          <a:prstGeom prst="upArrow">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B29C6E4F-3B83-46C6-A5BC-AFB905E2BF3F}"/>
              </a:ext>
            </a:extLst>
          </p:cNvPr>
          <p:cNvSpPr/>
          <p:nvPr/>
        </p:nvSpPr>
        <p:spPr>
          <a:xfrm>
            <a:off x="7194086" y="4370907"/>
            <a:ext cx="228215" cy="227951"/>
          </a:xfrm>
          <a:prstGeom prst="upArrow">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FA4BF1C0-8898-46EB-9F4E-D256B9F66F04}"/>
              </a:ext>
            </a:extLst>
          </p:cNvPr>
          <p:cNvSpPr/>
          <p:nvPr/>
        </p:nvSpPr>
        <p:spPr>
          <a:xfrm>
            <a:off x="4276375" y="4810564"/>
            <a:ext cx="228215" cy="227951"/>
          </a:xfrm>
          <a:prstGeom prst="upArrow">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id="{E8F64FFC-7F2D-4FE4-9129-EC9EB545A086}"/>
              </a:ext>
            </a:extLst>
          </p:cNvPr>
          <p:cNvSpPr/>
          <p:nvPr/>
        </p:nvSpPr>
        <p:spPr>
          <a:xfrm>
            <a:off x="6965871" y="4821572"/>
            <a:ext cx="228215" cy="227951"/>
          </a:xfrm>
          <a:prstGeom prst="upArrow">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CC4D14A7-F16B-4BAD-B7EE-E6327E74A1B7}"/>
              </a:ext>
            </a:extLst>
          </p:cNvPr>
          <p:cNvSpPr/>
          <p:nvPr/>
        </p:nvSpPr>
        <p:spPr>
          <a:xfrm>
            <a:off x="2195052" y="5275584"/>
            <a:ext cx="645769" cy="257116"/>
          </a:xfrm>
          <a:prstGeom prst="rightArrow">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DA7BED29-88A3-4892-845C-A4E00C598C38}"/>
              </a:ext>
            </a:extLst>
          </p:cNvPr>
          <p:cNvSpPr/>
          <p:nvPr/>
        </p:nvSpPr>
        <p:spPr>
          <a:xfrm>
            <a:off x="1568824" y="2821642"/>
            <a:ext cx="228215" cy="19815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628C2FB-F365-4A84-901E-B9AD12FCB04F}"/>
              </a:ext>
            </a:extLst>
          </p:cNvPr>
          <p:cNvSpPr/>
          <p:nvPr/>
        </p:nvSpPr>
        <p:spPr>
          <a:xfrm>
            <a:off x="2939655" y="2821642"/>
            <a:ext cx="228215" cy="19815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10CCD58D-3821-4CB9-B944-6AE19D570786}"/>
              </a:ext>
            </a:extLst>
          </p:cNvPr>
          <p:cNvSpPr/>
          <p:nvPr/>
        </p:nvSpPr>
        <p:spPr>
          <a:xfrm>
            <a:off x="4318939" y="2821642"/>
            <a:ext cx="228215" cy="19815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CAF2DEB8-388F-4BC9-A1CF-541A1C45C906}"/>
              </a:ext>
            </a:extLst>
          </p:cNvPr>
          <p:cNvSpPr/>
          <p:nvPr/>
        </p:nvSpPr>
        <p:spPr>
          <a:xfrm>
            <a:off x="5747917" y="2814145"/>
            <a:ext cx="228215" cy="19815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3EF78121-7A33-4775-823A-4CE0B4421C42}"/>
              </a:ext>
            </a:extLst>
          </p:cNvPr>
          <p:cNvSpPr/>
          <p:nvPr/>
        </p:nvSpPr>
        <p:spPr>
          <a:xfrm>
            <a:off x="7098241" y="2804511"/>
            <a:ext cx="228215" cy="19815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D31EF4D7-02F9-420B-B053-BB4393FE72A1}"/>
              </a:ext>
            </a:extLst>
          </p:cNvPr>
          <p:cNvSpPr/>
          <p:nvPr/>
        </p:nvSpPr>
        <p:spPr>
          <a:xfrm>
            <a:off x="1042339" y="2425740"/>
            <a:ext cx="228215" cy="19815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4EC39F40-9502-4485-9792-AEE75983646B}"/>
              </a:ext>
            </a:extLst>
          </p:cNvPr>
          <p:cNvSpPr/>
          <p:nvPr/>
        </p:nvSpPr>
        <p:spPr>
          <a:xfrm>
            <a:off x="4062312" y="2392326"/>
            <a:ext cx="228215" cy="19815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6DADDE7B-4F5E-46ED-9C7D-7D12E0E3EC27}"/>
              </a:ext>
            </a:extLst>
          </p:cNvPr>
          <p:cNvSpPr/>
          <p:nvPr/>
        </p:nvSpPr>
        <p:spPr>
          <a:xfrm>
            <a:off x="6956463" y="2399680"/>
            <a:ext cx="228215" cy="19815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65059" y="1889760"/>
            <a:ext cx="3102811" cy="152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79320" y="1889314"/>
            <a:ext cx="2857836" cy="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107090" y="1875539"/>
            <a:ext cx="2902987" cy="142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2562" y="5244684"/>
            <a:ext cx="1902310" cy="9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795905" y="5328731"/>
            <a:ext cx="3311185" cy="30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7" idx="1"/>
            <a:endCxn id="17" idx="3"/>
          </p:cNvCxnSpPr>
          <p:nvPr/>
        </p:nvCxnSpPr>
        <p:spPr>
          <a:xfrm>
            <a:off x="6282131" y="5599103"/>
            <a:ext cx="1902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071732" y="1192528"/>
            <a:ext cx="2890087" cy="369332"/>
          </a:xfrm>
          <a:prstGeom prst="rect">
            <a:avLst/>
          </a:prstGeom>
        </p:spPr>
        <p:txBody>
          <a:bodyPr wrap="none">
            <a:spAutoFit/>
          </a:bodyPr>
          <a:lstStyle/>
          <a:p>
            <a:r>
              <a:rPr lang="en-GB" dirty="0"/>
              <a:t>(author</a:t>
            </a:r>
            <a:r>
              <a:rPr lang="lv-LV" dirty="0"/>
              <a:t>: L.Zihare, IESE, 2020</a:t>
            </a:r>
            <a:r>
              <a:rPr lang="en-GB" dirty="0"/>
              <a:t>)</a:t>
            </a:r>
          </a:p>
        </p:txBody>
      </p:sp>
    </p:spTree>
    <p:extLst>
      <p:ext uri="{BB962C8B-B14F-4D97-AF65-F5344CB8AC3E}">
        <p14:creationId xmlns:p14="http://schemas.microsoft.com/office/powerpoint/2010/main" val="818816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3377045"/>
            <a:ext cx="8392886" cy="890589"/>
          </a:xfrm>
        </p:spPr>
        <p:txBody>
          <a:bodyPr/>
          <a:lstStyle/>
          <a:p>
            <a:r>
              <a:rPr lang="lv-LV" dirty="0" err="1"/>
              <a:t>Micro</a:t>
            </a:r>
            <a:r>
              <a:rPr lang="lv-LV" dirty="0"/>
              <a:t> </a:t>
            </a:r>
            <a:r>
              <a:rPr lang="lv-LV" dirty="0" err="1"/>
              <a:t>level</a:t>
            </a:r>
            <a:r>
              <a:rPr lang="lv-LV" dirty="0"/>
              <a:t> </a:t>
            </a:r>
            <a:endParaRPr lang="en-GB" dirty="0"/>
          </a:p>
        </p:txBody>
      </p:sp>
      <p:sp>
        <p:nvSpPr>
          <p:cNvPr id="3" name="Slide Number Placeholder 2"/>
          <p:cNvSpPr>
            <a:spLocks noGrp="1"/>
          </p:cNvSpPr>
          <p:nvPr>
            <p:ph type="sldNum" sz="quarter" idx="12"/>
          </p:nvPr>
        </p:nvSpPr>
        <p:spPr/>
        <p:txBody>
          <a:bodyPr/>
          <a:lstStyle/>
          <a:p>
            <a:fld id="{F5D31388-1EA4-4B74-8FFA-0D39003D9700}" type="slidenum">
              <a:rPr lang="it-IT" smtClean="0"/>
              <a:pPr/>
              <a:t>51</a:t>
            </a:fld>
            <a:endParaRPr lang="it-IT"/>
          </a:p>
        </p:txBody>
      </p:sp>
    </p:spTree>
    <p:extLst>
      <p:ext uri="{BB962C8B-B14F-4D97-AF65-F5344CB8AC3E}">
        <p14:creationId xmlns:p14="http://schemas.microsoft.com/office/powerpoint/2010/main" val="3965096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i="1" dirty="0"/>
              <a:t>Solidago Canadensis</a:t>
            </a:r>
            <a:r>
              <a:rPr lang="lv-LV" dirty="0"/>
              <a:t> possible uses</a:t>
            </a:r>
            <a:endParaRPr lang="en-GB" dirty="0"/>
          </a:p>
        </p:txBody>
      </p:sp>
      <p:sp>
        <p:nvSpPr>
          <p:cNvPr id="3" name="Content Placeholder 2"/>
          <p:cNvSpPr>
            <a:spLocks noGrp="1"/>
          </p:cNvSpPr>
          <p:nvPr>
            <p:ph idx="1"/>
          </p:nvPr>
        </p:nvSpPr>
        <p:spPr>
          <a:xfrm>
            <a:off x="375556" y="1690689"/>
            <a:ext cx="8494124" cy="4483774"/>
          </a:xfrm>
        </p:spPr>
        <p:txBody>
          <a:bodyPr/>
          <a:lstStyle/>
          <a:p>
            <a:pPr marL="0" indent="0">
              <a:buNone/>
            </a:pPr>
            <a:r>
              <a:rPr lang="lv-LV" sz="2000" b="1" dirty="0"/>
              <a:t>&gt; </a:t>
            </a:r>
            <a:r>
              <a:rPr lang="en-US" sz="2000" b="1" dirty="0"/>
              <a:t>New innovative value chains</a:t>
            </a:r>
            <a:r>
              <a:rPr lang="lv-LV" sz="2000" b="1" dirty="0"/>
              <a:t> &gt;</a:t>
            </a:r>
            <a:r>
              <a:rPr lang="en-US" sz="2000" b="1" dirty="0"/>
              <a:t>New innovative or underused </a:t>
            </a:r>
            <a:r>
              <a:rPr lang="en-US" sz="2000" b="1" dirty="0" err="1"/>
              <a:t>bioresources</a:t>
            </a:r>
            <a:endParaRPr lang="en-US" sz="2000" b="1" dirty="0"/>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52</a:t>
            </a:fld>
            <a:endParaRPr lang="it-IT"/>
          </a:p>
        </p:txBody>
      </p:sp>
      <p:sp>
        <p:nvSpPr>
          <p:cNvPr id="5" name="Rectangle 2"/>
          <p:cNvSpPr>
            <a:spLocks noChangeArrowheads="1"/>
          </p:cNvSpPr>
          <p:nvPr/>
        </p:nvSpPr>
        <p:spPr bwMode="auto">
          <a:xfrm flipV="1">
            <a:off x="375557" y="2798616"/>
            <a:ext cx="96138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1389590956"/>
              </p:ext>
            </p:extLst>
          </p:nvPr>
        </p:nvGraphicFramePr>
        <p:xfrm>
          <a:off x="375556" y="2072499"/>
          <a:ext cx="6391004" cy="3901755"/>
        </p:xfrm>
        <a:graphic>
          <a:graphicData uri="http://schemas.openxmlformats.org/presentationml/2006/ole">
            <mc:AlternateContent xmlns:mc="http://schemas.openxmlformats.org/markup-compatibility/2006">
              <mc:Choice xmlns:v="urn:schemas-microsoft-com:vml" Requires="v">
                <p:oleObj spid="_x0000_s9234" name="Visio" r:id="rId4" imgW="7715384" imgH="4762487" progId="Visio.Drawing.15">
                  <p:embed/>
                </p:oleObj>
              </mc:Choice>
              <mc:Fallback>
                <p:oleObj name="Visio" r:id="rId4" imgW="7715384" imgH="4762487"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556" y="2072499"/>
                        <a:ext cx="6391004" cy="3901755"/>
                      </a:xfrm>
                      <a:prstGeom prst="rect">
                        <a:avLst/>
                      </a:prstGeom>
                      <a:noFill/>
                    </p:spPr>
                  </p:pic>
                </p:oleObj>
              </mc:Fallback>
            </mc:AlternateContent>
          </a:graphicData>
        </a:graphic>
      </p:graphicFrame>
      <p:sp>
        <p:nvSpPr>
          <p:cNvPr id="7" name="Rectangle 6"/>
          <p:cNvSpPr/>
          <p:nvPr/>
        </p:nvSpPr>
        <p:spPr>
          <a:xfrm>
            <a:off x="6899101" y="5272891"/>
            <a:ext cx="2014759" cy="646331"/>
          </a:xfrm>
          <a:prstGeom prst="rect">
            <a:avLst/>
          </a:prstGeom>
        </p:spPr>
        <p:txBody>
          <a:bodyPr wrap="square">
            <a:spAutoFit/>
          </a:bodyPr>
          <a:lstStyle/>
          <a:p>
            <a:r>
              <a:rPr lang="en-GB"/>
              <a:t>(author</a:t>
            </a:r>
            <a:r>
              <a:rPr lang="lv-LV"/>
              <a:t>: L.Zihare, IESE, 2020</a:t>
            </a:r>
            <a:r>
              <a:rPr lang="en-GB"/>
              <a:t>)</a:t>
            </a:r>
            <a:endParaRPr lang="en-GB" dirty="0"/>
          </a:p>
        </p:txBody>
      </p:sp>
    </p:spTree>
    <p:extLst>
      <p:ext uri="{BB962C8B-B14F-4D97-AF65-F5344CB8AC3E}">
        <p14:creationId xmlns:p14="http://schemas.microsoft.com/office/powerpoint/2010/main" val="594610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i="1" dirty="0"/>
              <a:t>S. </a:t>
            </a:r>
            <a:r>
              <a:rPr lang="lv-LV" i="1" dirty="0" err="1"/>
              <a:t>Canadensis</a:t>
            </a:r>
            <a:r>
              <a:rPr lang="lv-LV" i="1" dirty="0"/>
              <a:t> </a:t>
            </a:r>
            <a:r>
              <a:rPr lang="lv-LV" dirty="0"/>
              <a:t>as </a:t>
            </a:r>
            <a:r>
              <a:rPr lang="lv-LV" dirty="0" err="1"/>
              <a:t>fibre</a:t>
            </a:r>
            <a:r>
              <a:rPr lang="lv-LV" dirty="0"/>
              <a:t> </a:t>
            </a:r>
            <a:r>
              <a:rPr lang="lv-LV" dirty="0" err="1"/>
              <a:t>source</a:t>
            </a:r>
            <a:r>
              <a:rPr lang="lv-LV" dirty="0"/>
              <a:t> (</a:t>
            </a:r>
            <a:r>
              <a:rPr lang="lv-LV" dirty="0" err="1"/>
              <a:t>biological</a:t>
            </a:r>
            <a:r>
              <a:rPr lang="lv-LV" dirty="0"/>
              <a:t>)</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53</a:t>
            </a:fld>
            <a:endParaRPr lang="it-IT"/>
          </a:p>
        </p:txBody>
      </p:sp>
      <p:pic>
        <p:nvPicPr>
          <p:cNvPr id="5" name="Picture 4" descr="C:\RTU\magistr\1_magistr\foto\IMG_20190717_155533.jpg"/>
          <p:cNvPicPr/>
          <p:nvPr/>
        </p:nvPicPr>
        <p:blipFill rotWithShape="1">
          <a:blip r:embed="rId3" cstate="hqprint">
            <a:extLst>
              <a:ext uri="{28A0092B-C50C-407E-A947-70E740481C1C}">
                <a14:useLocalDpi xmlns:a14="http://schemas.microsoft.com/office/drawing/2010/main" val="0"/>
              </a:ext>
            </a:extLst>
          </a:blip>
          <a:srcRect l="28654" t="2423" r="12252" b="12252"/>
          <a:stretch/>
        </p:blipFill>
        <p:spPr bwMode="auto">
          <a:xfrm rot="5400000">
            <a:off x="1017018" y="1672563"/>
            <a:ext cx="726871" cy="1801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Picture 5" descr="C:\RTU\magistr\1_magistr\foto\IMG_20190717_154555.jpg"/>
          <p:cNvPicPr/>
          <p:nvPr/>
        </p:nvPicPr>
        <p:blipFill rotWithShape="1">
          <a:blip r:embed="rId4" cstate="hqprint">
            <a:extLst>
              <a:ext uri="{28A0092B-C50C-407E-A947-70E740481C1C}">
                <a14:useLocalDpi xmlns:a14="http://schemas.microsoft.com/office/drawing/2010/main" val="0"/>
              </a:ext>
            </a:extLst>
          </a:blip>
          <a:srcRect l="13612" t="13329" r="26278" b="7119"/>
          <a:stretch/>
        </p:blipFill>
        <p:spPr bwMode="auto">
          <a:xfrm rot="16200000">
            <a:off x="3075575" y="1254334"/>
            <a:ext cx="754976" cy="188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13" name="Rectangle 12"/>
          <p:cNvSpPr/>
          <p:nvPr/>
        </p:nvSpPr>
        <p:spPr>
          <a:xfrm>
            <a:off x="6075127" y="5440641"/>
            <a:ext cx="2885914" cy="400110"/>
          </a:xfrm>
          <a:prstGeom prst="rect">
            <a:avLst/>
          </a:prstGeom>
          <a:ln>
            <a:noFill/>
          </a:ln>
        </p:spPr>
        <p:txBody>
          <a:bodyPr wrap="square">
            <a:spAutoFit/>
          </a:bodyPr>
          <a:lstStyle/>
          <a:p>
            <a:r>
              <a:rPr lang="en-GB" sz="2000" dirty="0"/>
              <a:t>(</a:t>
            </a:r>
            <a:r>
              <a:rPr lang="en-GB" sz="1600" dirty="0"/>
              <a:t>author</a:t>
            </a:r>
            <a:r>
              <a:rPr lang="lv-LV" sz="1600" dirty="0"/>
              <a:t>: K.Volkova, IESE, 2020</a:t>
            </a:r>
            <a:r>
              <a:rPr lang="en-GB" sz="1600" dirty="0"/>
              <a:t>)</a:t>
            </a:r>
          </a:p>
        </p:txBody>
      </p:sp>
      <p:sp>
        <p:nvSpPr>
          <p:cNvPr id="14" name="Hexagon 13"/>
          <p:cNvSpPr/>
          <p:nvPr/>
        </p:nvSpPr>
        <p:spPr>
          <a:xfrm>
            <a:off x="2449852" y="2684563"/>
            <a:ext cx="1973179" cy="726871"/>
          </a:xfrm>
          <a:prstGeom prst="hexagon">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Retting</a:t>
            </a:r>
            <a:endParaRPr lang="lv-LV" dirty="0"/>
          </a:p>
          <a:p>
            <a:pPr algn="ctr"/>
            <a:r>
              <a:rPr lang="lv-LV" dirty="0"/>
              <a:t>(</a:t>
            </a:r>
            <a:r>
              <a:rPr lang="lv-LV" dirty="0" err="1"/>
              <a:t>Dew</a:t>
            </a:r>
            <a:r>
              <a:rPr lang="lv-LV" dirty="0"/>
              <a:t> </a:t>
            </a:r>
            <a:r>
              <a:rPr lang="lv-LV" dirty="0" err="1"/>
              <a:t>retting</a:t>
            </a:r>
            <a:r>
              <a:rPr lang="lv-LV" dirty="0"/>
              <a:t>)</a:t>
            </a:r>
            <a:endParaRPr lang="en-GB" dirty="0"/>
          </a:p>
        </p:txBody>
      </p:sp>
      <p:sp>
        <p:nvSpPr>
          <p:cNvPr id="15" name="TextBox 14"/>
          <p:cNvSpPr txBox="1"/>
          <p:nvPr/>
        </p:nvSpPr>
        <p:spPr>
          <a:xfrm>
            <a:off x="375556" y="1690689"/>
            <a:ext cx="2090918" cy="369332"/>
          </a:xfrm>
          <a:prstGeom prst="rect">
            <a:avLst/>
          </a:prstGeom>
          <a:noFill/>
        </p:spPr>
        <p:txBody>
          <a:bodyPr wrap="square" rtlCol="0">
            <a:spAutoFit/>
          </a:bodyPr>
          <a:lstStyle/>
          <a:p>
            <a:r>
              <a:rPr lang="lv-LV" dirty="0" err="1"/>
              <a:t>Biological</a:t>
            </a:r>
            <a:r>
              <a:rPr lang="lv-LV" dirty="0"/>
              <a:t> </a:t>
            </a:r>
            <a:r>
              <a:rPr lang="lv-LV" dirty="0" err="1"/>
              <a:t>method</a:t>
            </a:r>
            <a:endParaRPr lang="en-GB" dirty="0"/>
          </a:p>
        </p:txBody>
      </p:sp>
      <p:sp>
        <p:nvSpPr>
          <p:cNvPr id="24" name="Hexagon 23"/>
          <p:cNvSpPr/>
          <p:nvPr/>
        </p:nvSpPr>
        <p:spPr>
          <a:xfrm>
            <a:off x="4478780" y="2108205"/>
            <a:ext cx="1973179" cy="828065"/>
          </a:xfrm>
          <a:prstGeom prst="hexagon">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Decortication</a:t>
            </a:r>
            <a:endParaRPr lang="lv-LV" dirty="0"/>
          </a:p>
          <a:p>
            <a:pPr algn="ctr"/>
            <a:r>
              <a:rPr lang="lv-LV" dirty="0"/>
              <a:t>(</a:t>
            </a:r>
            <a:r>
              <a:rPr lang="lv-LV" dirty="0" err="1"/>
              <a:t>crushing</a:t>
            </a:r>
            <a:r>
              <a:rPr lang="lv-LV" dirty="0"/>
              <a:t> </a:t>
            </a:r>
            <a:r>
              <a:rPr lang="lv-LV" dirty="0" err="1"/>
              <a:t>rollers</a:t>
            </a:r>
            <a:r>
              <a:rPr lang="lv-LV" dirty="0"/>
              <a:t>)</a:t>
            </a:r>
            <a:endParaRPr lang="en-GB" dirty="0"/>
          </a:p>
        </p:txBody>
      </p:sp>
      <p:sp>
        <p:nvSpPr>
          <p:cNvPr id="25" name="Hexagon 24"/>
          <p:cNvSpPr/>
          <p:nvPr/>
        </p:nvSpPr>
        <p:spPr>
          <a:xfrm>
            <a:off x="4271510" y="3462978"/>
            <a:ext cx="1973179" cy="933010"/>
          </a:xfrm>
          <a:prstGeom prst="hexagon">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Mechanical</a:t>
            </a:r>
            <a:r>
              <a:rPr lang="lv-LV" dirty="0"/>
              <a:t> </a:t>
            </a:r>
            <a:r>
              <a:rPr lang="lv-LV" dirty="0" err="1"/>
              <a:t>extraction</a:t>
            </a:r>
            <a:r>
              <a:rPr lang="lv-LV" dirty="0"/>
              <a:t> (</a:t>
            </a:r>
            <a:r>
              <a:rPr lang="lv-LV" dirty="0" err="1"/>
              <a:t>carding</a:t>
            </a:r>
            <a:r>
              <a:rPr lang="lv-LV" dirty="0"/>
              <a:t>)</a:t>
            </a:r>
            <a:endParaRPr lang="en-GB" dirty="0"/>
          </a:p>
        </p:txBody>
      </p:sp>
      <p:sp>
        <p:nvSpPr>
          <p:cNvPr id="26" name="Hexagon 25"/>
          <p:cNvSpPr/>
          <p:nvPr/>
        </p:nvSpPr>
        <p:spPr>
          <a:xfrm>
            <a:off x="2177107" y="3964320"/>
            <a:ext cx="1973179" cy="726871"/>
          </a:xfrm>
          <a:prstGeom prst="hexagon">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Clean</a:t>
            </a:r>
            <a:r>
              <a:rPr lang="lv-LV" dirty="0"/>
              <a:t> </a:t>
            </a:r>
            <a:r>
              <a:rPr lang="lv-LV" dirty="0" err="1"/>
              <a:t>bast</a:t>
            </a:r>
            <a:r>
              <a:rPr lang="lv-LV" dirty="0"/>
              <a:t> </a:t>
            </a:r>
            <a:r>
              <a:rPr lang="lv-LV" dirty="0" err="1"/>
              <a:t>fibre</a:t>
            </a:r>
            <a:endParaRPr lang="en-GB" dirty="0"/>
          </a:p>
        </p:txBody>
      </p:sp>
      <p:grpSp>
        <p:nvGrpSpPr>
          <p:cNvPr id="19" name="Group 18"/>
          <p:cNvGrpSpPr/>
          <p:nvPr/>
        </p:nvGrpSpPr>
        <p:grpSpPr>
          <a:xfrm>
            <a:off x="6412831" y="1531556"/>
            <a:ext cx="1825273" cy="1014336"/>
            <a:chOff x="2413489" y="3234739"/>
            <a:chExt cx="2383551" cy="1352974"/>
          </a:xfrm>
        </p:grpSpPr>
        <p:pic>
          <p:nvPicPr>
            <p:cNvPr id="29" name="Picture 28" descr="C:\RTU\magistr\1_magistr\foto\2.jpg"/>
            <p:cNvPicPr/>
            <p:nvPr/>
          </p:nvPicPr>
          <p:blipFill rotWithShape="1">
            <a:blip r:embed="rId5">
              <a:extLst>
                <a:ext uri="{28A0092B-C50C-407E-A947-70E740481C1C}">
                  <a14:useLocalDpi xmlns:a14="http://schemas.microsoft.com/office/drawing/2010/main" val="0"/>
                </a:ext>
              </a:extLst>
            </a:blip>
            <a:srcRect l="20239" r="15438" b="23619"/>
            <a:stretch/>
          </p:blipFill>
          <p:spPr bwMode="auto">
            <a:xfrm>
              <a:off x="2413489" y="3234739"/>
              <a:ext cx="2383551" cy="1352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31" name="Left-Right Arrow 30"/>
            <p:cNvSpPr/>
            <p:nvPr/>
          </p:nvSpPr>
          <p:spPr>
            <a:xfrm rot="19867251">
              <a:off x="3782611" y="4019732"/>
              <a:ext cx="495935" cy="180975"/>
            </a:xfrm>
            <a:prstGeom prst="leftRight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32" name="Picture 31" descr="C:\RTU\magistr\1_magistr\foto\IMG_20190830_143031.jpg"/>
          <p:cNvPicPr/>
          <p:nvPr/>
        </p:nvPicPr>
        <p:blipFill rotWithShape="1">
          <a:blip r:embed="rId6" cstate="print">
            <a:extLst>
              <a:ext uri="{28A0092B-C50C-407E-A947-70E740481C1C}">
                <a14:useLocalDpi xmlns:a14="http://schemas.microsoft.com/office/drawing/2010/main" val="0"/>
              </a:ext>
            </a:extLst>
          </a:blip>
          <a:srcRect t="13928" b="31828"/>
          <a:stretch/>
        </p:blipFill>
        <p:spPr bwMode="auto">
          <a:xfrm>
            <a:off x="6395183" y="2716135"/>
            <a:ext cx="1791325" cy="1167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33" name="Picture 32" descr="C:\RTU\magistr\1_magistr\foto\IMG_20200416_142257.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0382" y="4802009"/>
            <a:ext cx="1941781" cy="1285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3" descr="C:\RTU\magistr\1_magistr\foto\IMG_20200416_150016.jpg"/>
          <p:cNvPicPr/>
          <p:nvPr/>
        </p:nvPicPr>
        <p:blipFill rotWithShape="1">
          <a:blip r:embed="rId8" cstate="print">
            <a:extLst>
              <a:ext uri="{28A0092B-C50C-407E-A947-70E740481C1C}">
                <a14:useLocalDpi xmlns:a14="http://schemas.microsoft.com/office/drawing/2010/main" val="0"/>
              </a:ext>
            </a:extLst>
          </a:blip>
          <a:srcRect l="8042" t="24000" r="16679" b="12334"/>
          <a:stretch/>
        </p:blipFill>
        <p:spPr bwMode="auto">
          <a:xfrm rot="5400000">
            <a:off x="3779470" y="4454755"/>
            <a:ext cx="1278078" cy="1887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38" name="Hexagon 37"/>
          <p:cNvSpPr/>
          <p:nvPr/>
        </p:nvSpPr>
        <p:spPr>
          <a:xfrm>
            <a:off x="434425" y="3090109"/>
            <a:ext cx="1973179" cy="726871"/>
          </a:xfrm>
          <a:prstGeom prst="hexagon">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Collection</a:t>
            </a:r>
            <a:r>
              <a:rPr lang="lv-LV" dirty="0"/>
              <a:t> </a:t>
            </a:r>
            <a:r>
              <a:rPr lang="lv-LV" dirty="0" err="1"/>
              <a:t>of</a:t>
            </a:r>
            <a:r>
              <a:rPr lang="lv-LV" dirty="0"/>
              <a:t> </a:t>
            </a:r>
            <a:r>
              <a:rPr lang="lv-LV" dirty="0" err="1"/>
              <a:t>biomass</a:t>
            </a:r>
            <a:endParaRPr lang="en-GB" dirty="0"/>
          </a:p>
        </p:txBody>
      </p:sp>
      <p:sp>
        <p:nvSpPr>
          <p:cNvPr id="39" name="Right Arrow 38"/>
          <p:cNvSpPr/>
          <p:nvPr/>
        </p:nvSpPr>
        <p:spPr>
          <a:xfrm rot="20744647">
            <a:off x="2235942" y="3059875"/>
            <a:ext cx="413447"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Arrow 39"/>
          <p:cNvSpPr/>
          <p:nvPr/>
        </p:nvSpPr>
        <p:spPr>
          <a:xfrm rot="20645353">
            <a:off x="4244182" y="2648484"/>
            <a:ext cx="413447"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ight Arrow 41"/>
          <p:cNvSpPr/>
          <p:nvPr/>
        </p:nvSpPr>
        <p:spPr>
          <a:xfrm rot="8622905">
            <a:off x="3944803" y="3942961"/>
            <a:ext cx="413447"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ight Arrow 40"/>
          <p:cNvSpPr/>
          <p:nvPr/>
        </p:nvSpPr>
        <p:spPr>
          <a:xfrm rot="5400000">
            <a:off x="5592823" y="3201636"/>
            <a:ext cx="964608"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Arrow 44"/>
          <p:cNvSpPr/>
          <p:nvPr/>
        </p:nvSpPr>
        <p:spPr>
          <a:xfrm rot="5400000">
            <a:off x="2382571" y="4579442"/>
            <a:ext cx="265292"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ight Arrow 45"/>
          <p:cNvSpPr/>
          <p:nvPr/>
        </p:nvSpPr>
        <p:spPr>
          <a:xfrm>
            <a:off x="3253586" y="5271080"/>
            <a:ext cx="265292"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3089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i="1" dirty="0"/>
              <a:t>S. </a:t>
            </a:r>
            <a:r>
              <a:rPr lang="lv-LV" i="1" dirty="0" err="1"/>
              <a:t>Canadensis</a:t>
            </a:r>
            <a:r>
              <a:rPr lang="lv-LV" i="1" dirty="0"/>
              <a:t> </a:t>
            </a:r>
            <a:r>
              <a:rPr lang="lv-LV" dirty="0"/>
              <a:t>as </a:t>
            </a:r>
            <a:r>
              <a:rPr lang="lv-LV" dirty="0" err="1"/>
              <a:t>fibre</a:t>
            </a:r>
            <a:r>
              <a:rPr lang="lv-LV" dirty="0"/>
              <a:t> </a:t>
            </a:r>
            <a:r>
              <a:rPr lang="lv-LV" dirty="0" err="1"/>
              <a:t>source</a:t>
            </a:r>
            <a:r>
              <a:rPr lang="lv-LV" dirty="0"/>
              <a:t> (</a:t>
            </a:r>
            <a:r>
              <a:rPr lang="lv-LV" dirty="0" err="1"/>
              <a:t>chemical</a:t>
            </a:r>
            <a:r>
              <a:rPr lang="lv-LV" dirty="0"/>
              <a:t>)</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54</a:t>
            </a:fld>
            <a:endParaRPr lang="it-IT"/>
          </a:p>
        </p:txBody>
      </p:sp>
      <p:sp>
        <p:nvSpPr>
          <p:cNvPr id="5" name="TextBox 4"/>
          <p:cNvSpPr txBox="1"/>
          <p:nvPr/>
        </p:nvSpPr>
        <p:spPr>
          <a:xfrm>
            <a:off x="245000" y="1625593"/>
            <a:ext cx="2090918" cy="369332"/>
          </a:xfrm>
          <a:prstGeom prst="rect">
            <a:avLst/>
          </a:prstGeom>
          <a:noFill/>
        </p:spPr>
        <p:txBody>
          <a:bodyPr wrap="square" rtlCol="0">
            <a:spAutoFit/>
          </a:bodyPr>
          <a:lstStyle/>
          <a:p>
            <a:r>
              <a:rPr lang="lv-LV" dirty="0" err="1"/>
              <a:t>Chemical</a:t>
            </a:r>
            <a:r>
              <a:rPr lang="lv-LV" dirty="0"/>
              <a:t> </a:t>
            </a:r>
            <a:r>
              <a:rPr lang="lv-LV" dirty="0" err="1"/>
              <a:t>method</a:t>
            </a:r>
            <a:endParaRPr lang="en-GB" dirty="0"/>
          </a:p>
        </p:txBody>
      </p:sp>
      <p:pic>
        <p:nvPicPr>
          <p:cNvPr id="6" name="Picture 5" descr="C:\RTU\magistr\1_magistr\foto\IMG_20190717_155533.jpg"/>
          <p:cNvPicPr/>
          <p:nvPr/>
        </p:nvPicPr>
        <p:blipFill rotWithShape="1">
          <a:blip r:embed="rId3" cstate="hqprint">
            <a:extLst>
              <a:ext uri="{28A0092B-C50C-407E-A947-70E740481C1C}">
                <a14:useLocalDpi xmlns:a14="http://schemas.microsoft.com/office/drawing/2010/main" val="0"/>
              </a:ext>
            </a:extLst>
          </a:blip>
          <a:srcRect l="28654" t="2423" r="12252" b="12252"/>
          <a:stretch/>
        </p:blipFill>
        <p:spPr bwMode="auto">
          <a:xfrm rot="5400000">
            <a:off x="824902" y="1495828"/>
            <a:ext cx="726871" cy="1801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Picture 6" descr="C:\RTU\magistr\1_magistr\foto\IMG_20190722_161936.jpg"/>
          <p:cNvPicPr/>
          <p:nvPr/>
        </p:nvPicPr>
        <p:blipFill rotWithShape="1">
          <a:blip r:embed="rId4" cstate="print">
            <a:extLst>
              <a:ext uri="{28A0092B-C50C-407E-A947-70E740481C1C}">
                <a14:useLocalDpi xmlns:a14="http://schemas.microsoft.com/office/drawing/2010/main" val="0"/>
              </a:ext>
            </a:extLst>
          </a:blip>
          <a:srcRect t="15676"/>
          <a:stretch/>
        </p:blipFill>
        <p:spPr bwMode="auto">
          <a:xfrm rot="16200000">
            <a:off x="2390980" y="1412708"/>
            <a:ext cx="1244741" cy="1529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8" name="Picture 7"/>
          <p:cNvPicPr/>
          <p:nvPr/>
        </p:nvPicPr>
        <p:blipFill rotWithShape="1">
          <a:blip r:embed="rId5">
            <a:extLst>
              <a:ext uri="{28A0092B-C50C-407E-A947-70E740481C1C}">
                <a14:useLocalDpi xmlns:a14="http://schemas.microsoft.com/office/drawing/2010/main" val="0"/>
              </a:ext>
            </a:extLst>
          </a:blip>
          <a:srcRect t="46886" r="65689" b="19916"/>
          <a:stretch/>
        </p:blipFill>
        <p:spPr bwMode="auto">
          <a:xfrm>
            <a:off x="5858118" y="1445588"/>
            <a:ext cx="2918797" cy="1239434"/>
          </a:xfrm>
          <a:prstGeom prst="rect">
            <a:avLst/>
          </a:prstGeom>
          <a:ln>
            <a:noFill/>
          </a:ln>
          <a:extLst>
            <a:ext uri="{53640926-AAD7-44D8-BBD7-CCE9431645EC}">
              <a14:shadowObscured xmlns:a14="http://schemas.microsoft.com/office/drawing/2010/main"/>
            </a:ext>
          </a:extLst>
        </p:spPr>
      </p:pic>
      <p:pic>
        <p:nvPicPr>
          <p:cNvPr id="9" name="Picture 8" descr="C:\RTU\magistr\1_magistr\foto\IMG_20190722_174718.jpg"/>
          <p:cNvPicPr/>
          <p:nvPr/>
        </p:nvPicPr>
        <p:blipFill rotWithShape="1">
          <a:blip r:embed="rId6" cstate="print">
            <a:extLst>
              <a:ext uri="{28A0092B-C50C-407E-A947-70E740481C1C}">
                <a14:useLocalDpi xmlns:a14="http://schemas.microsoft.com/office/drawing/2010/main" val="0"/>
              </a:ext>
            </a:extLst>
          </a:blip>
          <a:srcRect l="7701" t="12337" b="18897"/>
          <a:stretch/>
        </p:blipFill>
        <p:spPr bwMode="auto">
          <a:xfrm>
            <a:off x="7054278" y="2685022"/>
            <a:ext cx="1655979" cy="1271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0" name="Picture 9" descr="C:\RTU\magistr\1_magistr\foto\IMG_20190722_175020.jpg"/>
          <p:cNvPicPr/>
          <p:nvPr/>
        </p:nvPicPr>
        <p:blipFill rotWithShape="1">
          <a:blip r:embed="rId7" cstate="print">
            <a:extLst>
              <a:ext uri="{28A0092B-C50C-407E-A947-70E740481C1C}">
                <a14:useLocalDpi xmlns:a14="http://schemas.microsoft.com/office/drawing/2010/main" val="0"/>
              </a:ext>
            </a:extLst>
          </a:blip>
          <a:srcRect t="21155" b="7371"/>
          <a:stretch/>
        </p:blipFill>
        <p:spPr bwMode="auto">
          <a:xfrm>
            <a:off x="7021135" y="4071672"/>
            <a:ext cx="1701643" cy="1275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12" name="Hexagon 11"/>
          <p:cNvSpPr/>
          <p:nvPr/>
        </p:nvSpPr>
        <p:spPr>
          <a:xfrm>
            <a:off x="3942820" y="1795558"/>
            <a:ext cx="1973179" cy="78016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Retting</a:t>
            </a:r>
            <a:endParaRPr lang="lv-LV" dirty="0"/>
          </a:p>
          <a:p>
            <a:pPr algn="ctr"/>
            <a:r>
              <a:rPr lang="lv-LV" dirty="0"/>
              <a:t>(</a:t>
            </a:r>
            <a:r>
              <a:rPr lang="lv-LV" dirty="0" err="1"/>
              <a:t>chemical</a:t>
            </a:r>
            <a:r>
              <a:rPr lang="lv-LV" dirty="0"/>
              <a:t> </a:t>
            </a:r>
            <a:r>
              <a:rPr lang="lv-LV" dirty="0" err="1"/>
              <a:t>retting</a:t>
            </a:r>
            <a:r>
              <a:rPr lang="lv-LV" dirty="0"/>
              <a:t>)</a:t>
            </a:r>
            <a:endParaRPr lang="en-GB" dirty="0"/>
          </a:p>
        </p:txBody>
      </p:sp>
      <p:sp>
        <p:nvSpPr>
          <p:cNvPr id="13" name="Hexagon 12"/>
          <p:cNvSpPr/>
          <p:nvPr/>
        </p:nvSpPr>
        <p:spPr>
          <a:xfrm>
            <a:off x="4958956" y="2690240"/>
            <a:ext cx="1973179" cy="72687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Washing</a:t>
            </a:r>
            <a:endParaRPr lang="en-GB" dirty="0"/>
          </a:p>
        </p:txBody>
      </p:sp>
      <p:sp>
        <p:nvSpPr>
          <p:cNvPr id="14" name="Hexagon 13"/>
          <p:cNvSpPr/>
          <p:nvPr/>
        </p:nvSpPr>
        <p:spPr>
          <a:xfrm>
            <a:off x="4590670" y="3557430"/>
            <a:ext cx="1973179" cy="87259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Mechanical</a:t>
            </a:r>
            <a:r>
              <a:rPr lang="lv-LV" dirty="0"/>
              <a:t> </a:t>
            </a:r>
            <a:r>
              <a:rPr lang="lv-LV" dirty="0" err="1"/>
              <a:t>extraction</a:t>
            </a:r>
            <a:endParaRPr lang="lv-LV" dirty="0"/>
          </a:p>
          <a:p>
            <a:pPr algn="ctr"/>
            <a:r>
              <a:rPr lang="lv-LV" dirty="0"/>
              <a:t>(</a:t>
            </a:r>
            <a:r>
              <a:rPr lang="lv-LV" dirty="0" err="1"/>
              <a:t>carding</a:t>
            </a:r>
            <a:r>
              <a:rPr lang="lv-LV" dirty="0"/>
              <a:t>)</a:t>
            </a:r>
            <a:endParaRPr lang="en-GB" dirty="0"/>
          </a:p>
        </p:txBody>
      </p:sp>
      <p:sp>
        <p:nvSpPr>
          <p:cNvPr id="15" name="Rectangle 14"/>
          <p:cNvSpPr/>
          <p:nvPr/>
        </p:nvSpPr>
        <p:spPr>
          <a:xfrm>
            <a:off x="5973487" y="5589650"/>
            <a:ext cx="3035383" cy="369332"/>
          </a:xfrm>
          <a:prstGeom prst="rect">
            <a:avLst/>
          </a:prstGeom>
        </p:spPr>
        <p:txBody>
          <a:bodyPr wrap="none">
            <a:spAutoFit/>
          </a:bodyPr>
          <a:lstStyle/>
          <a:p>
            <a:r>
              <a:rPr lang="en-GB" dirty="0"/>
              <a:t>(author</a:t>
            </a:r>
            <a:r>
              <a:rPr lang="lv-LV" dirty="0"/>
              <a:t>: K.Volkova, IESE, 2020</a:t>
            </a:r>
            <a:r>
              <a:rPr lang="en-GB" dirty="0"/>
              <a:t>)</a:t>
            </a:r>
          </a:p>
        </p:txBody>
      </p:sp>
      <p:sp>
        <p:nvSpPr>
          <p:cNvPr id="16" name="Hexagon 15"/>
          <p:cNvSpPr/>
          <p:nvPr/>
        </p:nvSpPr>
        <p:spPr>
          <a:xfrm>
            <a:off x="2205787" y="2924174"/>
            <a:ext cx="1973179" cy="81254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Mechanical</a:t>
            </a:r>
            <a:r>
              <a:rPr lang="lv-LV" dirty="0"/>
              <a:t> </a:t>
            </a:r>
            <a:r>
              <a:rPr lang="lv-LV" dirty="0" err="1"/>
              <a:t>processing</a:t>
            </a:r>
            <a:r>
              <a:rPr lang="lv-LV" dirty="0"/>
              <a:t> (</a:t>
            </a:r>
            <a:r>
              <a:rPr lang="lv-LV" dirty="0" err="1"/>
              <a:t>peeling</a:t>
            </a:r>
            <a:r>
              <a:rPr lang="lv-LV" dirty="0"/>
              <a:t>)</a:t>
            </a:r>
            <a:endParaRPr lang="en-GB" dirty="0"/>
          </a:p>
        </p:txBody>
      </p:sp>
      <p:pic>
        <p:nvPicPr>
          <p:cNvPr id="18" name="Picture 6"/>
          <p:cNvPicPr>
            <a:picLocks noChangeAspect="1" noChangeArrowheads="1"/>
          </p:cNvPicPr>
          <p:nvPr/>
        </p:nvPicPr>
        <p:blipFill>
          <a:blip r:embed="rId8">
            <a:extLst>
              <a:ext uri="{28A0092B-C50C-407E-A947-70E740481C1C}">
                <a14:useLocalDpi xmlns:a14="http://schemas.microsoft.com/office/drawing/2010/main" val="0"/>
              </a:ext>
            </a:extLst>
          </a:blip>
          <a:srcRect t="13164" b="10626"/>
          <a:stretch>
            <a:fillRect/>
          </a:stretch>
        </p:blipFill>
        <p:spPr bwMode="auto">
          <a:xfrm>
            <a:off x="4433939" y="4691221"/>
            <a:ext cx="1380224" cy="1401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p:nvPr/>
        </p:nvPicPr>
        <p:blipFill rotWithShape="1">
          <a:blip r:embed="rId9">
            <a:extLst>
              <a:ext uri="{28A0092B-C50C-407E-A947-70E740481C1C}">
                <a14:useLocalDpi xmlns:a14="http://schemas.microsoft.com/office/drawing/2010/main" val="0"/>
              </a:ext>
            </a:extLst>
          </a:blip>
          <a:srcRect l="11762" t="9220" r="48442" b="62232"/>
          <a:stretch/>
        </p:blipFill>
        <p:spPr bwMode="auto">
          <a:xfrm>
            <a:off x="507647" y="4709300"/>
            <a:ext cx="3813246" cy="1497039"/>
          </a:xfrm>
          <a:prstGeom prst="rect">
            <a:avLst/>
          </a:prstGeom>
          <a:ln>
            <a:noFill/>
          </a:ln>
          <a:extLst>
            <a:ext uri="{53640926-AAD7-44D8-BBD7-CCE9431645EC}">
              <a14:shadowObscured xmlns:a14="http://schemas.microsoft.com/office/drawing/2010/main"/>
            </a:ext>
          </a:extLst>
        </p:spPr>
      </p:pic>
      <p:sp>
        <p:nvSpPr>
          <p:cNvPr id="21" name="Hexagon 20"/>
          <p:cNvSpPr/>
          <p:nvPr/>
        </p:nvSpPr>
        <p:spPr>
          <a:xfrm>
            <a:off x="178005" y="2852701"/>
            <a:ext cx="1973179" cy="726871"/>
          </a:xfrm>
          <a:prstGeom prst="hexagon">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Collection</a:t>
            </a:r>
            <a:r>
              <a:rPr lang="lv-LV" dirty="0"/>
              <a:t> </a:t>
            </a:r>
            <a:r>
              <a:rPr lang="lv-LV" dirty="0" err="1"/>
              <a:t>of</a:t>
            </a:r>
            <a:r>
              <a:rPr lang="lv-LV" dirty="0"/>
              <a:t> </a:t>
            </a:r>
            <a:r>
              <a:rPr lang="lv-LV" dirty="0" err="1"/>
              <a:t>biomass</a:t>
            </a:r>
            <a:endParaRPr lang="en-GB" dirty="0"/>
          </a:p>
        </p:txBody>
      </p:sp>
      <p:sp>
        <p:nvSpPr>
          <p:cNvPr id="22" name="Hexagon 21"/>
          <p:cNvSpPr/>
          <p:nvPr/>
        </p:nvSpPr>
        <p:spPr>
          <a:xfrm>
            <a:off x="2665745" y="3909935"/>
            <a:ext cx="1973179" cy="72687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Clean</a:t>
            </a:r>
            <a:r>
              <a:rPr lang="lv-LV" dirty="0"/>
              <a:t> </a:t>
            </a:r>
            <a:r>
              <a:rPr lang="lv-LV" dirty="0" err="1"/>
              <a:t>bast</a:t>
            </a:r>
            <a:r>
              <a:rPr lang="lv-LV" dirty="0"/>
              <a:t> </a:t>
            </a:r>
            <a:r>
              <a:rPr lang="lv-LV" dirty="0" err="1"/>
              <a:t>fibre</a:t>
            </a:r>
            <a:endParaRPr lang="en-GB" dirty="0"/>
          </a:p>
        </p:txBody>
      </p:sp>
      <p:sp>
        <p:nvSpPr>
          <p:cNvPr id="23" name="Right Arrow 22"/>
          <p:cNvSpPr/>
          <p:nvPr/>
        </p:nvSpPr>
        <p:spPr>
          <a:xfrm rot="1647057">
            <a:off x="2019650" y="3108923"/>
            <a:ext cx="413447"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3"/>
          <p:cNvSpPr/>
          <p:nvPr/>
        </p:nvSpPr>
        <p:spPr>
          <a:xfrm rot="17777587">
            <a:off x="3730776" y="2586331"/>
            <a:ext cx="671818"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rot="5400000">
            <a:off x="2836635" y="4467243"/>
            <a:ext cx="265292"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rot="5400000">
            <a:off x="5544860" y="2461016"/>
            <a:ext cx="413447"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rot="5400000">
            <a:off x="6187564" y="3425494"/>
            <a:ext cx="413447"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rot="9308697">
            <a:off x="4350380" y="3787413"/>
            <a:ext cx="413447"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p:cNvCxnSpPr>
            <a:stCxn id="9" idx="1"/>
            <a:endCxn id="13" idx="0"/>
          </p:cNvCxnSpPr>
          <p:nvPr/>
        </p:nvCxnSpPr>
        <p:spPr>
          <a:xfrm flipH="1" flipV="1">
            <a:off x="6932135" y="3053676"/>
            <a:ext cx="122143" cy="267323"/>
          </a:xfrm>
          <a:prstGeom prst="line">
            <a:avLst/>
          </a:prstGeom>
          <a:ln>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0" idx="1"/>
            <a:endCxn id="13" idx="0"/>
          </p:cNvCxnSpPr>
          <p:nvPr/>
        </p:nvCxnSpPr>
        <p:spPr>
          <a:xfrm flipH="1" flipV="1">
            <a:off x="6932135" y="3053676"/>
            <a:ext cx="89000" cy="1655624"/>
          </a:xfrm>
          <a:prstGeom prst="line">
            <a:avLst/>
          </a:prstGeom>
          <a:ln>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2" idx="5"/>
          </p:cNvCxnSpPr>
          <p:nvPr/>
        </p:nvCxnSpPr>
        <p:spPr>
          <a:xfrm flipV="1">
            <a:off x="5720957" y="1690690"/>
            <a:ext cx="252530" cy="104868"/>
          </a:xfrm>
          <a:prstGeom prst="line">
            <a:avLst/>
          </a:prstGeom>
          <a:ln>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8" idx="1"/>
          </p:cNvCxnSpPr>
          <p:nvPr/>
        </p:nvCxnSpPr>
        <p:spPr>
          <a:xfrm>
            <a:off x="5858118" y="2065305"/>
            <a:ext cx="1621469" cy="195010"/>
          </a:xfrm>
          <a:prstGeom prst="line">
            <a:avLst/>
          </a:prstGeom>
          <a:ln>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7" idx="1"/>
          </p:cNvCxnSpPr>
          <p:nvPr/>
        </p:nvCxnSpPr>
        <p:spPr>
          <a:xfrm>
            <a:off x="3013351" y="2799719"/>
            <a:ext cx="125492" cy="232998"/>
          </a:xfrm>
          <a:prstGeom prst="line">
            <a:avLst/>
          </a:prstGeom>
          <a:ln>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9" idx="3"/>
            <a:endCxn id="18" idx="1"/>
          </p:cNvCxnSpPr>
          <p:nvPr/>
        </p:nvCxnSpPr>
        <p:spPr>
          <a:xfrm flipV="1">
            <a:off x="4320893" y="5391920"/>
            <a:ext cx="113046" cy="65900"/>
          </a:xfrm>
          <a:prstGeom prst="line">
            <a:avLst/>
          </a:prstGeom>
          <a:ln>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498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i="1" dirty="0" err="1"/>
              <a:t>Heracleum</a:t>
            </a:r>
            <a:r>
              <a:rPr lang="lv-LV" i="1" dirty="0"/>
              <a:t> </a:t>
            </a:r>
            <a:r>
              <a:rPr lang="lv-LV" i="1" dirty="0" err="1"/>
              <a:t>Sosnowskyi</a:t>
            </a:r>
            <a:r>
              <a:rPr lang="lv-LV" i="1" dirty="0"/>
              <a:t> </a:t>
            </a:r>
            <a:r>
              <a:rPr lang="lv-LV" dirty="0" err="1"/>
              <a:t>possible</a:t>
            </a:r>
            <a:r>
              <a:rPr lang="lv-LV" dirty="0"/>
              <a:t> </a:t>
            </a:r>
            <a:r>
              <a:rPr lang="lv-LV" dirty="0" err="1"/>
              <a:t>uses</a:t>
            </a:r>
            <a:r>
              <a:rPr lang="lv-LV" dirty="0"/>
              <a:t>:</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55</a:t>
            </a:fld>
            <a:endParaRPr lang="it-IT"/>
          </a:p>
        </p:txBody>
      </p:sp>
      <p:sp>
        <p:nvSpPr>
          <p:cNvPr id="7" name="Rectangle 4"/>
          <p:cNvSpPr>
            <a:spLocks noChangeArrowheads="1"/>
          </p:cNvSpPr>
          <p:nvPr/>
        </p:nvSpPr>
        <p:spPr bwMode="auto">
          <a:xfrm>
            <a:off x="2248955" y="1690689"/>
            <a:ext cx="9638245" cy="4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8" name="Object 7"/>
          <p:cNvGraphicFramePr>
            <a:graphicFrameLocks noChangeAspect="1"/>
          </p:cNvGraphicFramePr>
          <p:nvPr>
            <p:extLst>
              <p:ext uri="{D42A27DB-BD31-4B8C-83A1-F6EECF244321}">
                <p14:modId xmlns:p14="http://schemas.microsoft.com/office/powerpoint/2010/main" val="2982426033"/>
              </p:ext>
            </p:extLst>
          </p:nvPr>
        </p:nvGraphicFramePr>
        <p:xfrm>
          <a:off x="645174" y="1690689"/>
          <a:ext cx="7784452" cy="3990021"/>
        </p:xfrm>
        <a:graphic>
          <a:graphicData uri="http://schemas.openxmlformats.org/presentationml/2006/ole">
            <mc:AlternateContent xmlns:mc="http://schemas.openxmlformats.org/markup-compatibility/2006">
              <mc:Choice xmlns:v="urn:schemas-microsoft-com:vml" Requires="v">
                <p:oleObj spid="_x0000_s10258" name="Visio" r:id="rId4" imgW="7886790" imgH="4038454" progId="Visio.Drawing.15">
                  <p:embed/>
                </p:oleObj>
              </mc:Choice>
              <mc:Fallback>
                <p:oleObj name="Visio" r:id="rId4" imgW="7886790" imgH="4038454"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74" y="1690689"/>
                        <a:ext cx="7784452" cy="3990021"/>
                      </a:xfrm>
                      <a:prstGeom prst="rect">
                        <a:avLst/>
                      </a:prstGeom>
                      <a:noFill/>
                    </p:spPr>
                  </p:pic>
                </p:oleObj>
              </mc:Fallback>
            </mc:AlternateContent>
          </a:graphicData>
        </a:graphic>
      </p:graphicFrame>
      <p:sp>
        <p:nvSpPr>
          <p:cNvPr id="9" name="Rectangle 8"/>
          <p:cNvSpPr/>
          <p:nvPr/>
        </p:nvSpPr>
        <p:spPr>
          <a:xfrm>
            <a:off x="6135746" y="5561111"/>
            <a:ext cx="2890087" cy="369332"/>
          </a:xfrm>
          <a:prstGeom prst="rect">
            <a:avLst/>
          </a:prstGeom>
        </p:spPr>
        <p:txBody>
          <a:bodyPr wrap="none">
            <a:spAutoFit/>
          </a:bodyPr>
          <a:lstStyle/>
          <a:p>
            <a:r>
              <a:rPr lang="en-GB"/>
              <a:t>(author</a:t>
            </a:r>
            <a:r>
              <a:rPr lang="lv-LV"/>
              <a:t>: L.Zihare, IESE, 2020</a:t>
            </a:r>
            <a:r>
              <a:rPr lang="en-GB"/>
              <a:t>)</a:t>
            </a:r>
            <a:endParaRPr lang="en-GB" dirty="0"/>
          </a:p>
        </p:txBody>
      </p:sp>
      <p:sp>
        <p:nvSpPr>
          <p:cNvPr id="10" name="Rectangle 9"/>
          <p:cNvSpPr/>
          <p:nvPr/>
        </p:nvSpPr>
        <p:spPr>
          <a:xfrm>
            <a:off x="208372" y="5422612"/>
            <a:ext cx="5827458" cy="646331"/>
          </a:xfrm>
          <a:prstGeom prst="rect">
            <a:avLst/>
          </a:prstGeom>
        </p:spPr>
        <p:txBody>
          <a:bodyPr wrap="square">
            <a:spAutoFit/>
          </a:bodyPr>
          <a:lstStyle/>
          <a:p>
            <a:pPr algn="ctr"/>
            <a:r>
              <a:rPr lang="en-GB" dirty="0">
                <a:latin typeface="Times New Roman" panose="02020603050405020304" pitchFamily="18" charset="0"/>
                <a:ea typeface="Corbel" panose="020B0503020204020204" pitchFamily="34" charset="0"/>
              </a:rPr>
              <a:t>Product classification according to the parts of the resource to be used </a:t>
            </a:r>
            <a:endParaRPr lang="en-GB" dirty="0"/>
          </a:p>
        </p:txBody>
      </p:sp>
    </p:spTree>
    <p:extLst>
      <p:ext uri="{BB962C8B-B14F-4D97-AF65-F5344CB8AC3E}">
        <p14:creationId xmlns:p14="http://schemas.microsoft.com/office/powerpoint/2010/main" val="131974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Invasive</a:t>
            </a:r>
            <a:r>
              <a:rPr lang="lv-LV" dirty="0"/>
              <a:t> </a:t>
            </a:r>
            <a:r>
              <a:rPr lang="lv-LV" dirty="0" err="1"/>
              <a:t>plant</a:t>
            </a:r>
            <a:r>
              <a:rPr lang="lv-LV" dirty="0"/>
              <a:t> </a:t>
            </a:r>
            <a:r>
              <a:rPr lang="lv-LV" dirty="0" err="1"/>
              <a:t>species</a:t>
            </a:r>
            <a:r>
              <a:rPr lang="lv-LV" dirty="0"/>
              <a:t> </a:t>
            </a:r>
            <a:r>
              <a:rPr lang="lv-LV" dirty="0" err="1"/>
              <a:t>applications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56</a:t>
            </a:fld>
            <a:endParaRPr lang="it-IT"/>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12145" b="829"/>
          <a:stretch/>
        </p:blipFill>
        <p:spPr>
          <a:xfrm rot="10800000">
            <a:off x="6699220" y="3875412"/>
            <a:ext cx="2371263" cy="1505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p:cNvSpPr/>
          <p:nvPr/>
        </p:nvSpPr>
        <p:spPr>
          <a:xfrm>
            <a:off x="6176570" y="5567694"/>
            <a:ext cx="2890087" cy="369332"/>
          </a:xfrm>
          <a:prstGeom prst="rect">
            <a:avLst/>
          </a:prstGeom>
        </p:spPr>
        <p:txBody>
          <a:bodyPr wrap="none">
            <a:spAutoFit/>
          </a:bodyPr>
          <a:lstStyle/>
          <a:p>
            <a:r>
              <a:rPr lang="en-GB"/>
              <a:t>(author</a:t>
            </a:r>
            <a:r>
              <a:rPr lang="lv-LV"/>
              <a:t>: L.Zihare, IESE, 2020</a:t>
            </a:r>
            <a:r>
              <a:rPr lang="en-GB"/>
              <a:t>)</a:t>
            </a:r>
            <a:endParaRPr lang="en-GB" dirty="0"/>
          </a:p>
        </p:txBody>
      </p:sp>
      <p:pic>
        <p:nvPicPr>
          <p:cNvPr id="5" name="Content Placeholder 4"/>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4325524" y="4179753"/>
            <a:ext cx="2143267" cy="12036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496" y="4179753"/>
            <a:ext cx="1989834" cy="1117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Hexagon 13"/>
          <p:cNvSpPr/>
          <p:nvPr/>
        </p:nvSpPr>
        <p:spPr>
          <a:xfrm>
            <a:off x="127365" y="3258163"/>
            <a:ext cx="1985635" cy="781114"/>
          </a:xfrm>
          <a:prstGeom prst="hexago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Collection</a:t>
            </a:r>
            <a:r>
              <a:rPr lang="lv-LV" dirty="0"/>
              <a:t> </a:t>
            </a:r>
            <a:r>
              <a:rPr lang="lv-LV" dirty="0" err="1"/>
              <a:t>of</a:t>
            </a:r>
            <a:r>
              <a:rPr lang="lv-LV" dirty="0"/>
              <a:t> </a:t>
            </a:r>
            <a:r>
              <a:rPr lang="lv-LV" dirty="0" err="1"/>
              <a:t>material</a:t>
            </a:r>
            <a:r>
              <a:rPr lang="lv-LV" dirty="0"/>
              <a:t> </a:t>
            </a:r>
            <a:endParaRPr lang="en-GB" dirty="0"/>
          </a:p>
        </p:txBody>
      </p:sp>
      <p:sp>
        <p:nvSpPr>
          <p:cNvPr id="19" name="Hexagon 18"/>
          <p:cNvSpPr/>
          <p:nvPr/>
        </p:nvSpPr>
        <p:spPr>
          <a:xfrm>
            <a:off x="2212594" y="3903358"/>
            <a:ext cx="1945437" cy="743734"/>
          </a:xfrm>
          <a:prstGeom prst="hexago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Drying</a:t>
            </a:r>
            <a:endParaRPr lang="en-GB" dirty="0"/>
          </a:p>
        </p:txBody>
      </p:sp>
      <p:sp>
        <p:nvSpPr>
          <p:cNvPr id="20" name="Hexagon 19"/>
          <p:cNvSpPr/>
          <p:nvPr/>
        </p:nvSpPr>
        <p:spPr>
          <a:xfrm>
            <a:off x="4231133" y="3164233"/>
            <a:ext cx="1945437" cy="791995"/>
          </a:xfrm>
          <a:prstGeom prst="hexago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Grinding</a:t>
            </a:r>
            <a:endParaRPr lang="en-GB" dirty="0"/>
          </a:p>
        </p:txBody>
      </p:sp>
      <p:sp>
        <p:nvSpPr>
          <p:cNvPr id="21" name="Hexagon 20"/>
          <p:cNvSpPr/>
          <p:nvPr/>
        </p:nvSpPr>
        <p:spPr>
          <a:xfrm>
            <a:off x="6575212" y="2370247"/>
            <a:ext cx="1945437" cy="639282"/>
          </a:xfrm>
          <a:prstGeom prst="hexago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Pressing</a:t>
            </a:r>
            <a:endParaRPr lang="en-GB" dirty="0"/>
          </a:p>
        </p:txBody>
      </p:sp>
      <p:pic>
        <p:nvPicPr>
          <p:cNvPr id="16" name="Picture 15"/>
          <p:cNvPicPr>
            <a:picLocks noChangeAspect="1"/>
          </p:cNvPicPr>
          <p:nvPr/>
        </p:nvPicPr>
        <p:blipFill rotWithShape="1">
          <a:blip r:embed="rId6" cstate="hqprint">
            <a:extLst>
              <a:ext uri="{28A0092B-C50C-407E-A947-70E740481C1C}">
                <a14:useLocalDpi xmlns:a14="http://schemas.microsoft.com/office/drawing/2010/main" val="0"/>
              </a:ext>
            </a:extLst>
          </a:blip>
          <a:srcRect l="26203" r="24303" b="5611"/>
          <a:stretch/>
        </p:blipFill>
        <p:spPr>
          <a:xfrm>
            <a:off x="4551723" y="1488427"/>
            <a:ext cx="1529374" cy="1640605"/>
          </a:xfrm>
          <a:prstGeom prst="rect">
            <a:avLst/>
          </a:prstGeom>
        </p:spPr>
      </p:pic>
      <p:sp>
        <p:nvSpPr>
          <p:cNvPr id="17" name="Right Arrow 16"/>
          <p:cNvSpPr/>
          <p:nvPr/>
        </p:nvSpPr>
        <p:spPr>
          <a:xfrm rot="1643843">
            <a:off x="1958590" y="3802871"/>
            <a:ext cx="490377"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3"/>
          <p:cNvSpPr/>
          <p:nvPr/>
        </p:nvSpPr>
        <p:spPr>
          <a:xfrm rot="19765610">
            <a:off x="5967805" y="2981768"/>
            <a:ext cx="832360"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rot="18670897">
            <a:off x="3851890" y="3592262"/>
            <a:ext cx="516908"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7" cstate="hqprint">
            <a:extLst>
              <a:ext uri="{28A0092B-C50C-407E-A947-70E740481C1C}">
                <a14:useLocalDpi xmlns:a14="http://schemas.microsoft.com/office/drawing/2010/main" val="0"/>
              </a:ext>
            </a:extLst>
          </a:blip>
          <a:srcRect l="21139" t="12587" r="11519" b="999"/>
          <a:stretch/>
        </p:blipFill>
        <p:spPr>
          <a:xfrm>
            <a:off x="2331216" y="2217718"/>
            <a:ext cx="1756008" cy="1267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a:picLocks noChangeAspect="1"/>
          </p:cNvPicPr>
          <p:nvPr/>
        </p:nvPicPr>
        <p:blipFill rotWithShape="1">
          <a:blip r:embed="rId8" cstate="hqprint">
            <a:extLst>
              <a:ext uri="{28A0092B-C50C-407E-A947-70E740481C1C}">
                <a14:useLocalDpi xmlns:a14="http://schemas.microsoft.com/office/drawing/2010/main" val="0"/>
              </a:ext>
            </a:extLst>
          </a:blip>
          <a:srcRect l="3671" r="32658" b="-1097"/>
          <a:stretch/>
        </p:blipFill>
        <p:spPr>
          <a:xfrm>
            <a:off x="471704" y="1488426"/>
            <a:ext cx="1392673" cy="1658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22"/>
          <p:cNvSpPr txBox="1"/>
          <p:nvPr/>
        </p:nvSpPr>
        <p:spPr>
          <a:xfrm>
            <a:off x="631964" y="2837163"/>
            <a:ext cx="1264199" cy="280524"/>
          </a:xfrm>
          <a:prstGeom prst="rect">
            <a:avLst/>
          </a:prstGeom>
          <a:noFill/>
        </p:spPr>
        <p:txBody>
          <a:bodyPr wrap="square" rtlCol="0">
            <a:spAutoFit/>
          </a:bodyPr>
          <a:lstStyle/>
          <a:p>
            <a:r>
              <a:rPr lang="lv-LV" sz="1200" i="1" dirty="0" err="1">
                <a:solidFill>
                  <a:schemeClr val="bg1"/>
                </a:solidFill>
              </a:rPr>
              <a:t>H.Sosnowskyi</a:t>
            </a:r>
            <a:endParaRPr lang="en-GB" sz="1200" i="1" dirty="0">
              <a:solidFill>
                <a:schemeClr val="bg1"/>
              </a:solidFill>
            </a:endParaRPr>
          </a:p>
        </p:txBody>
      </p:sp>
      <p:sp>
        <p:nvSpPr>
          <p:cNvPr id="29" name="TextBox 28"/>
          <p:cNvSpPr txBox="1"/>
          <p:nvPr/>
        </p:nvSpPr>
        <p:spPr>
          <a:xfrm>
            <a:off x="1036588" y="4995799"/>
            <a:ext cx="1264199" cy="280524"/>
          </a:xfrm>
          <a:prstGeom prst="rect">
            <a:avLst/>
          </a:prstGeom>
          <a:noFill/>
        </p:spPr>
        <p:txBody>
          <a:bodyPr wrap="square" rtlCol="0">
            <a:spAutoFit/>
          </a:bodyPr>
          <a:lstStyle/>
          <a:p>
            <a:r>
              <a:rPr lang="lv-LV" sz="1200" i="1" dirty="0" err="1">
                <a:solidFill>
                  <a:schemeClr val="bg1"/>
                </a:solidFill>
              </a:rPr>
              <a:t>S.Canadensis</a:t>
            </a:r>
            <a:endParaRPr lang="en-GB" sz="1200" i="1" dirty="0">
              <a:solidFill>
                <a:schemeClr val="bg1"/>
              </a:solidFill>
            </a:endParaRPr>
          </a:p>
        </p:txBody>
      </p:sp>
      <p:pic>
        <p:nvPicPr>
          <p:cNvPr id="26" name="Picture 25"/>
          <p:cNvPicPr>
            <a:picLocks noChangeAspect="1"/>
          </p:cNvPicPr>
          <p:nvPr/>
        </p:nvPicPr>
        <p:blipFill rotWithShape="1">
          <a:blip r:embed="rId9" cstate="hqprint">
            <a:extLst>
              <a:ext uri="{28A0092B-C50C-407E-A947-70E740481C1C}">
                <a14:useLocalDpi xmlns:a14="http://schemas.microsoft.com/office/drawing/2010/main" val="0"/>
              </a:ext>
            </a:extLst>
          </a:blip>
          <a:srcRect l="11013" t="2158" r="7721"/>
          <a:stretch/>
        </p:blipFill>
        <p:spPr>
          <a:xfrm>
            <a:off x="2384534" y="4771462"/>
            <a:ext cx="1810048" cy="1223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Hexagon 30"/>
          <p:cNvSpPr/>
          <p:nvPr/>
        </p:nvSpPr>
        <p:spPr>
          <a:xfrm>
            <a:off x="6912134" y="3124568"/>
            <a:ext cx="1945437" cy="639282"/>
          </a:xfrm>
          <a:prstGeom prst="hexago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Pellets</a:t>
            </a:r>
            <a:endParaRPr lang="en-GB" dirty="0"/>
          </a:p>
        </p:txBody>
      </p:sp>
      <p:sp>
        <p:nvSpPr>
          <p:cNvPr id="32" name="Right Arrow 31"/>
          <p:cNvSpPr/>
          <p:nvPr/>
        </p:nvSpPr>
        <p:spPr>
          <a:xfrm rot="5400000">
            <a:off x="8078496" y="2925724"/>
            <a:ext cx="323145" cy="339123"/>
          </a:xfrm>
          <a:prstGeom prst="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9675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2919" y="961911"/>
            <a:ext cx="8392886" cy="632747"/>
          </a:xfrm>
        </p:spPr>
        <p:txBody>
          <a:bodyPr>
            <a:normAutofit fontScale="90000"/>
          </a:bodyPr>
          <a:lstStyle/>
          <a:p>
            <a:r>
              <a:rPr lang="en-GB" sz="2000" dirty="0"/>
              <a:t>Result of Experimental Analysis: Potential of Solid Biofuel</a:t>
            </a:r>
            <a:r>
              <a:rPr lang="lv-LV" sz="2000" dirty="0"/>
              <a:t> </a:t>
            </a:r>
            <a:r>
              <a:rPr lang="lv-LV" sz="2000" dirty="0" err="1"/>
              <a:t>for</a:t>
            </a:r>
            <a:r>
              <a:rPr lang="lv-LV" sz="2000" dirty="0"/>
              <a:t> </a:t>
            </a:r>
            <a:r>
              <a:rPr lang="lv-LV" sz="2000" dirty="0" err="1"/>
              <a:t>underused</a:t>
            </a:r>
            <a:r>
              <a:rPr lang="lv-LV" sz="2000" dirty="0"/>
              <a:t> </a:t>
            </a:r>
            <a:r>
              <a:rPr lang="lv-LV" sz="2000" dirty="0" err="1"/>
              <a:t>bioresources</a:t>
            </a:r>
            <a:r>
              <a:rPr lang="lv-LV" sz="2000" dirty="0"/>
              <a:t> </a:t>
            </a:r>
            <a:endParaRPr lang="en-GB" sz="20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57</a:t>
            </a:fld>
            <a:endParaRPr lang="it-IT"/>
          </a:p>
        </p:txBody>
      </p:sp>
      <p:graphicFrame>
        <p:nvGraphicFramePr>
          <p:cNvPr id="7" name="Chart 6"/>
          <p:cNvGraphicFramePr/>
          <p:nvPr>
            <p:extLst>
              <p:ext uri="{D42A27DB-BD31-4B8C-83A1-F6EECF244321}">
                <p14:modId xmlns:p14="http://schemas.microsoft.com/office/powerpoint/2010/main" val="1386704223"/>
              </p:ext>
            </p:extLst>
          </p:nvPr>
        </p:nvGraphicFramePr>
        <p:xfrm>
          <a:off x="130124" y="1478504"/>
          <a:ext cx="5292776" cy="454036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551" t="8595" r="5480" b="7737"/>
          <a:stretch/>
        </p:blipFill>
        <p:spPr>
          <a:xfrm>
            <a:off x="5669363" y="3748685"/>
            <a:ext cx="3317009" cy="1754650"/>
          </a:xfrm>
          <a:prstGeom prst="rect">
            <a:avLst/>
          </a:prstGeom>
        </p:spPr>
      </p:pic>
      <p:sp>
        <p:nvSpPr>
          <p:cNvPr id="8" name="Rectangle 7"/>
          <p:cNvSpPr/>
          <p:nvPr/>
        </p:nvSpPr>
        <p:spPr>
          <a:xfrm>
            <a:off x="5882823" y="5537491"/>
            <a:ext cx="2890087" cy="369332"/>
          </a:xfrm>
          <a:prstGeom prst="rect">
            <a:avLst/>
          </a:prstGeom>
        </p:spPr>
        <p:txBody>
          <a:bodyPr wrap="none">
            <a:spAutoFit/>
          </a:bodyPr>
          <a:lstStyle/>
          <a:p>
            <a:r>
              <a:rPr lang="en-GB"/>
              <a:t>(author</a:t>
            </a:r>
            <a:r>
              <a:rPr lang="lv-LV"/>
              <a:t>: L.Zihare, IESE, 2020</a:t>
            </a:r>
            <a:r>
              <a:rPr lang="en-GB"/>
              <a:t>)</a:t>
            </a:r>
            <a:endParaRPr lang="en-GB" dirty="0"/>
          </a:p>
        </p:txBody>
      </p:sp>
    </p:spTree>
    <p:extLst>
      <p:ext uri="{BB962C8B-B14F-4D97-AF65-F5344CB8AC3E}">
        <p14:creationId xmlns:p14="http://schemas.microsoft.com/office/powerpoint/2010/main" val="1365194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4CFF1-2C18-43AD-8300-B603A667ABDF}"/>
              </a:ext>
            </a:extLst>
          </p:cNvPr>
          <p:cNvSpPr>
            <a:spLocks noGrp="1"/>
          </p:cNvSpPr>
          <p:nvPr>
            <p:ph type="title"/>
          </p:nvPr>
        </p:nvSpPr>
        <p:spPr>
          <a:xfrm>
            <a:off x="204107" y="969194"/>
            <a:ext cx="8392886" cy="583272"/>
          </a:xfrm>
        </p:spPr>
        <p:txBody>
          <a:bodyPr/>
          <a:lstStyle/>
          <a:p>
            <a:r>
              <a:rPr lang="lv-LV" dirty="0" err="1"/>
              <a:t>Ash</a:t>
            </a:r>
            <a:r>
              <a:rPr lang="lv-LV" dirty="0"/>
              <a:t> </a:t>
            </a:r>
            <a:r>
              <a:rPr lang="lv-LV" dirty="0" err="1"/>
              <a:t>content</a:t>
            </a:r>
            <a:r>
              <a:rPr lang="lv-LV" dirty="0"/>
              <a:t> </a:t>
            </a:r>
            <a:r>
              <a:rPr lang="lv-LV" dirty="0" err="1"/>
              <a:t>comparison</a:t>
            </a:r>
            <a:endParaRPr lang="en-US" dirty="0"/>
          </a:p>
        </p:txBody>
      </p:sp>
      <p:sp>
        <p:nvSpPr>
          <p:cNvPr id="5" name="Slide Number Placeholder 4">
            <a:extLst>
              <a:ext uri="{FF2B5EF4-FFF2-40B4-BE49-F238E27FC236}">
                <a16:creationId xmlns:a16="http://schemas.microsoft.com/office/drawing/2014/main" id="{D225437E-64B4-4B50-BE48-C9A381956DDF}"/>
              </a:ext>
            </a:extLst>
          </p:cNvPr>
          <p:cNvSpPr>
            <a:spLocks noGrp="1"/>
          </p:cNvSpPr>
          <p:nvPr>
            <p:ph type="sldNum" sz="quarter" idx="12"/>
          </p:nvPr>
        </p:nvSpPr>
        <p:spPr/>
        <p:txBody>
          <a:bodyPr/>
          <a:lstStyle/>
          <a:p>
            <a:fld id="{F5D31388-1EA4-4B74-8FFA-0D39003D9700}" type="slidenum">
              <a:rPr lang="it-IT" smtClean="0"/>
              <a:pPr/>
              <a:t>58</a:t>
            </a:fld>
            <a:endParaRPr lang="it-IT"/>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307783661"/>
              </p:ext>
            </p:extLst>
          </p:nvPr>
        </p:nvGraphicFramePr>
        <p:xfrm>
          <a:off x="514350" y="1552465"/>
          <a:ext cx="38862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46050" y="5782361"/>
            <a:ext cx="6165850" cy="276999"/>
          </a:xfrm>
          <a:prstGeom prst="rect">
            <a:avLst/>
          </a:prstGeom>
        </p:spPr>
        <p:txBody>
          <a:bodyPr wrap="square">
            <a:spAutoFit/>
          </a:bodyPr>
          <a:lstStyle/>
          <a:p>
            <a:r>
              <a:rPr lang="en-GB" sz="1200" dirty="0"/>
              <a:t>A comparison of ash content between existing solid biomass fuels and tested samples </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39004" y="3218636"/>
            <a:ext cx="4229438" cy="23790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9"/>
          <p:cNvSpPr/>
          <p:nvPr/>
        </p:nvSpPr>
        <p:spPr>
          <a:xfrm>
            <a:off x="6071875" y="5597695"/>
            <a:ext cx="2890087" cy="369332"/>
          </a:xfrm>
          <a:prstGeom prst="rect">
            <a:avLst/>
          </a:prstGeom>
        </p:spPr>
        <p:txBody>
          <a:bodyPr wrap="none">
            <a:spAutoFit/>
          </a:bodyPr>
          <a:lstStyle/>
          <a:p>
            <a:r>
              <a:rPr lang="en-GB" dirty="0"/>
              <a:t>(author</a:t>
            </a:r>
            <a:r>
              <a:rPr lang="lv-LV" dirty="0"/>
              <a:t>: L.Zihare, IESE, 2020</a:t>
            </a:r>
            <a:r>
              <a:rPr lang="en-GB" dirty="0"/>
              <a:t>)</a:t>
            </a:r>
          </a:p>
        </p:txBody>
      </p:sp>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39442" y="1118181"/>
            <a:ext cx="3429000" cy="1928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8580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Synopsis</a:t>
            </a:r>
            <a:endParaRPr lang="lv-LV" dirty="0"/>
          </a:p>
        </p:txBody>
      </p:sp>
      <p:sp>
        <p:nvSpPr>
          <p:cNvPr id="3" name="Content Placeholder 2"/>
          <p:cNvSpPr>
            <a:spLocks noGrp="1"/>
          </p:cNvSpPr>
          <p:nvPr>
            <p:ph idx="1"/>
          </p:nvPr>
        </p:nvSpPr>
        <p:spPr>
          <a:xfrm>
            <a:off x="375556" y="2150771"/>
            <a:ext cx="8392886" cy="4023691"/>
          </a:xfrm>
        </p:spPr>
        <p:txBody>
          <a:bodyPr>
            <a:normAutofit/>
          </a:bodyPr>
          <a:lstStyle/>
          <a:p>
            <a:r>
              <a:rPr lang="lv-LV" sz="2400" dirty="0" err="1"/>
              <a:t>This</a:t>
            </a:r>
            <a:r>
              <a:rPr lang="lv-LV" sz="2400" dirty="0"/>
              <a:t> </a:t>
            </a:r>
            <a:r>
              <a:rPr lang="lv-LV" sz="2400" dirty="0" err="1"/>
              <a:t>lecture</a:t>
            </a:r>
            <a:r>
              <a:rPr lang="lv-LV" sz="2400" dirty="0"/>
              <a:t> </a:t>
            </a:r>
            <a:r>
              <a:rPr lang="lv-LV" sz="2400" dirty="0" err="1"/>
              <a:t>gives</a:t>
            </a:r>
            <a:r>
              <a:rPr lang="lv-LV" sz="2400" dirty="0"/>
              <a:t> </a:t>
            </a:r>
            <a:r>
              <a:rPr lang="lv-LV" sz="2400" dirty="0" err="1"/>
              <a:t>an</a:t>
            </a:r>
            <a:r>
              <a:rPr lang="lv-LV" sz="2400" dirty="0"/>
              <a:t> </a:t>
            </a:r>
            <a:r>
              <a:rPr lang="lv-LV" sz="2400" dirty="0" err="1"/>
              <a:t>insight</a:t>
            </a:r>
            <a:r>
              <a:rPr lang="lv-LV" sz="2400" dirty="0"/>
              <a:t> </a:t>
            </a:r>
            <a:r>
              <a:rPr lang="lv-LV" sz="2400" dirty="0" err="1"/>
              <a:t>into</a:t>
            </a:r>
            <a:r>
              <a:rPr lang="lv-LV" sz="2400" dirty="0"/>
              <a:t> </a:t>
            </a:r>
            <a:r>
              <a:rPr lang="lv-LV" sz="2400" dirty="0" err="1"/>
              <a:t>bioeconomy</a:t>
            </a:r>
            <a:r>
              <a:rPr lang="lv-LV" sz="2400" dirty="0"/>
              <a:t> </a:t>
            </a:r>
            <a:r>
              <a:rPr lang="lv-LV" sz="2400" dirty="0" err="1"/>
              <a:t>concept</a:t>
            </a:r>
            <a:r>
              <a:rPr lang="lv-LV" sz="2400" dirty="0"/>
              <a:t>, </a:t>
            </a:r>
            <a:r>
              <a:rPr lang="lv-LV" sz="2400" dirty="0" err="1"/>
              <a:t>definitions</a:t>
            </a:r>
            <a:endParaRPr lang="lv-LV" sz="2400" dirty="0"/>
          </a:p>
          <a:p>
            <a:r>
              <a:rPr lang="lv-LV" sz="2400" dirty="0" err="1"/>
              <a:t>Disciplinarities</a:t>
            </a:r>
            <a:r>
              <a:rPr lang="lv-LV" sz="2400" dirty="0"/>
              <a:t> </a:t>
            </a:r>
            <a:r>
              <a:rPr lang="lv-LV" sz="2400" dirty="0" err="1"/>
              <a:t>are</a:t>
            </a:r>
            <a:r>
              <a:rPr lang="lv-LV" sz="2400" dirty="0"/>
              <a:t> </a:t>
            </a:r>
            <a:r>
              <a:rPr lang="lv-LV" sz="2400" dirty="0" err="1"/>
              <a:t>explained</a:t>
            </a:r>
            <a:r>
              <a:rPr lang="lv-LV" sz="2400" dirty="0"/>
              <a:t> </a:t>
            </a:r>
            <a:r>
              <a:rPr lang="lv-LV" sz="2400" dirty="0" err="1"/>
              <a:t>with</a:t>
            </a:r>
            <a:r>
              <a:rPr lang="lv-LV" sz="2400" dirty="0"/>
              <a:t> </a:t>
            </a:r>
            <a:r>
              <a:rPr lang="lv-LV" sz="2400" dirty="0" err="1"/>
              <a:t>emphasis</a:t>
            </a:r>
            <a:r>
              <a:rPr lang="lv-LV" sz="2400" dirty="0"/>
              <a:t> </a:t>
            </a:r>
            <a:r>
              <a:rPr lang="lv-LV" sz="2400" dirty="0" err="1"/>
              <a:t>onm</a:t>
            </a:r>
            <a:r>
              <a:rPr lang="lv-LV" sz="2400" dirty="0"/>
              <a:t> </a:t>
            </a:r>
            <a:r>
              <a:rPr lang="lv-LV" sz="2400" dirty="0" err="1"/>
              <a:t>transdisciplanary</a:t>
            </a:r>
            <a:r>
              <a:rPr lang="lv-LV" sz="2400" dirty="0"/>
              <a:t> </a:t>
            </a:r>
            <a:r>
              <a:rPr lang="lv-LV" sz="2400" dirty="0" err="1"/>
              <a:t>approach</a:t>
            </a:r>
            <a:r>
              <a:rPr lang="lv-LV" sz="2400" dirty="0"/>
              <a:t> </a:t>
            </a:r>
            <a:r>
              <a:rPr lang="lv-LV" sz="2400" dirty="0" err="1"/>
              <a:t>towards</a:t>
            </a:r>
            <a:r>
              <a:rPr lang="lv-LV" sz="2400" dirty="0"/>
              <a:t> </a:t>
            </a:r>
            <a:r>
              <a:rPr lang="lv-LV" sz="2400" dirty="0" err="1"/>
              <a:t>sustainable</a:t>
            </a:r>
            <a:r>
              <a:rPr lang="lv-LV" sz="2400" dirty="0"/>
              <a:t> </a:t>
            </a:r>
            <a:r>
              <a:rPr lang="lv-LV" sz="2400" dirty="0" err="1"/>
              <a:t>bioeconomy</a:t>
            </a:r>
            <a:endParaRPr lang="lv-LV" sz="2400" dirty="0"/>
          </a:p>
          <a:p>
            <a:r>
              <a:rPr lang="lv-LV" sz="2400" dirty="0" err="1"/>
              <a:t>Several</a:t>
            </a:r>
            <a:r>
              <a:rPr lang="lv-LV" sz="2400" dirty="0"/>
              <a:t> </a:t>
            </a:r>
            <a:r>
              <a:rPr lang="lv-LV" sz="2400" dirty="0" err="1"/>
              <a:t>examples</a:t>
            </a:r>
            <a:r>
              <a:rPr lang="lv-LV" sz="2400" dirty="0"/>
              <a:t> </a:t>
            </a:r>
            <a:r>
              <a:rPr lang="lv-LV" sz="2400" dirty="0" err="1"/>
              <a:t>given</a:t>
            </a:r>
            <a:r>
              <a:rPr lang="lv-LV" sz="2400" dirty="0"/>
              <a:t> </a:t>
            </a:r>
            <a:r>
              <a:rPr lang="lv-LV" sz="2400" dirty="0" err="1"/>
              <a:t>for</a:t>
            </a:r>
            <a:r>
              <a:rPr lang="lv-LV" sz="2400" dirty="0"/>
              <a:t> </a:t>
            </a:r>
            <a:r>
              <a:rPr lang="lv-LV" sz="2400" dirty="0" err="1"/>
              <a:t>industrial</a:t>
            </a:r>
            <a:r>
              <a:rPr lang="lv-LV" sz="2400" dirty="0"/>
              <a:t> </a:t>
            </a:r>
            <a:r>
              <a:rPr lang="lv-LV" sz="2400" dirty="0" err="1"/>
              <a:t>symbiosis</a:t>
            </a:r>
            <a:r>
              <a:rPr lang="lv-LV" sz="2400" dirty="0"/>
              <a:t> </a:t>
            </a:r>
          </a:p>
          <a:p>
            <a:r>
              <a:rPr lang="lv-LV" sz="2400" dirty="0" err="1"/>
              <a:t>Examples</a:t>
            </a:r>
            <a:r>
              <a:rPr lang="lv-LV" sz="2400" dirty="0"/>
              <a:t> </a:t>
            </a:r>
            <a:r>
              <a:rPr lang="lv-LV" sz="2400" dirty="0" err="1"/>
              <a:t>offered</a:t>
            </a:r>
            <a:r>
              <a:rPr lang="lv-LV" sz="2400" dirty="0"/>
              <a:t> </a:t>
            </a:r>
            <a:r>
              <a:rPr lang="lv-LV" sz="2400" dirty="0" err="1"/>
              <a:t>in</a:t>
            </a:r>
            <a:r>
              <a:rPr lang="lv-LV" sz="2400" dirty="0"/>
              <a:t> </a:t>
            </a:r>
            <a:r>
              <a:rPr lang="lv-LV" sz="2400" dirty="0" err="1"/>
              <a:t>final</a:t>
            </a:r>
            <a:r>
              <a:rPr lang="lv-LV" sz="2400" dirty="0"/>
              <a:t> </a:t>
            </a:r>
            <a:r>
              <a:rPr lang="lv-LV" sz="2400" dirty="0" err="1"/>
              <a:t>section</a:t>
            </a:r>
            <a:r>
              <a:rPr lang="lv-LV" sz="2400" dirty="0"/>
              <a:t> </a:t>
            </a:r>
            <a:r>
              <a:rPr lang="lv-LV" sz="2400" dirty="0" err="1"/>
              <a:t>in</a:t>
            </a:r>
            <a:r>
              <a:rPr lang="lv-LV" sz="2400" dirty="0"/>
              <a:t> </a:t>
            </a:r>
            <a:r>
              <a:rPr lang="lv-LV" sz="2400" dirty="0" err="1"/>
              <a:t>this</a:t>
            </a:r>
            <a:r>
              <a:rPr lang="lv-LV" sz="2400" dirty="0"/>
              <a:t> </a:t>
            </a:r>
            <a:r>
              <a:rPr lang="lv-LV" sz="2400" dirty="0" err="1"/>
              <a:t>lecture</a:t>
            </a:r>
            <a:r>
              <a:rPr lang="lv-LV" sz="2400" dirty="0"/>
              <a:t> </a:t>
            </a:r>
            <a:r>
              <a:rPr lang="lv-LV" sz="2400" dirty="0" err="1"/>
              <a:t>for</a:t>
            </a:r>
            <a:r>
              <a:rPr lang="lv-LV" sz="2400" dirty="0"/>
              <a:t> </a:t>
            </a:r>
            <a:r>
              <a:rPr lang="lv-LV" sz="2400" dirty="0" err="1"/>
              <a:t>different</a:t>
            </a:r>
            <a:r>
              <a:rPr lang="lv-LV" sz="2400" dirty="0"/>
              <a:t> </a:t>
            </a:r>
            <a:r>
              <a:rPr lang="lv-LV" sz="2400" dirty="0" err="1"/>
              <a:t>levels</a:t>
            </a:r>
            <a:r>
              <a:rPr lang="lv-LV" sz="2400" dirty="0"/>
              <a:t> </a:t>
            </a:r>
            <a:r>
              <a:rPr lang="lv-LV" sz="2400" dirty="0" err="1"/>
              <a:t>of</a:t>
            </a:r>
            <a:r>
              <a:rPr lang="lv-LV" sz="2400" dirty="0"/>
              <a:t> </a:t>
            </a:r>
            <a:r>
              <a:rPr lang="lv-LV" sz="2400" dirty="0" err="1"/>
              <a:t>bioeconomy</a:t>
            </a:r>
            <a:r>
              <a:rPr lang="lv-LV" sz="2400" dirty="0"/>
              <a:t> </a:t>
            </a:r>
            <a:r>
              <a:rPr lang="lv-LV" sz="2400" dirty="0" err="1"/>
              <a:t>and</a:t>
            </a:r>
            <a:r>
              <a:rPr lang="lv-LV" sz="2400" dirty="0"/>
              <a:t> </a:t>
            </a:r>
            <a:r>
              <a:rPr lang="lv-LV" sz="2400" dirty="0" err="1"/>
              <a:t>especially</a:t>
            </a:r>
            <a:r>
              <a:rPr lang="lv-LV" sz="2400" dirty="0"/>
              <a:t> </a:t>
            </a:r>
            <a:r>
              <a:rPr lang="lv-LV" sz="2400" dirty="0" err="1"/>
              <a:t>micro</a:t>
            </a:r>
            <a:r>
              <a:rPr lang="lv-LV" sz="2400" dirty="0"/>
              <a:t> </a:t>
            </a:r>
            <a:r>
              <a:rPr lang="lv-LV" sz="2400" dirty="0" err="1"/>
              <a:t>level</a:t>
            </a:r>
            <a:r>
              <a:rPr lang="lv-LV" sz="2400" dirty="0"/>
              <a:t> </a:t>
            </a:r>
            <a:r>
              <a:rPr lang="lv-LV" sz="2400" dirty="0" err="1"/>
              <a:t>with</a:t>
            </a:r>
            <a:r>
              <a:rPr lang="lv-LV" sz="2400" dirty="0"/>
              <a:t> </a:t>
            </a:r>
            <a:r>
              <a:rPr lang="lv-LV" sz="2400" dirty="0" err="1"/>
              <a:t>cases</a:t>
            </a:r>
            <a:r>
              <a:rPr lang="lv-LV" sz="2400" dirty="0"/>
              <a:t> </a:t>
            </a:r>
            <a:r>
              <a:rPr lang="lv-LV" sz="2400" dirty="0" err="1"/>
              <a:t>from</a:t>
            </a:r>
            <a:r>
              <a:rPr lang="lv-LV" sz="2400" dirty="0"/>
              <a:t> IESE </a:t>
            </a:r>
            <a:r>
              <a:rPr lang="lv-LV" sz="2400" dirty="0" err="1"/>
              <a:t>laboratory</a:t>
            </a:r>
            <a:r>
              <a:rPr lang="lv-LV" sz="2400" dirty="0"/>
              <a:t>.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59</a:t>
            </a:fld>
            <a:endParaRPr lang="it-IT"/>
          </a:p>
        </p:txBody>
      </p:sp>
    </p:spTree>
    <p:extLst>
      <p:ext uri="{BB962C8B-B14F-4D97-AF65-F5344CB8AC3E}">
        <p14:creationId xmlns:p14="http://schemas.microsoft.com/office/powerpoint/2010/main" val="258428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Table</a:t>
            </a:r>
            <a:r>
              <a:rPr lang="lv-LV" dirty="0"/>
              <a:t> </a:t>
            </a:r>
            <a:r>
              <a:rPr lang="lv-LV" dirty="0" err="1"/>
              <a:t>of</a:t>
            </a:r>
            <a:r>
              <a:rPr lang="lv-LV" dirty="0"/>
              <a:t> </a:t>
            </a:r>
            <a:r>
              <a:rPr lang="lv-LV" dirty="0" err="1"/>
              <a:t>contents</a:t>
            </a:r>
            <a:endParaRPr lang="lv-LV" dirty="0"/>
          </a:p>
        </p:txBody>
      </p:sp>
      <p:sp>
        <p:nvSpPr>
          <p:cNvPr id="3" name="Content Placeholder 2"/>
          <p:cNvSpPr>
            <a:spLocks noGrp="1"/>
          </p:cNvSpPr>
          <p:nvPr>
            <p:ph idx="1"/>
          </p:nvPr>
        </p:nvSpPr>
        <p:spPr/>
        <p:txBody>
          <a:bodyPr>
            <a:normAutofit/>
          </a:bodyPr>
          <a:lstStyle/>
          <a:p>
            <a:r>
              <a:rPr lang="en-US" dirty="0"/>
              <a:t>Bioeconomy principles and concepts</a:t>
            </a:r>
          </a:p>
          <a:p>
            <a:pPr lvl="1"/>
            <a:r>
              <a:rPr lang="en-US" dirty="0"/>
              <a:t>Bioeconomy definition</a:t>
            </a:r>
          </a:p>
          <a:p>
            <a:pPr lvl="1"/>
            <a:r>
              <a:rPr lang="en-US" dirty="0"/>
              <a:t>Bioresources and high added value</a:t>
            </a:r>
          </a:p>
          <a:p>
            <a:pPr lvl="1"/>
            <a:r>
              <a:rPr lang="en-US" dirty="0"/>
              <a:t>Biotechnologies</a:t>
            </a:r>
          </a:p>
          <a:p>
            <a:pPr lvl="1"/>
            <a:r>
              <a:rPr lang="en-US" dirty="0"/>
              <a:t>Industrial symbiosis</a:t>
            </a:r>
          </a:p>
          <a:p>
            <a:pPr lvl="1"/>
            <a:r>
              <a:rPr lang="en-US" dirty="0"/>
              <a:t>Cascading</a:t>
            </a:r>
          </a:p>
          <a:p>
            <a:r>
              <a:rPr lang="en-US" dirty="0"/>
              <a:t>Transdisciplinary understanding of </a:t>
            </a:r>
            <a:r>
              <a:rPr lang="en-US" dirty="0" err="1"/>
              <a:t>bioeconomy</a:t>
            </a:r>
            <a:endParaRPr lang="lv-LV" dirty="0"/>
          </a:p>
          <a:p>
            <a:r>
              <a:rPr lang="en-US" dirty="0"/>
              <a:t>Interconnection and assessment</a:t>
            </a:r>
          </a:p>
          <a:p>
            <a:pPr lvl="1"/>
            <a:r>
              <a:rPr lang="en-US" dirty="0"/>
              <a:t>Nexus approach</a:t>
            </a:r>
          </a:p>
          <a:p>
            <a:r>
              <a:rPr lang="en-US" dirty="0"/>
              <a:t>Bioeconomy levels</a:t>
            </a:r>
          </a:p>
          <a:p>
            <a:pPr lvl="1"/>
            <a:r>
              <a:rPr lang="en-US" dirty="0"/>
              <a:t>Micro level</a:t>
            </a:r>
          </a:p>
          <a:p>
            <a:pPr lvl="1"/>
            <a:r>
              <a:rPr lang="en-US" dirty="0"/>
              <a:t>Meso level</a:t>
            </a:r>
          </a:p>
          <a:p>
            <a:pPr lvl="1"/>
            <a:r>
              <a:rPr lang="en-US" dirty="0"/>
              <a:t>Macro level</a:t>
            </a:r>
          </a:p>
        </p:txBody>
      </p:sp>
      <p:sp>
        <p:nvSpPr>
          <p:cNvPr id="4" name="Slide Number Placeholder 3"/>
          <p:cNvSpPr>
            <a:spLocks noGrp="1"/>
          </p:cNvSpPr>
          <p:nvPr>
            <p:ph type="sldNum" sz="quarter" idx="12"/>
          </p:nvPr>
        </p:nvSpPr>
        <p:spPr/>
        <p:txBody>
          <a:bodyPr/>
          <a:lstStyle/>
          <a:p>
            <a:fld id="{F5D31388-1EA4-4B74-8FFA-0D39003D9700}" type="slidenum">
              <a:rPr lang="it-IT" smtClean="0"/>
              <a:pPr/>
              <a:t>6</a:t>
            </a:fld>
            <a:endParaRPr lang="it-IT"/>
          </a:p>
        </p:txBody>
      </p:sp>
    </p:spTree>
    <p:extLst>
      <p:ext uri="{BB962C8B-B14F-4D97-AF65-F5344CB8AC3E}">
        <p14:creationId xmlns:p14="http://schemas.microsoft.com/office/powerpoint/2010/main" val="4058570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References</a:t>
            </a:r>
          </a:p>
        </p:txBody>
      </p:sp>
      <p:sp>
        <p:nvSpPr>
          <p:cNvPr id="3" name="Content Placeholder 2"/>
          <p:cNvSpPr>
            <a:spLocks noGrp="1"/>
          </p:cNvSpPr>
          <p:nvPr>
            <p:ph idx="1"/>
          </p:nvPr>
        </p:nvSpPr>
        <p:spPr>
          <a:xfrm>
            <a:off x="375556" y="1509486"/>
            <a:ext cx="8392886" cy="4664977"/>
          </a:xfrm>
        </p:spPr>
        <p:txBody>
          <a:bodyPr>
            <a:noAutofit/>
          </a:bodyPr>
          <a:lstStyle/>
          <a:p>
            <a:pPr marL="342900" indent="-342900">
              <a:buFont typeface="+mj-lt"/>
              <a:buAutoNum type="arabicPeriod"/>
            </a:pPr>
            <a:r>
              <a:rPr lang="lv-LV" sz="1400" dirty="0"/>
              <a:t>The Finish Bioeconomy strategy, 2014</a:t>
            </a:r>
          </a:p>
          <a:p>
            <a:pPr marL="342900" indent="-342900">
              <a:buFont typeface="+mj-lt"/>
              <a:buAutoNum type="arabicPeriod"/>
            </a:pPr>
            <a:r>
              <a:rPr lang="lv-LV" sz="1400" dirty="0"/>
              <a:t>https://ourworldindata.org/economic-growth Tikai co2 emisijas</a:t>
            </a:r>
          </a:p>
          <a:p>
            <a:pPr marL="342900" indent="-342900">
              <a:buFont typeface="+mj-lt"/>
              <a:buAutoNum type="arabicPeriod"/>
            </a:pPr>
            <a:r>
              <a:rPr lang="lv-LV" sz="1400" dirty="0"/>
              <a:t>https://www.ipcc.ch/site/assets/uploads/2018/12/UNEP-1.pdf</a:t>
            </a:r>
          </a:p>
          <a:p>
            <a:pPr marL="342900" indent="-342900">
              <a:buFont typeface="+mj-lt"/>
              <a:buAutoNum type="arabicPeriod"/>
            </a:pPr>
            <a:r>
              <a:rPr lang="lv-LV" sz="1400" dirty="0"/>
              <a:t>Zihare L., PhD thesis, 2020</a:t>
            </a:r>
          </a:p>
          <a:p>
            <a:pPr marL="342900" indent="-342900">
              <a:buFont typeface="+mj-lt"/>
              <a:buAutoNum type="arabicPeriod"/>
            </a:pPr>
            <a:r>
              <a:rPr lang="lv-LV" sz="1400" dirty="0"/>
              <a:t>https://books.google.lv/books?id=dxKdBAAAQBAJ&amp;pg=PA302&amp;lpg=PA302&amp;dq=Bioresources+are+non-fossil+biogenic+resources+which+can.+be+used+by+humans+for+multiple+purposes+to+produce+food,+substantial+products,+and/or+energy+carriers&amp;source=bl&amp;ots=dZ2sFmIP6d&amp;sig=ACfU3U2vlmTLt2CmFb9NfiS9R1Sik547Dw&amp;hl=en&amp;sa=X&amp;ved=2ahUKEwi4r6OulcLxAhXkAhAIHdTRBJkQ6AF6BAgCEAM#v=onepage&amp;q=Bioresources%20are%20non-fossil%20biogenic%20resources%20which%20can.%20be%20used%20by%20humans%20for%20multiple%20purposes%20to%20produce%20food%2C%20substantial%20products%2C%20and%2For%20energy%20carriers&amp;f=false </a:t>
            </a:r>
          </a:p>
          <a:p>
            <a:pPr marL="342900" indent="-342900">
              <a:buFont typeface="+mj-lt"/>
              <a:buAutoNum type="arabicPeriod"/>
            </a:pPr>
            <a:r>
              <a:rPr lang="lv-LV" sz="1400" dirty="0"/>
              <a:t>Ashok Pandey, Rainer Höfer, Mohammad Taherzadeh, Madhavan Nampoothiri. Elsevier, May 8, 2015 - Science - 730 pages Industrial Biorefineries and White Biotechnology (302.lpp).</a:t>
            </a:r>
          </a:p>
          <a:p>
            <a:pPr marL="342900" indent="-342900">
              <a:buFont typeface="+mj-lt"/>
              <a:buAutoNum type="arabicPeriod"/>
            </a:pPr>
            <a:r>
              <a:rPr lang="lv-LV" sz="1400" dirty="0"/>
              <a:t>Pictures from L. Zihare, RTU</a:t>
            </a:r>
          </a:p>
          <a:p>
            <a:pPr marL="342900" indent="-342900">
              <a:buFont typeface="+mj-lt"/>
              <a:buAutoNum type="arabicPeriod"/>
            </a:pPr>
            <a:r>
              <a:rPr lang="lv-LV" sz="1400" dirty="0"/>
              <a:t>OECD (2013), “Biotechnology”, in OECD Organisation for Economic Co-operation and Development (OECD) Factbook 2013: Economic, Environmental and Social Statistics, OECD Publishing, Paris. DOI: https://doi.org/10.1787/factbook-2013-63-en</a:t>
            </a:r>
          </a:p>
        </p:txBody>
      </p:sp>
      <p:sp>
        <p:nvSpPr>
          <p:cNvPr id="4" name="Slide Number Placeholder 3"/>
          <p:cNvSpPr>
            <a:spLocks noGrp="1"/>
          </p:cNvSpPr>
          <p:nvPr>
            <p:ph type="sldNum" sz="quarter" idx="12"/>
          </p:nvPr>
        </p:nvSpPr>
        <p:spPr/>
        <p:txBody>
          <a:bodyPr/>
          <a:lstStyle/>
          <a:p>
            <a:fld id="{F5D31388-1EA4-4B74-8FFA-0D39003D9700}" type="slidenum">
              <a:rPr lang="it-IT" smtClean="0"/>
              <a:pPr/>
              <a:t>60</a:t>
            </a:fld>
            <a:endParaRPr lang="it-IT"/>
          </a:p>
        </p:txBody>
      </p:sp>
    </p:spTree>
    <p:extLst>
      <p:ext uri="{BB962C8B-B14F-4D97-AF65-F5344CB8AC3E}">
        <p14:creationId xmlns:p14="http://schemas.microsoft.com/office/powerpoint/2010/main" val="3678121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References</a:t>
            </a:r>
          </a:p>
        </p:txBody>
      </p:sp>
      <p:sp>
        <p:nvSpPr>
          <p:cNvPr id="3" name="Content Placeholder 2"/>
          <p:cNvSpPr>
            <a:spLocks noGrp="1"/>
          </p:cNvSpPr>
          <p:nvPr>
            <p:ph idx="1"/>
          </p:nvPr>
        </p:nvSpPr>
        <p:spPr>
          <a:xfrm>
            <a:off x="375556" y="1509486"/>
            <a:ext cx="8392886" cy="4664977"/>
          </a:xfrm>
        </p:spPr>
        <p:txBody>
          <a:bodyPr>
            <a:noAutofit/>
          </a:bodyPr>
          <a:lstStyle/>
          <a:p>
            <a:pPr marL="342900" indent="-342900">
              <a:buFont typeface="+mj-lt"/>
              <a:buAutoNum type="arabicPeriod" startAt="9"/>
            </a:pPr>
            <a:r>
              <a:rPr lang="lv-LV" sz="1400" dirty="0"/>
              <a:t>https://www.oecd-ilibrary.org/docserver/factbook-2013-63-en.pdf?expires=1625151658&amp;id=id&amp;accname=guest&amp;checksum=5727EE0E1272933715F70E8722D3C9F6 </a:t>
            </a:r>
          </a:p>
          <a:p>
            <a:pPr marL="342900" indent="-342900">
              <a:buFont typeface="+mj-lt"/>
              <a:buAutoNum type="arabicPeriod" startAt="9"/>
            </a:pPr>
            <a:r>
              <a:rPr lang="lv-LV" sz="1400" dirty="0"/>
              <a:t>https://ec.europa.eu/eurostat/statistics-explained/index.php?title=Glossary:Biotechnology </a:t>
            </a:r>
          </a:p>
          <a:p>
            <a:pPr marL="342900" indent="-342900">
              <a:buFont typeface="+mj-lt"/>
              <a:buAutoNum type="arabicPeriod" startAt="9"/>
            </a:pPr>
            <a:r>
              <a:rPr lang="lv-LV" sz="1400" dirty="0"/>
              <a:t>www.oecd.org/sti/ biotechnology/indicators. </a:t>
            </a:r>
          </a:p>
          <a:p>
            <a:pPr marL="342900" indent="-342900">
              <a:buFont typeface="+mj-lt"/>
              <a:buAutoNum type="arabicPeriod" startAt="9"/>
            </a:pPr>
            <a:r>
              <a:rPr lang="lv-LV" sz="1400" dirty="0"/>
              <a:t>D. D'Amato, J. Korhonen, A. Toppinen, Circular, Green, and Bio Economy: How Do Companies in Land-Use Intensive Sectors Align with Sustainability Concepts?,Ecological Economics,Volume 158,2019,Pages 116-133,ISSN 0921-8009,https://doi.org/10.1016/j.ecolecon.2018.12.026 https://www.sciencedirect.com/science/article/pii/S0921800918306414#f0010</a:t>
            </a:r>
          </a:p>
          <a:p>
            <a:pPr marL="342900" indent="-342900">
              <a:buFont typeface="+mj-lt"/>
              <a:buAutoNum type="arabicPeriod" startAt="9"/>
            </a:pPr>
            <a:r>
              <a:rPr lang="lv-LV" sz="1400" dirty="0"/>
              <a:t>https://www.iema.net/articles/nisp-the-symbiotic-network </a:t>
            </a:r>
          </a:p>
          <a:p>
            <a:pPr marL="342900" indent="-342900">
              <a:buFont typeface="+mj-lt"/>
              <a:buAutoNum type="arabicPeriod" startAt="9"/>
            </a:pPr>
            <a:r>
              <a:rPr lang="lv-LV" sz="1400" dirty="0"/>
              <a:t>http://www.symbiosis.dk/en/ </a:t>
            </a:r>
          </a:p>
          <a:p>
            <a:pPr marL="342900" indent="-342900">
              <a:buFont typeface="+mj-lt"/>
              <a:buAutoNum type="arabicPeriod" startAt="9"/>
            </a:pPr>
            <a:r>
              <a:rPr lang="lv-LV" sz="1400" dirty="0"/>
              <a:t>Odegard et al. (2012), https://www.researchgate.net/publication/330791263_Transforming_the_bio-based_sector_towards_a_circular_economy_-_What_can_we_learn_from_wood_cascading/figures?lo=1 </a:t>
            </a:r>
          </a:p>
          <a:p>
            <a:pPr marL="342900" indent="-342900">
              <a:buFont typeface="+mj-lt"/>
              <a:buAutoNum type="arabicPeriod" startAt="9"/>
            </a:pPr>
            <a:r>
              <a:rPr lang="lv-LV" sz="1400" dirty="0"/>
              <a:t>https://op.europa.eu/en/publication-detail/-/publication/edace3e3-e189-11e8-b690-01aa75ed71a1/language-en/format-PDF/source-149755478</a:t>
            </a:r>
          </a:p>
          <a:p>
            <a:pPr marL="342900" indent="-342900">
              <a:buFont typeface="+mj-lt"/>
              <a:buAutoNum type="arabicPeriod" startAt="9"/>
            </a:pPr>
            <a:r>
              <a:rPr lang="lv-LV" sz="1400" dirty="0"/>
              <a:t>https://bioeast.eu/cee/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61</a:t>
            </a:fld>
            <a:endParaRPr lang="it-IT"/>
          </a:p>
        </p:txBody>
      </p:sp>
    </p:spTree>
    <p:extLst>
      <p:ext uri="{BB962C8B-B14F-4D97-AF65-F5344CB8AC3E}">
        <p14:creationId xmlns:p14="http://schemas.microsoft.com/office/powerpoint/2010/main" val="1172071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Further reading</a:t>
            </a:r>
            <a:r>
              <a:rPr lang="en-US" dirty="0"/>
              <a:t>s</a:t>
            </a:r>
            <a:endParaRPr lang="lv-LV" dirty="0"/>
          </a:p>
        </p:txBody>
      </p:sp>
      <p:sp>
        <p:nvSpPr>
          <p:cNvPr id="3" name="Content Placeholder 2"/>
          <p:cNvSpPr>
            <a:spLocks noGrp="1"/>
          </p:cNvSpPr>
          <p:nvPr>
            <p:ph idx="1"/>
          </p:nvPr>
        </p:nvSpPr>
        <p:spPr>
          <a:xfrm>
            <a:off x="237700" y="1780843"/>
            <a:ext cx="5995676" cy="1335844"/>
          </a:xfrm>
        </p:spPr>
        <p:txBody>
          <a:bodyPr>
            <a:normAutofit/>
          </a:bodyPr>
          <a:lstStyle/>
          <a:p>
            <a:pPr fontAlgn="base">
              <a:buFont typeface="Wingdings" panose="05000000000000000000" pitchFamily="2" charset="2"/>
              <a:buChar char="Ø"/>
            </a:pPr>
            <a:r>
              <a:rPr lang="lv-LV" sz="2000" dirty="0"/>
              <a:t>«</a:t>
            </a:r>
            <a:r>
              <a:rPr lang="en-GB" sz="2000" dirty="0" err="1"/>
              <a:t>Bioeconomy</a:t>
            </a:r>
            <a:r>
              <a:rPr lang="lv-LV" sz="2000" dirty="0"/>
              <a:t>. </a:t>
            </a:r>
            <a:r>
              <a:rPr lang="en-GB" sz="2000" dirty="0"/>
              <a:t>Shaping the Transition to a Sustainable, </a:t>
            </a:r>
            <a:r>
              <a:rPr lang="en-GB" sz="2000" dirty="0" err="1"/>
              <a:t>Biobased</a:t>
            </a:r>
            <a:r>
              <a:rPr lang="en-GB" sz="2000" dirty="0"/>
              <a:t> Economy</a:t>
            </a:r>
            <a:r>
              <a:rPr lang="lv-LV" sz="2000" dirty="0"/>
              <a:t>» </a:t>
            </a:r>
            <a:r>
              <a:rPr lang="lv-LV" sz="2000" dirty="0" err="1"/>
              <a:t>Editor</a:t>
            </a:r>
            <a:r>
              <a:rPr lang="lv-LV" sz="2000" dirty="0"/>
              <a:t>: </a:t>
            </a:r>
            <a:r>
              <a:rPr lang="en-GB" sz="2000" dirty="0"/>
              <a:t>Lewandowski</a:t>
            </a:r>
            <a:r>
              <a:rPr lang="lv-LV" sz="2000" dirty="0"/>
              <a:t> </a:t>
            </a:r>
            <a:r>
              <a:rPr lang="en-GB" sz="2000" dirty="0"/>
              <a:t>Iris</a:t>
            </a:r>
            <a:r>
              <a:rPr lang="lv-LV" sz="2000" dirty="0"/>
              <a:t>, 2018</a:t>
            </a:r>
            <a:endParaRPr lang="en-GB" sz="20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62</a:t>
            </a:fld>
            <a:endParaRPr lang="it-IT"/>
          </a:p>
        </p:txBody>
      </p:sp>
      <p:pic>
        <p:nvPicPr>
          <p:cNvPr id="16388" name="Picture 4" descr="Bioeconomy - Lewandowski, Iris - Dussmann - Das Kulturkaufhau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807896" y="894818"/>
            <a:ext cx="2020975" cy="28836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37701" y="2721363"/>
            <a:ext cx="4450678" cy="2438616"/>
          </a:xfrm>
          <a:prstGeom prst="rect">
            <a:avLst/>
          </a:prstGeom>
        </p:spPr>
        <p:txBody>
          <a:bodyPr wrap="square">
            <a:spAutoFit/>
          </a:bodyPr>
          <a:lstStyle/>
          <a:p>
            <a:pPr marL="285750" lvl="0" indent="-285750" defTabSz="685800">
              <a:lnSpc>
                <a:spcPct val="90000"/>
              </a:lnSpc>
              <a:spcBef>
                <a:spcPts val="750"/>
              </a:spcBef>
              <a:buFont typeface="Wingdings" panose="05000000000000000000" pitchFamily="2" charset="2"/>
              <a:buChar char="Ø"/>
            </a:pPr>
            <a:r>
              <a:rPr lang="lv-LV" dirty="0" err="1">
                <a:solidFill>
                  <a:srgbClr val="76B82A"/>
                </a:solidFill>
              </a:rPr>
              <a:t>Bioeconomy</a:t>
            </a:r>
            <a:r>
              <a:rPr lang="lv-LV" dirty="0">
                <a:solidFill>
                  <a:srgbClr val="76B82A"/>
                </a:solidFill>
              </a:rPr>
              <a:t> </a:t>
            </a:r>
            <a:r>
              <a:rPr lang="lv-LV" dirty="0" err="1">
                <a:solidFill>
                  <a:srgbClr val="76B82A"/>
                </a:solidFill>
              </a:rPr>
              <a:t>European</a:t>
            </a:r>
            <a:r>
              <a:rPr lang="lv-LV" dirty="0">
                <a:solidFill>
                  <a:srgbClr val="76B82A"/>
                </a:solidFill>
              </a:rPr>
              <a:t> </a:t>
            </a:r>
            <a:r>
              <a:rPr lang="lv-LV" dirty="0" err="1">
                <a:solidFill>
                  <a:srgbClr val="76B82A"/>
                </a:solidFill>
              </a:rPr>
              <a:t>commision</a:t>
            </a:r>
            <a:r>
              <a:rPr lang="lv-LV" dirty="0">
                <a:solidFill>
                  <a:srgbClr val="76B82A"/>
                </a:solidFill>
              </a:rPr>
              <a:t> </a:t>
            </a:r>
            <a:r>
              <a:rPr lang="lv-LV" dirty="0">
                <a:solidFill>
                  <a:srgbClr val="76B82A"/>
                </a:solidFill>
                <a:hlinkClick r:id="rId4"/>
              </a:rPr>
              <a:t>https://ec.europa.eu/info/research-and-innovation/research-area/environment/bioeconomy_en</a:t>
            </a:r>
            <a:endParaRPr lang="lv-LV" dirty="0">
              <a:solidFill>
                <a:srgbClr val="76B82A"/>
              </a:solidFill>
            </a:endParaRPr>
          </a:p>
          <a:p>
            <a:pPr marL="285750" lvl="0" indent="-285750" defTabSz="685800">
              <a:lnSpc>
                <a:spcPct val="90000"/>
              </a:lnSpc>
              <a:spcBef>
                <a:spcPts val="750"/>
              </a:spcBef>
              <a:buFont typeface="Wingdings" panose="05000000000000000000" pitchFamily="2" charset="2"/>
              <a:buChar char="Ø"/>
            </a:pPr>
            <a:r>
              <a:rPr lang="lv-LV" dirty="0" err="1">
                <a:solidFill>
                  <a:srgbClr val="76B82A"/>
                </a:solidFill>
              </a:rPr>
              <a:t>Bioeconomy</a:t>
            </a:r>
            <a:r>
              <a:rPr lang="lv-LV" dirty="0">
                <a:solidFill>
                  <a:srgbClr val="76B82A"/>
                </a:solidFill>
              </a:rPr>
              <a:t> </a:t>
            </a:r>
            <a:r>
              <a:rPr lang="lv-LV" dirty="0" err="1">
                <a:solidFill>
                  <a:srgbClr val="76B82A"/>
                </a:solidFill>
              </a:rPr>
              <a:t>strategy</a:t>
            </a:r>
            <a:r>
              <a:rPr lang="lv-LV" dirty="0">
                <a:solidFill>
                  <a:srgbClr val="76B82A"/>
                </a:solidFill>
              </a:rPr>
              <a:t> </a:t>
            </a:r>
            <a:r>
              <a:rPr lang="lv-LV" dirty="0" err="1">
                <a:solidFill>
                  <a:srgbClr val="76B82A"/>
                </a:solidFill>
              </a:rPr>
              <a:t>and</a:t>
            </a:r>
            <a:r>
              <a:rPr lang="lv-LV" dirty="0">
                <a:solidFill>
                  <a:srgbClr val="76B82A"/>
                </a:solidFill>
              </a:rPr>
              <a:t> </a:t>
            </a:r>
            <a:r>
              <a:rPr lang="lv-LV" dirty="0" err="1">
                <a:solidFill>
                  <a:srgbClr val="76B82A"/>
                </a:solidFill>
              </a:rPr>
              <a:t>action</a:t>
            </a:r>
            <a:r>
              <a:rPr lang="lv-LV" dirty="0">
                <a:solidFill>
                  <a:srgbClr val="76B82A"/>
                </a:solidFill>
              </a:rPr>
              <a:t> </a:t>
            </a:r>
            <a:r>
              <a:rPr lang="lv-LV" dirty="0" err="1">
                <a:solidFill>
                  <a:srgbClr val="76B82A"/>
                </a:solidFill>
              </a:rPr>
              <a:t>plan</a:t>
            </a:r>
            <a:r>
              <a:rPr lang="lv-LV" dirty="0">
                <a:solidFill>
                  <a:srgbClr val="76B82A"/>
                </a:solidFill>
              </a:rPr>
              <a:t> (EU) </a:t>
            </a:r>
            <a:r>
              <a:rPr lang="lv-LV" dirty="0">
                <a:solidFill>
                  <a:srgbClr val="76B82A"/>
                </a:solidFill>
                <a:hlinkClick r:id="rId5"/>
              </a:rPr>
              <a:t>https://ec.europa.eu/info/research-and-innovation/research-area/environment/bioeconomy/bioeconomy-strategy_en</a:t>
            </a:r>
            <a:r>
              <a:rPr lang="lv-LV" dirty="0">
                <a:solidFill>
                  <a:srgbClr val="76B82A"/>
                </a:solidFill>
              </a:rPr>
              <a:t>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8378" y="3119363"/>
            <a:ext cx="2036617" cy="2851264"/>
          </a:xfrm>
          <a:prstGeom prst="rect">
            <a:avLst/>
          </a:prstGeom>
        </p:spPr>
      </p:pic>
    </p:spTree>
    <p:extLst>
      <p:ext uri="{BB962C8B-B14F-4D97-AF65-F5344CB8AC3E}">
        <p14:creationId xmlns:p14="http://schemas.microsoft.com/office/powerpoint/2010/main" val="28769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Short-bio</a:t>
            </a:r>
          </a:p>
        </p:txBody>
      </p:sp>
      <p:sp>
        <p:nvSpPr>
          <p:cNvPr id="4" name="Footer Placeholder 3"/>
          <p:cNvSpPr>
            <a:spLocks noGrp="1"/>
          </p:cNvSpPr>
          <p:nvPr>
            <p:ph type="ftr" sz="quarter" idx="4294967295"/>
          </p:nvPr>
        </p:nvSpPr>
        <p:spPr/>
        <p:txBody>
          <a:bodyPr/>
          <a:lstStyle/>
          <a:p>
            <a:pPr>
              <a:defRPr/>
            </a:pPr>
            <a:endParaRPr lang="lv-LV" dirty="0"/>
          </a:p>
        </p:txBody>
      </p:sp>
      <p:sp>
        <p:nvSpPr>
          <p:cNvPr id="5" name="Slide Number Placeholder 4"/>
          <p:cNvSpPr>
            <a:spLocks noGrp="1"/>
          </p:cNvSpPr>
          <p:nvPr>
            <p:ph type="sldNum" sz="quarter" idx="4294967295"/>
          </p:nvPr>
        </p:nvSpPr>
        <p:spPr/>
        <p:txBody>
          <a:bodyPr/>
          <a:lstStyle/>
          <a:p>
            <a:pPr>
              <a:defRPr/>
            </a:pPr>
            <a:fld id="{A859B909-2B73-4151-A9F9-5FD77C81D415}" type="slidenum">
              <a:rPr lang="lv-LV" smtClean="0"/>
              <a:pPr>
                <a:defRPr/>
              </a:pPr>
              <a:t>63</a:t>
            </a:fld>
            <a:endParaRPr lang="lv-LV"/>
          </a:p>
        </p:txBody>
      </p:sp>
      <p:pic>
        <p:nvPicPr>
          <p:cNvPr id="8" name="Picture 7"/>
          <p:cNvPicPr>
            <a:picLocks noChangeAspect="1"/>
          </p:cNvPicPr>
          <p:nvPr/>
        </p:nvPicPr>
        <p:blipFill>
          <a:blip r:embed="rId2"/>
          <a:stretch>
            <a:fillRect/>
          </a:stretch>
        </p:blipFill>
        <p:spPr>
          <a:xfrm>
            <a:off x="477156" y="1521843"/>
            <a:ext cx="1522154" cy="1773088"/>
          </a:xfrm>
          <a:prstGeom prst="rect">
            <a:avLst/>
          </a:prstGeom>
        </p:spPr>
      </p:pic>
      <p:sp>
        <p:nvSpPr>
          <p:cNvPr id="15" name="Content Placeholder 2"/>
          <p:cNvSpPr txBox="1">
            <a:spLocks/>
          </p:cNvSpPr>
          <p:nvPr/>
        </p:nvSpPr>
        <p:spPr bwMode="auto">
          <a:xfrm>
            <a:off x="2297194" y="1521843"/>
            <a:ext cx="6226319" cy="4650581"/>
          </a:xfrm>
          <a:prstGeom prst="rect">
            <a:avLst/>
          </a:prstGeom>
        </p:spPr>
        <p:txBody>
          <a:bodyPr vert="horz" lIns="91440" tIns="45720" rIns="91440" bIns="45720" rtlCol="0">
            <a:normAutofit fontScale="85000" lnSpcReduction="20000"/>
          </a:bodyPr>
          <a:lstStyle>
            <a:defPPr>
              <a:defRPr lang="it-IT"/>
            </a:defPPr>
            <a:lvl1pPr indent="0" algn="just"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b="1" dirty="0"/>
              <a:t>Dr. sc. </a:t>
            </a:r>
            <a:r>
              <a:rPr lang="en-US" b="1" dirty="0" err="1"/>
              <a:t>ing</a:t>
            </a:r>
            <a:r>
              <a:rPr lang="en-US" b="1" dirty="0"/>
              <a:t>., </a:t>
            </a:r>
            <a:r>
              <a:rPr lang="lv-LV" b="1" dirty="0"/>
              <a:t>Francesco Romagnoli, </a:t>
            </a:r>
            <a:r>
              <a:rPr lang="lv-LV" b="1" dirty="0" err="1"/>
              <a:t>Professor</a:t>
            </a:r>
            <a:endParaRPr lang="lv-LV" b="1" dirty="0"/>
          </a:p>
          <a:p>
            <a:r>
              <a:rPr lang="en-GB" dirty="0"/>
              <a:t>Scopus Author ID:	36998780600 </a:t>
            </a:r>
          </a:p>
          <a:p>
            <a:r>
              <a:rPr lang="en-GB" dirty="0" err="1"/>
              <a:t>ORCiD</a:t>
            </a:r>
            <a:r>
              <a:rPr lang="en-GB" dirty="0"/>
              <a:t>: 0000-0003-1814-7310</a:t>
            </a:r>
          </a:p>
          <a:p>
            <a:r>
              <a:rPr lang="en-US" dirty="0"/>
              <a:t>H-index = 14</a:t>
            </a:r>
            <a:endParaRPr lang="en-GB" dirty="0"/>
          </a:p>
          <a:p>
            <a:endParaRPr lang="en-US" dirty="0"/>
          </a:p>
          <a:p>
            <a:pPr marL="342900" indent="-342900">
              <a:buFont typeface="Wingdings" panose="05000000000000000000" pitchFamily="2" charset="2"/>
              <a:buChar char="q"/>
            </a:pPr>
            <a:r>
              <a:rPr lang="en-US" dirty="0"/>
              <a:t>Professor at RTU IESE</a:t>
            </a:r>
            <a:r>
              <a:rPr lang="lv-LV" dirty="0"/>
              <a:t> </a:t>
            </a:r>
            <a:r>
              <a:rPr lang="en-US" dirty="0"/>
              <a:t>with a specialization in Eco-design and</a:t>
            </a:r>
            <a:r>
              <a:rPr lang="lv-LV" dirty="0"/>
              <a:t> </a:t>
            </a:r>
            <a:r>
              <a:rPr lang="lv-LV" dirty="0" err="1"/>
              <a:t>Life</a:t>
            </a:r>
            <a:r>
              <a:rPr lang="lv-LV" dirty="0"/>
              <a:t> </a:t>
            </a:r>
            <a:r>
              <a:rPr lang="lv-LV" dirty="0" err="1"/>
              <a:t>Cycle</a:t>
            </a:r>
            <a:r>
              <a:rPr lang="lv-LV" dirty="0"/>
              <a:t> </a:t>
            </a:r>
            <a:r>
              <a:rPr lang="lv-LV" dirty="0" err="1"/>
              <a:t>Assessment</a:t>
            </a:r>
            <a:endParaRPr lang="en-US" dirty="0"/>
          </a:p>
          <a:p>
            <a:pPr marL="342900" indent="-342900">
              <a:buFont typeface="Wingdings" panose="05000000000000000000" pitchFamily="2" charset="2"/>
              <a:buChar char="q"/>
            </a:pPr>
            <a:r>
              <a:rPr lang="lv-LV" dirty="0"/>
              <a:t>M</a:t>
            </a:r>
            <a:r>
              <a:rPr lang="en-US" dirty="0" err="1"/>
              <a:t>ain</a:t>
            </a:r>
            <a:r>
              <a:rPr lang="en-US" dirty="0"/>
              <a:t> research </a:t>
            </a:r>
            <a:r>
              <a:rPr lang="lv-LV" dirty="0" err="1"/>
              <a:t>areas</a:t>
            </a:r>
            <a:r>
              <a:rPr lang="en-US" dirty="0"/>
              <a:t>: LCA and System Dynamics modelling within techno-feasibility and sustainability evaluations, evaluation of Bio- and circular-economy solutions,  overall Life Cycle Sustainability Assessment including environmental LCA (E-LCA), Life Cycle Costs (LCC) and Social LCA (S-LCA), urban system’s resilience evaluation, biogas</a:t>
            </a:r>
            <a:r>
              <a:rPr lang="lv-LV" dirty="0"/>
              <a:t> </a:t>
            </a:r>
            <a:r>
              <a:rPr lang="lv-LV" dirty="0" err="1"/>
              <a:t>from</a:t>
            </a:r>
            <a:r>
              <a:rPr lang="lv-LV" dirty="0"/>
              <a:t> </a:t>
            </a:r>
            <a:r>
              <a:rPr lang="en-US" dirty="0"/>
              <a:t>seaweeds and microalgae</a:t>
            </a:r>
          </a:p>
          <a:p>
            <a:pPr marL="342900" indent="-342900">
              <a:buFont typeface="Wingdings" panose="05000000000000000000" pitchFamily="2" charset="2"/>
              <a:buChar char="q"/>
            </a:pPr>
            <a:r>
              <a:rPr lang="en-US" dirty="0"/>
              <a:t>Leading of the University courses of: LCA and </a:t>
            </a:r>
            <a:r>
              <a:rPr lang="en-US" dirty="0" err="1"/>
              <a:t>Eocodesign</a:t>
            </a:r>
            <a:r>
              <a:rPr lang="en-US" dirty="0"/>
              <a:t>, Risk and </a:t>
            </a:r>
            <a:r>
              <a:rPr lang="en-US" dirty="0" err="1"/>
              <a:t>Reslience</a:t>
            </a:r>
            <a:r>
              <a:rPr lang="en-US" dirty="0"/>
              <a:t>, Applied Geophysics methods. </a:t>
            </a:r>
          </a:p>
          <a:p>
            <a:pPr marL="342900" indent="-342900">
              <a:buFont typeface="Wingdings" panose="05000000000000000000" pitchFamily="2" charset="2"/>
              <a:buChar char="q"/>
            </a:pPr>
            <a:r>
              <a:rPr lang="lv-LV" dirty="0"/>
              <a:t>H</a:t>
            </a:r>
            <a:r>
              <a:rPr lang="en-US" dirty="0" err="1"/>
              <a:t>ead</a:t>
            </a:r>
            <a:r>
              <a:rPr lang="en-US" dirty="0"/>
              <a:t> of the </a:t>
            </a:r>
            <a:r>
              <a:rPr lang="en-US" dirty="0" err="1"/>
              <a:t>Biosystem</a:t>
            </a:r>
            <a:r>
              <a:rPr lang="en-US" dirty="0"/>
              <a:t> Laboratory at RTU Institute of Energy Systems and Environment</a:t>
            </a:r>
          </a:p>
        </p:txBody>
      </p:sp>
    </p:spTree>
    <p:extLst>
      <p:ext uri="{BB962C8B-B14F-4D97-AF65-F5344CB8AC3E}">
        <p14:creationId xmlns:p14="http://schemas.microsoft.com/office/powerpoint/2010/main" val="1665501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Short-bio</a:t>
            </a:r>
            <a:endParaRPr lang="lv-LV" dirty="0"/>
          </a:p>
        </p:txBody>
      </p:sp>
      <p:sp>
        <p:nvSpPr>
          <p:cNvPr id="3" name="Content Placeholder 2"/>
          <p:cNvSpPr>
            <a:spLocks noGrp="1"/>
          </p:cNvSpPr>
          <p:nvPr>
            <p:ph idx="1"/>
          </p:nvPr>
        </p:nvSpPr>
        <p:spPr>
          <a:xfrm>
            <a:off x="2442260" y="1690690"/>
            <a:ext cx="6481822" cy="1909836"/>
          </a:xfrm>
        </p:spPr>
        <p:txBody>
          <a:bodyPr>
            <a:normAutofit/>
          </a:bodyPr>
          <a:lstStyle/>
          <a:p>
            <a:pPr marL="0" indent="0" algn="just">
              <a:buNone/>
            </a:pPr>
            <a:r>
              <a:rPr lang="lv-LV" sz="1800" dirty="0" err="1"/>
              <a:t>PhD</a:t>
            </a:r>
            <a:r>
              <a:rPr lang="lv-LV" sz="1800" dirty="0"/>
              <a:t> Lauma Žihare</a:t>
            </a:r>
            <a:r>
              <a:rPr lang="en-US" sz="1800" dirty="0"/>
              <a:t>, </a:t>
            </a:r>
            <a:r>
              <a:rPr lang="en-GB" sz="1800" dirty="0"/>
              <a:t>Doctor of Engineering in Environmental science</a:t>
            </a:r>
            <a:r>
              <a:rPr lang="lv-LV" sz="1800" dirty="0"/>
              <a:t>, </a:t>
            </a:r>
            <a:r>
              <a:rPr lang="lv-LV" sz="1800" dirty="0" err="1"/>
              <a:t>she</a:t>
            </a:r>
            <a:r>
              <a:rPr lang="lv-LV" sz="1800" dirty="0"/>
              <a:t> </a:t>
            </a:r>
            <a:r>
              <a:rPr lang="lv-LV" sz="1800" dirty="0" err="1"/>
              <a:t>is</a:t>
            </a:r>
            <a:r>
              <a:rPr lang="lv-LV" sz="1800" dirty="0"/>
              <a:t> se</a:t>
            </a:r>
            <a:r>
              <a:rPr lang="en-GB" sz="1800" dirty="0" err="1"/>
              <a:t>nior</a:t>
            </a:r>
            <a:r>
              <a:rPr lang="en-GB" sz="1800" dirty="0"/>
              <a:t> researcher </a:t>
            </a:r>
            <a:r>
              <a:rPr lang="lv-LV" sz="1800" dirty="0" err="1"/>
              <a:t>and</a:t>
            </a:r>
            <a:r>
              <a:rPr lang="lv-LV" sz="1800" dirty="0"/>
              <a:t> docent </a:t>
            </a:r>
            <a:r>
              <a:rPr lang="lv-LV" sz="1800" dirty="0" err="1"/>
              <a:t>in</a:t>
            </a:r>
            <a:r>
              <a:rPr lang="lv-LV" sz="1800" dirty="0"/>
              <a:t> </a:t>
            </a:r>
            <a:r>
              <a:rPr lang="lv-LV" sz="1800" dirty="0" err="1"/>
              <a:t>Riga</a:t>
            </a:r>
            <a:r>
              <a:rPr lang="lv-LV" sz="1800" dirty="0"/>
              <a:t> </a:t>
            </a:r>
            <a:r>
              <a:rPr lang="lv-LV" sz="1800" dirty="0" err="1"/>
              <a:t>Technical</a:t>
            </a:r>
            <a:r>
              <a:rPr lang="lv-LV" sz="1800" dirty="0"/>
              <a:t> </a:t>
            </a:r>
            <a:r>
              <a:rPr lang="lv-LV" sz="1800" dirty="0" err="1"/>
              <a:t>university</a:t>
            </a:r>
            <a:r>
              <a:rPr lang="lv-LV" sz="1800" dirty="0"/>
              <a:t>, </a:t>
            </a:r>
            <a:r>
              <a:rPr lang="en-GB" sz="1800" dirty="0"/>
              <a:t>Institute of Energy systems and Environment</a:t>
            </a:r>
            <a:r>
              <a:rPr lang="lv-LV" sz="1800" dirty="0"/>
              <a:t> </a:t>
            </a:r>
            <a:r>
              <a:rPr lang="lv-LV" sz="1800" dirty="0" err="1"/>
              <a:t>and</a:t>
            </a:r>
            <a:r>
              <a:rPr lang="lv-LV" sz="1800" dirty="0"/>
              <a:t> </a:t>
            </a:r>
            <a:r>
              <a:rPr lang="lv-LV" sz="1800" dirty="0" err="1"/>
              <a:t>holds</a:t>
            </a:r>
            <a:r>
              <a:rPr lang="lv-LV" sz="1800" dirty="0"/>
              <a:t> r</a:t>
            </a:r>
            <a:r>
              <a:rPr lang="en-GB" sz="1800" dirty="0" err="1"/>
              <a:t>ights</a:t>
            </a:r>
            <a:r>
              <a:rPr lang="en-GB" sz="1800" dirty="0"/>
              <a:t> of an expert of the Latvian Council of science</a:t>
            </a:r>
            <a:r>
              <a:rPr lang="lv-LV" sz="1800" dirty="0"/>
              <a:t> </a:t>
            </a:r>
            <a:r>
              <a:rPr lang="en-GB" sz="1800" dirty="0"/>
              <a:t>Field: Environmental engineering</a:t>
            </a:r>
            <a:r>
              <a:rPr lang="lv-LV" sz="1800" dirty="0"/>
              <a:t>.</a:t>
            </a:r>
          </a:p>
          <a:p>
            <a:pPr marL="342900" lvl="1" indent="0">
              <a:buNone/>
            </a:pPr>
            <a:r>
              <a:rPr lang="en-GB" sz="1500" i="1" dirty="0">
                <a:solidFill>
                  <a:schemeClr val="accent1"/>
                </a:solidFill>
              </a:rPr>
              <a:t>Scopus Author ID:</a:t>
            </a:r>
            <a:r>
              <a:rPr lang="en-GB" sz="1500" dirty="0">
                <a:solidFill>
                  <a:schemeClr val="accent1"/>
                </a:solidFill>
              </a:rPr>
              <a:t> 57194540407 			</a:t>
            </a:r>
            <a:endParaRPr lang="lv-LV" sz="1500" dirty="0">
              <a:solidFill>
                <a:schemeClr val="accent1"/>
              </a:solidFill>
            </a:endParaRPr>
          </a:p>
          <a:p>
            <a:pPr marL="342900" lvl="1" indent="0">
              <a:buNone/>
            </a:pPr>
            <a:r>
              <a:rPr lang="en-GB" sz="1500" i="1" dirty="0">
                <a:solidFill>
                  <a:schemeClr val="accent1"/>
                </a:solidFill>
              </a:rPr>
              <a:t>ORCID:</a:t>
            </a:r>
            <a:r>
              <a:rPr lang="lv-LV" sz="1500" dirty="0">
                <a:solidFill>
                  <a:schemeClr val="accent1"/>
                </a:solidFill>
              </a:rPr>
              <a:t> </a:t>
            </a:r>
            <a:r>
              <a:rPr lang="en-GB" sz="1500" dirty="0">
                <a:solidFill>
                  <a:schemeClr val="accent1"/>
                </a:solidFill>
              </a:rPr>
              <a:t>https://orcid.org/0000-0002-4687-9175</a:t>
            </a:r>
            <a:endParaRPr lang="lv-LV" sz="1500" dirty="0">
              <a:solidFill>
                <a:schemeClr val="accent1"/>
              </a:solidFill>
            </a:endParaRPr>
          </a:p>
        </p:txBody>
      </p:sp>
      <p:sp>
        <p:nvSpPr>
          <p:cNvPr id="4" name="Slide Number Placeholder 3"/>
          <p:cNvSpPr>
            <a:spLocks noGrp="1"/>
          </p:cNvSpPr>
          <p:nvPr>
            <p:ph type="sldNum" sz="quarter" idx="12"/>
          </p:nvPr>
        </p:nvSpPr>
        <p:spPr/>
        <p:txBody>
          <a:bodyPr/>
          <a:lstStyle/>
          <a:p>
            <a:fld id="{F5D31388-1EA4-4B74-8FFA-0D39003D9700}" type="slidenum">
              <a:rPr lang="it-IT" smtClean="0"/>
              <a:pPr/>
              <a:t>64</a:t>
            </a:fld>
            <a:endParaRPr lang="it-IT"/>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7158" y="1728932"/>
            <a:ext cx="1759353" cy="1871593"/>
          </a:xfrm>
          <a:prstGeom prst="rect">
            <a:avLst/>
          </a:prstGeom>
        </p:spPr>
      </p:pic>
      <p:sp>
        <p:nvSpPr>
          <p:cNvPr id="9" name="Content Placeholder 2"/>
          <p:cNvSpPr txBox="1">
            <a:spLocks/>
          </p:cNvSpPr>
          <p:nvPr/>
        </p:nvSpPr>
        <p:spPr>
          <a:xfrm>
            <a:off x="208345" y="3767931"/>
            <a:ext cx="8715738" cy="2288535"/>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n-GB" dirty="0"/>
              <a:t>Lauma Žihare is author of </a:t>
            </a:r>
            <a:r>
              <a:rPr lang="lv-LV" dirty="0" err="1"/>
              <a:t>more</a:t>
            </a:r>
            <a:r>
              <a:rPr lang="lv-LV" dirty="0"/>
              <a:t> </a:t>
            </a:r>
            <a:r>
              <a:rPr lang="lv-LV" dirty="0" err="1"/>
              <a:t>than</a:t>
            </a:r>
            <a:r>
              <a:rPr lang="lv-LV" dirty="0"/>
              <a:t> </a:t>
            </a:r>
            <a:r>
              <a:rPr lang="en-GB" b="1" dirty="0"/>
              <a:t>21 </a:t>
            </a:r>
            <a:r>
              <a:rPr lang="lv-LV" b="1" dirty="0" err="1"/>
              <a:t>scientific</a:t>
            </a:r>
            <a:r>
              <a:rPr lang="lv-LV" b="1" dirty="0"/>
              <a:t> </a:t>
            </a:r>
            <a:r>
              <a:rPr lang="en-GB" b="1" dirty="0"/>
              <a:t>articles</a:t>
            </a:r>
            <a:r>
              <a:rPr lang="en-GB" dirty="0"/>
              <a:t> that are indexed in Scopus, Web of Science</a:t>
            </a:r>
            <a:r>
              <a:rPr lang="lv-LV" dirty="0"/>
              <a:t>. </a:t>
            </a:r>
          </a:p>
          <a:p>
            <a:pPr marL="0" indent="0" algn="just">
              <a:buFont typeface="Arial" panose="020B0604020202020204" pitchFamily="34" charset="0"/>
              <a:buNone/>
            </a:pPr>
            <a:r>
              <a:rPr lang="en-GB" dirty="0"/>
              <a:t>Co-author of three collective scientific monographs</a:t>
            </a:r>
            <a:r>
              <a:rPr lang="lv-LV" dirty="0"/>
              <a:t> 1</a:t>
            </a:r>
            <a:r>
              <a:rPr lang="en-GB" b="1" dirty="0"/>
              <a:t>) “Sustainable Energy Sources”,</a:t>
            </a:r>
            <a:r>
              <a:rPr lang="en-GB" dirty="0"/>
              <a:t> also as Editor Lauma Zihare, RTU Press, 2018</a:t>
            </a:r>
            <a:r>
              <a:rPr lang="lv-LV" dirty="0"/>
              <a:t> </a:t>
            </a:r>
            <a:r>
              <a:rPr lang="en-GB" dirty="0"/>
              <a:t>2</a:t>
            </a:r>
            <a:r>
              <a:rPr lang="en-GB" b="1" dirty="0"/>
              <a:t>) “Development of Energy Planning in the Local Municipalities of Latvia” </a:t>
            </a:r>
            <a:r>
              <a:rPr lang="en-GB" dirty="0"/>
              <a:t>also as</a:t>
            </a:r>
            <a:r>
              <a:rPr lang="en-GB" b="1" dirty="0"/>
              <a:t> </a:t>
            </a:r>
            <a:r>
              <a:rPr lang="en-GB" dirty="0"/>
              <a:t>Scientific editor: Lauma Žihare. Riga: RTU Press, 2020</a:t>
            </a:r>
            <a:r>
              <a:rPr lang="lv-LV" dirty="0"/>
              <a:t> </a:t>
            </a:r>
            <a:r>
              <a:rPr lang="en-GB" b="1" dirty="0"/>
              <a:t>3)</a:t>
            </a:r>
            <a:r>
              <a:rPr lang="en-GB" dirty="0"/>
              <a:t> “</a:t>
            </a:r>
            <a:r>
              <a:rPr lang="en-GB" b="1" dirty="0"/>
              <a:t>Bioresources for sustainable development. Introduction to </a:t>
            </a:r>
            <a:r>
              <a:rPr lang="en-GB" b="1" dirty="0" err="1"/>
              <a:t>biodiplomacy</a:t>
            </a:r>
            <a:r>
              <a:rPr lang="en-GB" b="1" dirty="0"/>
              <a:t>” </a:t>
            </a:r>
            <a:r>
              <a:rPr lang="en-GB" i="1" dirty="0"/>
              <a:t>(In Latvian, </a:t>
            </a:r>
            <a:r>
              <a:rPr lang="lv-LV" i="1" dirty="0" err="1"/>
              <a:t>Riga</a:t>
            </a:r>
            <a:r>
              <a:rPr lang="lv-LV" i="1" dirty="0"/>
              <a:t> </a:t>
            </a:r>
            <a:r>
              <a:rPr lang="en-GB" i="1" dirty="0"/>
              <a:t>2021</a:t>
            </a:r>
            <a:r>
              <a:rPr lang="lv-LV" i="1" dirty="0"/>
              <a:t>)</a:t>
            </a:r>
          </a:p>
          <a:p>
            <a:pPr marL="0" indent="0" algn="just">
              <a:buNone/>
            </a:pPr>
            <a:r>
              <a:rPr lang="lv-LV" dirty="0" err="1"/>
              <a:t>Lecturer</a:t>
            </a:r>
            <a:r>
              <a:rPr lang="lv-LV" dirty="0"/>
              <a:t> </a:t>
            </a:r>
            <a:r>
              <a:rPr lang="lv-LV" dirty="0" err="1"/>
              <a:t>in</a:t>
            </a:r>
            <a:r>
              <a:rPr lang="lv-LV" dirty="0"/>
              <a:t> </a:t>
            </a:r>
            <a:r>
              <a:rPr lang="lv-LV" dirty="0" err="1"/>
              <a:t>study</a:t>
            </a:r>
            <a:r>
              <a:rPr lang="lv-LV" dirty="0"/>
              <a:t> </a:t>
            </a:r>
            <a:r>
              <a:rPr lang="lv-LV" dirty="0" err="1"/>
              <a:t>courses</a:t>
            </a:r>
            <a:r>
              <a:rPr lang="lv-LV" dirty="0"/>
              <a:t>: </a:t>
            </a:r>
            <a:r>
              <a:rPr lang="en-GB" dirty="0"/>
              <a:t>Production of Biobased Resources</a:t>
            </a:r>
            <a:r>
              <a:rPr lang="lv-LV" dirty="0"/>
              <a:t>, </a:t>
            </a:r>
            <a:r>
              <a:rPr lang="en-GB" dirty="0"/>
              <a:t>Basics of ecological research</a:t>
            </a:r>
            <a:r>
              <a:rPr lang="lv-LV" dirty="0"/>
              <a:t>, </a:t>
            </a:r>
            <a:r>
              <a:rPr lang="en-GB" dirty="0"/>
              <a:t>Basic of System Simulation</a:t>
            </a:r>
            <a:r>
              <a:rPr lang="lv-LV" dirty="0"/>
              <a:t>, </a:t>
            </a:r>
            <a:r>
              <a:rPr lang="en-GB" dirty="0"/>
              <a:t>Biotechnologies</a:t>
            </a:r>
            <a:r>
              <a:rPr lang="lv-LV" dirty="0"/>
              <a:t>, </a:t>
            </a:r>
            <a:r>
              <a:rPr lang="en-GB" dirty="0"/>
              <a:t>Environmental Engineering</a:t>
            </a:r>
            <a:r>
              <a:rPr lang="lv-LV" dirty="0"/>
              <a:t>, </a:t>
            </a:r>
            <a:r>
              <a:rPr lang="en-GB" dirty="0"/>
              <a:t>Fundamentals of environmental scientific research</a:t>
            </a:r>
            <a:r>
              <a:rPr lang="lv-LV" dirty="0"/>
              <a:t>, </a:t>
            </a:r>
            <a:r>
              <a:rPr lang="en-GB" dirty="0"/>
              <a:t>Demand Side Management</a:t>
            </a:r>
            <a:r>
              <a:rPr lang="lv-LV" dirty="0"/>
              <a:t> (</a:t>
            </a:r>
            <a:r>
              <a:rPr lang="lv-LV" dirty="0" err="1"/>
              <a:t>lead</a:t>
            </a:r>
            <a:r>
              <a:rPr lang="lv-LV" dirty="0"/>
              <a:t>), </a:t>
            </a:r>
            <a:r>
              <a:rPr lang="en-GB" dirty="0"/>
              <a:t>Biotechonomy</a:t>
            </a:r>
            <a:r>
              <a:rPr lang="lv-LV" dirty="0"/>
              <a:t>.</a:t>
            </a:r>
            <a:endParaRPr lang="en-GB" sz="1800" dirty="0"/>
          </a:p>
        </p:txBody>
      </p:sp>
    </p:spTree>
    <p:extLst>
      <p:ext uri="{BB962C8B-B14F-4D97-AF65-F5344CB8AC3E}">
        <p14:creationId xmlns:p14="http://schemas.microsoft.com/office/powerpoint/2010/main" val="548637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40" y="2719435"/>
            <a:ext cx="8392886" cy="890589"/>
          </a:xfrm>
        </p:spPr>
        <p:txBody>
          <a:bodyPr/>
          <a:lstStyle/>
          <a:p>
            <a:pPr algn="ctr"/>
            <a:r>
              <a:rPr lang="lv-LV" dirty="0" err="1"/>
              <a:t>Thank</a:t>
            </a:r>
            <a:r>
              <a:rPr lang="lv-LV" dirty="0"/>
              <a:t> </a:t>
            </a:r>
            <a:r>
              <a:rPr lang="lv-LV" dirty="0" err="1"/>
              <a:t>you</a:t>
            </a:r>
            <a:endParaRPr lang="lv-LV" dirty="0"/>
          </a:p>
        </p:txBody>
      </p:sp>
      <p:sp>
        <p:nvSpPr>
          <p:cNvPr id="3" name="Content Placeholder 2"/>
          <p:cNvSpPr>
            <a:spLocks noGrp="1"/>
          </p:cNvSpPr>
          <p:nvPr>
            <p:ph idx="1"/>
          </p:nvPr>
        </p:nvSpPr>
        <p:spPr>
          <a:xfrm>
            <a:off x="375556" y="4309449"/>
            <a:ext cx="8392886" cy="1865013"/>
          </a:xfrm>
        </p:spPr>
        <p:txBody>
          <a:bodyPr/>
          <a:lstStyle/>
          <a:p>
            <a:pPr marL="0" indent="0">
              <a:buNone/>
            </a:pPr>
            <a:r>
              <a:rPr lang="lv-LV" dirty="0" err="1"/>
              <a:t>Contact</a:t>
            </a:r>
            <a:r>
              <a:rPr lang="lv-LV" dirty="0"/>
              <a:t> </a:t>
            </a:r>
            <a:r>
              <a:rPr lang="lv-LV" dirty="0" err="1"/>
              <a:t>information</a:t>
            </a:r>
            <a:r>
              <a:rPr lang="lv-LV" dirty="0"/>
              <a:t>: </a:t>
            </a:r>
            <a:r>
              <a:rPr lang="lv-LV" dirty="0" err="1"/>
              <a:t>lauma.zihare@rtu.lv</a:t>
            </a:r>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65</a:t>
            </a:fld>
            <a:endParaRPr lang="it-IT"/>
          </a:p>
        </p:txBody>
      </p:sp>
    </p:spTree>
    <p:extLst>
      <p:ext uri="{BB962C8B-B14F-4D97-AF65-F5344CB8AC3E}">
        <p14:creationId xmlns:p14="http://schemas.microsoft.com/office/powerpoint/2010/main" val="3234870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FDFB-090F-44B0-94C2-0A83B1987AB0}"/>
              </a:ext>
            </a:extLst>
          </p:cNvPr>
          <p:cNvSpPr>
            <a:spLocks noGrp="1"/>
          </p:cNvSpPr>
          <p:nvPr>
            <p:ph type="title"/>
          </p:nvPr>
        </p:nvSpPr>
        <p:spPr>
          <a:xfrm>
            <a:off x="149787" y="983628"/>
            <a:ext cx="8392886" cy="650223"/>
          </a:xfrm>
        </p:spPr>
        <p:txBody>
          <a:bodyPr>
            <a:normAutofit/>
          </a:bodyPr>
          <a:lstStyle/>
          <a:p>
            <a:r>
              <a:rPr lang="en-GB" dirty="0"/>
              <a:t>Agro-industrial biomass value</a:t>
            </a:r>
            <a:endParaRPr lang="en-US" dirty="0"/>
          </a:p>
        </p:txBody>
      </p:sp>
      <p:sp>
        <p:nvSpPr>
          <p:cNvPr id="4" name="Slide Number Placeholder 3">
            <a:extLst>
              <a:ext uri="{FF2B5EF4-FFF2-40B4-BE49-F238E27FC236}">
                <a16:creationId xmlns:a16="http://schemas.microsoft.com/office/drawing/2014/main" id="{D754C7AE-3A96-4C0F-B1D8-FF0C5D94DB2B}"/>
              </a:ext>
            </a:extLst>
          </p:cNvPr>
          <p:cNvSpPr>
            <a:spLocks noGrp="1"/>
          </p:cNvSpPr>
          <p:nvPr>
            <p:ph type="sldNum" sz="quarter" idx="12"/>
          </p:nvPr>
        </p:nvSpPr>
        <p:spPr/>
        <p:txBody>
          <a:bodyPr/>
          <a:lstStyle/>
          <a:p>
            <a:fld id="{F5D31388-1EA4-4B74-8FFA-0D39003D9700}" type="slidenum">
              <a:rPr lang="it-IT" smtClean="0"/>
              <a:pPr/>
              <a:t>66</a:t>
            </a:fld>
            <a:endParaRPr lang="it-IT"/>
          </a:p>
        </p:txBody>
      </p:sp>
      <p:graphicFrame>
        <p:nvGraphicFramePr>
          <p:cNvPr id="5" name="Content Placeholder 4">
            <a:extLst>
              <a:ext uri="{FF2B5EF4-FFF2-40B4-BE49-F238E27FC236}">
                <a16:creationId xmlns:a16="http://schemas.microsoft.com/office/drawing/2014/main" id="{B25EC453-F469-4FB7-BAAF-3E95F70C2FBD}"/>
              </a:ext>
            </a:extLst>
          </p:cNvPr>
          <p:cNvGraphicFramePr>
            <a:graphicFrameLocks noGrp="1" noChangeAspect="1"/>
          </p:cNvGraphicFramePr>
          <p:nvPr>
            <p:ph idx="1"/>
            <p:extLst>
              <p:ext uri="{D42A27DB-BD31-4B8C-83A1-F6EECF244321}">
                <p14:modId xmlns:p14="http://schemas.microsoft.com/office/powerpoint/2010/main" val="3202477740"/>
              </p:ext>
            </p:extLst>
          </p:nvPr>
        </p:nvGraphicFramePr>
        <p:xfrm>
          <a:off x="145201" y="1502199"/>
          <a:ext cx="4081256" cy="4089959"/>
        </p:xfrm>
        <a:graphic>
          <a:graphicData uri="http://schemas.openxmlformats.org/presentationml/2006/ole">
            <mc:AlternateContent xmlns:mc="http://schemas.openxmlformats.org/markup-compatibility/2006">
              <mc:Choice xmlns:v="urn:schemas-microsoft-com:vml" Requires="v">
                <p:oleObj spid="_x0000_s11282" name="Visio" r:id="rId4" imgW="4467292" imgH="4476816" progId="Visio.Drawing.15">
                  <p:embed/>
                </p:oleObj>
              </mc:Choice>
              <mc:Fallback>
                <p:oleObj name="Visio" r:id="rId4" imgW="4467292" imgH="4476816" progId="Visio.Drawing.15">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01" y="1502199"/>
                        <a:ext cx="4081256" cy="4089959"/>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id="{83F1B0C8-B5C8-4D53-9693-43E44ECEA513}"/>
              </a:ext>
            </a:extLst>
          </p:cNvPr>
          <p:cNvPicPr>
            <a:picLocks noChangeAspect="1"/>
          </p:cNvPicPr>
          <p:nvPr/>
        </p:nvPicPr>
        <p:blipFill>
          <a:blip r:embed="rId6"/>
          <a:stretch>
            <a:fillRect/>
          </a:stretch>
        </p:blipFill>
        <p:spPr>
          <a:xfrm>
            <a:off x="5071793" y="1549095"/>
            <a:ext cx="3798665" cy="2015303"/>
          </a:xfrm>
          <a:prstGeom prst="rect">
            <a:avLst/>
          </a:prstGeom>
        </p:spPr>
      </p:pic>
      <p:sp>
        <p:nvSpPr>
          <p:cNvPr id="8" name="TextBox 7">
            <a:extLst>
              <a:ext uri="{FF2B5EF4-FFF2-40B4-BE49-F238E27FC236}">
                <a16:creationId xmlns:a16="http://schemas.microsoft.com/office/drawing/2014/main" id="{A358A5A6-9992-4320-9A05-5D2A3E2292FD}"/>
              </a:ext>
            </a:extLst>
          </p:cNvPr>
          <p:cNvSpPr txBox="1"/>
          <p:nvPr/>
        </p:nvSpPr>
        <p:spPr>
          <a:xfrm>
            <a:off x="4969777" y="3547179"/>
            <a:ext cx="3798665" cy="523220"/>
          </a:xfrm>
          <a:prstGeom prst="rect">
            <a:avLst/>
          </a:prstGeom>
          <a:noFill/>
        </p:spPr>
        <p:txBody>
          <a:bodyPr wrap="square">
            <a:spAutoFit/>
          </a:bodyPr>
          <a:lstStyle/>
          <a:p>
            <a:pPr algn="ctr"/>
            <a:r>
              <a:rPr lang="en-GB" sz="1400" dirty="0">
                <a:latin typeface="Times New Roman" panose="02020603050405020304" pitchFamily="18" charset="0"/>
                <a:ea typeface="Corbel" panose="020B0503020204020204" pitchFamily="34" charset="0"/>
              </a:rPr>
              <a:t>Results of Multi criteria analysis of agro-industrial residue use potential </a:t>
            </a:r>
            <a:endParaRPr lang="lv-LV" sz="1400" dirty="0"/>
          </a:p>
        </p:txBody>
      </p:sp>
      <p:sp>
        <p:nvSpPr>
          <p:cNvPr id="10" name="TextBox 9">
            <a:extLst>
              <a:ext uri="{FF2B5EF4-FFF2-40B4-BE49-F238E27FC236}">
                <a16:creationId xmlns:a16="http://schemas.microsoft.com/office/drawing/2014/main" id="{BE5F8CC3-2337-4860-B480-6EDDC9E7CC61}"/>
              </a:ext>
            </a:extLst>
          </p:cNvPr>
          <p:cNvSpPr txBox="1"/>
          <p:nvPr/>
        </p:nvSpPr>
        <p:spPr>
          <a:xfrm>
            <a:off x="-33847" y="5491165"/>
            <a:ext cx="4693920" cy="584775"/>
          </a:xfrm>
          <a:prstGeom prst="rect">
            <a:avLst/>
          </a:prstGeom>
          <a:noFill/>
        </p:spPr>
        <p:txBody>
          <a:bodyPr wrap="square">
            <a:spAutoFit/>
          </a:bodyPr>
          <a:lstStyle/>
          <a:p>
            <a:pPr algn="ctr"/>
            <a:r>
              <a:rPr lang="en-GB" sz="1600" dirty="0">
                <a:latin typeface="Times New Roman" panose="02020603050405020304" pitchFamily="18" charset="0"/>
                <a:ea typeface="Corbel" panose="020B0503020204020204" pitchFamily="34" charset="0"/>
              </a:rPr>
              <a:t>Agro-industrial residues existing and alternative flow used in analysis </a:t>
            </a:r>
            <a:endParaRPr lang="lv-LV" sz="1600" dirty="0"/>
          </a:p>
        </p:txBody>
      </p:sp>
      <p:sp>
        <p:nvSpPr>
          <p:cNvPr id="9" name="Rectangle 8">
            <a:extLst>
              <a:ext uri="{FF2B5EF4-FFF2-40B4-BE49-F238E27FC236}">
                <a16:creationId xmlns:a16="http://schemas.microsoft.com/office/drawing/2014/main" id="{3A7D6DAD-1188-4342-B4CD-A2A16E6864EE}"/>
              </a:ext>
            </a:extLst>
          </p:cNvPr>
          <p:cNvSpPr/>
          <p:nvPr/>
        </p:nvSpPr>
        <p:spPr>
          <a:xfrm>
            <a:off x="37636" y="824350"/>
            <a:ext cx="2275477" cy="352860"/>
          </a:xfrm>
          <a:prstGeom prst="rect">
            <a:avLst/>
          </a:prstGeom>
          <a:solidFill>
            <a:schemeClr val="tx2">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b="1" dirty="0" err="1">
                <a:solidFill>
                  <a:schemeClr val="tx1"/>
                </a:solidFill>
              </a:rPr>
              <a:t>Micro</a:t>
            </a:r>
            <a:r>
              <a:rPr lang="lv-LV" b="1" dirty="0">
                <a:solidFill>
                  <a:schemeClr val="tx1"/>
                </a:solidFill>
              </a:rPr>
              <a:t> - </a:t>
            </a:r>
            <a:r>
              <a:rPr lang="lv-LV" b="1" dirty="0" err="1">
                <a:solidFill>
                  <a:schemeClr val="tx1"/>
                </a:solidFill>
              </a:rPr>
              <a:t>level</a:t>
            </a:r>
            <a:r>
              <a:rPr lang="en-US" b="1" dirty="0">
                <a:solidFill>
                  <a:schemeClr val="tx1"/>
                </a:solidFill>
              </a:rPr>
              <a:t>	</a:t>
            </a:r>
            <a:endParaRPr lang="lv-LV" b="1" dirty="0">
              <a:solidFill>
                <a:schemeClr val="tx1"/>
              </a:solidFill>
            </a:endParaRPr>
          </a:p>
        </p:txBody>
      </p:sp>
      <p:graphicFrame>
        <p:nvGraphicFramePr>
          <p:cNvPr id="12" name="Chart 11"/>
          <p:cNvGraphicFramePr/>
          <p:nvPr>
            <p:extLst>
              <p:ext uri="{D42A27DB-BD31-4B8C-83A1-F6EECF244321}">
                <p14:modId xmlns:p14="http://schemas.microsoft.com/office/powerpoint/2010/main" val="1332251129"/>
              </p:ext>
            </p:extLst>
          </p:nvPr>
        </p:nvGraphicFramePr>
        <p:xfrm>
          <a:off x="4646832" y="3966729"/>
          <a:ext cx="4479611" cy="1941251"/>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angle 2"/>
          <p:cNvSpPr/>
          <p:nvPr/>
        </p:nvSpPr>
        <p:spPr>
          <a:xfrm>
            <a:off x="5345335" y="5798941"/>
            <a:ext cx="3798665" cy="276999"/>
          </a:xfrm>
          <a:prstGeom prst="rect">
            <a:avLst/>
          </a:prstGeom>
        </p:spPr>
        <p:txBody>
          <a:bodyPr wrap="square">
            <a:spAutoFit/>
          </a:bodyPr>
          <a:lstStyle/>
          <a:p>
            <a:r>
              <a:rPr lang="en-GB" sz="1200" b="1" dirty="0">
                <a:latin typeface="Calibri" panose="020F0502020204030204" pitchFamily="34" charset="0"/>
                <a:ea typeface="Corbel" panose="020B0503020204020204" pitchFamily="34" charset="0"/>
                <a:cs typeface="Times New Roman" panose="02020603050405020304" pitchFamily="18" charset="0"/>
              </a:rPr>
              <a:t>Sensitivity analysis for </a:t>
            </a:r>
            <a:r>
              <a:rPr lang="lv-LV" sz="1200" b="1" dirty="0" err="1">
                <a:latin typeface="Calibri" panose="020F0502020204030204" pitchFamily="34" charset="0"/>
                <a:ea typeface="Corbel" panose="020B0503020204020204" pitchFamily="34" charset="0"/>
                <a:cs typeface="Times New Roman" panose="02020603050405020304" pitchFamily="18" charset="0"/>
              </a:rPr>
              <a:t>production</a:t>
            </a:r>
            <a:r>
              <a:rPr lang="lv-LV" sz="1200" b="1" dirty="0">
                <a:latin typeface="Calibri" panose="020F0502020204030204" pitchFamily="34" charset="0"/>
                <a:ea typeface="Corbel" panose="020B0503020204020204" pitchFamily="34" charset="0"/>
                <a:cs typeface="Times New Roman" panose="02020603050405020304" pitchFamily="18" charset="0"/>
              </a:rPr>
              <a:t> </a:t>
            </a:r>
            <a:r>
              <a:rPr lang="lv-LV" sz="1200" b="1" dirty="0" err="1">
                <a:latin typeface="Calibri" panose="020F0502020204030204" pitchFamily="34" charset="0"/>
                <a:ea typeface="Corbel" panose="020B0503020204020204" pitchFamily="34" charset="0"/>
                <a:cs typeface="Times New Roman" panose="02020603050405020304" pitchFamily="18" charset="0"/>
              </a:rPr>
              <a:t>readiness</a:t>
            </a:r>
            <a:r>
              <a:rPr lang="lv-LV" sz="1200" b="1" dirty="0">
                <a:latin typeface="Calibri" panose="020F0502020204030204" pitchFamily="34" charset="0"/>
                <a:ea typeface="Corbel" panose="020B0503020204020204" pitchFamily="34" charset="0"/>
                <a:cs typeface="Times New Roman" panose="02020603050405020304" pitchFamily="18" charset="0"/>
              </a:rPr>
              <a:t> </a:t>
            </a:r>
            <a:r>
              <a:rPr lang="lv-LV" sz="1200" b="1" dirty="0" err="1">
                <a:latin typeface="Calibri" panose="020F0502020204030204" pitchFamily="34" charset="0"/>
                <a:ea typeface="Corbel" panose="020B0503020204020204" pitchFamily="34" charset="0"/>
                <a:cs typeface="Times New Roman" panose="02020603050405020304" pitchFamily="18" charset="0"/>
              </a:rPr>
              <a:t>level</a:t>
            </a:r>
            <a:endParaRPr lang="en-GB" sz="1200" b="1" dirty="0"/>
          </a:p>
        </p:txBody>
      </p:sp>
    </p:spTree>
    <p:extLst>
      <p:ext uri="{BB962C8B-B14F-4D97-AF65-F5344CB8AC3E}">
        <p14:creationId xmlns:p14="http://schemas.microsoft.com/office/powerpoint/2010/main" val="63606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2"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1237982"/>
            <a:ext cx="8392886" cy="890589"/>
          </a:xfrm>
        </p:spPr>
        <p:txBody>
          <a:bodyPr>
            <a:normAutofit fontScale="90000"/>
          </a:bodyPr>
          <a:lstStyle/>
          <a:p>
            <a:r>
              <a:rPr lang="lv-LV" dirty="0"/>
              <a:t>«</a:t>
            </a:r>
            <a:r>
              <a:rPr lang="en-GB" dirty="0"/>
              <a:t>Market attractiveness – competitive advantages</a:t>
            </a:r>
            <a:r>
              <a:rPr lang="lv-LV" dirty="0"/>
              <a:t>»</a:t>
            </a:r>
            <a:r>
              <a:rPr lang="en-GB" dirty="0"/>
              <a:t> matrix, or the GE-McKinsey Matrix </a:t>
            </a:r>
            <a:br>
              <a:rPr lang="en-GB" dirty="0"/>
            </a:br>
            <a:endParaRPr lang="en-GB" dirty="0"/>
          </a:p>
        </p:txBody>
      </p:sp>
      <p:sp>
        <p:nvSpPr>
          <p:cNvPr id="3" name="Content Placeholder 2"/>
          <p:cNvSpPr>
            <a:spLocks noGrp="1"/>
          </p:cNvSpPr>
          <p:nvPr>
            <p:ph idx="1"/>
          </p:nvPr>
        </p:nvSpPr>
        <p:spPr>
          <a:xfrm>
            <a:off x="233888" y="2350679"/>
            <a:ext cx="4678136" cy="3428663"/>
          </a:xfrm>
        </p:spPr>
        <p:txBody>
          <a:bodyPr>
            <a:normAutofit/>
          </a:bodyPr>
          <a:lstStyle/>
          <a:p>
            <a:r>
              <a:rPr lang="en-GB" dirty="0"/>
              <a:t>Products that fall above the diagonal line are high performers with commercialization potential; </a:t>
            </a:r>
          </a:p>
          <a:p>
            <a:r>
              <a:rPr lang="en-GB" dirty="0"/>
              <a:t>A product in the first quadrant is worth investing in with no further calculation or assessment (leader). Second quadrant have potential for growth. Fourth quadrants represent weak markets; it is not advisable to invest in those products. Fifth quadrant products should be discarded.</a:t>
            </a:r>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67</a:t>
            </a:fld>
            <a:endParaRPr lang="it-IT"/>
          </a:p>
        </p:txBody>
      </p:sp>
      <p:graphicFrame>
        <p:nvGraphicFramePr>
          <p:cNvPr id="5" name="Object 4"/>
          <p:cNvGraphicFramePr>
            <a:graphicFrameLocks noChangeAspect="1"/>
          </p:cNvGraphicFramePr>
          <p:nvPr>
            <p:extLst>
              <p:ext uri="{D42A27DB-BD31-4B8C-83A1-F6EECF244321}">
                <p14:modId xmlns:p14="http://schemas.microsoft.com/office/powerpoint/2010/main" val="1737411970"/>
              </p:ext>
            </p:extLst>
          </p:nvPr>
        </p:nvGraphicFramePr>
        <p:xfrm>
          <a:off x="5053692" y="2378208"/>
          <a:ext cx="3714750" cy="2638425"/>
        </p:xfrm>
        <a:graphic>
          <a:graphicData uri="http://schemas.openxmlformats.org/presentationml/2006/ole">
            <mc:AlternateContent xmlns:mc="http://schemas.openxmlformats.org/markup-compatibility/2006">
              <mc:Choice xmlns:v="urn:schemas-microsoft-com:vml" Requires="v">
                <p:oleObj spid="_x0000_s12306" name="Visio" r:id="rId4" imgW="6953384" imgH="4914820" progId="Visio.Drawing.15">
                  <p:embed/>
                </p:oleObj>
              </mc:Choice>
              <mc:Fallback>
                <p:oleObj name="Visio" r:id="rId4" imgW="6953384" imgH="4914820" progId="Visio.Drawing.15">
                  <p:embed/>
                  <p:pic>
                    <p:nvPicPr>
                      <p:cNvPr id="1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3692" y="2378208"/>
                        <a:ext cx="3714750" cy="2638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5053692" y="5087299"/>
            <a:ext cx="4010503" cy="830997"/>
          </a:xfrm>
          <a:prstGeom prst="rect">
            <a:avLst/>
          </a:prstGeom>
        </p:spPr>
        <p:txBody>
          <a:bodyPr wrap="square">
            <a:spAutoFit/>
          </a:bodyPr>
          <a:lstStyle/>
          <a:p>
            <a:pPr algn="ctr"/>
            <a:r>
              <a:rPr lang="en-GB" sz="1600" dirty="0">
                <a:solidFill>
                  <a:schemeClr val="accent6"/>
                </a:solidFill>
                <a:latin typeface="Calibri" panose="020F0502020204030204" pitchFamily="34" charset="0"/>
                <a:ea typeface="Corbel" panose="020B0503020204020204" pitchFamily="34" charset="0"/>
                <a:cs typeface="Times New Roman" panose="02020603050405020304" pitchFamily="18" charset="0"/>
              </a:rPr>
              <a:t>“Market attractiveness – competitive advantages” matrix, or the GE-McKinsey Matrix </a:t>
            </a:r>
            <a:endParaRPr lang="en-GB" sz="1600" dirty="0">
              <a:solidFill>
                <a:schemeClr val="accent6"/>
              </a:solidFill>
            </a:endParaRPr>
          </a:p>
        </p:txBody>
      </p:sp>
    </p:spTree>
    <p:extLst>
      <p:ext uri="{BB962C8B-B14F-4D97-AF65-F5344CB8AC3E}">
        <p14:creationId xmlns:p14="http://schemas.microsoft.com/office/powerpoint/2010/main" val="340297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7" y="1098621"/>
            <a:ext cx="8392886" cy="610410"/>
          </a:xfrm>
        </p:spPr>
        <p:txBody>
          <a:bodyPr/>
          <a:lstStyle/>
          <a:p>
            <a:r>
              <a:rPr lang="lv-LV" dirty="0" err="1"/>
              <a:t>Example</a:t>
            </a:r>
            <a:r>
              <a:rPr lang="lv-LV" dirty="0"/>
              <a:t> </a:t>
            </a:r>
            <a:r>
              <a:rPr lang="lv-LV" dirty="0" err="1"/>
              <a:t>of</a:t>
            </a:r>
            <a:r>
              <a:rPr lang="lv-LV" dirty="0"/>
              <a:t> GE-</a:t>
            </a:r>
            <a:r>
              <a:rPr lang="lv-LV" dirty="0" err="1"/>
              <a:t>McKinsey</a:t>
            </a:r>
            <a:r>
              <a:rPr lang="lv-LV" dirty="0"/>
              <a:t> </a:t>
            </a:r>
            <a:r>
              <a:rPr lang="lv-LV" dirty="0" err="1"/>
              <a:t>matrix</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68</a:t>
            </a:fld>
            <a:endParaRPr lang="it-IT"/>
          </a:p>
        </p:txBody>
      </p:sp>
      <p:sp>
        <p:nvSpPr>
          <p:cNvPr id="7" name="Rectangle 6">
            <a:extLst>
              <a:ext uri="{FF2B5EF4-FFF2-40B4-BE49-F238E27FC236}">
                <a16:creationId xmlns:a16="http://schemas.microsoft.com/office/drawing/2014/main" id="{3A7D6DAD-1188-4342-B4CD-A2A16E6864EE}"/>
              </a:ext>
            </a:extLst>
          </p:cNvPr>
          <p:cNvSpPr/>
          <p:nvPr/>
        </p:nvSpPr>
        <p:spPr>
          <a:xfrm>
            <a:off x="37636" y="824350"/>
            <a:ext cx="2275477" cy="352860"/>
          </a:xfrm>
          <a:prstGeom prst="rect">
            <a:avLst/>
          </a:prstGeom>
          <a:solidFill>
            <a:schemeClr val="accent4">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b="1" dirty="0" err="1">
                <a:solidFill>
                  <a:schemeClr val="tx1"/>
                </a:solidFill>
              </a:rPr>
              <a:t>Meso-</a:t>
            </a:r>
            <a:r>
              <a:rPr lang="lv-LV" b="1" dirty="0">
                <a:solidFill>
                  <a:schemeClr val="tx1"/>
                </a:solidFill>
              </a:rPr>
              <a:t> </a:t>
            </a:r>
            <a:r>
              <a:rPr lang="lv-LV" b="1" dirty="0" err="1">
                <a:solidFill>
                  <a:schemeClr val="tx1"/>
                </a:solidFill>
              </a:rPr>
              <a:t>level</a:t>
            </a:r>
            <a:r>
              <a:rPr lang="en-US" b="1" dirty="0">
                <a:solidFill>
                  <a:schemeClr val="tx1"/>
                </a:solidFill>
              </a:rPr>
              <a:t>	</a:t>
            </a:r>
            <a:endParaRPr lang="lv-LV" b="1" dirty="0">
              <a:solidFill>
                <a:schemeClr val="tx1"/>
              </a:solidFill>
            </a:endParaRPr>
          </a:p>
        </p:txBody>
      </p:sp>
      <p:sp>
        <p:nvSpPr>
          <p:cNvPr id="9" name="Chevron 8"/>
          <p:cNvSpPr/>
          <p:nvPr/>
        </p:nvSpPr>
        <p:spPr>
          <a:xfrm>
            <a:off x="378369" y="2043728"/>
            <a:ext cx="3531474" cy="232142"/>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Market size</a:t>
            </a:r>
          </a:p>
        </p:txBody>
      </p:sp>
      <p:sp>
        <p:nvSpPr>
          <p:cNvPr id="18" name="Chevron 17"/>
          <p:cNvSpPr/>
          <p:nvPr/>
        </p:nvSpPr>
        <p:spPr>
          <a:xfrm>
            <a:off x="378369" y="2249293"/>
            <a:ext cx="3531474" cy="199056"/>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Market growth</a:t>
            </a:r>
          </a:p>
        </p:txBody>
      </p:sp>
      <p:sp>
        <p:nvSpPr>
          <p:cNvPr id="19" name="Chevron 18"/>
          <p:cNvSpPr/>
          <p:nvPr/>
        </p:nvSpPr>
        <p:spPr>
          <a:xfrm>
            <a:off x="378368" y="2458463"/>
            <a:ext cx="3531475" cy="219523"/>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Demand cyclicality</a:t>
            </a:r>
          </a:p>
        </p:txBody>
      </p:sp>
      <p:sp>
        <p:nvSpPr>
          <p:cNvPr id="20" name="Chevron 19"/>
          <p:cNvSpPr/>
          <p:nvPr/>
        </p:nvSpPr>
        <p:spPr>
          <a:xfrm>
            <a:off x="387486" y="2677986"/>
            <a:ext cx="3522358" cy="208404"/>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Demand seasonality</a:t>
            </a:r>
          </a:p>
        </p:txBody>
      </p:sp>
      <p:sp>
        <p:nvSpPr>
          <p:cNvPr id="21" name="Chevron 20"/>
          <p:cNvSpPr/>
          <p:nvPr/>
        </p:nvSpPr>
        <p:spPr>
          <a:xfrm>
            <a:off x="378366" y="2875151"/>
            <a:ext cx="3531478" cy="199392"/>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Price sensitivity</a:t>
            </a:r>
          </a:p>
        </p:txBody>
      </p:sp>
      <p:sp>
        <p:nvSpPr>
          <p:cNvPr id="24" name="Chevron 23"/>
          <p:cNvSpPr/>
          <p:nvPr/>
        </p:nvSpPr>
        <p:spPr>
          <a:xfrm>
            <a:off x="387488" y="4302666"/>
            <a:ext cx="3522359" cy="199666"/>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Access to raw materials</a:t>
            </a:r>
          </a:p>
        </p:txBody>
      </p:sp>
      <p:sp>
        <p:nvSpPr>
          <p:cNvPr id="25" name="Chevron 24"/>
          <p:cNvSpPr/>
          <p:nvPr/>
        </p:nvSpPr>
        <p:spPr>
          <a:xfrm>
            <a:off x="387491" y="4059786"/>
            <a:ext cx="3522357" cy="223263"/>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Investment capacity</a:t>
            </a:r>
          </a:p>
        </p:txBody>
      </p:sp>
      <p:sp>
        <p:nvSpPr>
          <p:cNvPr id="26" name="Chevron 25"/>
          <p:cNvSpPr/>
          <p:nvPr/>
        </p:nvSpPr>
        <p:spPr>
          <a:xfrm>
            <a:off x="387486" y="3821855"/>
            <a:ext cx="3522362" cy="255629"/>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Competitor level of specialization</a:t>
            </a:r>
          </a:p>
        </p:txBody>
      </p:sp>
      <p:sp>
        <p:nvSpPr>
          <p:cNvPr id="27" name="Chevron 26"/>
          <p:cNvSpPr/>
          <p:nvPr/>
        </p:nvSpPr>
        <p:spPr>
          <a:xfrm>
            <a:off x="387486" y="3584868"/>
            <a:ext cx="3522361" cy="245282"/>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Presence of equal competitors</a:t>
            </a:r>
          </a:p>
        </p:txBody>
      </p:sp>
      <p:sp>
        <p:nvSpPr>
          <p:cNvPr id="28" name="Chevron 27"/>
          <p:cNvSpPr/>
          <p:nvPr/>
        </p:nvSpPr>
        <p:spPr>
          <a:xfrm>
            <a:off x="387486" y="3332499"/>
            <a:ext cx="3522361" cy="283791"/>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Differentiation of product</a:t>
            </a:r>
          </a:p>
        </p:txBody>
      </p:sp>
      <p:sp>
        <p:nvSpPr>
          <p:cNvPr id="29" name="Chevron 28"/>
          <p:cNvSpPr/>
          <p:nvPr/>
        </p:nvSpPr>
        <p:spPr>
          <a:xfrm>
            <a:off x="378367" y="3080202"/>
            <a:ext cx="3531479" cy="275029"/>
          </a:xfrm>
          <a:prstGeom prst="chevron">
            <a:avLst>
              <a:gd name="adj" fmla="val 32031"/>
            </a:avLst>
          </a:prstGeom>
          <a:solidFill>
            <a:srgbClr val="76B8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Market profitability</a:t>
            </a:r>
          </a:p>
        </p:txBody>
      </p:sp>
      <p:pic>
        <p:nvPicPr>
          <p:cNvPr id="5" name="Content Placeholder 4"/>
          <p:cNvPicPr>
            <a:picLocks noGrp="1" noChangeAspect="1"/>
          </p:cNvPicPr>
          <p:nvPr>
            <p:ph idx="1"/>
          </p:nvPr>
        </p:nvPicPr>
        <p:blipFill rotWithShape="1">
          <a:blip r:embed="rId3"/>
          <a:srcRect l="32986" t="3448" r="2568" b="40162"/>
          <a:stretch/>
        </p:blipFill>
        <p:spPr>
          <a:xfrm>
            <a:off x="3918961" y="1773266"/>
            <a:ext cx="4089922" cy="2908891"/>
          </a:xfrm>
          <a:prstGeom prst="rect">
            <a:avLst/>
          </a:prstGeom>
        </p:spPr>
      </p:pic>
      <p:sp>
        <p:nvSpPr>
          <p:cNvPr id="30" name="Up Arrow Callout 29"/>
          <p:cNvSpPr/>
          <p:nvPr/>
        </p:nvSpPr>
        <p:spPr>
          <a:xfrm>
            <a:off x="3283351" y="4899558"/>
            <a:ext cx="5244663" cy="1254470"/>
          </a:xfrm>
          <a:prstGeom prst="upArrowCallout">
            <a:avLst>
              <a:gd name="adj1" fmla="val 79274"/>
              <a:gd name="adj2" fmla="val 124297"/>
              <a:gd name="adj3" fmla="val 8462"/>
              <a:gd name="adj4" fmla="val 85846"/>
            </a:avLst>
          </a:prstGeom>
          <a:solidFill>
            <a:srgbClr val="BE8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dirty="0" err="1"/>
              <a:t>Demand</a:t>
            </a:r>
            <a:r>
              <a:rPr lang="lv-LV" sz="1600" dirty="0"/>
              <a:t>; </a:t>
            </a:r>
            <a:r>
              <a:rPr lang="lv-LV" sz="1600" dirty="0" err="1"/>
              <a:t>Market</a:t>
            </a:r>
            <a:r>
              <a:rPr lang="lv-LV" sz="1600" dirty="0"/>
              <a:t> </a:t>
            </a:r>
            <a:r>
              <a:rPr lang="lv-LV" sz="1600" dirty="0" err="1"/>
              <a:t>share</a:t>
            </a:r>
            <a:endParaRPr lang="lv-LV" sz="1600" dirty="0"/>
          </a:p>
          <a:p>
            <a:pPr algn="ctr"/>
            <a:r>
              <a:rPr lang="lv-LV" sz="1600" dirty="0" err="1"/>
              <a:t>Availability</a:t>
            </a:r>
            <a:r>
              <a:rPr lang="lv-LV" sz="1600" dirty="0"/>
              <a:t> </a:t>
            </a:r>
            <a:r>
              <a:rPr lang="lv-LV" sz="1600" dirty="0" err="1"/>
              <a:t>of</a:t>
            </a:r>
            <a:r>
              <a:rPr lang="lv-LV" sz="1600" dirty="0"/>
              <a:t> </a:t>
            </a:r>
            <a:r>
              <a:rPr lang="lv-LV" sz="1600" dirty="0" err="1"/>
              <a:t>resources</a:t>
            </a:r>
            <a:endParaRPr lang="lv-LV" sz="1600" dirty="0"/>
          </a:p>
          <a:p>
            <a:pPr algn="ctr"/>
            <a:r>
              <a:rPr lang="lv-LV" sz="1600" dirty="0" err="1"/>
              <a:t>Price</a:t>
            </a:r>
            <a:r>
              <a:rPr lang="lv-LV" sz="1600" dirty="0"/>
              <a:t> </a:t>
            </a:r>
            <a:r>
              <a:rPr lang="lv-LV" sz="1600" dirty="0" err="1"/>
              <a:t>and</a:t>
            </a:r>
            <a:r>
              <a:rPr lang="lv-LV" sz="1600" dirty="0"/>
              <a:t> </a:t>
            </a:r>
            <a:r>
              <a:rPr lang="lv-LV" sz="1600" dirty="0" err="1"/>
              <a:t>quality</a:t>
            </a:r>
            <a:endParaRPr lang="lv-LV" sz="1600" dirty="0"/>
          </a:p>
          <a:p>
            <a:pPr algn="ctr"/>
            <a:r>
              <a:rPr lang="lv-LV" sz="1600" dirty="0" err="1"/>
              <a:t>Environmental</a:t>
            </a:r>
            <a:r>
              <a:rPr lang="lv-LV" sz="1600" dirty="0"/>
              <a:t> </a:t>
            </a:r>
            <a:r>
              <a:rPr lang="lv-LV" sz="1600" dirty="0" err="1"/>
              <a:t>actions</a:t>
            </a:r>
            <a:r>
              <a:rPr lang="lv-LV" sz="1600" dirty="0"/>
              <a:t> </a:t>
            </a:r>
            <a:r>
              <a:rPr lang="lv-LV" sz="1600" dirty="0" err="1"/>
              <a:t>of</a:t>
            </a:r>
            <a:r>
              <a:rPr lang="lv-LV" sz="1600" dirty="0"/>
              <a:t> </a:t>
            </a:r>
            <a:r>
              <a:rPr lang="lv-LV" sz="1600" dirty="0" err="1"/>
              <a:t>manufacturing</a:t>
            </a:r>
            <a:r>
              <a:rPr lang="lv-LV" sz="1600" dirty="0"/>
              <a:t> </a:t>
            </a:r>
            <a:r>
              <a:rPr lang="lv-LV" sz="1600" dirty="0" err="1"/>
              <a:t>processess</a:t>
            </a:r>
            <a:endParaRPr lang="en-GB" sz="1600" dirty="0"/>
          </a:p>
        </p:txBody>
      </p:sp>
      <p:sp>
        <p:nvSpPr>
          <p:cNvPr id="32" name="TextBox 31"/>
          <p:cNvSpPr txBox="1"/>
          <p:nvPr/>
        </p:nvSpPr>
        <p:spPr>
          <a:xfrm>
            <a:off x="2468795" y="4526992"/>
            <a:ext cx="6873774" cy="369332"/>
          </a:xfrm>
          <a:prstGeom prst="rect">
            <a:avLst/>
          </a:prstGeom>
          <a:noFill/>
        </p:spPr>
        <p:txBody>
          <a:bodyPr wrap="square" rtlCol="0">
            <a:spAutoFit/>
          </a:bodyPr>
          <a:lstStyle/>
          <a:p>
            <a:r>
              <a:rPr lang="lv-LV" dirty="0" err="1"/>
              <a:t>Results</a:t>
            </a:r>
            <a:r>
              <a:rPr lang="lv-LV" dirty="0"/>
              <a:t> </a:t>
            </a:r>
            <a:r>
              <a:rPr lang="lv-LV" dirty="0" err="1"/>
              <a:t>of</a:t>
            </a:r>
            <a:r>
              <a:rPr lang="lv-LV" dirty="0"/>
              <a:t> </a:t>
            </a:r>
            <a:r>
              <a:rPr lang="lv-LV" dirty="0" err="1"/>
              <a:t>GE_McKinsey</a:t>
            </a:r>
            <a:r>
              <a:rPr lang="lv-LV" dirty="0"/>
              <a:t> </a:t>
            </a:r>
            <a:r>
              <a:rPr lang="lv-LV" dirty="0" err="1"/>
              <a:t>matrix</a:t>
            </a:r>
            <a:r>
              <a:rPr lang="lv-LV" dirty="0"/>
              <a:t> </a:t>
            </a:r>
            <a:r>
              <a:rPr lang="lv-LV" dirty="0" err="1"/>
              <a:t>for</a:t>
            </a:r>
            <a:r>
              <a:rPr lang="lv-LV" dirty="0"/>
              <a:t> </a:t>
            </a:r>
            <a:r>
              <a:rPr lang="lv-LV" dirty="0" err="1"/>
              <a:t>forest</a:t>
            </a:r>
            <a:r>
              <a:rPr lang="lv-LV" dirty="0"/>
              <a:t> </a:t>
            </a:r>
            <a:r>
              <a:rPr lang="lv-LV" dirty="0" err="1"/>
              <a:t>pulpwood</a:t>
            </a:r>
            <a:r>
              <a:rPr lang="lv-LV" dirty="0"/>
              <a:t> </a:t>
            </a:r>
            <a:r>
              <a:rPr lang="lv-LV" dirty="0" err="1"/>
              <a:t>potential</a:t>
            </a:r>
            <a:r>
              <a:rPr lang="lv-LV" dirty="0"/>
              <a:t> </a:t>
            </a:r>
            <a:r>
              <a:rPr lang="lv-LV" dirty="0" err="1"/>
              <a:t>products</a:t>
            </a:r>
            <a:endParaRPr lang="en-GB" dirty="0"/>
          </a:p>
        </p:txBody>
      </p:sp>
    </p:spTree>
    <p:extLst>
      <p:ext uri="{BB962C8B-B14F-4D97-AF65-F5344CB8AC3E}">
        <p14:creationId xmlns:p14="http://schemas.microsoft.com/office/powerpoint/2010/main" val="370392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MCDA </a:t>
            </a:r>
            <a:r>
              <a:rPr lang="lv-LV" dirty="0" err="1"/>
              <a:t>analysis</a:t>
            </a:r>
            <a:r>
              <a:rPr lang="lv-LV" dirty="0"/>
              <a:t>: </a:t>
            </a:r>
            <a:r>
              <a:rPr lang="lv-LV" dirty="0" err="1"/>
              <a:t>factor</a:t>
            </a:r>
            <a:r>
              <a:rPr lang="lv-LV" dirty="0"/>
              <a:t> </a:t>
            </a:r>
            <a:r>
              <a:rPr lang="lv-LV" dirty="0" err="1"/>
              <a:t>interlinkages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69</a:t>
            </a:fld>
            <a:endParaRPr lang="it-IT"/>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408337089"/>
              </p:ext>
            </p:extLst>
          </p:nvPr>
        </p:nvGraphicFramePr>
        <p:xfrm>
          <a:off x="376239" y="1822450"/>
          <a:ext cx="8190712" cy="333547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964095" y="5149343"/>
            <a:ext cx="7215808" cy="584775"/>
          </a:xfrm>
          <a:prstGeom prst="rect">
            <a:avLst/>
          </a:prstGeom>
        </p:spPr>
        <p:txBody>
          <a:bodyPr wrap="square">
            <a:spAutoFit/>
          </a:bodyPr>
          <a:lstStyle/>
          <a:p>
            <a:pPr algn="ctr"/>
            <a:r>
              <a:rPr lang="en-GB" sz="1600" dirty="0">
                <a:latin typeface="Times New Roman" panose="02020603050405020304" pitchFamily="18" charset="0"/>
                <a:ea typeface="Corbel" panose="020B0503020204020204" pitchFamily="34" charset="0"/>
              </a:rPr>
              <a:t>MCDA analysis results for seven </a:t>
            </a:r>
            <a:r>
              <a:rPr lang="en-GB" sz="1600" dirty="0" err="1">
                <a:latin typeface="Times New Roman" panose="02020603050405020304" pitchFamily="18" charset="0"/>
                <a:ea typeface="Corbel" panose="020B0503020204020204" pitchFamily="34" charset="0"/>
              </a:rPr>
              <a:t>bioeconomy</a:t>
            </a:r>
            <a:r>
              <a:rPr lang="en-GB" sz="1600" dirty="0">
                <a:latin typeface="Times New Roman" panose="02020603050405020304" pitchFamily="18" charset="0"/>
                <a:ea typeface="Corbel" panose="020B0503020204020204" pitchFamily="34" charset="0"/>
              </a:rPr>
              <a:t> influencing factor importance based on their interlinkages </a:t>
            </a:r>
            <a:endParaRPr lang="en-GB" sz="1600" dirty="0"/>
          </a:p>
        </p:txBody>
      </p:sp>
      <p:sp>
        <p:nvSpPr>
          <p:cNvPr id="7" name="Oval 6"/>
          <p:cNvSpPr/>
          <p:nvPr/>
        </p:nvSpPr>
        <p:spPr>
          <a:xfrm>
            <a:off x="6435969" y="3763108"/>
            <a:ext cx="967154" cy="42203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392616" y="3780693"/>
            <a:ext cx="967154" cy="42203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374473" y="3763108"/>
            <a:ext cx="967154" cy="42203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277815" y="3787433"/>
            <a:ext cx="967154" cy="42203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968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lv-LV" dirty="0" err="1"/>
              <a:t>Basic</a:t>
            </a:r>
            <a:r>
              <a:rPr lang="lv-LV" dirty="0"/>
              <a:t> </a:t>
            </a:r>
            <a:r>
              <a:rPr lang="lv-LV" dirty="0" err="1"/>
              <a:t>principles</a:t>
            </a:r>
            <a:r>
              <a:rPr lang="lv-LV" dirty="0"/>
              <a:t> </a:t>
            </a:r>
            <a:r>
              <a:rPr lang="lv-LV" dirty="0" err="1"/>
              <a:t>and</a:t>
            </a:r>
            <a:r>
              <a:rPr lang="lv-LV" dirty="0"/>
              <a:t> </a:t>
            </a:r>
            <a:r>
              <a:rPr lang="lv-LV" dirty="0" err="1"/>
              <a:t>concepts</a:t>
            </a:r>
            <a:r>
              <a:rPr lang="lv-LV" dirty="0"/>
              <a:t> </a:t>
            </a:r>
            <a:r>
              <a:rPr lang="lv-LV" dirty="0" err="1"/>
              <a:t>of</a:t>
            </a:r>
            <a:r>
              <a:rPr lang="lv-LV" dirty="0"/>
              <a:t> </a:t>
            </a:r>
            <a:r>
              <a:rPr lang="lv-LV" dirty="0" err="1"/>
              <a:t>bioeconomy</a:t>
            </a:r>
            <a:endParaRPr lang="en-GB" dirty="0"/>
          </a:p>
        </p:txBody>
      </p:sp>
      <p:sp>
        <p:nvSpPr>
          <p:cNvPr id="2" name="Slide Number Placeholder 1"/>
          <p:cNvSpPr>
            <a:spLocks noGrp="1"/>
          </p:cNvSpPr>
          <p:nvPr>
            <p:ph type="sldNum" sz="quarter" idx="12"/>
          </p:nvPr>
        </p:nvSpPr>
        <p:spPr/>
        <p:txBody>
          <a:bodyPr/>
          <a:lstStyle/>
          <a:p>
            <a:fld id="{F5D31388-1EA4-4B74-8FFA-0D39003D9700}" type="slidenum">
              <a:rPr lang="it-IT" smtClean="0"/>
              <a:t>7</a:t>
            </a:fld>
            <a:endParaRPr lang="it-IT"/>
          </a:p>
        </p:txBody>
      </p:sp>
    </p:spTree>
    <p:extLst>
      <p:ext uri="{BB962C8B-B14F-4D97-AF65-F5344CB8AC3E}">
        <p14:creationId xmlns:p14="http://schemas.microsoft.com/office/powerpoint/2010/main" val="170718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8199-9AB8-49C6-A225-D84C6C4D2388}"/>
              </a:ext>
            </a:extLst>
          </p:cNvPr>
          <p:cNvSpPr>
            <a:spLocks noGrp="1"/>
          </p:cNvSpPr>
          <p:nvPr>
            <p:ph type="title"/>
          </p:nvPr>
        </p:nvSpPr>
        <p:spPr>
          <a:xfrm>
            <a:off x="375556" y="1000780"/>
            <a:ext cx="8392886" cy="890589"/>
          </a:xfrm>
        </p:spPr>
        <p:txBody>
          <a:bodyPr/>
          <a:lstStyle/>
          <a:p>
            <a:r>
              <a:rPr lang="lv-LV" dirty="0" err="1"/>
              <a:t>Market</a:t>
            </a:r>
            <a:r>
              <a:rPr lang="lv-LV" dirty="0"/>
              <a:t> </a:t>
            </a:r>
            <a:r>
              <a:rPr lang="lv-LV" dirty="0" err="1"/>
              <a:t>analysis</a:t>
            </a:r>
            <a:r>
              <a:rPr lang="lv-LV" dirty="0"/>
              <a:t> </a:t>
            </a:r>
            <a:r>
              <a:rPr lang="lv-LV" dirty="0" err="1"/>
              <a:t>example</a:t>
            </a:r>
            <a:endParaRPr lang="en-US" dirty="0"/>
          </a:p>
        </p:txBody>
      </p:sp>
      <p:sp>
        <p:nvSpPr>
          <p:cNvPr id="3" name="Content Placeholder 2">
            <a:extLst>
              <a:ext uri="{FF2B5EF4-FFF2-40B4-BE49-F238E27FC236}">
                <a16:creationId xmlns:a16="http://schemas.microsoft.com/office/drawing/2014/main" id="{BA2753E8-033E-425B-A5F7-CF90835D7CC5}"/>
              </a:ext>
            </a:extLst>
          </p:cNvPr>
          <p:cNvSpPr>
            <a:spLocks noGrp="1"/>
          </p:cNvSpPr>
          <p:nvPr>
            <p:ph idx="1"/>
          </p:nvPr>
        </p:nvSpPr>
        <p:spPr>
          <a:xfrm>
            <a:off x="375556" y="5221645"/>
            <a:ext cx="8392886" cy="952818"/>
          </a:xfrm>
        </p:spPr>
        <p:txBody>
          <a:bodyPr/>
          <a:lstStyle/>
          <a:p>
            <a:pPr marL="0" indent="0" algn="ctr">
              <a:buNone/>
            </a:pPr>
            <a:r>
              <a:rPr lang="en-GB" dirty="0"/>
              <a:t>Market sector analysis </a:t>
            </a:r>
            <a:r>
              <a:rPr lang="lv-LV" dirty="0" err="1"/>
              <a:t>for</a:t>
            </a:r>
            <a:r>
              <a:rPr lang="lv-LV" dirty="0"/>
              <a:t> </a:t>
            </a:r>
            <a:r>
              <a:rPr lang="lv-LV" dirty="0" err="1"/>
              <a:t>thermal</a:t>
            </a:r>
            <a:r>
              <a:rPr lang="lv-LV" dirty="0"/>
              <a:t> </a:t>
            </a:r>
            <a:r>
              <a:rPr lang="lv-LV" dirty="0" err="1"/>
              <a:t>packaging</a:t>
            </a:r>
            <a:r>
              <a:rPr lang="lv-LV" dirty="0"/>
              <a:t> </a:t>
            </a:r>
            <a:r>
              <a:rPr lang="en-GB" dirty="0"/>
              <a:t>in Europe </a:t>
            </a:r>
            <a:r>
              <a:rPr lang="lv-LV" dirty="0"/>
              <a:t>(2017 </a:t>
            </a:r>
            <a:r>
              <a:rPr lang="lv-LV" dirty="0" err="1"/>
              <a:t>year</a:t>
            </a:r>
            <a:r>
              <a:rPr lang="lv-LV" dirty="0"/>
              <a:t> </a:t>
            </a:r>
            <a:r>
              <a:rPr lang="lv-LV" dirty="0" err="1"/>
              <a:t>estimates</a:t>
            </a:r>
            <a:r>
              <a:rPr lang="lv-LV" dirty="0"/>
              <a:t>)</a:t>
            </a:r>
            <a:endParaRPr lang="en-US" dirty="0"/>
          </a:p>
        </p:txBody>
      </p:sp>
      <p:sp>
        <p:nvSpPr>
          <p:cNvPr id="4" name="Slide Number Placeholder 3">
            <a:extLst>
              <a:ext uri="{FF2B5EF4-FFF2-40B4-BE49-F238E27FC236}">
                <a16:creationId xmlns:a16="http://schemas.microsoft.com/office/drawing/2014/main" id="{DCC8EF7B-EA10-435E-8E67-6661D6F31001}"/>
              </a:ext>
            </a:extLst>
          </p:cNvPr>
          <p:cNvSpPr>
            <a:spLocks noGrp="1"/>
          </p:cNvSpPr>
          <p:nvPr>
            <p:ph type="sldNum" sz="quarter" idx="12"/>
          </p:nvPr>
        </p:nvSpPr>
        <p:spPr/>
        <p:txBody>
          <a:bodyPr/>
          <a:lstStyle/>
          <a:p>
            <a:fld id="{F5D31388-1EA4-4B74-8FFA-0D39003D9700}" type="slidenum">
              <a:rPr lang="it-IT" smtClean="0"/>
              <a:pPr/>
              <a:t>70</a:t>
            </a:fld>
            <a:endParaRPr lang="it-IT"/>
          </a:p>
        </p:txBody>
      </p:sp>
      <p:graphicFrame>
        <p:nvGraphicFramePr>
          <p:cNvPr id="6" name="Chart 5"/>
          <p:cNvGraphicFramePr/>
          <p:nvPr>
            <p:extLst>
              <p:ext uri="{D42A27DB-BD31-4B8C-83A1-F6EECF244321}">
                <p14:modId xmlns:p14="http://schemas.microsoft.com/office/powerpoint/2010/main" val="1560358748"/>
              </p:ext>
            </p:extLst>
          </p:nvPr>
        </p:nvGraphicFramePr>
        <p:xfrm>
          <a:off x="475705" y="1823125"/>
          <a:ext cx="7802880" cy="339852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3A7D6DAD-1188-4342-B4CD-A2A16E6864EE}"/>
              </a:ext>
            </a:extLst>
          </p:cNvPr>
          <p:cNvSpPr/>
          <p:nvPr/>
        </p:nvSpPr>
        <p:spPr>
          <a:xfrm>
            <a:off x="37636" y="824350"/>
            <a:ext cx="2275477" cy="352860"/>
          </a:xfrm>
          <a:prstGeom prst="rect">
            <a:avLst/>
          </a:prstGeom>
          <a:solidFill>
            <a:schemeClr val="accent4">
              <a:lumMod val="20000"/>
              <a:lumOff val="80000"/>
            </a:scheme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lv-LV" b="1" dirty="0" err="1">
                <a:solidFill>
                  <a:schemeClr val="tx1"/>
                </a:solidFill>
              </a:rPr>
              <a:t>Meso-</a:t>
            </a:r>
            <a:r>
              <a:rPr lang="lv-LV" b="1" dirty="0">
                <a:solidFill>
                  <a:schemeClr val="tx1"/>
                </a:solidFill>
              </a:rPr>
              <a:t> </a:t>
            </a:r>
            <a:r>
              <a:rPr lang="lv-LV" b="1" dirty="0" err="1">
                <a:solidFill>
                  <a:schemeClr val="tx1"/>
                </a:solidFill>
              </a:rPr>
              <a:t>level</a:t>
            </a:r>
            <a:r>
              <a:rPr lang="en-US" b="1" dirty="0">
                <a:solidFill>
                  <a:schemeClr val="tx1"/>
                </a:solidFill>
              </a:rPr>
              <a:t>	</a:t>
            </a:r>
            <a:endParaRPr lang="lv-LV" b="1" dirty="0">
              <a:solidFill>
                <a:schemeClr val="tx1"/>
              </a:solidFill>
            </a:endParaRPr>
          </a:p>
        </p:txBody>
      </p:sp>
    </p:spTree>
    <p:extLst>
      <p:ext uri="{BB962C8B-B14F-4D97-AF65-F5344CB8AC3E}">
        <p14:creationId xmlns:p14="http://schemas.microsoft.com/office/powerpoint/2010/main" val="223255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130627" y="650895"/>
            <a:ext cx="8392886" cy="890589"/>
          </a:xfrm>
        </p:spPr>
        <p:txBody>
          <a:bodyPr/>
          <a:lstStyle/>
          <a:p>
            <a:r>
              <a:rPr lang="en-GB" dirty="0" err="1"/>
              <a:t>Bioeconomy</a:t>
            </a:r>
            <a:r>
              <a:rPr lang="en-GB" dirty="0"/>
              <a:t> efficiency index</a:t>
            </a:r>
          </a:p>
        </p:txBody>
      </p:sp>
      <p:sp>
        <p:nvSpPr>
          <p:cNvPr id="2" name="Slide Number Placeholder 1"/>
          <p:cNvSpPr>
            <a:spLocks noGrp="1"/>
          </p:cNvSpPr>
          <p:nvPr>
            <p:ph type="sldNum" sz="quarter" idx="12"/>
          </p:nvPr>
        </p:nvSpPr>
        <p:spPr/>
        <p:txBody>
          <a:bodyPr/>
          <a:lstStyle/>
          <a:p>
            <a:fld id="{F5D31388-1EA4-4B74-8FFA-0D39003D9700}" type="slidenum">
              <a:rPr lang="it-IT" smtClean="0"/>
              <a:t>71</a:t>
            </a:fld>
            <a:endParaRPr lang="it-IT"/>
          </a:p>
        </p:txBody>
      </p:sp>
      <p:graphicFrame>
        <p:nvGraphicFramePr>
          <p:cNvPr id="9" name="Chart 8">
            <a:extLst>
              <a:ext uri="{FF2B5EF4-FFF2-40B4-BE49-F238E27FC236}">
                <a16:creationId xmlns:a16="http://schemas.microsoft.com/office/drawing/2014/main" id="{3B6A3EA8-175A-4020-819A-FE89336B814D}"/>
              </a:ext>
            </a:extLst>
          </p:cNvPr>
          <p:cNvGraphicFramePr/>
          <p:nvPr>
            <p:extLst>
              <p:ext uri="{D42A27DB-BD31-4B8C-83A1-F6EECF244321}">
                <p14:modId xmlns:p14="http://schemas.microsoft.com/office/powerpoint/2010/main" val="3806927917"/>
              </p:ext>
            </p:extLst>
          </p:nvPr>
        </p:nvGraphicFramePr>
        <p:xfrm>
          <a:off x="2173375" y="1239645"/>
          <a:ext cx="5874931" cy="429577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408383" y="5433393"/>
            <a:ext cx="8735617" cy="615553"/>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ea typeface="Times New Roman" panose="02020603050405020304" pitchFamily="18" charset="0"/>
              </a:rPr>
              <a:t>Bioeconomy</a:t>
            </a:r>
            <a:r>
              <a:rPr kumimoji="0" lang="en-US" sz="1800" b="0" i="0" u="none" strike="noStrike" kern="0" cap="none" spc="0" normalizeH="0" baseline="0" noProof="0" dirty="0">
                <a:ln>
                  <a:noFill/>
                </a:ln>
                <a:solidFill>
                  <a:prstClr val="black"/>
                </a:solidFill>
                <a:effectLst/>
                <a:uLnTx/>
                <a:uFillTx/>
                <a:ea typeface="Times New Roman" panose="02020603050405020304" pitchFamily="18" charset="0"/>
              </a:rPr>
              <a:t> efficiency index for EU (2011-2015)</a:t>
            </a:r>
            <a:endParaRPr kumimoji="0" lang="lv-LV" sz="1800" b="0" i="0" u="none" strike="noStrike" kern="0" cap="none" spc="0" normalizeH="0" baseline="0" noProof="0" dirty="0">
              <a:ln>
                <a:noFill/>
              </a:ln>
              <a:solidFill>
                <a:prstClr val="black"/>
              </a:solidFill>
              <a:effectLst/>
              <a:uLnTx/>
              <a:uFillTx/>
              <a:ea typeface="Times New Roman" panose="02020603050405020304" pitchFamily="18"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lv-LV" sz="1600" b="0" i="0" u="none" strike="noStrike" kern="0" cap="none" spc="0" normalizeH="0" baseline="0" noProof="0" dirty="0">
                <a:ln>
                  <a:noFill/>
                </a:ln>
                <a:solidFill>
                  <a:prstClr val="black"/>
                </a:solidFill>
                <a:effectLst/>
                <a:uLnTx/>
                <a:uFillTx/>
                <a:ea typeface="Times New Roman" panose="02020603050405020304" pitchFamily="18" charset="0"/>
              </a:rPr>
              <a:t>[</a:t>
            </a:r>
            <a:r>
              <a:rPr kumimoji="0" lang="lv-LV" sz="1600" b="0" i="0" u="none" strike="noStrike" kern="0" cap="none" spc="0" normalizeH="0" baseline="0" noProof="0" dirty="0" err="1">
                <a:ln>
                  <a:noFill/>
                </a:ln>
                <a:solidFill>
                  <a:prstClr val="black"/>
                </a:solidFill>
                <a:effectLst/>
                <a:uLnTx/>
                <a:uFillTx/>
                <a:ea typeface="Times New Roman" panose="02020603050405020304" pitchFamily="18" charset="0"/>
              </a:rPr>
              <a:t>Data</a:t>
            </a:r>
            <a:r>
              <a:rPr kumimoji="0" lang="lv-LV" sz="1600" b="0" i="0" u="none" strike="noStrike" kern="0" cap="none" spc="0" normalizeH="0" baseline="0" noProof="0" dirty="0">
                <a:ln>
                  <a:noFill/>
                </a:ln>
                <a:solidFill>
                  <a:prstClr val="black"/>
                </a:solidFill>
                <a:effectLst/>
                <a:uLnTx/>
                <a:uFillTx/>
                <a:ea typeface="Times New Roman" panose="02020603050405020304" pitchFamily="18" charset="0"/>
              </a:rPr>
              <a:t> </a:t>
            </a:r>
            <a:r>
              <a:rPr kumimoji="0" lang="lv-LV" sz="1600" b="0" i="0" u="none" strike="noStrike" kern="0" cap="none" spc="0" normalizeH="0" baseline="0" noProof="0" dirty="0" err="1">
                <a:ln>
                  <a:noFill/>
                </a:ln>
                <a:solidFill>
                  <a:prstClr val="black"/>
                </a:solidFill>
                <a:effectLst/>
                <a:uLnTx/>
                <a:uFillTx/>
                <a:ea typeface="Times New Roman" panose="02020603050405020304" pitchFamily="18" charset="0"/>
              </a:rPr>
              <a:t>portal</a:t>
            </a:r>
            <a:r>
              <a:rPr kumimoji="0" lang="lv-LV" sz="1600" b="0" i="0" u="none" strike="noStrike" kern="0" cap="none" spc="0" normalizeH="0" baseline="0" noProof="0" dirty="0">
                <a:ln>
                  <a:noFill/>
                </a:ln>
                <a:solidFill>
                  <a:prstClr val="black"/>
                </a:solidFill>
                <a:effectLst/>
                <a:uLnTx/>
                <a:uFillTx/>
                <a:ea typeface="Times New Roman" panose="02020603050405020304" pitchFamily="18" charset="0"/>
              </a:rPr>
              <a:t> </a:t>
            </a:r>
            <a:r>
              <a:rPr kumimoji="0" lang="lv-LV" sz="1600" b="0" i="0" u="none" strike="noStrike" kern="0" cap="none" spc="0" normalizeH="0" baseline="0" noProof="0" dirty="0" err="1">
                <a:ln>
                  <a:noFill/>
                </a:ln>
                <a:solidFill>
                  <a:prstClr val="black"/>
                </a:solidFill>
                <a:effectLst/>
                <a:uLnTx/>
                <a:uFillTx/>
                <a:ea typeface="Times New Roman" panose="02020603050405020304" pitchFamily="18" charset="0"/>
              </a:rPr>
              <a:t>of</a:t>
            </a:r>
            <a:r>
              <a:rPr kumimoji="0" lang="lv-LV" sz="1600" b="0" i="0" u="none" strike="noStrike" kern="0" cap="none" spc="0" normalizeH="0" baseline="0" noProof="0" dirty="0">
                <a:ln>
                  <a:noFill/>
                </a:ln>
                <a:solidFill>
                  <a:prstClr val="black"/>
                </a:solidFill>
                <a:effectLst/>
                <a:uLnTx/>
                <a:uFillTx/>
                <a:ea typeface="Times New Roman" panose="02020603050405020304" pitchFamily="18" charset="0"/>
              </a:rPr>
              <a:t> agro-</a:t>
            </a:r>
            <a:r>
              <a:rPr kumimoji="0" lang="lv-LV" sz="1600" b="0" i="0" u="none" strike="noStrike" kern="0" cap="none" spc="0" normalizeH="0" baseline="0" noProof="0" dirty="0" err="1">
                <a:ln>
                  <a:noFill/>
                </a:ln>
                <a:solidFill>
                  <a:prstClr val="black"/>
                </a:solidFill>
                <a:effectLst/>
                <a:uLnTx/>
                <a:uFillTx/>
                <a:ea typeface="Times New Roman" panose="02020603050405020304" pitchFamily="18" charset="0"/>
              </a:rPr>
              <a:t>economics</a:t>
            </a:r>
            <a:r>
              <a:rPr kumimoji="0" lang="lv-LV" sz="1600" b="0" i="0" u="none" strike="noStrike" kern="0" cap="none" spc="0" normalizeH="0" baseline="0" noProof="0" dirty="0">
                <a:ln>
                  <a:noFill/>
                </a:ln>
                <a:solidFill>
                  <a:prstClr val="black"/>
                </a:solidFill>
                <a:effectLst/>
                <a:uLnTx/>
                <a:uFillTx/>
                <a:ea typeface="Times New Roman" panose="02020603050405020304" pitchFamily="18" charset="0"/>
              </a:rPr>
              <a:t> </a:t>
            </a:r>
            <a:r>
              <a:rPr kumimoji="0" lang="lv-LV" sz="1600" b="0" i="0" u="none" strike="noStrike" kern="0" cap="none" spc="0" normalizeH="0" baseline="0" noProof="0" dirty="0" err="1">
                <a:ln>
                  <a:noFill/>
                </a:ln>
                <a:solidFill>
                  <a:prstClr val="black"/>
                </a:solidFill>
                <a:effectLst/>
                <a:uLnTx/>
                <a:uFillTx/>
                <a:ea typeface="Times New Roman" panose="02020603050405020304" pitchFamily="18" charset="0"/>
              </a:rPr>
              <a:t>Modelling</a:t>
            </a:r>
            <a:r>
              <a:rPr kumimoji="0" lang="lv-LV" sz="1600" b="0" i="0" u="none" strike="noStrike" kern="0" cap="none" spc="0" normalizeH="0" baseline="0" noProof="0" dirty="0">
                <a:ln>
                  <a:noFill/>
                </a:ln>
                <a:solidFill>
                  <a:prstClr val="black"/>
                </a:solidFill>
                <a:effectLst/>
                <a:uLnTx/>
                <a:uFillTx/>
                <a:ea typeface="Times New Roman" panose="02020603050405020304" pitchFamily="18" charset="0"/>
              </a:rPr>
              <a:t> – </a:t>
            </a:r>
            <a:r>
              <a:rPr kumimoji="0" lang="lv-LV" sz="1600" b="0" i="0" u="none" strike="noStrike" kern="0" cap="none" spc="0" normalizeH="0" baseline="0" noProof="0" dirty="0" err="1">
                <a:ln>
                  <a:noFill/>
                </a:ln>
                <a:solidFill>
                  <a:prstClr val="black"/>
                </a:solidFill>
                <a:effectLst/>
                <a:uLnTx/>
                <a:uFillTx/>
                <a:ea typeface="Times New Roman" panose="02020603050405020304" pitchFamily="18" charset="0"/>
              </a:rPr>
              <a:t>DataM</a:t>
            </a:r>
            <a:r>
              <a:rPr kumimoji="0" lang="lv-LV" sz="1600" b="0" i="0" u="none" strike="noStrike" kern="0" cap="none" spc="0" normalizeH="0" baseline="0" noProof="0" dirty="0">
                <a:ln>
                  <a:noFill/>
                </a:ln>
                <a:solidFill>
                  <a:prstClr val="black"/>
                </a:solidFill>
                <a:effectLst/>
                <a:uLnTx/>
                <a:uFillTx/>
                <a:ea typeface="Times New Roman" panose="02020603050405020304" pitchFamily="18" charset="0"/>
              </a:rPr>
              <a:t>, OECD, Eurostat]</a:t>
            </a:r>
            <a:endParaRPr kumimoji="0" lang="lv-LV" sz="1600" b="0" i="0" u="none" strike="noStrike" kern="0" cap="none" spc="0" normalizeH="0" baseline="0" noProof="0" dirty="0">
              <a:ln>
                <a:noFill/>
              </a:ln>
              <a:solidFill>
                <a:prstClr val="black"/>
              </a:solidFill>
              <a:effectLst/>
              <a:uLnTx/>
              <a:uFillTx/>
            </a:endParaRPr>
          </a:p>
        </p:txBody>
      </p:sp>
      <p:graphicFrame>
        <p:nvGraphicFramePr>
          <p:cNvPr id="11" name="Diagram 10"/>
          <p:cNvGraphicFramePr/>
          <p:nvPr>
            <p:extLst>
              <p:ext uri="{D42A27DB-BD31-4B8C-83A1-F6EECF244321}">
                <p14:modId xmlns:p14="http://schemas.microsoft.com/office/powerpoint/2010/main" val="3717406028"/>
              </p:ext>
            </p:extLst>
          </p:nvPr>
        </p:nvGraphicFramePr>
        <p:xfrm>
          <a:off x="217905" y="1689085"/>
          <a:ext cx="1955470" cy="3977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622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876FFBC-9669-47F3-9C74-D044F0BBCC6C}"/>
              </a:ext>
            </a:extLst>
          </p:cNvPr>
          <p:cNvSpPr>
            <a:spLocks noGrp="1"/>
          </p:cNvSpPr>
          <p:nvPr>
            <p:ph type="title"/>
          </p:nvPr>
        </p:nvSpPr>
        <p:spPr>
          <a:xfrm>
            <a:off x="228801" y="1079217"/>
            <a:ext cx="8392886" cy="890589"/>
          </a:xfrm>
        </p:spPr>
        <p:txBody>
          <a:bodyPr>
            <a:normAutofit fontScale="90000"/>
          </a:bodyPr>
          <a:lstStyle/>
          <a:p>
            <a:br>
              <a:rPr lang="lv-LV" sz="3600" dirty="0"/>
            </a:br>
            <a:r>
              <a:rPr lang="en-US" sz="3600" dirty="0" err="1"/>
              <a:t>Bioeconomy</a:t>
            </a:r>
            <a:r>
              <a:rPr lang="en-US" sz="3600" dirty="0"/>
              <a:t> </a:t>
            </a:r>
            <a:r>
              <a:rPr lang="lv-LV" sz="3600" dirty="0" err="1"/>
              <a:t>national</a:t>
            </a:r>
            <a:r>
              <a:rPr lang="lv-LV" sz="3600" dirty="0"/>
              <a:t> </a:t>
            </a:r>
            <a:r>
              <a:rPr lang="en-US" sz="3600" dirty="0"/>
              <a:t>policies</a:t>
            </a:r>
            <a:r>
              <a:rPr lang="lv-LV" sz="3600" dirty="0"/>
              <a:t> </a:t>
            </a:r>
            <a:r>
              <a:rPr lang="lv-LV" sz="3600" dirty="0" err="1"/>
              <a:t>around</a:t>
            </a:r>
            <a:r>
              <a:rPr lang="lv-LV" sz="3600" dirty="0"/>
              <a:t> </a:t>
            </a:r>
            <a:r>
              <a:rPr lang="lv-LV" sz="3600" dirty="0" err="1"/>
              <a:t>the</a:t>
            </a:r>
            <a:r>
              <a:rPr lang="lv-LV" sz="3600" dirty="0"/>
              <a:t> </a:t>
            </a:r>
            <a:r>
              <a:rPr lang="lv-LV" sz="3600" dirty="0" err="1"/>
              <a:t>world</a:t>
            </a:r>
            <a:endParaRPr lang="en-US" dirty="0"/>
          </a:p>
        </p:txBody>
      </p:sp>
      <p:pic>
        <p:nvPicPr>
          <p:cNvPr id="6" name="Picture 2" descr="https://media.springernature.com/original/springer-static/image/chp%3A10.1007%2F978-3-319-68152-8_3/MediaObjects/450653_1_En_3_Fig1_HTML.gif">
            <a:extLst>
              <a:ext uri="{FF2B5EF4-FFF2-40B4-BE49-F238E27FC236}">
                <a16:creationId xmlns:a16="http://schemas.microsoft.com/office/drawing/2014/main" id="{6F3CF576-8DFF-48B3-9137-02EBD5B254F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76278" y="1833351"/>
            <a:ext cx="5450082" cy="3798789"/>
          </a:xfrm>
          <a:prstGeom prst="rect">
            <a:avLst/>
          </a:prstGeom>
          <a:solidFill>
            <a:srgbClr val="FFFFFF"/>
          </a:solidFill>
        </p:spPr>
      </p:pic>
      <p:sp>
        <p:nvSpPr>
          <p:cNvPr id="5" name="Slide Number Placeholder 4">
            <a:extLst>
              <a:ext uri="{FF2B5EF4-FFF2-40B4-BE49-F238E27FC236}">
                <a16:creationId xmlns:a16="http://schemas.microsoft.com/office/drawing/2014/main" id="{ED7563CC-3420-4B10-A66B-C7F1AE6AB3FB}"/>
              </a:ext>
            </a:extLst>
          </p:cNvPr>
          <p:cNvSpPr>
            <a:spLocks noGrp="1"/>
          </p:cNvSpPr>
          <p:nvPr>
            <p:ph type="sldNum" sz="quarter" idx="12"/>
          </p:nvPr>
        </p:nvSpPr>
        <p:spPr>
          <a:xfrm>
            <a:off x="8278585" y="6310311"/>
            <a:ext cx="489857" cy="365125"/>
          </a:xfrm>
        </p:spPr>
        <p:txBody>
          <a:bodyPr anchor="ctr">
            <a:normAutofit/>
          </a:bodyPr>
          <a:lstStyle/>
          <a:p>
            <a:pPr>
              <a:spcAft>
                <a:spcPts val="600"/>
              </a:spcAft>
            </a:pPr>
            <a:fld id="{F5D31388-1EA4-4B74-8FFA-0D39003D9700}" type="slidenum">
              <a:rPr lang="it-IT" smtClean="0"/>
              <a:pPr>
                <a:spcAft>
                  <a:spcPts val="600"/>
                </a:spcAft>
              </a:pPr>
              <a:t>72</a:t>
            </a:fld>
            <a:endParaRPr lang="it-IT"/>
          </a:p>
        </p:txBody>
      </p:sp>
      <p:sp>
        <p:nvSpPr>
          <p:cNvPr id="9" name="TextBox 8">
            <a:extLst>
              <a:ext uri="{FF2B5EF4-FFF2-40B4-BE49-F238E27FC236}">
                <a16:creationId xmlns:a16="http://schemas.microsoft.com/office/drawing/2014/main" id="{F6196B97-FA97-48B6-B5F9-CE68031B0475}"/>
              </a:ext>
            </a:extLst>
          </p:cNvPr>
          <p:cNvSpPr txBox="1"/>
          <p:nvPr/>
        </p:nvSpPr>
        <p:spPr>
          <a:xfrm>
            <a:off x="1085088" y="5632140"/>
            <a:ext cx="7683354" cy="369332"/>
          </a:xfrm>
          <a:prstGeom prst="rect">
            <a:avLst/>
          </a:prstGeom>
          <a:noFill/>
        </p:spPr>
        <p:txBody>
          <a:bodyPr wrap="square">
            <a:spAutoFit/>
          </a:bodyPr>
          <a:lstStyle/>
          <a:p>
            <a:r>
              <a:rPr lang="en-US" dirty="0">
                <a:solidFill>
                  <a:srgbClr val="333333"/>
                </a:solidFill>
                <a:latin typeface="Georgia" panose="02040502050405020303" pitchFamily="18" charset="0"/>
              </a:rPr>
              <a:t>Bioeconomy policies and strategies established by 2017 (BÖR </a:t>
            </a:r>
            <a:r>
              <a:rPr lang="en-US" u="sng" dirty="0">
                <a:solidFill>
                  <a:srgbClr val="004AA7"/>
                </a:solidFill>
                <a:latin typeface="Source Sans Pro"/>
                <a:hlinkClick r:id="rId4" tooltip="View reference"/>
              </a:rPr>
              <a:t>2017</a:t>
            </a:r>
            <a:r>
              <a:rPr lang="en-US" dirty="0">
                <a:solidFill>
                  <a:srgbClr val="333333"/>
                </a:solidFill>
                <a:latin typeface="Georgia" panose="02040502050405020303" pitchFamily="18" charset="0"/>
              </a:rPr>
              <a:t>)</a:t>
            </a:r>
            <a:endParaRPr lang="en-US" b="0" i="0" dirty="0">
              <a:solidFill>
                <a:srgbClr val="333333"/>
              </a:solidFill>
              <a:effectLst/>
              <a:latin typeface="Georgia" panose="02040502050405020303" pitchFamily="18" charset="0"/>
            </a:endParaRPr>
          </a:p>
        </p:txBody>
      </p:sp>
      <p:sp>
        <p:nvSpPr>
          <p:cNvPr id="7" name="Rectangle 6">
            <a:extLst>
              <a:ext uri="{FF2B5EF4-FFF2-40B4-BE49-F238E27FC236}">
                <a16:creationId xmlns:a16="http://schemas.microsoft.com/office/drawing/2014/main" id="{1D942437-EB3C-48DE-A3DA-B84E6F66343F}"/>
              </a:ext>
            </a:extLst>
          </p:cNvPr>
          <p:cNvSpPr/>
          <p:nvPr/>
        </p:nvSpPr>
        <p:spPr>
          <a:xfrm>
            <a:off x="100801" y="901695"/>
            <a:ext cx="2275477" cy="355044"/>
          </a:xfrm>
          <a:prstGeom prst="rect">
            <a:avLst/>
          </a:prstGeom>
          <a:solidFill>
            <a:srgbClr val="E4CED6"/>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v-LV" b="1" dirty="0" err="1">
                <a:solidFill>
                  <a:schemeClr val="tx1"/>
                </a:solidFill>
              </a:rPr>
              <a:t>Macro-</a:t>
            </a:r>
            <a:r>
              <a:rPr lang="lv-LV" b="1" dirty="0">
                <a:solidFill>
                  <a:schemeClr val="tx1"/>
                </a:solidFill>
              </a:rPr>
              <a:t> </a:t>
            </a:r>
            <a:r>
              <a:rPr lang="lv-LV" b="1" dirty="0" err="1">
                <a:solidFill>
                  <a:schemeClr val="tx1"/>
                </a:solidFill>
              </a:rPr>
              <a:t>level</a:t>
            </a:r>
            <a:r>
              <a:rPr lang="lv-LV" b="1" dirty="0">
                <a:solidFill>
                  <a:schemeClr val="tx1"/>
                </a:solidFill>
              </a:rPr>
              <a:t> </a:t>
            </a:r>
          </a:p>
        </p:txBody>
      </p:sp>
    </p:spTree>
    <p:extLst>
      <p:ext uri="{BB962C8B-B14F-4D97-AF65-F5344CB8AC3E}">
        <p14:creationId xmlns:p14="http://schemas.microsoft.com/office/powerpoint/2010/main" val="283014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Meso</a:t>
            </a:r>
            <a:r>
              <a:rPr lang="en-GB" dirty="0"/>
              <a:t> level methodology </a:t>
            </a:r>
          </a:p>
        </p:txBody>
      </p:sp>
      <p:sp>
        <p:nvSpPr>
          <p:cNvPr id="5" name="Slide Number Placeholder 4"/>
          <p:cNvSpPr>
            <a:spLocks noGrp="1"/>
          </p:cNvSpPr>
          <p:nvPr>
            <p:ph type="sldNum" sz="quarter" idx="12"/>
          </p:nvPr>
        </p:nvSpPr>
        <p:spPr/>
        <p:txBody>
          <a:bodyPr/>
          <a:lstStyle/>
          <a:p>
            <a:fld id="{F5D31388-1EA4-4B74-8FFA-0D39003D9700}" type="slidenum">
              <a:rPr lang="it-IT" smtClean="0"/>
              <a:pPr/>
              <a:t>73</a:t>
            </a:fld>
            <a:endParaRPr lang="it-IT"/>
          </a:p>
        </p:txBody>
      </p:sp>
      <p:pic>
        <p:nvPicPr>
          <p:cNvPr id="9" name="Picture 8"/>
          <p:cNvPicPr>
            <a:picLocks noChangeAspect="1"/>
          </p:cNvPicPr>
          <p:nvPr/>
        </p:nvPicPr>
        <p:blipFill>
          <a:blip r:embed="rId3"/>
          <a:stretch>
            <a:fillRect/>
          </a:stretch>
        </p:blipFill>
        <p:spPr>
          <a:xfrm>
            <a:off x="861726" y="1363715"/>
            <a:ext cx="7416859" cy="4666149"/>
          </a:xfrm>
          <a:prstGeom prst="rect">
            <a:avLst/>
          </a:prstGeom>
        </p:spPr>
      </p:pic>
      <p:sp>
        <p:nvSpPr>
          <p:cNvPr id="3" name="Rectangle 2"/>
          <p:cNvSpPr/>
          <p:nvPr/>
        </p:nvSpPr>
        <p:spPr>
          <a:xfrm>
            <a:off x="6630919" y="5616090"/>
            <a:ext cx="2393797" cy="369332"/>
          </a:xfrm>
          <a:prstGeom prst="rect">
            <a:avLst/>
          </a:prstGeom>
        </p:spPr>
        <p:txBody>
          <a:bodyPr wrap="none">
            <a:spAutoFit/>
          </a:bodyPr>
          <a:lstStyle/>
          <a:p>
            <a:r>
              <a:rPr lang="en-GB" dirty="0"/>
              <a:t>(author</a:t>
            </a:r>
            <a:r>
              <a:rPr lang="lv-LV" dirty="0"/>
              <a:t>: L.Zihare, 2020</a:t>
            </a:r>
            <a:r>
              <a:rPr lang="en-GB" dirty="0"/>
              <a:t>)</a:t>
            </a:r>
          </a:p>
        </p:txBody>
      </p:sp>
    </p:spTree>
    <p:extLst>
      <p:ext uri="{BB962C8B-B14F-4D97-AF65-F5344CB8AC3E}">
        <p14:creationId xmlns:p14="http://schemas.microsoft.com/office/powerpoint/2010/main" val="278336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Next wave of economy</a:t>
            </a:r>
          </a:p>
        </p:txBody>
      </p:sp>
      <p:sp>
        <p:nvSpPr>
          <p:cNvPr id="2" name="Slide Number Placeholder 1"/>
          <p:cNvSpPr>
            <a:spLocks noGrp="1"/>
          </p:cNvSpPr>
          <p:nvPr>
            <p:ph type="sldNum" sz="quarter" idx="12"/>
          </p:nvPr>
        </p:nvSpPr>
        <p:spPr/>
        <p:txBody>
          <a:bodyPr/>
          <a:lstStyle/>
          <a:p>
            <a:fld id="{F5D31388-1EA4-4B74-8FFA-0D39003D9700}" type="slidenum">
              <a:rPr lang="it-IT" smtClean="0"/>
              <a:t>8</a:t>
            </a:fld>
            <a:endParaRPr lang="it-IT"/>
          </a:p>
        </p:txBody>
      </p:sp>
      <p:grpSp>
        <p:nvGrpSpPr>
          <p:cNvPr id="22" name="Group 21">
            <a:extLst>
              <a:ext uri="{FF2B5EF4-FFF2-40B4-BE49-F238E27FC236}">
                <a16:creationId xmlns:a16="http://schemas.microsoft.com/office/drawing/2014/main" id="{9E01D4A6-FB27-4F38-A176-0213CB4810FC}"/>
              </a:ext>
            </a:extLst>
          </p:cNvPr>
          <p:cNvGrpSpPr/>
          <p:nvPr/>
        </p:nvGrpSpPr>
        <p:grpSpPr>
          <a:xfrm>
            <a:off x="263214" y="1585765"/>
            <a:ext cx="8392886" cy="3983064"/>
            <a:chOff x="291350" y="1744946"/>
            <a:chExt cx="8392886" cy="3983064"/>
          </a:xfrm>
        </p:grpSpPr>
        <p:pic>
          <p:nvPicPr>
            <p:cNvPr id="17" name="Picture 16" descr="Chart, line chart&#10;&#10;Description automatically generated">
              <a:extLst>
                <a:ext uri="{FF2B5EF4-FFF2-40B4-BE49-F238E27FC236}">
                  <a16:creationId xmlns:a16="http://schemas.microsoft.com/office/drawing/2014/main" id="{DA585F97-D96A-4BEF-85F5-E381FBB58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50" y="1744946"/>
              <a:ext cx="8392886" cy="3983064"/>
            </a:xfrm>
            <a:prstGeom prst="rect">
              <a:avLst/>
            </a:prstGeom>
          </p:spPr>
        </p:pic>
        <p:sp>
          <p:nvSpPr>
            <p:cNvPr id="3" name="TextBox 2">
              <a:extLst>
                <a:ext uri="{FF2B5EF4-FFF2-40B4-BE49-F238E27FC236}">
                  <a16:creationId xmlns:a16="http://schemas.microsoft.com/office/drawing/2014/main" id="{0C96D660-D542-4B21-85ED-7C231F1BECEA}"/>
                </a:ext>
              </a:extLst>
            </p:cNvPr>
            <p:cNvSpPr txBox="1"/>
            <p:nvPr/>
          </p:nvSpPr>
          <p:spPr>
            <a:xfrm>
              <a:off x="6250949" y="2536149"/>
              <a:ext cx="2027636" cy="923330"/>
            </a:xfrm>
            <a:prstGeom prst="rect">
              <a:avLst/>
            </a:prstGeom>
            <a:noFill/>
          </p:spPr>
          <p:txBody>
            <a:bodyPr wrap="square" rtlCol="0">
              <a:spAutoFit/>
            </a:bodyPr>
            <a:lstStyle/>
            <a:p>
              <a:r>
                <a:rPr lang="en-US" b="1" dirty="0">
                  <a:solidFill>
                    <a:schemeClr val="accent6"/>
                  </a:solidFill>
                </a:rPr>
                <a:t>Decoupling emissions from economy growth</a:t>
              </a:r>
            </a:p>
          </p:txBody>
        </p:sp>
        <p:cxnSp>
          <p:nvCxnSpPr>
            <p:cNvPr id="11" name="Straight Connector 10">
              <a:extLst>
                <a:ext uri="{FF2B5EF4-FFF2-40B4-BE49-F238E27FC236}">
                  <a16:creationId xmlns:a16="http://schemas.microsoft.com/office/drawing/2014/main" id="{980104D1-903D-4FDA-8A08-338037E57220}"/>
                </a:ext>
              </a:extLst>
            </p:cNvPr>
            <p:cNvCxnSpPr>
              <a:cxnSpLocks/>
            </p:cNvCxnSpPr>
            <p:nvPr/>
          </p:nvCxnSpPr>
          <p:spPr>
            <a:xfrm flipV="1">
              <a:off x="2278844" y="1786592"/>
              <a:ext cx="0" cy="3570466"/>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0694D642-B032-4A4A-8971-AD8D1301CB6D}"/>
                </a:ext>
              </a:extLst>
            </p:cNvPr>
            <p:cNvCxnSpPr>
              <a:cxnSpLocks/>
            </p:cNvCxnSpPr>
            <p:nvPr/>
          </p:nvCxnSpPr>
          <p:spPr>
            <a:xfrm flipV="1">
              <a:off x="4316413" y="1786592"/>
              <a:ext cx="0" cy="3570466"/>
            </a:xfrm>
            <a:prstGeom prst="line">
              <a:avLst/>
            </a:prstGeom>
            <a:ln w="1905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BC58EC2F-0409-40C6-9699-7C1E893C38FA}"/>
                </a:ext>
              </a:extLst>
            </p:cNvPr>
            <p:cNvSpPr txBox="1"/>
            <p:nvPr/>
          </p:nvSpPr>
          <p:spPr>
            <a:xfrm>
              <a:off x="940132" y="3403401"/>
              <a:ext cx="1444974" cy="923330"/>
            </a:xfrm>
            <a:prstGeom prst="rect">
              <a:avLst/>
            </a:prstGeom>
            <a:noFill/>
          </p:spPr>
          <p:txBody>
            <a:bodyPr wrap="square" rtlCol="0">
              <a:spAutoFit/>
            </a:bodyPr>
            <a:lstStyle/>
            <a:p>
              <a:r>
                <a:rPr lang="en-US" b="1" dirty="0">
                  <a:solidFill>
                    <a:schemeClr val="accent1"/>
                  </a:solidFill>
                </a:rPr>
                <a:t>Natural economy</a:t>
              </a:r>
            </a:p>
            <a:p>
              <a:r>
                <a:rPr lang="en-US" b="1" dirty="0">
                  <a:solidFill>
                    <a:schemeClr val="accent1"/>
                  </a:solidFill>
                </a:rPr>
                <a:t>wave</a:t>
              </a:r>
            </a:p>
          </p:txBody>
        </p:sp>
        <p:sp>
          <p:nvSpPr>
            <p:cNvPr id="14" name="TextBox 13">
              <a:extLst>
                <a:ext uri="{FF2B5EF4-FFF2-40B4-BE49-F238E27FC236}">
                  <a16:creationId xmlns:a16="http://schemas.microsoft.com/office/drawing/2014/main" id="{3A451FFC-EFD3-412E-BD0A-7F9D40E3C90F}"/>
                </a:ext>
              </a:extLst>
            </p:cNvPr>
            <p:cNvSpPr txBox="1"/>
            <p:nvPr/>
          </p:nvSpPr>
          <p:spPr>
            <a:xfrm>
              <a:off x="2647523" y="2813148"/>
              <a:ext cx="1444974" cy="923330"/>
            </a:xfrm>
            <a:prstGeom prst="rect">
              <a:avLst/>
            </a:prstGeom>
            <a:noFill/>
          </p:spPr>
          <p:txBody>
            <a:bodyPr wrap="square" rtlCol="0">
              <a:spAutoFit/>
            </a:bodyPr>
            <a:lstStyle/>
            <a:p>
              <a:r>
                <a:rPr lang="en-US" b="1" dirty="0">
                  <a:solidFill>
                    <a:schemeClr val="tx2">
                      <a:lumMod val="75000"/>
                    </a:schemeClr>
                  </a:solidFill>
                </a:rPr>
                <a:t>Fossil economy</a:t>
              </a:r>
            </a:p>
            <a:p>
              <a:r>
                <a:rPr lang="en-US" b="1" dirty="0">
                  <a:solidFill>
                    <a:schemeClr val="tx2">
                      <a:lumMod val="75000"/>
                    </a:schemeClr>
                  </a:solidFill>
                </a:rPr>
                <a:t>wave</a:t>
              </a:r>
            </a:p>
          </p:txBody>
        </p:sp>
        <p:sp>
          <p:nvSpPr>
            <p:cNvPr id="15" name="TextBox 14">
              <a:extLst>
                <a:ext uri="{FF2B5EF4-FFF2-40B4-BE49-F238E27FC236}">
                  <a16:creationId xmlns:a16="http://schemas.microsoft.com/office/drawing/2014/main" id="{AC6FB6AB-CF2F-4F4E-BC68-7F2F34A24D59}"/>
                </a:ext>
              </a:extLst>
            </p:cNvPr>
            <p:cNvSpPr txBox="1"/>
            <p:nvPr/>
          </p:nvSpPr>
          <p:spPr>
            <a:xfrm>
              <a:off x="4487793" y="1926474"/>
              <a:ext cx="1444974" cy="646331"/>
            </a:xfrm>
            <a:prstGeom prst="rect">
              <a:avLst/>
            </a:prstGeom>
            <a:noFill/>
          </p:spPr>
          <p:txBody>
            <a:bodyPr wrap="square" rtlCol="0">
              <a:spAutoFit/>
            </a:bodyPr>
            <a:lstStyle/>
            <a:p>
              <a:r>
                <a:rPr lang="en-US" b="1" dirty="0">
                  <a:solidFill>
                    <a:schemeClr val="accent6"/>
                  </a:solidFill>
                </a:rPr>
                <a:t>Bio economy</a:t>
              </a:r>
            </a:p>
            <a:p>
              <a:r>
                <a:rPr lang="en-US" b="1" dirty="0">
                  <a:solidFill>
                    <a:schemeClr val="accent6"/>
                  </a:solidFill>
                </a:rPr>
                <a:t>wave</a:t>
              </a:r>
            </a:p>
          </p:txBody>
        </p:sp>
      </p:grpSp>
      <p:sp>
        <p:nvSpPr>
          <p:cNvPr id="21" name="TextBox 20">
            <a:extLst>
              <a:ext uri="{FF2B5EF4-FFF2-40B4-BE49-F238E27FC236}">
                <a16:creationId xmlns:a16="http://schemas.microsoft.com/office/drawing/2014/main" id="{2BBA6B4E-F100-4F74-B3EA-F0C5203F3598}"/>
              </a:ext>
            </a:extLst>
          </p:cNvPr>
          <p:cNvSpPr txBox="1"/>
          <p:nvPr/>
        </p:nvSpPr>
        <p:spPr>
          <a:xfrm>
            <a:off x="140875" y="5721081"/>
            <a:ext cx="589036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400" dirty="0" err="1"/>
              <a:t>Source</a:t>
            </a:r>
            <a:r>
              <a:rPr lang="en-US" sz="1400" dirty="0"/>
              <a:t> (modified)</a:t>
            </a:r>
            <a:r>
              <a:rPr lang="lv-LV" sz="1400" dirty="0"/>
              <a:t>: The Finish Bioeconomy strategy, 2014</a:t>
            </a:r>
            <a:r>
              <a:rPr lang="en-US" sz="1400" dirty="0"/>
              <a:t> [1]</a:t>
            </a:r>
            <a:r>
              <a:rPr lang="lv-LV" sz="1400" dirty="0"/>
              <a:t> </a:t>
            </a:r>
          </a:p>
        </p:txBody>
      </p:sp>
      <p:sp>
        <p:nvSpPr>
          <p:cNvPr id="5" name="Rectangle 4"/>
          <p:cNvSpPr/>
          <p:nvPr/>
        </p:nvSpPr>
        <p:spPr>
          <a:xfrm>
            <a:off x="6575501" y="5659526"/>
            <a:ext cx="2393797" cy="369332"/>
          </a:xfrm>
          <a:prstGeom prst="rect">
            <a:avLst/>
          </a:prstGeom>
        </p:spPr>
        <p:txBody>
          <a:bodyPr wrap="none">
            <a:spAutoFit/>
          </a:bodyPr>
          <a:lstStyle/>
          <a:p>
            <a:r>
              <a:rPr lang="en-GB" dirty="0"/>
              <a:t>(author</a:t>
            </a:r>
            <a:r>
              <a:rPr lang="lv-LV" dirty="0"/>
              <a:t>: L.Zihare, 2020</a:t>
            </a:r>
            <a:r>
              <a:rPr lang="en-GB" dirty="0"/>
              <a:t>)</a:t>
            </a:r>
          </a:p>
        </p:txBody>
      </p:sp>
    </p:spTree>
    <p:extLst>
      <p:ext uri="{BB962C8B-B14F-4D97-AF65-F5344CB8AC3E}">
        <p14:creationId xmlns:p14="http://schemas.microsoft.com/office/powerpoint/2010/main" val="385954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7" y="918354"/>
            <a:ext cx="8392886" cy="890589"/>
          </a:xfrm>
        </p:spPr>
        <p:txBody>
          <a:bodyPr/>
          <a:lstStyle/>
          <a:p>
            <a:r>
              <a:rPr lang="en-US" dirty="0"/>
              <a:t>Natural economy and fossil economy</a:t>
            </a:r>
            <a:endParaRPr lang="lv-LV" dirty="0"/>
          </a:p>
        </p:txBody>
      </p:sp>
      <p:pic>
        <p:nvPicPr>
          <p:cNvPr id="6" name="Content Placeholder 5"/>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240385" y="2552369"/>
            <a:ext cx="4660092" cy="3289476"/>
          </a:xfrm>
        </p:spPr>
      </p:pic>
      <p:sp>
        <p:nvSpPr>
          <p:cNvPr id="5" name="Slide Number Placeholder 4"/>
          <p:cNvSpPr>
            <a:spLocks noGrp="1"/>
          </p:cNvSpPr>
          <p:nvPr>
            <p:ph type="sldNum" sz="quarter" idx="12"/>
          </p:nvPr>
        </p:nvSpPr>
        <p:spPr/>
        <p:txBody>
          <a:bodyPr/>
          <a:lstStyle/>
          <a:p>
            <a:fld id="{F5D31388-1EA4-4B74-8FFA-0D39003D9700}" type="slidenum">
              <a:rPr lang="it-IT" smtClean="0"/>
              <a:pPr/>
              <a:t>9</a:t>
            </a:fld>
            <a:endParaRPr lang="it-IT"/>
          </a:p>
        </p:txBody>
      </p:sp>
      <p:cxnSp>
        <p:nvCxnSpPr>
          <p:cNvPr id="8" name="Straight Connector 7"/>
          <p:cNvCxnSpPr/>
          <p:nvPr/>
        </p:nvCxnSpPr>
        <p:spPr>
          <a:xfrm flipV="1">
            <a:off x="2608028" y="2433099"/>
            <a:ext cx="0" cy="306125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4023030" y="2426285"/>
            <a:ext cx="0" cy="3061252"/>
          </a:xfrm>
          <a:prstGeom prst="line">
            <a:avLst/>
          </a:prstGeom>
          <a:ln w="1905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Picture 11"/>
          <p:cNvPicPr>
            <a:picLocks noChangeAspect="1"/>
          </p:cNvPicPr>
          <p:nvPr/>
        </p:nvPicPr>
        <p:blipFill>
          <a:blip r:embed="rId4"/>
          <a:stretch>
            <a:fillRect/>
          </a:stretch>
        </p:blipFill>
        <p:spPr>
          <a:xfrm>
            <a:off x="4866826" y="2719158"/>
            <a:ext cx="4187521" cy="2955897"/>
          </a:xfrm>
          <a:prstGeom prst="rect">
            <a:avLst/>
          </a:prstGeom>
        </p:spPr>
      </p:pic>
      <p:cxnSp>
        <p:nvCxnSpPr>
          <p:cNvPr id="13" name="Straight Connector 12"/>
          <p:cNvCxnSpPr/>
          <p:nvPr/>
        </p:nvCxnSpPr>
        <p:spPr>
          <a:xfrm flipV="1">
            <a:off x="6378271" y="2426285"/>
            <a:ext cx="0" cy="306125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7960250" y="2371953"/>
            <a:ext cx="0" cy="3061252"/>
          </a:xfrm>
          <a:prstGeom prst="line">
            <a:avLst/>
          </a:prstGeom>
          <a:ln w="1905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708CA905-2F39-4A41-9244-3F1B8C82687B}"/>
              </a:ext>
            </a:extLst>
          </p:cNvPr>
          <p:cNvSpPr txBox="1"/>
          <p:nvPr/>
        </p:nvSpPr>
        <p:spPr>
          <a:xfrm>
            <a:off x="846667" y="4197106"/>
            <a:ext cx="1444974" cy="646331"/>
          </a:xfrm>
          <a:prstGeom prst="rect">
            <a:avLst/>
          </a:prstGeom>
          <a:noFill/>
        </p:spPr>
        <p:txBody>
          <a:bodyPr wrap="square" rtlCol="0">
            <a:spAutoFit/>
          </a:bodyPr>
          <a:lstStyle/>
          <a:p>
            <a:r>
              <a:rPr lang="en-US" dirty="0">
                <a:solidFill>
                  <a:schemeClr val="accent1"/>
                </a:solidFill>
              </a:rPr>
              <a:t>Natural economy</a:t>
            </a:r>
          </a:p>
        </p:txBody>
      </p:sp>
      <p:sp>
        <p:nvSpPr>
          <p:cNvPr id="11" name="TextBox 10">
            <a:extLst>
              <a:ext uri="{FF2B5EF4-FFF2-40B4-BE49-F238E27FC236}">
                <a16:creationId xmlns:a16="http://schemas.microsoft.com/office/drawing/2014/main" id="{EC9DB68A-6EC3-45FC-9BF4-63C4E60438BB}"/>
              </a:ext>
            </a:extLst>
          </p:cNvPr>
          <p:cNvSpPr txBox="1"/>
          <p:nvPr/>
        </p:nvSpPr>
        <p:spPr>
          <a:xfrm>
            <a:off x="5282949" y="4290198"/>
            <a:ext cx="1161406" cy="646331"/>
          </a:xfrm>
          <a:prstGeom prst="rect">
            <a:avLst/>
          </a:prstGeom>
          <a:noFill/>
        </p:spPr>
        <p:txBody>
          <a:bodyPr wrap="square" rtlCol="0">
            <a:spAutoFit/>
          </a:bodyPr>
          <a:lstStyle/>
          <a:p>
            <a:r>
              <a:rPr lang="en-US" dirty="0">
                <a:solidFill>
                  <a:schemeClr val="accent1"/>
                </a:solidFill>
              </a:rPr>
              <a:t>Natural economy </a:t>
            </a:r>
          </a:p>
        </p:txBody>
      </p:sp>
      <p:sp>
        <p:nvSpPr>
          <p:cNvPr id="15" name="TextBox 14">
            <a:extLst>
              <a:ext uri="{FF2B5EF4-FFF2-40B4-BE49-F238E27FC236}">
                <a16:creationId xmlns:a16="http://schemas.microsoft.com/office/drawing/2014/main" id="{44263563-A07D-4F1E-8555-4DE69C7B7FA6}"/>
              </a:ext>
            </a:extLst>
          </p:cNvPr>
          <p:cNvSpPr txBox="1"/>
          <p:nvPr/>
        </p:nvSpPr>
        <p:spPr>
          <a:xfrm>
            <a:off x="2624439" y="3384265"/>
            <a:ext cx="1444974" cy="646331"/>
          </a:xfrm>
          <a:prstGeom prst="rect">
            <a:avLst/>
          </a:prstGeom>
          <a:noFill/>
        </p:spPr>
        <p:txBody>
          <a:bodyPr wrap="square" rtlCol="0">
            <a:spAutoFit/>
          </a:bodyPr>
          <a:lstStyle/>
          <a:p>
            <a:r>
              <a:rPr lang="en-US" dirty="0">
                <a:solidFill>
                  <a:schemeClr val="tx2">
                    <a:lumMod val="75000"/>
                  </a:schemeClr>
                </a:solidFill>
              </a:rPr>
              <a:t>Fossil economy</a:t>
            </a:r>
          </a:p>
        </p:txBody>
      </p:sp>
      <p:sp>
        <p:nvSpPr>
          <p:cNvPr id="16" name="TextBox 15">
            <a:extLst>
              <a:ext uri="{FF2B5EF4-FFF2-40B4-BE49-F238E27FC236}">
                <a16:creationId xmlns:a16="http://schemas.microsoft.com/office/drawing/2014/main" id="{7BA013A0-AE4F-46B2-88FB-A20E008247C7}"/>
              </a:ext>
            </a:extLst>
          </p:cNvPr>
          <p:cNvSpPr txBox="1"/>
          <p:nvPr/>
        </p:nvSpPr>
        <p:spPr>
          <a:xfrm>
            <a:off x="6434721" y="3416024"/>
            <a:ext cx="1444974" cy="646331"/>
          </a:xfrm>
          <a:prstGeom prst="rect">
            <a:avLst/>
          </a:prstGeom>
          <a:noFill/>
        </p:spPr>
        <p:txBody>
          <a:bodyPr wrap="square" rtlCol="0">
            <a:spAutoFit/>
          </a:bodyPr>
          <a:lstStyle/>
          <a:p>
            <a:r>
              <a:rPr lang="en-US" dirty="0">
                <a:solidFill>
                  <a:schemeClr val="tx2">
                    <a:lumMod val="75000"/>
                  </a:schemeClr>
                </a:solidFill>
              </a:rPr>
              <a:t>Fossil economy</a:t>
            </a:r>
          </a:p>
        </p:txBody>
      </p:sp>
      <p:sp>
        <p:nvSpPr>
          <p:cNvPr id="17" name="TextBox 16">
            <a:extLst>
              <a:ext uri="{FF2B5EF4-FFF2-40B4-BE49-F238E27FC236}">
                <a16:creationId xmlns:a16="http://schemas.microsoft.com/office/drawing/2014/main" id="{0EC504DA-51C4-40A0-A0BF-B47C3CD416C4}"/>
              </a:ext>
            </a:extLst>
          </p:cNvPr>
          <p:cNvSpPr txBox="1"/>
          <p:nvPr/>
        </p:nvSpPr>
        <p:spPr>
          <a:xfrm>
            <a:off x="214176" y="5710146"/>
            <a:ext cx="8929823" cy="523220"/>
          </a:xfrm>
          <a:prstGeom prst="rect">
            <a:avLst/>
          </a:prstGeom>
          <a:noFill/>
        </p:spPr>
        <p:txBody>
          <a:bodyPr wrap="square">
            <a:spAutoFit/>
          </a:bodyPr>
          <a:lstStyle>
            <a:defPPr>
              <a:defRPr lang="it-IT"/>
            </a:defPPr>
            <a:lvl1pPr marR="0" lvl="0" indent="0" fontAlgn="auto">
              <a:lnSpc>
                <a:spcPct val="100000"/>
              </a:lnSpc>
              <a:spcBef>
                <a:spcPts val="0"/>
              </a:spcBef>
              <a:spcAft>
                <a:spcPts val="0"/>
              </a:spcAft>
              <a:buClrTx/>
              <a:buSzTx/>
              <a:buFontTx/>
              <a:buNone/>
              <a:tabLst/>
              <a:defRPr sz="1400"/>
            </a:lvl1pPr>
          </a:lstStyle>
          <a:p>
            <a:r>
              <a:rPr lang="en-US" dirty="0"/>
              <a:t>Source: [2], [3]</a:t>
            </a:r>
            <a:endParaRPr lang="lv-LV" dirty="0"/>
          </a:p>
          <a:p>
            <a:r>
              <a:rPr lang="lv-LV" dirty="0"/>
              <a:t>https://www.ipcc.ch/site/assets/uploads/2018/12/UNEP-1.pdf</a:t>
            </a:r>
          </a:p>
        </p:txBody>
      </p:sp>
    </p:spTree>
    <p:extLst>
      <p:ext uri="{BB962C8B-B14F-4D97-AF65-F5344CB8AC3E}">
        <p14:creationId xmlns:p14="http://schemas.microsoft.com/office/powerpoint/2010/main" val="766956816"/>
      </p:ext>
    </p:extLst>
  </p:cSld>
  <p:clrMapOvr>
    <a:masterClrMapping/>
  </p:clrMapOvr>
</p:sld>
</file>

<file path=ppt/theme/_rels/themeOverride4.xml.rels><?xml version="1.0" encoding="UTF-8" standalone="yes"?>
<Relationships xmlns="http://schemas.openxmlformats.org/package/2006/relationships"><Relationship Id="rId1" Type="http://schemas.openxmlformats.org/officeDocument/2006/relationships/image" Target="../media/image63.jpeg"/></Relationships>
</file>

<file path=ppt/theme/_rels/themeOverride8.xml.rels><?xml version="1.0" encoding="UTF-8" standalone="yes"?>
<Relationships xmlns="http://schemas.openxmlformats.org/package/2006/relationships"><Relationship Id="rId1" Type="http://schemas.openxmlformats.org/officeDocument/2006/relationships/image" Target="../media/image63.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DA PPT Template" id="{D4780B86-7B3D-4206-AAF2-BA302A4F25A5}" vid="{E31212AF-7BD0-4EE0-9A21-3B8B39FB0D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a:dk1>
      <a:sysClr val="windowText" lastClr="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7.xml><?xml version="1.0" encoding="utf-8"?>
<a:themeOverride xmlns:a="http://schemas.openxmlformats.org/drawingml/2006/main">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8.xml><?xml version="1.0" encoding="utf-8"?>
<a:themeOverride xmlns:a="http://schemas.openxmlformats.org/drawingml/2006/main">
  <a:clrScheme name="Custom 1">
    <a:dk1>
      <a:sysClr val="windowText" lastClr="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95BDC47F34A54FABDCAB1B18340115" ma:contentTypeVersion="14" ma:contentTypeDescription="Create a new document." ma:contentTypeScope="" ma:versionID="577d736436aad7e90147a69aac418a83">
  <xsd:schema xmlns:xsd="http://www.w3.org/2001/XMLSchema" xmlns:xs="http://www.w3.org/2001/XMLSchema" xmlns:p="http://schemas.microsoft.com/office/2006/metadata/properties" xmlns:ns2="009b461b-d22b-4144-bb78-40b08bf44dfd" xmlns:ns3="e5da38d3-9311-4eaa-9c0f-92c14a7f68ec" targetNamespace="http://schemas.microsoft.com/office/2006/metadata/properties" ma:root="true" ma:fieldsID="7ef7224999725fd0a3ec99398b7ce991" ns2:_="" ns3:_="">
    <xsd:import namespace="009b461b-d22b-4144-bb78-40b08bf44dfd"/>
    <xsd:import namespace="e5da38d3-9311-4eaa-9c0f-92c14a7f68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Dateadded"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b461b-d22b-4144-bb78-40b08bf44d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eadded" ma:index="18" nillable="true" ma:displayName="Date added" ma:format="DateOnly" ma:internalName="Dateadded">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da38d3-9311-4eaa-9c0f-92c14a7f68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added xmlns="009b461b-d22b-4144-bb78-40b08bf44dfd" xsi:nil="true"/>
  </documentManagement>
</p:properties>
</file>

<file path=customXml/itemProps1.xml><?xml version="1.0" encoding="utf-8"?>
<ds:datastoreItem xmlns:ds="http://schemas.openxmlformats.org/officeDocument/2006/customXml" ds:itemID="{AFF7766F-DCAB-4359-98A3-D6606D0AE6EC}">
  <ds:schemaRefs>
    <ds:schemaRef ds:uri="http://schemas.microsoft.com/sharepoint/v3/contenttype/forms"/>
  </ds:schemaRefs>
</ds:datastoreItem>
</file>

<file path=customXml/itemProps2.xml><?xml version="1.0" encoding="utf-8"?>
<ds:datastoreItem xmlns:ds="http://schemas.openxmlformats.org/officeDocument/2006/customXml" ds:itemID="{77866594-FAEF-4DEE-9001-AF74398D2C8C}"/>
</file>

<file path=customXml/itemProps3.xml><?xml version="1.0" encoding="utf-8"?>
<ds:datastoreItem xmlns:ds="http://schemas.openxmlformats.org/officeDocument/2006/customXml" ds:itemID="{6B2C1816-D7EE-4484-95B6-D7CDBB5683FA}">
  <ds:schemaRefs>
    <ds:schemaRef ds:uri="http://schemas.microsoft.com/office/2006/documentManagement/types"/>
    <ds:schemaRef ds:uri="http://schemas.microsoft.com/office/infopath/2007/PartnerControls"/>
    <ds:schemaRef ds:uri="009b461b-d22b-4144-bb78-40b08bf44dfd"/>
    <ds:schemaRef ds:uri="http://schemas.microsoft.com/office/2006/metadata/properties"/>
    <ds:schemaRef ds:uri="http://www.w3.org/XML/1998/namespace"/>
    <ds:schemaRef ds:uri="http://purl.org/dc/terms/"/>
    <ds:schemaRef ds:uri="e5da38d3-9311-4eaa-9c0f-92c14a7f68ec"/>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3803</TotalTime>
  <Words>15546</Words>
  <Application>Microsoft Office PowerPoint</Application>
  <PresentationFormat>On-screen Show (4:3)</PresentationFormat>
  <Paragraphs>834</Paragraphs>
  <Slides>73</Slides>
  <Notes>68</Notes>
  <HiddenSlides>4</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6" baseType="lpstr">
      <vt:lpstr>Arial</vt:lpstr>
      <vt:lpstr>Arial Rounded MT Bold</vt:lpstr>
      <vt:lpstr>Calibri</vt:lpstr>
      <vt:lpstr>CIDFont+F2</vt:lpstr>
      <vt:lpstr>Georgia</vt:lpstr>
      <vt:lpstr>Montserrat</vt:lpstr>
      <vt:lpstr>open_sansregular</vt:lpstr>
      <vt:lpstr>Roboto</vt:lpstr>
      <vt:lpstr>Source Sans Pro</vt:lpstr>
      <vt:lpstr>Times New Roman</vt:lpstr>
      <vt:lpstr>Wingdings</vt:lpstr>
      <vt:lpstr>Tema di Office</vt:lpstr>
      <vt:lpstr>Visio</vt:lpstr>
      <vt:lpstr>Introduction to bioeconomy: different bioeconomy levels and their interconnection and assessment</vt:lpstr>
      <vt:lpstr>Aim/objectives</vt:lpstr>
      <vt:lpstr>Learning outcomes</vt:lpstr>
      <vt:lpstr>Keywords</vt:lpstr>
      <vt:lpstr>Introduction</vt:lpstr>
      <vt:lpstr>Table of contents</vt:lpstr>
      <vt:lpstr>Basic principles and concepts of bioeconomy</vt:lpstr>
      <vt:lpstr>Next wave of economy</vt:lpstr>
      <vt:lpstr>Natural economy and fossil economy</vt:lpstr>
      <vt:lpstr>Bio economy, green economy, sustainability</vt:lpstr>
      <vt:lpstr>Bioeconomy growth scientific perspective</vt:lpstr>
      <vt:lpstr>Bioeconomy historical development main pathway </vt:lpstr>
      <vt:lpstr>Bioeconomy definition</vt:lpstr>
      <vt:lpstr>Understanding of bioeconomy</vt:lpstr>
      <vt:lpstr>Transition Through Transdisciplinary Approach</vt:lpstr>
      <vt:lpstr>Transdisciplinary understanding of bioeconomy</vt:lpstr>
      <vt:lpstr>Definition of transdisciplinary</vt:lpstr>
      <vt:lpstr>Transdisciplinary approach dimensions </vt:lpstr>
      <vt:lpstr>Transdisciplinary process towards sustainable bioeconomy </vt:lpstr>
      <vt:lpstr>Bioresources</vt:lpstr>
      <vt:lpstr>General overview of bioresource use </vt:lpstr>
      <vt:lpstr>High added value products</vt:lpstr>
      <vt:lpstr>Biotechnologies (biotech)</vt:lpstr>
      <vt:lpstr>Aspects promoting the development of bioeconomy</vt:lpstr>
      <vt:lpstr>Bioeconomy sectors and perspectives</vt:lpstr>
      <vt:lpstr>Innovations</vt:lpstr>
      <vt:lpstr>Circular economy, green and bioeconomy interlinkages</vt:lpstr>
      <vt:lpstr>Industrial symbiosis</vt:lpstr>
      <vt:lpstr>Case study: industrial symbiosis</vt:lpstr>
      <vt:lpstr>Kalundborg area into an industrial symbiosis</vt:lpstr>
      <vt:lpstr>Cascading approach</vt:lpstr>
      <vt:lpstr>Bioeconomy levels</vt:lpstr>
      <vt:lpstr>Bioeconomy levels</vt:lpstr>
      <vt:lpstr>Micro, meso and macro level</vt:lpstr>
      <vt:lpstr>Macro level</vt:lpstr>
      <vt:lpstr>Bioeconomy strategy (European Union)</vt:lpstr>
      <vt:lpstr>Macro- regional level </vt:lpstr>
      <vt:lpstr>Factor analysis: Nexus approach</vt:lpstr>
      <vt:lpstr>Bioeconomy factor interconnection</vt:lpstr>
      <vt:lpstr>Bioeconomy factors according to links</vt:lpstr>
      <vt:lpstr>Quadruple factor nexus: policy, research and innovation, technology and bioresources </vt:lpstr>
      <vt:lpstr>Bioresources indicators</vt:lpstr>
      <vt:lpstr>Research and innovation factor characteristics</vt:lpstr>
      <vt:lpstr>Policy factor characteristics</vt:lpstr>
      <vt:lpstr>Technology factor characteristics</vt:lpstr>
      <vt:lpstr>Triple factor nexus</vt:lpstr>
      <vt:lpstr>Benchmark </vt:lpstr>
      <vt:lpstr>Meso level</vt:lpstr>
      <vt:lpstr>Innovation transfer</vt:lpstr>
      <vt:lpstr>Factors influencing the innovation commercialization process</vt:lpstr>
      <vt:lpstr>Micro level </vt:lpstr>
      <vt:lpstr>Solidago Canadensis possible uses</vt:lpstr>
      <vt:lpstr>S. Canadensis as fibre source (biological)</vt:lpstr>
      <vt:lpstr>S. Canadensis as fibre source (chemical)</vt:lpstr>
      <vt:lpstr>Heracleum Sosnowskyi possible uses:</vt:lpstr>
      <vt:lpstr>Invasive plant species applications</vt:lpstr>
      <vt:lpstr>Result of Experimental Analysis: Potential of Solid Biofuel for underused bioresources </vt:lpstr>
      <vt:lpstr>Ash content comparison</vt:lpstr>
      <vt:lpstr>Synopsis</vt:lpstr>
      <vt:lpstr>References</vt:lpstr>
      <vt:lpstr>References</vt:lpstr>
      <vt:lpstr>Further readings</vt:lpstr>
      <vt:lpstr>Short-bio</vt:lpstr>
      <vt:lpstr>Short-bio</vt:lpstr>
      <vt:lpstr>Thank you</vt:lpstr>
      <vt:lpstr>Agro-industrial biomass value</vt:lpstr>
      <vt:lpstr>«Market attractiveness – competitive advantages» matrix, or the GE-McKinsey Matrix  </vt:lpstr>
      <vt:lpstr>Example of GE-McKinsey matrix</vt:lpstr>
      <vt:lpstr>MCDA analysis: factor interlinkages</vt:lpstr>
      <vt:lpstr>Market analysis example</vt:lpstr>
      <vt:lpstr>Bioeconomy efficiency index</vt:lpstr>
      <vt:lpstr> Bioeconomy national policies around the world</vt:lpstr>
      <vt:lpstr>Meso level methodology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Altheo Valentini</dc:creator>
  <cp:lastModifiedBy>Francesco Romagnoli</cp:lastModifiedBy>
  <cp:revision>538</cp:revision>
  <dcterms:created xsi:type="dcterms:W3CDTF">2021-06-01T03:14:12Z</dcterms:created>
  <dcterms:modified xsi:type="dcterms:W3CDTF">2021-12-02T08:56:10Z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0x0101005B95BDC47F34A54FABDCAB1B18340115</vt:lpwstr>
  </property>
</Properties>
</file>