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1"/>
  </p:notesMasterIdLst>
  <p:sldIdLst>
    <p:sldId id="256" r:id="rId5"/>
    <p:sldId id="257" r:id="rId6"/>
    <p:sldId id="265" r:id="rId7"/>
    <p:sldId id="266" r:id="rId8"/>
    <p:sldId id="267" r:id="rId9"/>
    <p:sldId id="268" r:id="rId10"/>
    <p:sldId id="275" r:id="rId11"/>
    <p:sldId id="315" r:id="rId12"/>
    <p:sldId id="276" r:id="rId13"/>
    <p:sldId id="322" r:id="rId14"/>
    <p:sldId id="278" r:id="rId15"/>
    <p:sldId id="279" r:id="rId16"/>
    <p:sldId id="323" r:id="rId17"/>
    <p:sldId id="281" r:id="rId18"/>
    <p:sldId id="282" r:id="rId19"/>
    <p:sldId id="283" r:id="rId20"/>
    <p:sldId id="284" r:id="rId21"/>
    <p:sldId id="285" r:id="rId22"/>
    <p:sldId id="286" r:id="rId23"/>
    <p:sldId id="335" r:id="rId24"/>
    <p:sldId id="358" r:id="rId25"/>
    <p:sldId id="359" r:id="rId26"/>
    <p:sldId id="317" r:id="rId27"/>
    <p:sldId id="287" r:id="rId28"/>
    <p:sldId id="288" r:id="rId29"/>
    <p:sldId id="289" r:id="rId30"/>
    <p:sldId id="326" r:id="rId31"/>
    <p:sldId id="328" r:id="rId32"/>
    <p:sldId id="290" r:id="rId33"/>
    <p:sldId id="291" r:id="rId34"/>
    <p:sldId id="334" r:id="rId35"/>
    <p:sldId id="336" r:id="rId36"/>
    <p:sldId id="327" r:id="rId37"/>
    <p:sldId id="293" r:id="rId38"/>
    <p:sldId id="294" r:id="rId39"/>
    <p:sldId id="321" r:id="rId40"/>
    <p:sldId id="318" r:id="rId41"/>
    <p:sldId id="295" r:id="rId42"/>
    <p:sldId id="339" r:id="rId43"/>
    <p:sldId id="296" r:id="rId44"/>
    <p:sldId id="337" r:id="rId45"/>
    <p:sldId id="297" r:id="rId46"/>
    <p:sldId id="356" r:id="rId47"/>
    <p:sldId id="300" r:id="rId48"/>
    <p:sldId id="355" r:id="rId49"/>
    <p:sldId id="301" r:id="rId50"/>
    <p:sldId id="324" r:id="rId51"/>
    <p:sldId id="325" r:id="rId52"/>
    <p:sldId id="303" r:id="rId53"/>
    <p:sldId id="305" r:id="rId54"/>
    <p:sldId id="306" r:id="rId55"/>
    <p:sldId id="307" r:id="rId56"/>
    <p:sldId id="309" r:id="rId57"/>
    <p:sldId id="310" r:id="rId58"/>
    <p:sldId id="311" r:id="rId59"/>
    <p:sldId id="312" r:id="rId60"/>
    <p:sldId id="313" r:id="rId61"/>
    <p:sldId id="314" r:id="rId62"/>
    <p:sldId id="329" r:id="rId63"/>
    <p:sldId id="320" r:id="rId64"/>
    <p:sldId id="332" r:id="rId65"/>
    <p:sldId id="331" r:id="rId66"/>
    <p:sldId id="333" r:id="rId67"/>
    <p:sldId id="342" r:id="rId68"/>
    <p:sldId id="343" r:id="rId69"/>
    <p:sldId id="341" r:id="rId70"/>
    <p:sldId id="348" r:id="rId71"/>
    <p:sldId id="346" r:id="rId72"/>
    <p:sldId id="349" r:id="rId73"/>
    <p:sldId id="350" r:id="rId74"/>
    <p:sldId id="351" r:id="rId75"/>
    <p:sldId id="352" r:id="rId76"/>
    <p:sldId id="269" r:id="rId77"/>
    <p:sldId id="273" r:id="rId78"/>
    <p:sldId id="271" r:id="rId79"/>
    <p:sldId id="272" r:id="rId8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ta Priedniece" initials="VP" lastIdx="2" clrIdx="0">
    <p:extLst>
      <p:ext uri="{19B8F6BF-5375-455C-9EA6-DF929625EA0E}">
        <p15:presenceInfo xmlns:p15="http://schemas.microsoft.com/office/powerpoint/2012/main" userId="S-1-5-21-931912285-4114516723-3503950621-16072" providerId="AD"/>
      </p:ext>
    </p:extLst>
  </p:cmAuthor>
  <p:cmAuthor id="2" name="Francesco Romagnoli" initials="FR" lastIdx="7" clrIdx="1">
    <p:extLst>
      <p:ext uri="{19B8F6BF-5375-455C-9EA6-DF929625EA0E}">
        <p15:presenceInfo xmlns:p15="http://schemas.microsoft.com/office/powerpoint/2012/main" userId="Francesco Romagno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A34"/>
    <a:srgbClr val="76B82A"/>
    <a:srgbClr val="DE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BB43E-2F08-1DDC-1C29-552A8A09B7EC}" v="8" dt="2021-12-08T07:40:09.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9884" autoAdjust="0"/>
  </p:normalViewPr>
  <p:slideViewPr>
    <p:cSldViewPr snapToGrid="0">
      <p:cViewPr varScale="1">
        <p:scale>
          <a:sx n="59" d="100"/>
          <a:sy n="59" d="100"/>
        </p:scale>
        <p:origin x="58" y="40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ta Priedniece" userId="S::vivita.priedniece@rtu.lv::f81c96eb-3e83-40b2-bb01-adf048230fc3" providerId="AD" clId="Web-{3A5751EB-BE7B-A5B0-FFC4-A93A3B6DA3D7}"/>
    <pc:docChg chg="delSld">
      <pc:chgData name="Vivita Priedniece" userId="S::vivita.priedniece@rtu.lv::f81c96eb-3e83-40b2-bb01-adf048230fc3" providerId="AD" clId="Web-{3A5751EB-BE7B-A5B0-FFC4-A93A3B6DA3D7}" dt="2021-10-18T09:50:43.031" v="1"/>
      <pc:docMkLst>
        <pc:docMk/>
      </pc:docMkLst>
      <pc:sldChg chg="del">
        <pc:chgData name="Vivita Priedniece" userId="S::vivita.priedniece@rtu.lv::f81c96eb-3e83-40b2-bb01-adf048230fc3" providerId="AD" clId="Web-{3A5751EB-BE7B-A5B0-FFC4-A93A3B6DA3D7}" dt="2021-10-18T09:50:43.031" v="1"/>
        <pc:sldMkLst>
          <pc:docMk/>
          <pc:sldMk cId="1994777621" sldId="353"/>
        </pc:sldMkLst>
      </pc:sldChg>
      <pc:sldChg chg="del">
        <pc:chgData name="Vivita Priedniece" userId="S::vivita.priedniece@rtu.lv::f81c96eb-3e83-40b2-bb01-adf048230fc3" providerId="AD" clId="Web-{3A5751EB-BE7B-A5B0-FFC4-A93A3B6DA3D7}" dt="2021-10-18T09:50:43.031" v="0"/>
        <pc:sldMkLst>
          <pc:docMk/>
          <pc:sldMk cId="158399562" sldId="357"/>
        </pc:sldMkLst>
      </pc:sldChg>
    </pc:docChg>
  </pc:docChgLst>
  <pc:docChgLst>
    <pc:chgData name="Vivita Priedniece" userId="S::vivita.priedniece@rtu.lv::f81c96eb-3e83-40b2-bb01-adf048230fc3" providerId="AD" clId="Web-{AA9BB43E-2F08-1DDC-1C29-552A8A09B7EC}"/>
    <pc:docChg chg="modSld">
      <pc:chgData name="Vivita Priedniece" userId="S::vivita.priedniece@rtu.lv::f81c96eb-3e83-40b2-bb01-adf048230fc3" providerId="AD" clId="Web-{AA9BB43E-2F08-1DDC-1C29-552A8A09B7EC}" dt="2021-12-08T07:40:09.991" v="7"/>
      <pc:docMkLst>
        <pc:docMk/>
      </pc:docMkLst>
      <pc:sldChg chg="mod modShow">
        <pc:chgData name="Vivita Priedniece" userId="S::vivita.priedniece@rtu.lv::f81c96eb-3e83-40b2-bb01-adf048230fc3" providerId="AD" clId="Web-{AA9BB43E-2F08-1DDC-1C29-552A8A09B7EC}" dt="2021-12-08T07:39:53.553" v="0"/>
        <pc:sldMkLst>
          <pc:docMk/>
          <pc:sldMk cId="2471550389" sldId="257"/>
        </pc:sldMkLst>
      </pc:sldChg>
      <pc:sldChg chg="mod modShow">
        <pc:chgData name="Vivita Priedniece" userId="S::vivita.priedniece@rtu.lv::f81c96eb-3e83-40b2-bb01-adf048230fc3" providerId="AD" clId="Web-{AA9BB43E-2F08-1DDC-1C29-552A8A09B7EC}" dt="2021-12-08T07:39:55.693" v="1"/>
        <pc:sldMkLst>
          <pc:docMk/>
          <pc:sldMk cId="2409189503" sldId="265"/>
        </pc:sldMkLst>
      </pc:sldChg>
      <pc:sldChg chg="mod modShow">
        <pc:chgData name="Vivita Priedniece" userId="S::vivita.priedniece@rtu.lv::f81c96eb-3e83-40b2-bb01-adf048230fc3" providerId="AD" clId="Web-{AA9BB43E-2F08-1DDC-1C29-552A8A09B7EC}" dt="2021-12-08T07:39:57.303" v="2"/>
        <pc:sldMkLst>
          <pc:docMk/>
          <pc:sldMk cId="884095842" sldId="266"/>
        </pc:sldMkLst>
      </pc:sldChg>
      <pc:sldChg chg="mod modShow">
        <pc:chgData name="Vivita Priedniece" userId="S::vivita.priedniece@rtu.lv::f81c96eb-3e83-40b2-bb01-adf048230fc3" providerId="AD" clId="Web-{AA9BB43E-2F08-1DDC-1C29-552A8A09B7EC}" dt="2021-12-08T07:40:08.288" v="6"/>
        <pc:sldMkLst>
          <pc:docMk/>
          <pc:sldMk cId="367586815" sldId="269"/>
        </pc:sldMkLst>
      </pc:sldChg>
      <pc:sldChg chg="mod modShow">
        <pc:chgData name="Vivita Priedniece" userId="S::vivita.priedniece@rtu.lv::f81c96eb-3e83-40b2-bb01-adf048230fc3" providerId="AD" clId="Web-{AA9BB43E-2F08-1DDC-1C29-552A8A09B7EC}" dt="2021-12-08T07:40:09.991" v="7"/>
        <pc:sldMkLst>
          <pc:docMk/>
          <pc:sldMk cId="3751495651" sldId="273"/>
        </pc:sldMkLst>
      </pc:sldChg>
      <pc:sldChg chg="mod modShow">
        <pc:chgData name="Vivita Priedniece" userId="S::vivita.priedniece@rtu.lv::f81c96eb-3e83-40b2-bb01-adf048230fc3" providerId="AD" clId="Web-{AA9BB43E-2F08-1DDC-1C29-552A8A09B7EC}" dt="2021-12-08T07:40:02.709" v="3"/>
        <pc:sldMkLst>
          <pc:docMk/>
          <pc:sldMk cId="3275692243" sldId="350"/>
        </pc:sldMkLst>
      </pc:sldChg>
      <pc:sldChg chg="mod modShow">
        <pc:chgData name="Vivita Priedniece" userId="S::vivita.priedniece@rtu.lv::f81c96eb-3e83-40b2-bb01-adf048230fc3" providerId="AD" clId="Web-{AA9BB43E-2F08-1DDC-1C29-552A8A09B7EC}" dt="2021-12-08T07:40:04.522" v="4"/>
        <pc:sldMkLst>
          <pc:docMk/>
          <pc:sldMk cId="2737302851" sldId="351"/>
        </pc:sldMkLst>
      </pc:sldChg>
      <pc:sldChg chg="mod modShow">
        <pc:chgData name="Vivita Priedniece" userId="S::vivita.priedniece@rtu.lv::f81c96eb-3e83-40b2-bb01-adf048230fc3" providerId="AD" clId="Web-{AA9BB43E-2F08-1DDC-1C29-552A8A09B7EC}" dt="2021-12-08T07:40:06.350" v="5"/>
        <pc:sldMkLst>
          <pc:docMk/>
          <pc:sldMk cId="3712972617" sldId="352"/>
        </pc:sldMkLst>
      </pc:sldChg>
    </pc:docChg>
  </pc:docChgLst>
  <pc:docChgLst>
    <pc:chgData name="Vivita Priedniece" userId="f81c96eb-3e83-40b2-bb01-adf048230fc3" providerId="ADAL" clId="{9423866F-F399-47AC-8E5F-84C43B7A341B}"/>
    <pc:docChg chg="modShowInfo">
      <pc:chgData name="Vivita Priedniece" userId="f81c96eb-3e83-40b2-bb01-adf048230fc3" providerId="ADAL" clId="{9423866F-F399-47AC-8E5F-84C43B7A341B}" dt="2021-11-04T06:06:49.393" v="1" actId="2744"/>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Common wheat and spelt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Sheet1!$B$2:$L$2</c:f>
              <c:numCache>
                <c:formatCode>General</c:formatCode>
                <c:ptCount val="11"/>
                <c:pt idx="0">
                  <c:v>115.8</c:v>
                </c:pt>
                <c:pt idx="1">
                  <c:v>112.4</c:v>
                </c:pt>
                <c:pt idx="2">
                  <c:v>115.6</c:v>
                </c:pt>
                <c:pt idx="3">
                  <c:v>112.3</c:v>
                </c:pt>
                <c:pt idx="4">
                  <c:v>124.2</c:v>
                </c:pt>
                <c:pt idx="5">
                  <c:v>132.69999999999999</c:v>
                </c:pt>
                <c:pt idx="6">
                  <c:v>135.69999999999999</c:v>
                </c:pt>
                <c:pt idx="7">
                  <c:v>120.4</c:v>
                </c:pt>
                <c:pt idx="8">
                  <c:v>127.9</c:v>
                </c:pt>
                <c:pt idx="9">
                  <c:v>115.6</c:v>
                </c:pt>
                <c:pt idx="10">
                  <c:v>131.80000000000001</c:v>
                </c:pt>
              </c:numCache>
            </c:numRef>
          </c:val>
          <c:smooth val="0"/>
          <c:extLst>
            <c:ext xmlns:c16="http://schemas.microsoft.com/office/drawing/2014/chart" uri="{C3380CC4-5D6E-409C-BE32-E72D297353CC}">
              <c16:uniqueId val="{00000000-2BF7-4CC6-953A-66A50FEA9CAB}"/>
            </c:ext>
          </c:extLst>
        </c:ser>
        <c:ser>
          <c:idx val="1"/>
          <c:order val="1"/>
          <c:tx>
            <c:strRef>
              <c:f>Sheet1!$A$3</c:f>
              <c:strCache>
                <c:ptCount val="1"/>
                <c:pt idx="0">
                  <c:v>Grain maize and corn-cob-mix</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Sheet1!$B$3:$L$3</c:f>
              <c:numCache>
                <c:formatCode>General</c:formatCode>
                <c:ptCount val="11"/>
                <c:pt idx="0">
                  <c:v>60.2</c:v>
                </c:pt>
                <c:pt idx="1">
                  <c:v>59.4</c:v>
                </c:pt>
                <c:pt idx="2">
                  <c:v>70.099999999999994</c:v>
                </c:pt>
                <c:pt idx="3">
                  <c:v>59</c:v>
                </c:pt>
                <c:pt idx="4">
                  <c:v>66.599999999999994</c:v>
                </c:pt>
                <c:pt idx="5">
                  <c:v>77.5</c:v>
                </c:pt>
                <c:pt idx="6">
                  <c:v>58.9</c:v>
                </c:pt>
                <c:pt idx="7">
                  <c:v>62.8</c:v>
                </c:pt>
                <c:pt idx="8">
                  <c:v>64.7</c:v>
                </c:pt>
                <c:pt idx="9">
                  <c:v>69</c:v>
                </c:pt>
                <c:pt idx="10">
                  <c:v>70.099999999999994</c:v>
                </c:pt>
              </c:numCache>
            </c:numRef>
          </c:val>
          <c:smooth val="0"/>
          <c:extLst>
            <c:ext xmlns:c16="http://schemas.microsoft.com/office/drawing/2014/chart" uri="{C3380CC4-5D6E-409C-BE32-E72D297353CC}">
              <c16:uniqueId val="{00000001-2BF7-4CC6-953A-66A50FEA9CAB}"/>
            </c:ext>
          </c:extLst>
        </c:ser>
        <c:ser>
          <c:idx val="2"/>
          <c:order val="2"/>
          <c:tx>
            <c:strRef>
              <c:f>Sheet1!$A$4</c:f>
              <c:strCache>
                <c:ptCount val="1"/>
                <c:pt idx="0">
                  <c:v>Barley</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Sheet1!$B$4:$L$4</c:f>
              <c:numCache>
                <c:formatCode>General</c:formatCode>
                <c:ptCount val="11"/>
                <c:pt idx="0">
                  <c:v>55.6</c:v>
                </c:pt>
                <c:pt idx="1">
                  <c:v>47.8</c:v>
                </c:pt>
                <c:pt idx="2">
                  <c:v>46.5</c:v>
                </c:pt>
                <c:pt idx="3">
                  <c:v>49.5</c:v>
                </c:pt>
                <c:pt idx="4">
                  <c:v>53</c:v>
                </c:pt>
                <c:pt idx="5">
                  <c:v>53.9</c:v>
                </c:pt>
                <c:pt idx="6">
                  <c:v>54.6</c:v>
                </c:pt>
                <c:pt idx="7">
                  <c:v>53.5</c:v>
                </c:pt>
                <c:pt idx="8">
                  <c:v>51.6</c:v>
                </c:pt>
                <c:pt idx="9">
                  <c:v>50.1</c:v>
                </c:pt>
                <c:pt idx="10">
                  <c:v>55.6</c:v>
                </c:pt>
              </c:numCache>
            </c:numRef>
          </c:val>
          <c:smooth val="0"/>
          <c:extLst>
            <c:ext xmlns:c16="http://schemas.microsoft.com/office/drawing/2014/chart" uri="{C3380CC4-5D6E-409C-BE32-E72D297353CC}">
              <c16:uniqueId val="{00000002-2BF7-4CC6-953A-66A50FEA9CAB}"/>
            </c:ext>
          </c:extLst>
        </c:ser>
        <c:ser>
          <c:idx val="3"/>
          <c:order val="3"/>
          <c:tx>
            <c:strRef>
              <c:f>Sheet1!$A$5</c:f>
              <c:strCache>
                <c:ptCount val="1"/>
                <c:pt idx="0">
                  <c:v>Oats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Sheet1!$B$5:$L$5</c:f>
              <c:numCache>
                <c:formatCode>General</c:formatCode>
                <c:ptCount val="11"/>
                <c:pt idx="0">
                  <c:v>7.7</c:v>
                </c:pt>
                <c:pt idx="1">
                  <c:v>6.8</c:v>
                </c:pt>
                <c:pt idx="2">
                  <c:v>7.3</c:v>
                </c:pt>
                <c:pt idx="3">
                  <c:v>7.3</c:v>
                </c:pt>
                <c:pt idx="4">
                  <c:v>7.5</c:v>
                </c:pt>
                <c:pt idx="5">
                  <c:v>7</c:v>
                </c:pt>
                <c:pt idx="6">
                  <c:v>6.8</c:v>
                </c:pt>
                <c:pt idx="7">
                  <c:v>7.4</c:v>
                </c:pt>
                <c:pt idx="8">
                  <c:v>7.3</c:v>
                </c:pt>
                <c:pt idx="9">
                  <c:v>6.9</c:v>
                </c:pt>
                <c:pt idx="10">
                  <c:v>7</c:v>
                </c:pt>
              </c:numCache>
            </c:numRef>
          </c:val>
          <c:smooth val="0"/>
          <c:extLst>
            <c:ext xmlns:c16="http://schemas.microsoft.com/office/drawing/2014/chart" uri="{C3380CC4-5D6E-409C-BE32-E72D297353CC}">
              <c16:uniqueId val="{00000003-2BF7-4CC6-953A-66A50FEA9CAB}"/>
            </c:ext>
          </c:extLst>
        </c:ser>
        <c:ser>
          <c:idx val="4"/>
          <c:order val="4"/>
          <c:tx>
            <c:strRef>
              <c:f>Sheet1!$A$6</c:f>
              <c:strCache>
                <c:ptCount val="1"/>
                <c:pt idx="0">
                  <c:v>Rye and maslin</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f>Sheet1!$B$1:$L$1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Sheet1!$B$6:$L$6</c:f>
              <c:numCache>
                <c:formatCode>General</c:formatCode>
                <c:ptCount val="11"/>
                <c:pt idx="0">
                  <c:v>10.199999999999999</c:v>
                </c:pt>
                <c:pt idx="1">
                  <c:v>7.7</c:v>
                </c:pt>
                <c:pt idx="2">
                  <c:v>7.1</c:v>
                </c:pt>
                <c:pt idx="3">
                  <c:v>9</c:v>
                </c:pt>
                <c:pt idx="4">
                  <c:v>10.8</c:v>
                </c:pt>
                <c:pt idx="5">
                  <c:v>9.3000000000000007</c:v>
                </c:pt>
                <c:pt idx="6">
                  <c:v>8.1</c:v>
                </c:pt>
                <c:pt idx="7">
                  <c:v>7.6</c:v>
                </c:pt>
                <c:pt idx="8">
                  <c:v>7.6</c:v>
                </c:pt>
                <c:pt idx="9">
                  <c:v>6.5</c:v>
                </c:pt>
                <c:pt idx="10">
                  <c:v>8.6999999999999993</c:v>
                </c:pt>
              </c:numCache>
            </c:numRef>
          </c:val>
          <c:smooth val="0"/>
          <c:extLst>
            <c:ext xmlns:c16="http://schemas.microsoft.com/office/drawing/2014/chart" uri="{C3380CC4-5D6E-409C-BE32-E72D297353CC}">
              <c16:uniqueId val="{00000004-2BF7-4CC6-953A-66A50FEA9CAB}"/>
            </c:ext>
          </c:extLst>
        </c:ser>
        <c:ser>
          <c:idx val="5"/>
          <c:order val="5"/>
          <c:tx>
            <c:strRef>
              <c:f>Sheet1!$A$7</c:f>
              <c:strCache>
                <c:ptCount val="1"/>
                <c:pt idx="0">
                  <c:v>Others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Sheet1!$B$7:$L$7</c:f>
              <c:numCache>
                <c:formatCode>General</c:formatCode>
                <c:ptCount val="11"/>
                <c:pt idx="0">
                  <c:v>30.1</c:v>
                </c:pt>
                <c:pt idx="1">
                  <c:v>30</c:v>
                </c:pt>
                <c:pt idx="2">
                  <c:v>23.7</c:v>
                </c:pt>
                <c:pt idx="3">
                  <c:v>26.8</c:v>
                </c:pt>
                <c:pt idx="4">
                  <c:v>26.2</c:v>
                </c:pt>
                <c:pt idx="5">
                  <c:v>27.8</c:v>
                </c:pt>
                <c:pt idx="6">
                  <c:v>27.9</c:v>
                </c:pt>
                <c:pt idx="7">
                  <c:v>28.3</c:v>
                </c:pt>
                <c:pt idx="8">
                  <c:v>28.1</c:v>
                </c:pt>
                <c:pt idx="9">
                  <c:v>25.9</c:v>
                </c:pt>
                <c:pt idx="10">
                  <c:v>26.2</c:v>
                </c:pt>
              </c:numCache>
            </c:numRef>
          </c:val>
          <c:smooth val="0"/>
          <c:extLst>
            <c:ext xmlns:c16="http://schemas.microsoft.com/office/drawing/2014/chart" uri="{C3380CC4-5D6E-409C-BE32-E72D297353CC}">
              <c16:uniqueId val="{00000005-2BF7-4CC6-953A-66A50FEA9CAB}"/>
            </c:ext>
          </c:extLst>
        </c:ser>
        <c:dLbls>
          <c:showLegendKey val="0"/>
          <c:showVal val="0"/>
          <c:showCatName val="0"/>
          <c:showSerName val="0"/>
          <c:showPercent val="0"/>
          <c:showBubbleSize val="0"/>
        </c:dLbls>
        <c:marker val="1"/>
        <c:smooth val="0"/>
        <c:axId val="1985789951"/>
        <c:axId val="2081240415"/>
      </c:lineChart>
      <c:catAx>
        <c:axId val="1985789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1240415"/>
        <c:crosses val="autoZero"/>
        <c:auto val="1"/>
        <c:lblAlgn val="ctr"/>
        <c:lblOffset val="100"/>
        <c:noMultiLvlLbl val="0"/>
      </c:catAx>
      <c:valAx>
        <c:axId val="2081240415"/>
        <c:scaling>
          <c:orientation val="minMax"/>
          <c:max val="1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v-LV"/>
                  <a:t>Production of main cereals, mil. tonnes</a:t>
                </a:r>
              </a:p>
            </c:rich>
          </c:tx>
          <c:layout>
            <c:manualLayout>
              <c:xMode val="edge"/>
              <c:yMode val="edge"/>
              <c:x val="1.393188854489164E-2"/>
              <c:y val="2.4296713430571694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85789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Mājlopi!$A$2</c:f>
              <c:strCache>
                <c:ptCount val="1"/>
                <c:pt idx="0">
                  <c:v>Pigs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Mājlopi!$B$1:$K$1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Mājlopi!$B$2:$K$2</c:f>
              <c:numCache>
                <c:formatCode>General</c:formatCode>
                <c:ptCount val="10"/>
                <c:pt idx="0">
                  <c:v>100</c:v>
                </c:pt>
                <c:pt idx="1">
                  <c:v>104.4</c:v>
                </c:pt>
                <c:pt idx="2">
                  <c:v>102.4</c:v>
                </c:pt>
                <c:pt idx="3">
                  <c:v>101.8</c:v>
                </c:pt>
                <c:pt idx="4">
                  <c:v>103.2</c:v>
                </c:pt>
                <c:pt idx="5">
                  <c:v>103.5</c:v>
                </c:pt>
                <c:pt idx="6">
                  <c:v>102.3</c:v>
                </c:pt>
                <c:pt idx="7">
                  <c:v>104.4</c:v>
                </c:pt>
                <c:pt idx="8">
                  <c:v>103</c:v>
                </c:pt>
                <c:pt idx="9">
                  <c:v>102.7</c:v>
                </c:pt>
              </c:numCache>
            </c:numRef>
          </c:val>
          <c:smooth val="0"/>
          <c:extLst>
            <c:ext xmlns:c16="http://schemas.microsoft.com/office/drawing/2014/chart" uri="{C3380CC4-5D6E-409C-BE32-E72D297353CC}">
              <c16:uniqueId val="{00000000-E4FC-4135-AD0F-560DE9A4C07A}"/>
            </c:ext>
          </c:extLst>
        </c:ser>
        <c:ser>
          <c:idx val="1"/>
          <c:order val="1"/>
          <c:tx>
            <c:strRef>
              <c:f>Mājlopi!$A$3</c:f>
              <c:strCache>
                <c:ptCount val="1"/>
                <c:pt idx="0">
                  <c:v>Bovine animals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Mājlopi!$B$1:$K$1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Mājlopi!$B$3:$K$3</c:f>
              <c:numCache>
                <c:formatCode>General</c:formatCode>
                <c:ptCount val="10"/>
                <c:pt idx="0">
                  <c:v>100</c:v>
                </c:pt>
                <c:pt idx="1">
                  <c:v>99.3</c:v>
                </c:pt>
                <c:pt idx="2">
                  <c:v>99.5</c:v>
                </c:pt>
                <c:pt idx="3">
                  <c:v>100.1</c:v>
                </c:pt>
                <c:pt idx="4">
                  <c:v>101</c:v>
                </c:pt>
                <c:pt idx="5">
                  <c:v>101.8</c:v>
                </c:pt>
                <c:pt idx="6">
                  <c:v>102.3</c:v>
                </c:pt>
                <c:pt idx="7">
                  <c:v>101.4</c:v>
                </c:pt>
                <c:pt idx="8">
                  <c:v>99.9</c:v>
                </c:pt>
                <c:pt idx="9">
                  <c:v>99</c:v>
                </c:pt>
              </c:numCache>
            </c:numRef>
          </c:val>
          <c:smooth val="0"/>
          <c:extLst>
            <c:ext xmlns:c16="http://schemas.microsoft.com/office/drawing/2014/chart" uri="{C3380CC4-5D6E-409C-BE32-E72D297353CC}">
              <c16:uniqueId val="{00000001-E4FC-4135-AD0F-560DE9A4C07A}"/>
            </c:ext>
          </c:extLst>
        </c:ser>
        <c:ser>
          <c:idx val="2"/>
          <c:order val="2"/>
          <c:tx>
            <c:strRef>
              <c:f>Mājlopi!$A$4</c:f>
              <c:strCache>
                <c:ptCount val="1"/>
                <c:pt idx="0">
                  <c:v>Sheep</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Mājlopi!$B$1:$K$1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Mājlopi!$B$4:$K$4</c:f>
              <c:numCache>
                <c:formatCode>General</c:formatCode>
                <c:ptCount val="10"/>
                <c:pt idx="0">
                  <c:v>100</c:v>
                </c:pt>
                <c:pt idx="1">
                  <c:v>97.4</c:v>
                </c:pt>
                <c:pt idx="2">
                  <c:v>94.3</c:v>
                </c:pt>
                <c:pt idx="3">
                  <c:v>94.1</c:v>
                </c:pt>
                <c:pt idx="4">
                  <c:v>93.1</c:v>
                </c:pt>
                <c:pt idx="5">
                  <c:v>93.9</c:v>
                </c:pt>
                <c:pt idx="6">
                  <c:v>94.6</c:v>
                </c:pt>
                <c:pt idx="7">
                  <c:v>94.8</c:v>
                </c:pt>
                <c:pt idx="8">
                  <c:v>96</c:v>
                </c:pt>
                <c:pt idx="9">
                  <c:v>95</c:v>
                </c:pt>
              </c:numCache>
            </c:numRef>
          </c:val>
          <c:smooth val="0"/>
          <c:extLst>
            <c:ext xmlns:c16="http://schemas.microsoft.com/office/drawing/2014/chart" uri="{C3380CC4-5D6E-409C-BE32-E72D297353CC}">
              <c16:uniqueId val="{00000002-E4FC-4135-AD0F-560DE9A4C07A}"/>
            </c:ext>
          </c:extLst>
        </c:ser>
        <c:ser>
          <c:idx val="3"/>
          <c:order val="3"/>
          <c:tx>
            <c:strRef>
              <c:f>Mājlopi!$A$5</c:f>
              <c:strCache>
                <c:ptCount val="1"/>
                <c:pt idx="0">
                  <c:v>Goats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Mājlopi!$B$1:$K$1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Mājlopi!$B$5:$K$5</c:f>
              <c:numCache>
                <c:formatCode>General</c:formatCode>
                <c:ptCount val="10"/>
                <c:pt idx="0">
                  <c:v>100</c:v>
                </c:pt>
                <c:pt idx="1">
                  <c:v>96.3</c:v>
                </c:pt>
                <c:pt idx="2">
                  <c:v>94.7</c:v>
                </c:pt>
                <c:pt idx="3">
                  <c:v>95.6</c:v>
                </c:pt>
                <c:pt idx="4">
                  <c:v>95.7</c:v>
                </c:pt>
                <c:pt idx="5">
                  <c:v>94.6</c:v>
                </c:pt>
                <c:pt idx="6">
                  <c:v>96.8</c:v>
                </c:pt>
                <c:pt idx="7">
                  <c:v>96.1</c:v>
                </c:pt>
                <c:pt idx="8">
                  <c:v>96.5</c:v>
                </c:pt>
                <c:pt idx="9">
                  <c:v>96</c:v>
                </c:pt>
              </c:numCache>
            </c:numRef>
          </c:val>
          <c:smooth val="0"/>
          <c:extLst>
            <c:ext xmlns:c16="http://schemas.microsoft.com/office/drawing/2014/chart" uri="{C3380CC4-5D6E-409C-BE32-E72D297353CC}">
              <c16:uniqueId val="{00000003-E4FC-4135-AD0F-560DE9A4C07A}"/>
            </c:ext>
          </c:extLst>
        </c:ser>
        <c:dLbls>
          <c:showLegendKey val="0"/>
          <c:showVal val="0"/>
          <c:showCatName val="0"/>
          <c:showSerName val="0"/>
          <c:showPercent val="0"/>
          <c:showBubbleSize val="0"/>
        </c:dLbls>
        <c:marker val="1"/>
        <c:smooth val="0"/>
        <c:axId val="2139616863"/>
        <c:axId val="2139617279"/>
      </c:lineChart>
      <c:catAx>
        <c:axId val="213961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9617279"/>
        <c:crosses val="autoZero"/>
        <c:auto val="1"/>
        <c:lblAlgn val="ctr"/>
        <c:lblOffset val="100"/>
        <c:noMultiLvlLbl val="0"/>
      </c:catAx>
      <c:valAx>
        <c:axId val="2139617279"/>
        <c:scaling>
          <c:orientation val="minMax"/>
          <c:min val="9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noProof="0" dirty="0"/>
                  <a:t>Livestock population, 2010=100 </a:t>
                </a:r>
              </a:p>
              <a:p>
                <a:pPr>
                  <a:defRPr/>
                </a:pPr>
                <a:r>
                  <a:rPr lang="en-US" noProof="0" dirty="0"/>
                  <a:t>based on heads</a:t>
                </a:r>
              </a:p>
            </c:rich>
          </c:tx>
          <c:layout>
            <c:manualLayout>
              <c:xMode val="edge"/>
              <c:yMode val="edge"/>
              <c:x val="1.7434099851342165E-2"/>
              <c:y val="0.124607043869770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9616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10-26T11:14:13.921" idx="5">
    <p:pos x="3345" y="3426"/>
    <p:text>Is this source a refuse from previous slide or a source about the bullet point (in case hsould be inserted in the text)</p:text>
    <p:extLst>
      <p:ext uri="{C676402C-5697-4E1C-873F-D02D1690AC5C}">
        <p15:threadingInfo xmlns:p15="http://schemas.microsoft.com/office/powerpoint/2012/main" timeZoneBias="-180"/>
      </p:ext>
    </p:extLst>
  </p:cm>
  <p:cm authorId="1" dt="2021-11-03T10:23:14.148" idx="2">
    <p:pos x="3345" y="3562"/>
    <p:text>Information presented in the bullet points is described in detail in the mentioned source. Previous slide is based on the study too, but focusing more on the specific model</p:text>
    <p:extLst>
      <p:ext uri="{C676402C-5697-4E1C-873F-D02D1690AC5C}">
        <p15:threadingInfo xmlns:p15="http://schemas.microsoft.com/office/powerpoint/2012/main" timeZoneBias="-120">
          <p15:parentCm authorId="2" idx="5"/>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B62EB-6175-47C8-A780-FB4023135E0D}" type="doc">
      <dgm:prSet loTypeId="urn:microsoft.com/office/officeart/2005/8/layout/cycle3" loCatId="cycle" qsTypeId="urn:microsoft.com/office/officeart/2005/8/quickstyle/simple1" qsCatId="simple" csTypeId="urn:microsoft.com/office/officeart/2005/8/colors/accent6_2" csCatId="accent6" phldr="1"/>
      <dgm:spPr/>
      <dgm:t>
        <a:bodyPr/>
        <a:lstStyle/>
        <a:p>
          <a:endParaRPr lang="en-US"/>
        </a:p>
      </dgm:t>
    </dgm:pt>
    <dgm:pt modelId="{69797FA5-488E-42C5-800E-FFE3938AD50C}">
      <dgm:prSet phldrT="[Text]" custT="1"/>
      <dgm:spPr/>
      <dgm:t>
        <a:bodyPr/>
        <a:lstStyle/>
        <a:p>
          <a:r>
            <a:rPr lang="en-US" sz="2000" b="1" noProof="0" dirty="0"/>
            <a:t>Use</a:t>
          </a:r>
        </a:p>
      </dgm:t>
    </dgm:pt>
    <dgm:pt modelId="{830C9114-7083-45E0-871D-5F41D19F6FA1}" type="parTrans" cxnId="{E39C85AB-93D0-47EA-B9EE-4A27015883AF}">
      <dgm:prSet/>
      <dgm:spPr/>
      <dgm:t>
        <a:bodyPr/>
        <a:lstStyle/>
        <a:p>
          <a:endParaRPr lang="en-US" sz="2000" b="1"/>
        </a:p>
      </dgm:t>
    </dgm:pt>
    <dgm:pt modelId="{749DEEC6-F775-4D44-9ACF-889BD69AFFD4}" type="sibTrans" cxnId="{E39C85AB-93D0-47EA-B9EE-4A27015883AF}">
      <dgm:prSet/>
      <dgm:spPr/>
      <dgm:t>
        <a:bodyPr/>
        <a:lstStyle/>
        <a:p>
          <a:endParaRPr lang="en-US" sz="2000" b="1"/>
        </a:p>
      </dgm:t>
    </dgm:pt>
    <dgm:pt modelId="{429F549D-A013-4CA0-99CE-16FB5F5DF383}">
      <dgm:prSet phldrT="[Text]" custT="1"/>
      <dgm:spPr/>
      <dgm:t>
        <a:bodyPr/>
        <a:lstStyle/>
        <a:p>
          <a:r>
            <a:rPr lang="en-US" sz="2000" b="1" noProof="0" dirty="0"/>
            <a:t>Reuse/repair/</a:t>
          </a:r>
        </a:p>
        <a:p>
          <a:r>
            <a:rPr lang="en-US" sz="2000" b="1" noProof="0" dirty="0"/>
            <a:t>recycling</a:t>
          </a:r>
        </a:p>
      </dgm:t>
    </dgm:pt>
    <dgm:pt modelId="{C913923E-331E-4A43-91B8-95B5433A4133}" type="parTrans" cxnId="{606C01A0-0D6A-45E8-98A2-D8B065C8A038}">
      <dgm:prSet/>
      <dgm:spPr/>
      <dgm:t>
        <a:bodyPr/>
        <a:lstStyle/>
        <a:p>
          <a:endParaRPr lang="en-US" sz="2000" b="1"/>
        </a:p>
      </dgm:t>
    </dgm:pt>
    <dgm:pt modelId="{6793020C-7332-4FB9-8A9F-67F31C11462B}" type="sibTrans" cxnId="{606C01A0-0D6A-45E8-98A2-D8B065C8A038}">
      <dgm:prSet/>
      <dgm:spPr/>
      <dgm:t>
        <a:bodyPr/>
        <a:lstStyle/>
        <a:p>
          <a:endParaRPr lang="en-US" sz="2000" b="1"/>
        </a:p>
      </dgm:t>
    </dgm:pt>
    <dgm:pt modelId="{B07A0C74-26BA-48CD-84D0-2707D23C4E1F}">
      <dgm:prSet custT="1"/>
      <dgm:spPr/>
      <dgm:t>
        <a:bodyPr/>
        <a:lstStyle/>
        <a:p>
          <a:r>
            <a:rPr lang="en-US" sz="2000" b="1" noProof="0" dirty="0"/>
            <a:t>Raw materials</a:t>
          </a:r>
        </a:p>
      </dgm:t>
    </dgm:pt>
    <dgm:pt modelId="{79AFDC86-DAAF-40F8-8DC2-6D17CA926CDA}" type="parTrans" cxnId="{0B04B6C7-20E9-40C8-8E92-1B77E5053BFC}">
      <dgm:prSet/>
      <dgm:spPr/>
      <dgm:t>
        <a:bodyPr/>
        <a:lstStyle/>
        <a:p>
          <a:endParaRPr lang="en-US" sz="2000"/>
        </a:p>
      </dgm:t>
    </dgm:pt>
    <dgm:pt modelId="{49B5EA1F-78C0-4FA6-89AA-454A44B79FAB}" type="sibTrans" cxnId="{0B04B6C7-20E9-40C8-8E92-1B77E5053BFC}">
      <dgm:prSet/>
      <dgm:spPr/>
      <dgm:t>
        <a:bodyPr/>
        <a:lstStyle/>
        <a:p>
          <a:endParaRPr lang="en-US" sz="2000"/>
        </a:p>
      </dgm:t>
    </dgm:pt>
    <dgm:pt modelId="{06EBF722-2876-4DA4-91F8-8A0E8FCE1E07}">
      <dgm:prSet custT="1"/>
      <dgm:spPr/>
      <dgm:t>
        <a:bodyPr/>
        <a:lstStyle/>
        <a:p>
          <a:r>
            <a:rPr lang="en-US" sz="2000" b="1" noProof="0" dirty="0"/>
            <a:t>Production</a:t>
          </a:r>
          <a:endParaRPr lang="en-US" sz="2000" dirty="0"/>
        </a:p>
      </dgm:t>
    </dgm:pt>
    <dgm:pt modelId="{B2AA4F6E-3DEE-455C-AAA7-15D877B3D682}" type="parTrans" cxnId="{EB882AF4-9D83-4A24-84A4-759ABCDCFE7C}">
      <dgm:prSet/>
      <dgm:spPr/>
      <dgm:t>
        <a:bodyPr/>
        <a:lstStyle/>
        <a:p>
          <a:endParaRPr lang="en-US" sz="2000"/>
        </a:p>
      </dgm:t>
    </dgm:pt>
    <dgm:pt modelId="{E3C40669-DF09-4FEC-928C-B6032C6AF403}" type="sibTrans" cxnId="{EB882AF4-9D83-4A24-84A4-759ABCDCFE7C}">
      <dgm:prSet/>
      <dgm:spPr/>
      <dgm:t>
        <a:bodyPr/>
        <a:lstStyle/>
        <a:p>
          <a:endParaRPr lang="en-US" sz="2000"/>
        </a:p>
      </dgm:t>
    </dgm:pt>
    <dgm:pt modelId="{74041A30-49DC-4C8D-B64D-853244BDA805}" type="pres">
      <dgm:prSet presAssocID="{D67B62EB-6175-47C8-A780-FB4023135E0D}" presName="Name0" presStyleCnt="0">
        <dgm:presLayoutVars>
          <dgm:dir/>
          <dgm:resizeHandles val="exact"/>
        </dgm:presLayoutVars>
      </dgm:prSet>
      <dgm:spPr/>
    </dgm:pt>
    <dgm:pt modelId="{D236A4F4-3A97-42CE-967E-C369370C4D17}" type="pres">
      <dgm:prSet presAssocID="{D67B62EB-6175-47C8-A780-FB4023135E0D}" presName="cycle" presStyleCnt="0"/>
      <dgm:spPr/>
    </dgm:pt>
    <dgm:pt modelId="{E75AB668-D993-44A3-B29B-405B8D88C739}" type="pres">
      <dgm:prSet presAssocID="{B07A0C74-26BA-48CD-84D0-2707D23C4E1F}" presName="nodeFirstNode" presStyleLbl="node1" presStyleIdx="0" presStyleCnt="4">
        <dgm:presLayoutVars>
          <dgm:bulletEnabled val="1"/>
        </dgm:presLayoutVars>
      </dgm:prSet>
      <dgm:spPr/>
    </dgm:pt>
    <dgm:pt modelId="{7FC7C703-CD03-4FB7-B89F-01C5EFFEA43B}" type="pres">
      <dgm:prSet presAssocID="{49B5EA1F-78C0-4FA6-89AA-454A44B79FAB}" presName="sibTransFirstNode" presStyleLbl="bgShp" presStyleIdx="0" presStyleCnt="1"/>
      <dgm:spPr/>
    </dgm:pt>
    <dgm:pt modelId="{8F9A8C4A-741D-4D94-BFFE-4C77862B0A5E}" type="pres">
      <dgm:prSet presAssocID="{06EBF722-2876-4DA4-91F8-8A0E8FCE1E07}" presName="nodeFollowingNodes" presStyleLbl="node1" presStyleIdx="1" presStyleCnt="4">
        <dgm:presLayoutVars>
          <dgm:bulletEnabled val="1"/>
        </dgm:presLayoutVars>
      </dgm:prSet>
      <dgm:spPr/>
    </dgm:pt>
    <dgm:pt modelId="{24826A8E-7169-473C-870D-3E798C237821}" type="pres">
      <dgm:prSet presAssocID="{69797FA5-488E-42C5-800E-FFE3938AD50C}" presName="nodeFollowingNodes" presStyleLbl="node1" presStyleIdx="2" presStyleCnt="4">
        <dgm:presLayoutVars>
          <dgm:bulletEnabled val="1"/>
        </dgm:presLayoutVars>
      </dgm:prSet>
      <dgm:spPr/>
    </dgm:pt>
    <dgm:pt modelId="{56645FE5-B3EE-4743-BBBE-BE6935A60398}" type="pres">
      <dgm:prSet presAssocID="{429F549D-A013-4CA0-99CE-16FB5F5DF383}" presName="nodeFollowingNodes" presStyleLbl="node1" presStyleIdx="3" presStyleCnt="4">
        <dgm:presLayoutVars>
          <dgm:bulletEnabled val="1"/>
        </dgm:presLayoutVars>
      </dgm:prSet>
      <dgm:spPr/>
    </dgm:pt>
  </dgm:ptLst>
  <dgm:cxnLst>
    <dgm:cxn modelId="{51BD3845-2707-49E5-8F65-A6C5CE1D98FE}" type="presOf" srcId="{D67B62EB-6175-47C8-A780-FB4023135E0D}" destId="{74041A30-49DC-4C8D-B64D-853244BDA805}" srcOrd="0" destOrd="0" presId="urn:microsoft.com/office/officeart/2005/8/layout/cycle3"/>
    <dgm:cxn modelId="{8F33ED4B-1D1B-476C-B562-5AAAF406A28A}" type="presOf" srcId="{429F549D-A013-4CA0-99CE-16FB5F5DF383}" destId="{56645FE5-B3EE-4743-BBBE-BE6935A60398}" srcOrd="0" destOrd="0" presId="urn:microsoft.com/office/officeart/2005/8/layout/cycle3"/>
    <dgm:cxn modelId="{B290FD6C-73B5-4297-8730-CF2D3FB0410C}" type="presOf" srcId="{49B5EA1F-78C0-4FA6-89AA-454A44B79FAB}" destId="{7FC7C703-CD03-4FB7-B89F-01C5EFFEA43B}" srcOrd="0" destOrd="0" presId="urn:microsoft.com/office/officeart/2005/8/layout/cycle3"/>
    <dgm:cxn modelId="{B8A29790-7DC9-42B0-B29E-59F19B958987}" type="presOf" srcId="{06EBF722-2876-4DA4-91F8-8A0E8FCE1E07}" destId="{8F9A8C4A-741D-4D94-BFFE-4C77862B0A5E}" srcOrd="0" destOrd="0" presId="urn:microsoft.com/office/officeart/2005/8/layout/cycle3"/>
    <dgm:cxn modelId="{606C01A0-0D6A-45E8-98A2-D8B065C8A038}" srcId="{D67B62EB-6175-47C8-A780-FB4023135E0D}" destId="{429F549D-A013-4CA0-99CE-16FB5F5DF383}" srcOrd="3" destOrd="0" parTransId="{C913923E-331E-4A43-91B8-95B5433A4133}" sibTransId="{6793020C-7332-4FB9-8A9F-67F31C11462B}"/>
    <dgm:cxn modelId="{865467A3-6710-4E87-8F99-370B48E191EF}" type="presOf" srcId="{69797FA5-488E-42C5-800E-FFE3938AD50C}" destId="{24826A8E-7169-473C-870D-3E798C237821}" srcOrd="0" destOrd="0" presId="urn:microsoft.com/office/officeart/2005/8/layout/cycle3"/>
    <dgm:cxn modelId="{E39C85AB-93D0-47EA-B9EE-4A27015883AF}" srcId="{D67B62EB-6175-47C8-A780-FB4023135E0D}" destId="{69797FA5-488E-42C5-800E-FFE3938AD50C}" srcOrd="2" destOrd="0" parTransId="{830C9114-7083-45E0-871D-5F41D19F6FA1}" sibTransId="{749DEEC6-F775-4D44-9ACF-889BD69AFFD4}"/>
    <dgm:cxn modelId="{A8EE8BBA-D46A-40FA-A928-B15ADBC15C5A}" type="presOf" srcId="{B07A0C74-26BA-48CD-84D0-2707D23C4E1F}" destId="{E75AB668-D993-44A3-B29B-405B8D88C739}" srcOrd="0" destOrd="0" presId="urn:microsoft.com/office/officeart/2005/8/layout/cycle3"/>
    <dgm:cxn modelId="{0B04B6C7-20E9-40C8-8E92-1B77E5053BFC}" srcId="{D67B62EB-6175-47C8-A780-FB4023135E0D}" destId="{B07A0C74-26BA-48CD-84D0-2707D23C4E1F}" srcOrd="0" destOrd="0" parTransId="{79AFDC86-DAAF-40F8-8DC2-6D17CA926CDA}" sibTransId="{49B5EA1F-78C0-4FA6-89AA-454A44B79FAB}"/>
    <dgm:cxn modelId="{EB882AF4-9D83-4A24-84A4-759ABCDCFE7C}" srcId="{D67B62EB-6175-47C8-A780-FB4023135E0D}" destId="{06EBF722-2876-4DA4-91F8-8A0E8FCE1E07}" srcOrd="1" destOrd="0" parTransId="{B2AA4F6E-3DEE-455C-AAA7-15D877B3D682}" sibTransId="{E3C40669-DF09-4FEC-928C-B6032C6AF403}"/>
    <dgm:cxn modelId="{09E80F87-95D8-4909-90BE-FF08C416D642}" type="presParOf" srcId="{74041A30-49DC-4C8D-B64D-853244BDA805}" destId="{D236A4F4-3A97-42CE-967E-C369370C4D17}" srcOrd="0" destOrd="0" presId="urn:microsoft.com/office/officeart/2005/8/layout/cycle3"/>
    <dgm:cxn modelId="{28320938-3F1B-4E3F-B272-E7927D95BD9A}" type="presParOf" srcId="{D236A4F4-3A97-42CE-967E-C369370C4D17}" destId="{E75AB668-D993-44A3-B29B-405B8D88C739}" srcOrd="0" destOrd="0" presId="urn:microsoft.com/office/officeart/2005/8/layout/cycle3"/>
    <dgm:cxn modelId="{2C41FF90-FD23-4590-8BCA-0D42A7985A3B}" type="presParOf" srcId="{D236A4F4-3A97-42CE-967E-C369370C4D17}" destId="{7FC7C703-CD03-4FB7-B89F-01C5EFFEA43B}" srcOrd="1" destOrd="0" presId="urn:microsoft.com/office/officeart/2005/8/layout/cycle3"/>
    <dgm:cxn modelId="{D08B6FD9-9248-4DC1-AB57-154BA3EC3FE3}" type="presParOf" srcId="{D236A4F4-3A97-42CE-967E-C369370C4D17}" destId="{8F9A8C4A-741D-4D94-BFFE-4C77862B0A5E}" srcOrd="2" destOrd="0" presId="urn:microsoft.com/office/officeart/2005/8/layout/cycle3"/>
    <dgm:cxn modelId="{F8936AAC-D47C-45F6-B869-7AFB0C7ECABC}" type="presParOf" srcId="{D236A4F4-3A97-42CE-967E-C369370C4D17}" destId="{24826A8E-7169-473C-870D-3E798C237821}" srcOrd="3" destOrd="0" presId="urn:microsoft.com/office/officeart/2005/8/layout/cycle3"/>
    <dgm:cxn modelId="{2F56F285-E8C6-45B6-AB82-E5F23E56D2F6}" type="presParOf" srcId="{D236A4F4-3A97-42CE-967E-C369370C4D17}" destId="{56645FE5-B3EE-4743-BBBE-BE6935A60398}"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7C703-CD03-4FB7-B89F-01C5EFFEA43B}">
      <dsp:nvSpPr>
        <dsp:cNvPr id="0" name=""/>
        <dsp:cNvSpPr/>
      </dsp:nvSpPr>
      <dsp:spPr>
        <a:xfrm>
          <a:off x="526541" y="517275"/>
          <a:ext cx="3221736" cy="3221736"/>
        </a:xfrm>
        <a:prstGeom prst="circularArrow">
          <a:avLst>
            <a:gd name="adj1" fmla="val 4668"/>
            <a:gd name="adj2" fmla="val 272909"/>
            <a:gd name="adj3" fmla="val 13161089"/>
            <a:gd name="adj4" fmla="val 17810337"/>
            <a:gd name="adj5" fmla="val 484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5AB668-D993-44A3-B29B-405B8D88C739}">
      <dsp:nvSpPr>
        <dsp:cNvPr id="0" name=""/>
        <dsp:cNvSpPr/>
      </dsp:nvSpPr>
      <dsp:spPr>
        <a:xfrm>
          <a:off x="1157415" y="559175"/>
          <a:ext cx="1959988" cy="97999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Raw materials</a:t>
          </a:r>
        </a:p>
      </dsp:txBody>
      <dsp:txXfrm>
        <a:off x="1205254" y="607014"/>
        <a:ext cx="1864310" cy="884316"/>
      </dsp:txXfrm>
    </dsp:sp>
    <dsp:sp modelId="{8F9A8C4A-741D-4D94-BFFE-4C77862B0A5E}">
      <dsp:nvSpPr>
        <dsp:cNvPr id="0" name=""/>
        <dsp:cNvSpPr/>
      </dsp:nvSpPr>
      <dsp:spPr>
        <a:xfrm>
          <a:off x="2314233" y="1715992"/>
          <a:ext cx="1959988" cy="97999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Production</a:t>
          </a:r>
          <a:endParaRPr lang="en-US" sz="2000" kern="1200" dirty="0"/>
        </a:p>
      </dsp:txBody>
      <dsp:txXfrm>
        <a:off x="2362072" y="1763831"/>
        <a:ext cx="1864310" cy="884316"/>
      </dsp:txXfrm>
    </dsp:sp>
    <dsp:sp modelId="{24826A8E-7169-473C-870D-3E798C237821}">
      <dsp:nvSpPr>
        <dsp:cNvPr id="0" name=""/>
        <dsp:cNvSpPr/>
      </dsp:nvSpPr>
      <dsp:spPr>
        <a:xfrm>
          <a:off x="1157415" y="2872810"/>
          <a:ext cx="1959988" cy="97999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Use</a:t>
          </a:r>
        </a:p>
      </dsp:txBody>
      <dsp:txXfrm>
        <a:off x="1205254" y="2920649"/>
        <a:ext cx="1864310" cy="884316"/>
      </dsp:txXfrm>
    </dsp:sp>
    <dsp:sp modelId="{56645FE5-B3EE-4743-BBBE-BE6935A60398}">
      <dsp:nvSpPr>
        <dsp:cNvPr id="0" name=""/>
        <dsp:cNvSpPr/>
      </dsp:nvSpPr>
      <dsp:spPr>
        <a:xfrm>
          <a:off x="598" y="1715992"/>
          <a:ext cx="1959988" cy="97999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Reuse/repair/</a:t>
          </a:r>
        </a:p>
        <a:p>
          <a:pPr marL="0" lvl="0" indent="0" algn="ctr" defTabSz="889000">
            <a:lnSpc>
              <a:spcPct val="90000"/>
            </a:lnSpc>
            <a:spcBef>
              <a:spcPct val="0"/>
            </a:spcBef>
            <a:spcAft>
              <a:spcPct val="35000"/>
            </a:spcAft>
            <a:buNone/>
          </a:pPr>
          <a:r>
            <a:rPr lang="en-US" sz="2000" b="1" kern="1200" noProof="0" dirty="0"/>
            <a:t>recycling</a:t>
          </a:r>
        </a:p>
      </dsp:txBody>
      <dsp:txXfrm>
        <a:off x="48437" y="1763831"/>
        <a:ext cx="1864310" cy="88431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8397C-49C9-4F1E-B228-BF281010CEC5}" type="datetimeFigureOut">
              <a:rPr lang="en-GB" smtClean="0"/>
              <a:t>07/12/2021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C909E-DB3A-494C-BD89-D0479E55F7C5}" type="slidenum">
              <a:rPr lang="en-GB" smtClean="0"/>
              <a:t>‹#›</a:t>
            </a:fld>
            <a:endParaRPr lang="en-GB"/>
          </a:p>
        </p:txBody>
      </p:sp>
    </p:spTree>
    <p:extLst>
      <p:ext uri="{BB962C8B-B14F-4D97-AF65-F5344CB8AC3E}">
        <p14:creationId xmlns:p14="http://schemas.microsoft.com/office/powerpoint/2010/main" val="1632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Not</a:t>
            </a:r>
            <a:r>
              <a:rPr lang="lv-LV" dirty="0"/>
              <a:t> </a:t>
            </a:r>
            <a:r>
              <a:rPr lang="lv-LV" dirty="0" err="1"/>
              <a:t>in</a:t>
            </a:r>
            <a:r>
              <a:rPr lang="lv-LV" dirty="0"/>
              <a:t> </a:t>
            </a:r>
            <a:r>
              <a:rPr lang="lv-LV" dirty="0" err="1"/>
              <a:t>the</a:t>
            </a:r>
            <a:r>
              <a:rPr lang="lv-LV" dirty="0"/>
              <a:t> video</a:t>
            </a:r>
          </a:p>
        </p:txBody>
      </p:sp>
      <p:sp>
        <p:nvSpPr>
          <p:cNvPr id="4" name="Slide Number Placeholder 3"/>
          <p:cNvSpPr>
            <a:spLocks noGrp="1"/>
          </p:cNvSpPr>
          <p:nvPr>
            <p:ph type="sldNum" sz="quarter" idx="10"/>
          </p:nvPr>
        </p:nvSpPr>
        <p:spPr/>
        <p:txBody>
          <a:bodyPr/>
          <a:lstStyle/>
          <a:p>
            <a:fld id="{97FC909E-DB3A-494C-BD89-D0479E55F7C5}" type="slidenum">
              <a:rPr lang="en-GB" smtClean="0"/>
              <a:t>2</a:t>
            </a:fld>
            <a:endParaRPr lang="en-GB"/>
          </a:p>
        </p:txBody>
      </p:sp>
    </p:spTree>
    <p:extLst>
      <p:ext uri="{BB962C8B-B14F-4D97-AF65-F5344CB8AC3E}">
        <p14:creationId xmlns:p14="http://schemas.microsoft.com/office/powerpoint/2010/main" val="194706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24</a:t>
            </a:fld>
            <a:endParaRPr lang="lv-LV"/>
          </a:p>
        </p:txBody>
      </p:sp>
    </p:spTree>
    <p:extLst>
      <p:ext uri="{BB962C8B-B14F-4D97-AF65-F5344CB8AC3E}">
        <p14:creationId xmlns:p14="http://schemas.microsoft.com/office/powerpoint/2010/main" val="389189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25</a:t>
            </a:fld>
            <a:endParaRPr lang="lv-LV"/>
          </a:p>
        </p:txBody>
      </p:sp>
    </p:spTree>
    <p:extLst>
      <p:ext uri="{BB962C8B-B14F-4D97-AF65-F5344CB8AC3E}">
        <p14:creationId xmlns:p14="http://schemas.microsoft.com/office/powerpoint/2010/main" val="381795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29</a:t>
            </a:fld>
            <a:endParaRPr lang="en-GB"/>
          </a:p>
        </p:txBody>
      </p:sp>
    </p:spTree>
    <p:extLst>
      <p:ext uri="{BB962C8B-B14F-4D97-AF65-F5344CB8AC3E}">
        <p14:creationId xmlns:p14="http://schemas.microsoft.com/office/powerpoint/2010/main" val="572403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30</a:t>
            </a:fld>
            <a:endParaRPr lang="en-GB"/>
          </a:p>
        </p:txBody>
      </p:sp>
    </p:spTree>
    <p:extLst>
      <p:ext uri="{BB962C8B-B14F-4D97-AF65-F5344CB8AC3E}">
        <p14:creationId xmlns:p14="http://schemas.microsoft.com/office/powerpoint/2010/main" val="36421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C909E-DB3A-494C-BD89-D0479E55F7C5}" type="slidenum">
              <a:rPr lang="en-GB" smtClean="0"/>
              <a:t>31</a:t>
            </a:fld>
            <a:endParaRPr lang="en-GB"/>
          </a:p>
        </p:txBody>
      </p:sp>
    </p:spTree>
    <p:extLst>
      <p:ext uri="{BB962C8B-B14F-4D97-AF65-F5344CB8AC3E}">
        <p14:creationId xmlns:p14="http://schemas.microsoft.com/office/powerpoint/2010/main" val="930530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34</a:t>
            </a:fld>
            <a:endParaRPr lang="lv-LV"/>
          </a:p>
        </p:txBody>
      </p:sp>
    </p:spTree>
    <p:extLst>
      <p:ext uri="{BB962C8B-B14F-4D97-AF65-F5344CB8AC3E}">
        <p14:creationId xmlns:p14="http://schemas.microsoft.com/office/powerpoint/2010/main" val="103627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38</a:t>
            </a:fld>
            <a:endParaRPr lang="lv-LV"/>
          </a:p>
        </p:txBody>
      </p:sp>
    </p:spTree>
    <p:extLst>
      <p:ext uri="{BB962C8B-B14F-4D97-AF65-F5344CB8AC3E}">
        <p14:creationId xmlns:p14="http://schemas.microsoft.com/office/powerpoint/2010/main" val="4239461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40</a:t>
            </a:fld>
            <a:endParaRPr lang="lv-LV"/>
          </a:p>
        </p:txBody>
      </p:sp>
    </p:spTree>
    <p:extLst>
      <p:ext uri="{BB962C8B-B14F-4D97-AF65-F5344CB8AC3E}">
        <p14:creationId xmlns:p14="http://schemas.microsoft.com/office/powerpoint/2010/main" val="4151972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41</a:t>
            </a:fld>
            <a:endParaRPr lang="lv-LV"/>
          </a:p>
        </p:txBody>
      </p:sp>
    </p:spTree>
    <p:extLst>
      <p:ext uri="{BB962C8B-B14F-4D97-AF65-F5344CB8AC3E}">
        <p14:creationId xmlns:p14="http://schemas.microsoft.com/office/powerpoint/2010/main" val="173051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42</a:t>
            </a:fld>
            <a:endParaRPr lang="lv-LV"/>
          </a:p>
        </p:txBody>
      </p:sp>
    </p:spTree>
    <p:extLst>
      <p:ext uri="{BB962C8B-B14F-4D97-AF65-F5344CB8AC3E}">
        <p14:creationId xmlns:p14="http://schemas.microsoft.com/office/powerpoint/2010/main" val="59760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Video starts</a:t>
            </a:r>
          </a:p>
        </p:txBody>
      </p:sp>
      <p:sp>
        <p:nvSpPr>
          <p:cNvPr id="4" name="Slide Number Placeholder 3"/>
          <p:cNvSpPr>
            <a:spLocks noGrp="1"/>
          </p:cNvSpPr>
          <p:nvPr>
            <p:ph type="sldNum" sz="quarter" idx="10"/>
          </p:nvPr>
        </p:nvSpPr>
        <p:spPr/>
        <p:txBody>
          <a:bodyPr/>
          <a:lstStyle/>
          <a:p>
            <a:fld id="{97FC909E-DB3A-494C-BD89-D0479E55F7C5}" type="slidenum">
              <a:rPr lang="en-GB" smtClean="0"/>
              <a:t>5</a:t>
            </a:fld>
            <a:endParaRPr lang="en-GB"/>
          </a:p>
        </p:txBody>
      </p:sp>
    </p:spTree>
    <p:extLst>
      <p:ext uri="{BB962C8B-B14F-4D97-AF65-F5344CB8AC3E}">
        <p14:creationId xmlns:p14="http://schemas.microsoft.com/office/powerpoint/2010/main" val="239362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43</a:t>
            </a:fld>
            <a:endParaRPr lang="lv-LV"/>
          </a:p>
        </p:txBody>
      </p:sp>
    </p:spTree>
    <p:extLst>
      <p:ext uri="{BB962C8B-B14F-4D97-AF65-F5344CB8AC3E}">
        <p14:creationId xmlns:p14="http://schemas.microsoft.com/office/powerpoint/2010/main" val="181250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44</a:t>
            </a:fld>
            <a:endParaRPr lang="lv-LV"/>
          </a:p>
        </p:txBody>
      </p:sp>
    </p:spTree>
    <p:extLst>
      <p:ext uri="{BB962C8B-B14F-4D97-AF65-F5344CB8AC3E}">
        <p14:creationId xmlns:p14="http://schemas.microsoft.com/office/powerpoint/2010/main" val="268742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45</a:t>
            </a:fld>
            <a:endParaRPr lang="lv-LV"/>
          </a:p>
        </p:txBody>
      </p:sp>
    </p:spTree>
    <p:extLst>
      <p:ext uri="{BB962C8B-B14F-4D97-AF65-F5344CB8AC3E}">
        <p14:creationId xmlns:p14="http://schemas.microsoft.com/office/powerpoint/2010/main" val="3395948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46</a:t>
            </a:fld>
            <a:endParaRPr lang="lv-LV"/>
          </a:p>
        </p:txBody>
      </p:sp>
    </p:spTree>
    <p:extLst>
      <p:ext uri="{BB962C8B-B14F-4D97-AF65-F5344CB8AC3E}">
        <p14:creationId xmlns:p14="http://schemas.microsoft.com/office/powerpoint/2010/main" val="13920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49</a:t>
            </a:fld>
            <a:endParaRPr lang="en-GB"/>
          </a:p>
        </p:txBody>
      </p:sp>
    </p:spTree>
    <p:extLst>
      <p:ext uri="{BB962C8B-B14F-4D97-AF65-F5344CB8AC3E}">
        <p14:creationId xmlns:p14="http://schemas.microsoft.com/office/powerpoint/2010/main" val="1844183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50</a:t>
            </a:fld>
            <a:endParaRPr lang="lv-LV"/>
          </a:p>
        </p:txBody>
      </p:sp>
    </p:spTree>
    <p:extLst>
      <p:ext uri="{BB962C8B-B14F-4D97-AF65-F5344CB8AC3E}">
        <p14:creationId xmlns:p14="http://schemas.microsoft.com/office/powerpoint/2010/main" val="480103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51</a:t>
            </a:fld>
            <a:endParaRPr lang="lv-LV"/>
          </a:p>
        </p:txBody>
      </p:sp>
    </p:spTree>
    <p:extLst>
      <p:ext uri="{BB962C8B-B14F-4D97-AF65-F5344CB8AC3E}">
        <p14:creationId xmlns:p14="http://schemas.microsoft.com/office/powerpoint/2010/main" val="4219164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24C611-6342-4C64-8FE2-C264E271400E}" type="slidenum">
              <a:rPr lang="lv-LV" smtClean="0"/>
              <a:t>52</a:t>
            </a:fld>
            <a:endParaRPr lang="lv-LV"/>
          </a:p>
        </p:txBody>
      </p:sp>
    </p:spTree>
    <p:extLst>
      <p:ext uri="{BB962C8B-B14F-4D97-AF65-F5344CB8AC3E}">
        <p14:creationId xmlns:p14="http://schemas.microsoft.com/office/powerpoint/2010/main" val="538083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54</a:t>
            </a:fld>
            <a:endParaRPr lang="lv-LV"/>
          </a:p>
        </p:txBody>
      </p:sp>
    </p:spTree>
    <p:extLst>
      <p:ext uri="{BB962C8B-B14F-4D97-AF65-F5344CB8AC3E}">
        <p14:creationId xmlns:p14="http://schemas.microsoft.com/office/powerpoint/2010/main" val="1201106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56</a:t>
            </a:fld>
            <a:endParaRPr lang="lv-LV"/>
          </a:p>
        </p:txBody>
      </p:sp>
    </p:spTree>
    <p:extLst>
      <p:ext uri="{BB962C8B-B14F-4D97-AF65-F5344CB8AC3E}">
        <p14:creationId xmlns:p14="http://schemas.microsoft.com/office/powerpoint/2010/main" val="203907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a:t>
            </a:fld>
            <a:endParaRPr lang="en-GB"/>
          </a:p>
        </p:txBody>
      </p:sp>
    </p:spTree>
    <p:extLst>
      <p:ext uri="{BB962C8B-B14F-4D97-AF65-F5344CB8AC3E}">
        <p14:creationId xmlns:p14="http://schemas.microsoft.com/office/powerpoint/2010/main" val="241571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57</a:t>
            </a:fld>
            <a:endParaRPr lang="en-GB"/>
          </a:p>
        </p:txBody>
      </p:sp>
    </p:spTree>
    <p:extLst>
      <p:ext uri="{BB962C8B-B14F-4D97-AF65-F5344CB8AC3E}">
        <p14:creationId xmlns:p14="http://schemas.microsoft.com/office/powerpoint/2010/main" val="3374860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58</a:t>
            </a:fld>
            <a:endParaRPr lang="lv-LV" dirty="0"/>
          </a:p>
        </p:txBody>
      </p:sp>
    </p:spTree>
    <p:extLst>
      <p:ext uri="{BB962C8B-B14F-4D97-AF65-F5344CB8AC3E}">
        <p14:creationId xmlns:p14="http://schemas.microsoft.com/office/powerpoint/2010/main" val="2850516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63</a:t>
            </a:fld>
            <a:endParaRPr lang="en-GB"/>
          </a:p>
        </p:txBody>
      </p:sp>
    </p:spTree>
    <p:extLst>
      <p:ext uri="{BB962C8B-B14F-4D97-AF65-F5344CB8AC3E}">
        <p14:creationId xmlns:p14="http://schemas.microsoft.com/office/powerpoint/2010/main" val="672911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64</a:t>
            </a:fld>
            <a:endParaRPr lang="en-GB"/>
          </a:p>
        </p:txBody>
      </p:sp>
    </p:spTree>
    <p:extLst>
      <p:ext uri="{BB962C8B-B14F-4D97-AF65-F5344CB8AC3E}">
        <p14:creationId xmlns:p14="http://schemas.microsoft.com/office/powerpoint/2010/main" val="1526747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65</a:t>
            </a:fld>
            <a:endParaRPr lang="en-GB"/>
          </a:p>
        </p:txBody>
      </p:sp>
    </p:spTree>
    <p:extLst>
      <p:ext uri="{BB962C8B-B14F-4D97-AF65-F5344CB8AC3E}">
        <p14:creationId xmlns:p14="http://schemas.microsoft.com/office/powerpoint/2010/main" val="359683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66</a:t>
            </a:fld>
            <a:endParaRPr lang="en-GB"/>
          </a:p>
        </p:txBody>
      </p:sp>
    </p:spTree>
    <p:extLst>
      <p:ext uri="{BB962C8B-B14F-4D97-AF65-F5344CB8AC3E}">
        <p14:creationId xmlns:p14="http://schemas.microsoft.com/office/powerpoint/2010/main" val="2672428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Blueberry</a:t>
            </a:r>
            <a:r>
              <a:rPr lang="lv-LV" dirty="0"/>
              <a:t> </a:t>
            </a:r>
            <a:r>
              <a:rPr lang="lv-LV" dirty="0" err="1"/>
              <a:t>crop</a:t>
            </a:r>
            <a:r>
              <a:rPr lang="lv-LV" dirty="0"/>
              <a:t> </a:t>
            </a:r>
            <a:r>
              <a:rPr lang="lv-LV" dirty="0" err="1"/>
              <a:t>residues</a:t>
            </a:r>
            <a:r>
              <a:rPr lang="lv-LV" dirty="0"/>
              <a:t> </a:t>
            </a:r>
            <a:r>
              <a:rPr lang="lv-LV" dirty="0" err="1"/>
              <a:t>for</a:t>
            </a:r>
            <a:r>
              <a:rPr lang="lv-LV" dirty="0"/>
              <a:t> </a:t>
            </a:r>
            <a:r>
              <a:rPr lang="lv-LV" dirty="0" err="1"/>
              <a:t>value-added</a:t>
            </a:r>
            <a:r>
              <a:rPr lang="lv-LV" dirty="0"/>
              <a:t> </a:t>
            </a:r>
            <a:r>
              <a:rPr lang="lv-LV" dirty="0" err="1"/>
              <a:t>products</a:t>
            </a:r>
            <a:r>
              <a:rPr lang="lv-LV" dirty="0"/>
              <a:t> (</a:t>
            </a:r>
            <a:r>
              <a:rPr lang="lv-LV" dirty="0" err="1"/>
              <a:t>polyphenols</a:t>
            </a:r>
            <a:r>
              <a:rPr lang="lv-LV" dirty="0"/>
              <a:t>, </a:t>
            </a:r>
            <a:r>
              <a:rPr lang="lv-LV" dirty="0" err="1"/>
              <a:t>antioxidants</a:t>
            </a:r>
            <a:r>
              <a:rPr lang="lv-LV" dirty="0"/>
              <a:t>, </a:t>
            </a:r>
            <a:r>
              <a:rPr lang="lv-LV" dirty="0" err="1"/>
              <a:t>biofuels</a:t>
            </a:r>
            <a:r>
              <a:rPr lang="lv-LV" dirty="0"/>
              <a:t>, </a:t>
            </a:r>
            <a:r>
              <a:rPr lang="lv-LV" dirty="0" err="1"/>
              <a:t>bioproducts</a:t>
            </a:r>
            <a:r>
              <a:rPr lang="lv-LV" dirty="0"/>
              <a:t>, adsorbents, </a:t>
            </a:r>
            <a:r>
              <a:rPr lang="lv-LV" dirty="0" err="1"/>
              <a:t>functional</a:t>
            </a:r>
            <a:r>
              <a:rPr lang="lv-LV" dirty="0"/>
              <a:t> </a:t>
            </a:r>
            <a:r>
              <a:rPr lang="lv-LV" dirty="0" err="1"/>
              <a:t>food</a:t>
            </a:r>
            <a:r>
              <a:rPr lang="lv-LV" dirty="0"/>
              <a:t>, </a:t>
            </a:r>
            <a:r>
              <a:rPr lang="lv-LV" dirty="0" err="1"/>
              <a:t>compost</a:t>
            </a:r>
            <a:r>
              <a:rPr lang="lv-LV" dirty="0"/>
              <a:t>);</a:t>
            </a:r>
          </a:p>
          <a:p>
            <a:r>
              <a:rPr lang="lv-LV" dirty="0" err="1"/>
              <a:t>Pomace</a:t>
            </a:r>
            <a:r>
              <a:rPr lang="lv-LV" dirty="0"/>
              <a:t>, </a:t>
            </a:r>
            <a:r>
              <a:rPr lang="lv-LV" dirty="0" err="1"/>
              <a:t>leaves</a:t>
            </a:r>
            <a:r>
              <a:rPr lang="lv-LV" dirty="0"/>
              <a:t>, </a:t>
            </a:r>
            <a:r>
              <a:rPr lang="lv-LV" dirty="0" err="1"/>
              <a:t>branches</a:t>
            </a:r>
            <a:r>
              <a:rPr lang="lv-LV" dirty="0"/>
              <a:t>, </a:t>
            </a:r>
            <a:r>
              <a:rPr lang="lv-LV" dirty="0" err="1"/>
              <a:t>broken</a:t>
            </a:r>
            <a:r>
              <a:rPr lang="lv-LV" dirty="0"/>
              <a:t> </a:t>
            </a:r>
            <a:r>
              <a:rPr lang="lv-LV" dirty="0" err="1"/>
              <a:t>blueberries</a:t>
            </a:r>
            <a:r>
              <a:rPr lang="lv-LV" dirty="0"/>
              <a:t> </a:t>
            </a:r>
            <a:r>
              <a:rPr lang="lv-LV" dirty="0" err="1"/>
              <a:t>debris</a:t>
            </a:r>
            <a:r>
              <a:rPr lang="lv-LV" dirty="0"/>
              <a:t> </a:t>
            </a:r>
            <a:r>
              <a:rPr lang="lv-LV" dirty="0" err="1"/>
              <a:t>created</a:t>
            </a:r>
            <a:r>
              <a:rPr lang="lv-LV" dirty="0"/>
              <a:t> </a:t>
            </a:r>
            <a:r>
              <a:rPr lang="lv-LV" dirty="0" err="1"/>
              <a:t>during</a:t>
            </a:r>
            <a:r>
              <a:rPr lang="lv-LV" dirty="0"/>
              <a:t> </a:t>
            </a:r>
            <a:r>
              <a:rPr lang="lv-LV" dirty="0" err="1"/>
              <a:t>crop</a:t>
            </a:r>
            <a:r>
              <a:rPr lang="lv-LV" dirty="0"/>
              <a:t> </a:t>
            </a:r>
            <a:r>
              <a:rPr lang="lv-LV" dirty="0" err="1"/>
              <a:t>production</a:t>
            </a:r>
            <a:r>
              <a:rPr lang="lv-LV" dirty="0"/>
              <a:t> </a:t>
            </a:r>
            <a:r>
              <a:rPr lang="lv-LV" dirty="0" err="1"/>
              <a:t>and</a:t>
            </a:r>
            <a:r>
              <a:rPr lang="lv-LV" dirty="0"/>
              <a:t> </a:t>
            </a:r>
            <a:r>
              <a:rPr lang="lv-LV" dirty="0" err="1"/>
              <a:t>harvesting</a:t>
            </a:r>
            <a:r>
              <a:rPr lang="lv-LV" dirty="0"/>
              <a:t>;</a:t>
            </a:r>
          </a:p>
          <a:p>
            <a:r>
              <a:rPr lang="lv-LV" dirty="0" err="1"/>
              <a:t>Additives</a:t>
            </a:r>
            <a:r>
              <a:rPr lang="lv-LV" dirty="0"/>
              <a:t> </a:t>
            </a:r>
            <a:r>
              <a:rPr lang="lv-LV" dirty="0" err="1"/>
              <a:t>for</a:t>
            </a:r>
            <a:r>
              <a:rPr lang="lv-LV" dirty="0"/>
              <a:t> </a:t>
            </a:r>
            <a:r>
              <a:rPr lang="lv-LV" dirty="0" err="1"/>
              <a:t>food</a:t>
            </a:r>
            <a:r>
              <a:rPr lang="lv-LV" dirty="0"/>
              <a:t> </a:t>
            </a:r>
            <a:r>
              <a:rPr lang="lv-LV" dirty="0" err="1"/>
              <a:t>packaging</a:t>
            </a:r>
            <a:r>
              <a:rPr lang="lv-LV" dirty="0"/>
              <a:t> (</a:t>
            </a:r>
            <a:r>
              <a:rPr lang="lv-LV" dirty="0" err="1"/>
              <a:t>films</a:t>
            </a:r>
            <a:r>
              <a:rPr lang="lv-LV" dirty="0"/>
              <a:t>);</a:t>
            </a:r>
          </a:p>
          <a:p>
            <a:r>
              <a:rPr lang="lv-LV" dirty="0" err="1"/>
              <a:t>Most</a:t>
            </a:r>
            <a:r>
              <a:rPr lang="lv-LV" dirty="0"/>
              <a:t> </a:t>
            </a:r>
            <a:r>
              <a:rPr lang="lv-LV" dirty="0" err="1"/>
              <a:t>used</a:t>
            </a:r>
            <a:r>
              <a:rPr lang="lv-LV" dirty="0"/>
              <a:t> </a:t>
            </a:r>
            <a:r>
              <a:rPr lang="lv-LV" dirty="0" err="1"/>
              <a:t>conversion</a:t>
            </a:r>
            <a:r>
              <a:rPr lang="lv-LV" dirty="0"/>
              <a:t> </a:t>
            </a:r>
            <a:r>
              <a:rPr lang="lv-LV" dirty="0" err="1"/>
              <a:t>processes</a:t>
            </a:r>
            <a:r>
              <a:rPr lang="lv-LV" dirty="0"/>
              <a:t>: </a:t>
            </a:r>
            <a:r>
              <a:rPr lang="lv-LV" dirty="0" err="1"/>
              <a:t>hydrolysis</a:t>
            </a:r>
            <a:r>
              <a:rPr lang="lv-LV" dirty="0"/>
              <a:t>, </a:t>
            </a:r>
            <a:r>
              <a:rPr lang="lv-LV" dirty="0" err="1"/>
              <a:t>anaerobic</a:t>
            </a:r>
            <a:r>
              <a:rPr lang="lv-LV" dirty="0"/>
              <a:t> </a:t>
            </a:r>
            <a:r>
              <a:rPr lang="lv-LV" dirty="0" err="1"/>
              <a:t>digestion</a:t>
            </a:r>
            <a:r>
              <a:rPr lang="lv-LV" dirty="0"/>
              <a:t>, </a:t>
            </a:r>
            <a:r>
              <a:rPr lang="lv-LV" dirty="0" err="1"/>
              <a:t>gasification</a:t>
            </a:r>
            <a:r>
              <a:rPr lang="lv-LV" dirty="0"/>
              <a:t>, </a:t>
            </a:r>
            <a:r>
              <a:rPr lang="lv-LV" dirty="0" err="1"/>
              <a:t>pyrolysis</a:t>
            </a:r>
            <a:r>
              <a:rPr lang="lv-LV" dirty="0"/>
              <a:t>, </a:t>
            </a:r>
            <a:r>
              <a:rPr lang="lv-LV" dirty="0" err="1"/>
              <a:t>hydrothermal</a:t>
            </a:r>
            <a:r>
              <a:rPr lang="lv-LV" dirty="0"/>
              <a:t> </a:t>
            </a:r>
            <a:r>
              <a:rPr lang="lv-LV" dirty="0" err="1"/>
              <a:t>liquefaction</a:t>
            </a:r>
            <a:r>
              <a:rPr lang="lv-LV" dirty="0"/>
              <a:t>;</a:t>
            </a:r>
          </a:p>
          <a:p>
            <a:r>
              <a:rPr lang="lv-LV" dirty="0" err="1"/>
              <a:t>Recycling</a:t>
            </a:r>
            <a:r>
              <a:rPr lang="lv-LV" dirty="0"/>
              <a:t> </a:t>
            </a:r>
            <a:r>
              <a:rPr lang="lv-LV" dirty="0" err="1"/>
              <a:t>of</a:t>
            </a:r>
            <a:r>
              <a:rPr lang="lv-LV" dirty="0"/>
              <a:t> </a:t>
            </a:r>
            <a:r>
              <a:rPr lang="lv-LV" dirty="0" err="1"/>
              <a:t>blueberry</a:t>
            </a:r>
            <a:r>
              <a:rPr lang="lv-LV" dirty="0"/>
              <a:t> </a:t>
            </a:r>
            <a:r>
              <a:rPr lang="lv-LV" dirty="0" err="1"/>
              <a:t>waste</a:t>
            </a:r>
            <a:r>
              <a:rPr lang="lv-LV" dirty="0"/>
              <a:t> </a:t>
            </a:r>
            <a:r>
              <a:rPr lang="lv-LV" dirty="0" err="1"/>
              <a:t>could</a:t>
            </a:r>
            <a:r>
              <a:rPr lang="lv-LV" dirty="0"/>
              <a:t> </a:t>
            </a:r>
            <a:r>
              <a:rPr lang="lv-LV" dirty="0" err="1"/>
              <a:t>decrease</a:t>
            </a:r>
            <a:r>
              <a:rPr lang="lv-LV" dirty="0"/>
              <a:t> </a:t>
            </a:r>
            <a:r>
              <a:rPr lang="lv-LV" dirty="0" err="1"/>
              <a:t>contamination</a:t>
            </a:r>
            <a:r>
              <a:rPr lang="lv-LV" dirty="0"/>
              <a:t> </a:t>
            </a:r>
            <a:r>
              <a:rPr lang="lv-LV" dirty="0" err="1"/>
              <a:t>and</a:t>
            </a:r>
            <a:r>
              <a:rPr lang="lv-LV" dirty="0"/>
              <a:t> </a:t>
            </a:r>
            <a:r>
              <a:rPr lang="lv-LV" dirty="0" err="1"/>
              <a:t>generate</a:t>
            </a:r>
            <a:r>
              <a:rPr lang="lv-LV" dirty="0"/>
              <a:t> </a:t>
            </a:r>
            <a:r>
              <a:rPr lang="lv-LV" dirty="0" err="1"/>
              <a:t>overall</a:t>
            </a:r>
            <a:r>
              <a:rPr lang="lv-LV" dirty="0"/>
              <a:t> </a:t>
            </a:r>
            <a:r>
              <a:rPr lang="lv-LV" dirty="0" err="1"/>
              <a:t>revenues</a:t>
            </a:r>
            <a:r>
              <a:rPr lang="lv-LV" dirty="0"/>
              <a:t>.</a:t>
            </a: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68</a:t>
            </a:fld>
            <a:endParaRPr lang="en-GB"/>
          </a:p>
        </p:txBody>
      </p:sp>
    </p:spTree>
    <p:extLst>
      <p:ext uri="{BB962C8B-B14F-4D97-AF65-F5344CB8AC3E}">
        <p14:creationId xmlns:p14="http://schemas.microsoft.com/office/powerpoint/2010/main" val="2861485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97FC909E-DB3A-494C-BD89-D0479E55F7C5}" type="slidenum">
              <a:rPr lang="en-GB" smtClean="0"/>
              <a:t>69</a:t>
            </a:fld>
            <a:endParaRPr lang="en-GB"/>
          </a:p>
        </p:txBody>
      </p:sp>
    </p:spTree>
    <p:extLst>
      <p:ext uri="{BB962C8B-B14F-4D97-AF65-F5344CB8AC3E}">
        <p14:creationId xmlns:p14="http://schemas.microsoft.com/office/powerpoint/2010/main" val="2782757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Not</a:t>
            </a:r>
            <a:r>
              <a:rPr lang="lv-LV" dirty="0"/>
              <a:t> </a:t>
            </a:r>
            <a:r>
              <a:rPr lang="lv-LV" dirty="0" err="1"/>
              <a:t>in</a:t>
            </a:r>
            <a:r>
              <a:rPr lang="lv-LV" dirty="0"/>
              <a:t> </a:t>
            </a:r>
            <a:r>
              <a:rPr lang="lv-LV" dirty="0" err="1"/>
              <a:t>the</a:t>
            </a:r>
            <a:r>
              <a:rPr lang="lv-LV" dirty="0"/>
              <a:t> video</a:t>
            </a:r>
          </a:p>
        </p:txBody>
      </p:sp>
      <p:sp>
        <p:nvSpPr>
          <p:cNvPr id="4" name="Slide Number Placeholder 3"/>
          <p:cNvSpPr>
            <a:spLocks noGrp="1"/>
          </p:cNvSpPr>
          <p:nvPr>
            <p:ph type="sldNum" sz="quarter" idx="10"/>
          </p:nvPr>
        </p:nvSpPr>
        <p:spPr/>
        <p:txBody>
          <a:bodyPr/>
          <a:lstStyle/>
          <a:p>
            <a:fld id="{97FC909E-DB3A-494C-BD89-D0479E55F7C5}" type="slidenum">
              <a:rPr lang="en-GB" smtClean="0"/>
              <a:t>70</a:t>
            </a:fld>
            <a:endParaRPr lang="en-GB"/>
          </a:p>
        </p:txBody>
      </p:sp>
    </p:spTree>
    <p:extLst>
      <p:ext uri="{BB962C8B-B14F-4D97-AF65-F5344CB8AC3E}">
        <p14:creationId xmlns:p14="http://schemas.microsoft.com/office/powerpoint/2010/main" val="2768060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75</a:t>
            </a:fld>
            <a:endParaRPr lang="en-GB"/>
          </a:p>
        </p:txBody>
      </p:sp>
    </p:spTree>
    <p:extLst>
      <p:ext uri="{BB962C8B-B14F-4D97-AF65-F5344CB8AC3E}">
        <p14:creationId xmlns:p14="http://schemas.microsoft.com/office/powerpoint/2010/main" val="10182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7</a:t>
            </a:fld>
            <a:endParaRPr lang="lv-LV"/>
          </a:p>
        </p:txBody>
      </p:sp>
    </p:spTree>
    <p:extLst>
      <p:ext uri="{BB962C8B-B14F-4D97-AF65-F5344CB8AC3E}">
        <p14:creationId xmlns:p14="http://schemas.microsoft.com/office/powerpoint/2010/main" val="44143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11</a:t>
            </a:fld>
            <a:endParaRPr lang="en-GB"/>
          </a:p>
        </p:txBody>
      </p:sp>
    </p:spTree>
    <p:extLst>
      <p:ext uri="{BB962C8B-B14F-4D97-AF65-F5344CB8AC3E}">
        <p14:creationId xmlns:p14="http://schemas.microsoft.com/office/powerpoint/2010/main" val="206266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12</a:t>
            </a:fld>
            <a:endParaRPr lang="lv-LV"/>
          </a:p>
        </p:txBody>
      </p:sp>
    </p:spTree>
    <p:extLst>
      <p:ext uri="{BB962C8B-B14F-4D97-AF65-F5344CB8AC3E}">
        <p14:creationId xmlns:p14="http://schemas.microsoft.com/office/powerpoint/2010/main" val="248986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14</a:t>
            </a:fld>
            <a:endParaRPr lang="lv-LV"/>
          </a:p>
        </p:txBody>
      </p:sp>
    </p:spTree>
    <p:extLst>
      <p:ext uri="{BB962C8B-B14F-4D97-AF65-F5344CB8AC3E}">
        <p14:creationId xmlns:p14="http://schemas.microsoft.com/office/powerpoint/2010/main" val="208098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324C611-6342-4C64-8FE2-C264E271400E}" type="slidenum">
              <a:rPr lang="lv-LV" smtClean="0"/>
              <a:t>19</a:t>
            </a:fld>
            <a:endParaRPr lang="lv-LV"/>
          </a:p>
        </p:txBody>
      </p:sp>
    </p:spTree>
    <p:extLst>
      <p:ext uri="{BB962C8B-B14F-4D97-AF65-F5344CB8AC3E}">
        <p14:creationId xmlns:p14="http://schemas.microsoft.com/office/powerpoint/2010/main" val="3417398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20</a:t>
            </a:fld>
            <a:endParaRPr lang="en-GB"/>
          </a:p>
        </p:txBody>
      </p:sp>
    </p:spTree>
    <p:extLst>
      <p:ext uri="{BB962C8B-B14F-4D97-AF65-F5344CB8AC3E}">
        <p14:creationId xmlns:p14="http://schemas.microsoft.com/office/powerpoint/2010/main" val="4204388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062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04969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295320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p:spPr>
        <p:txBody>
          <a:bodyPr/>
          <a:lstStyle>
            <a:lvl1pPr marL="257175" indent="-257175">
              <a:buFont typeface="Wingdings" charset="2"/>
              <a:buChar char="§"/>
              <a:defRPr sz="1350">
                <a:solidFill>
                  <a:srgbClr val="005551"/>
                </a:solidFill>
              </a:defRPr>
            </a:lvl1pPr>
            <a:lvl2pPr>
              <a:defRPr sz="1350">
                <a:solidFill>
                  <a:srgbClr val="005551"/>
                </a:solidFill>
              </a:defRPr>
            </a:lvl2pPr>
            <a:lvl3pPr marL="857250" indent="-171450">
              <a:buSzPct val="75000"/>
              <a:buFont typeface="Wingdings" charset="2"/>
              <a:buChar char="§"/>
              <a:defRPr sz="1050">
                <a:solidFill>
                  <a:srgbClr val="005551"/>
                </a:solidFill>
              </a:defRPr>
            </a:lvl3pPr>
            <a:lvl4pPr>
              <a:buSzPct val="75000"/>
              <a:defRPr sz="1050">
                <a:solidFill>
                  <a:srgbClr val="005551"/>
                </a:solidFill>
              </a:defRPr>
            </a:lvl4pPr>
            <a:lvl5pPr marL="1543050" indent="-171450">
              <a:buSzPct val="50000"/>
              <a:buFont typeface="Wingdings" charset="2"/>
              <a:buChar char="§"/>
              <a:defRPr sz="1050">
                <a:solidFill>
                  <a:srgbClr val="00555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marL="257175" indent="-257175">
              <a:buFont typeface="Wingdings" charset="2"/>
              <a:buChar char="§"/>
              <a:defRPr sz="1350">
                <a:solidFill>
                  <a:srgbClr val="005551"/>
                </a:solidFill>
              </a:defRPr>
            </a:lvl1pPr>
            <a:lvl2pPr>
              <a:defRPr sz="1350">
                <a:solidFill>
                  <a:srgbClr val="005551"/>
                </a:solidFill>
              </a:defRPr>
            </a:lvl2pPr>
            <a:lvl3pPr marL="857250" indent="-171450">
              <a:buSzPct val="75000"/>
              <a:buFont typeface="Wingdings" charset="2"/>
              <a:buChar char="§"/>
              <a:defRPr sz="1050">
                <a:solidFill>
                  <a:srgbClr val="005551"/>
                </a:solidFill>
              </a:defRPr>
            </a:lvl3pPr>
            <a:lvl4pPr>
              <a:buSzPct val="75000"/>
              <a:defRPr sz="1050">
                <a:solidFill>
                  <a:srgbClr val="005551"/>
                </a:solidFill>
              </a:defRPr>
            </a:lvl4pPr>
            <a:lvl5pPr marL="1543050" indent="-171450">
              <a:buSzPct val="50000"/>
              <a:buFont typeface="Wingdings" charset="2"/>
              <a:buChar char="§"/>
              <a:defRPr sz="1050">
                <a:solidFill>
                  <a:srgbClr val="00555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a:spLocks noGrp="1"/>
          </p:cNvSpPr>
          <p:nvPr>
            <p:ph type="sldNum" sz="quarter" idx="4"/>
          </p:nvPr>
        </p:nvSpPr>
        <p:spPr>
          <a:xfrm>
            <a:off x="457199" y="6272744"/>
            <a:ext cx="2472267" cy="365125"/>
          </a:xfrm>
          <a:prstGeom prst="rect">
            <a:avLst/>
          </a:prstGeom>
        </p:spPr>
        <p:txBody>
          <a:bodyPr/>
          <a:lstStyle>
            <a:lvl1pPr algn="l">
              <a:defRPr sz="900">
                <a:solidFill>
                  <a:srgbClr val="A6A6A6"/>
                </a:solidFill>
                <a:latin typeface="Arial"/>
                <a:cs typeface="Arial"/>
              </a:defRPr>
            </a:lvl1pPr>
          </a:lstStyle>
          <a:p>
            <a:fld id="{63EDC9F3-853B-4316-A012-8D9DD4DECE49}" type="slidenum">
              <a:rPr lang="lv-LV" smtClean="0"/>
              <a:pPr/>
              <a:t>‹#›</a:t>
            </a:fld>
            <a:endParaRPr lang="lv-LV"/>
          </a:p>
        </p:txBody>
      </p:sp>
      <p:sp>
        <p:nvSpPr>
          <p:cNvPr id="9" name="Date Placeholder 3"/>
          <p:cNvSpPr>
            <a:spLocks noGrp="1"/>
          </p:cNvSpPr>
          <p:nvPr>
            <p:ph type="dt" sz="half" idx="10"/>
          </p:nvPr>
        </p:nvSpPr>
        <p:spPr>
          <a:xfrm>
            <a:off x="5977467" y="6272744"/>
            <a:ext cx="2133600" cy="365125"/>
          </a:xfrm>
          <a:prstGeom prst="rect">
            <a:avLst/>
          </a:prstGeom>
        </p:spPr>
        <p:txBody>
          <a:bodyPr vert="horz" lIns="91440" tIns="45720" rIns="91440" bIns="45720" rtlCol="0" anchor="ctr"/>
          <a:lstStyle>
            <a:lvl1pPr algn="l">
              <a:defRPr sz="900">
                <a:solidFill>
                  <a:srgbClr val="A6A6A6"/>
                </a:solidFill>
              </a:defRPr>
            </a:lvl1pPr>
          </a:lstStyle>
          <a:p>
            <a:endParaRPr lang="lv-LV"/>
          </a:p>
        </p:txBody>
      </p:sp>
      <p:sp>
        <p:nvSpPr>
          <p:cNvPr id="5" name="Text Placeholder 4"/>
          <p:cNvSpPr>
            <a:spLocks noGrp="1"/>
          </p:cNvSpPr>
          <p:nvPr>
            <p:ph type="body" sz="quarter" idx="11"/>
          </p:nvPr>
        </p:nvSpPr>
        <p:spPr>
          <a:xfrm>
            <a:off x="457200" y="419100"/>
            <a:ext cx="8229600" cy="990600"/>
          </a:xfrm>
        </p:spPr>
        <p:txBody>
          <a:bodyPr>
            <a:normAutofit/>
          </a:bodyPr>
          <a:lstStyle>
            <a:lvl1pPr marL="0" indent="0">
              <a:buNone/>
              <a:defRPr sz="3300" b="1">
                <a:solidFill>
                  <a:srgbClr val="005551"/>
                </a:solidFill>
              </a:defRPr>
            </a:lvl1pPr>
          </a:lstStyle>
          <a:p>
            <a:pPr lvl="0"/>
            <a:r>
              <a:rPr lang="en-US"/>
              <a:t>Edit Master text styles</a:t>
            </a:r>
          </a:p>
        </p:txBody>
      </p:sp>
    </p:spTree>
    <p:extLst>
      <p:ext uri="{BB962C8B-B14F-4D97-AF65-F5344CB8AC3E}">
        <p14:creationId xmlns:p14="http://schemas.microsoft.com/office/powerpoint/2010/main" val="2662670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ttēli 1">
    <p:bg>
      <p:bgRef idx="1001">
        <a:schemeClr val="bg2"/>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82601" y="1182076"/>
            <a:ext cx="8204200" cy="5015523"/>
          </a:xfrm>
        </p:spPr>
        <p:txBody>
          <a:bodyPr/>
          <a:lstStyle>
            <a:lvl1pPr>
              <a:defRPr>
                <a:solidFill>
                  <a:srgbClr val="005551"/>
                </a:solidFill>
              </a:defRPr>
            </a:lvl1pPr>
          </a:lstStyle>
          <a:p>
            <a:r>
              <a:rPr lang="en-US"/>
              <a:t>Click icon to add picture</a:t>
            </a:r>
            <a:endParaRPr lang="en-US" dirty="0"/>
          </a:p>
        </p:txBody>
      </p:sp>
      <p:sp>
        <p:nvSpPr>
          <p:cNvPr id="12" name="Title 1"/>
          <p:cNvSpPr>
            <a:spLocks noGrp="1"/>
          </p:cNvSpPr>
          <p:nvPr>
            <p:ph type="title"/>
          </p:nvPr>
        </p:nvSpPr>
        <p:spPr>
          <a:xfrm>
            <a:off x="457200" y="156861"/>
            <a:ext cx="8229600" cy="868909"/>
          </a:xfrm>
        </p:spPr>
        <p:txBody>
          <a:bodyPr anchor="t">
            <a:noAutofit/>
          </a:bodyPr>
          <a:lstStyle>
            <a:lvl1pPr algn="l">
              <a:defRPr sz="2700">
                <a:solidFill>
                  <a:srgbClr val="005551"/>
                </a:solidFill>
              </a:defRPr>
            </a:lvl1pPr>
          </a:lstStyle>
          <a:p>
            <a:r>
              <a:rPr lang="en-US"/>
              <a:t>Click to edit Master title style</a:t>
            </a:r>
            <a:endParaRPr lang="en-US" dirty="0"/>
          </a:p>
        </p:txBody>
      </p:sp>
      <p:sp>
        <p:nvSpPr>
          <p:cNvPr id="6" name="Slide Number Placeholder 6"/>
          <p:cNvSpPr>
            <a:spLocks noGrp="1"/>
          </p:cNvSpPr>
          <p:nvPr>
            <p:ph type="sldNum" sz="quarter" idx="4"/>
          </p:nvPr>
        </p:nvSpPr>
        <p:spPr>
          <a:xfrm>
            <a:off x="457199" y="6272744"/>
            <a:ext cx="2472267" cy="365125"/>
          </a:xfrm>
          <a:prstGeom prst="rect">
            <a:avLst/>
          </a:prstGeom>
        </p:spPr>
        <p:txBody>
          <a:bodyPr/>
          <a:lstStyle>
            <a:lvl1pPr algn="l">
              <a:defRPr sz="900">
                <a:solidFill>
                  <a:srgbClr val="A6A6A6"/>
                </a:solidFill>
                <a:latin typeface="Arial"/>
                <a:cs typeface="Arial"/>
              </a:defRPr>
            </a:lvl1pPr>
          </a:lstStyle>
          <a:p>
            <a:fld id="{63EDC9F3-853B-4316-A012-8D9DD4DECE49}" type="slidenum">
              <a:rPr lang="lv-LV" smtClean="0"/>
              <a:pPr/>
              <a:t>‹#›</a:t>
            </a:fld>
            <a:endParaRPr lang="lv-LV"/>
          </a:p>
        </p:txBody>
      </p:sp>
      <p:sp>
        <p:nvSpPr>
          <p:cNvPr id="7" name="Date Placeholder 3"/>
          <p:cNvSpPr>
            <a:spLocks noGrp="1"/>
          </p:cNvSpPr>
          <p:nvPr>
            <p:ph type="dt" sz="half" idx="2"/>
          </p:nvPr>
        </p:nvSpPr>
        <p:spPr>
          <a:xfrm>
            <a:off x="5977467" y="6272744"/>
            <a:ext cx="2133600" cy="365125"/>
          </a:xfrm>
          <a:prstGeom prst="rect">
            <a:avLst/>
          </a:prstGeom>
        </p:spPr>
        <p:txBody>
          <a:bodyPr vert="horz" lIns="91440" tIns="45720" rIns="91440" bIns="45720" rtlCol="0" anchor="ctr"/>
          <a:lstStyle>
            <a:lvl1pPr algn="l">
              <a:defRPr sz="900">
                <a:solidFill>
                  <a:srgbClr val="A6A6A6"/>
                </a:solidFill>
              </a:defRPr>
            </a:lvl1pPr>
          </a:lstStyle>
          <a:p>
            <a:endParaRPr lang="lv-LV"/>
          </a:p>
        </p:txBody>
      </p:sp>
    </p:spTree>
    <p:extLst>
      <p:ext uri="{BB962C8B-B14F-4D97-AF65-F5344CB8AC3E}">
        <p14:creationId xmlns:p14="http://schemas.microsoft.com/office/powerpoint/2010/main" val="11148547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4023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80572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9266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24865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it-IT"/>
              <a:t>Fare clic per modificare lo stile del titolo</a:t>
            </a:r>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15036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21917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58334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48386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17637" y="5034875"/>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3103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3118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hf hdr="0" ftr="0" dt="0"/>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36.emf"/><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ec.europa.eu/info/food-farming-fisheries/key-policies/common-agricultural-policy/cap-glance_en#thecapinpractice" TargetMode="External"/><Relationship Id="rId3" Type="http://schemas.openxmlformats.org/officeDocument/2006/relationships/hyperlink" Target="http://www.nationalmaterial.com/galvanized-steel-in-the-agricultural-industry/" TargetMode="External"/><Relationship Id="rId7" Type="http://schemas.openxmlformats.org/officeDocument/2006/relationships/hyperlink" Target="http://www.fao.org/agroecology/e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usda.gov/media/blog/2015/09/02/mixed-crop-livestock-systems-changing-landscape-organic-farming-palouse" TargetMode="External"/><Relationship Id="rId5" Type="http://schemas.openxmlformats.org/officeDocument/2006/relationships/hyperlink" Target="https://agriculture.okstate.edu/departments-programs/agecon/index.html?Forwarded=agecon.okstate.edu/isct/labranza/walters/conservation.doc" TargetMode="External"/><Relationship Id="rId4" Type="http://schemas.openxmlformats.org/officeDocument/2006/relationships/hyperlink" Target="https://geography-revision.co.uk/gcse/agriculture/types-of-agricultural-activity/" TargetMode="External"/><Relationship Id="rId9" Type="http://schemas.openxmlformats.org/officeDocument/2006/relationships/hyperlink" Target="https://ec.europa.eu/info/strategy/priorities-2019-2024/european-green-deal_en"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linkedin.com/pulse/100-organic-agro-farming-can-make-farmers-super-rich-k-n-krishna" TargetMode="External"/><Relationship Id="rId2" Type="http://schemas.openxmlformats.org/officeDocument/2006/relationships/hyperlink" Target="https://www.worldbank.org/en/topic/agriculture/overview#1" TargetMode="External"/><Relationship Id="rId1" Type="http://schemas.openxmlformats.org/officeDocument/2006/relationships/slideLayout" Target="../slideLayouts/slideLayout2.xml"/><Relationship Id="rId6" Type="http://schemas.openxmlformats.org/officeDocument/2006/relationships/hyperlink" Target="http://clevercomposting.com/nitrogen-carbon-compost/compost-microorganisms/" TargetMode="External"/><Relationship Id="rId5" Type="http://schemas.openxmlformats.org/officeDocument/2006/relationships/hyperlink" Target="https://www.gardenmyths.com/compost-microbes-good-soil/" TargetMode="External"/><Relationship Id="rId4" Type="http://schemas.openxmlformats.org/officeDocument/2006/relationships/hyperlink" Target="https://ourworldindata.org/agricultural-production"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dx.doi.org/10.1787/d0ad045d-en"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www.rtu.lv/" TargetMode="External"/><Relationship Id="rId2" Type="http://schemas.openxmlformats.org/officeDocument/2006/relationships/hyperlink" Target="mailto:vivita.predniece@rtu.lv" TargetMode="External"/><Relationship Id="rId1" Type="http://schemas.openxmlformats.org/officeDocument/2006/relationships/slideLayout" Target="../slideLayouts/slideLayout2.xml"/><Relationship Id="rId4" Type="http://schemas.openxmlformats.org/officeDocument/2006/relationships/hyperlink" Target="http://www.videszinatne.rtu.lv/"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sp>
        <p:nvSpPr>
          <p:cNvPr id="2" name="Titolo 1"/>
          <p:cNvSpPr>
            <a:spLocks noGrp="1"/>
          </p:cNvSpPr>
          <p:nvPr>
            <p:ph type="ctrTitle"/>
          </p:nvPr>
        </p:nvSpPr>
        <p:spPr/>
        <p:txBody>
          <a:bodyPr/>
          <a:lstStyle/>
          <a:p>
            <a:r>
              <a:rPr lang="en-US" dirty="0" err="1"/>
              <a:t>Bioeconomy</a:t>
            </a:r>
            <a:r>
              <a:rPr lang="en-US" dirty="0"/>
              <a:t> within the agro-farming sector</a:t>
            </a:r>
          </a:p>
        </p:txBody>
      </p:sp>
      <p:sp>
        <p:nvSpPr>
          <p:cNvPr id="3" name="Sottotitolo 2"/>
          <p:cNvSpPr>
            <a:spLocks noGrp="1"/>
          </p:cNvSpPr>
          <p:nvPr>
            <p:ph type="subTitle" idx="1"/>
          </p:nvPr>
        </p:nvSpPr>
        <p:spPr/>
        <p:txBody>
          <a:bodyPr/>
          <a:lstStyle/>
          <a:p>
            <a:r>
              <a:rPr lang="en-US" dirty="0"/>
              <a:t>Module 2.1. </a:t>
            </a:r>
            <a:r>
              <a:rPr lang="en-US" dirty="0" err="1"/>
              <a:t>Bioeconomy</a:t>
            </a:r>
            <a:endParaRPr lang="en-US" dirty="0"/>
          </a:p>
          <a:p>
            <a:pPr algn="r"/>
            <a:endParaRPr lang="en-US" dirty="0"/>
          </a:p>
          <a:p>
            <a:pPr algn="r"/>
            <a:r>
              <a:rPr lang="lv-LV" dirty="0" err="1"/>
              <a:t>M.sc</a:t>
            </a:r>
            <a:r>
              <a:rPr lang="lv-LV" dirty="0"/>
              <a:t>. Vivita Priedniece</a:t>
            </a:r>
            <a:endParaRPr lang="en-GB" dirty="0"/>
          </a:p>
        </p:txBody>
      </p:sp>
    </p:spTree>
    <p:extLst>
      <p:ext uri="{BB962C8B-B14F-4D97-AF65-F5344CB8AC3E}">
        <p14:creationId xmlns:p14="http://schemas.microsoft.com/office/powerpoint/2010/main" val="2756876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Shifting cultivation</a:t>
            </a:r>
          </a:p>
        </p:txBody>
      </p:sp>
      <p:sp>
        <p:nvSpPr>
          <p:cNvPr id="3" name="Content Placeholder 2"/>
          <p:cNvSpPr>
            <a:spLocks noGrp="1"/>
          </p:cNvSpPr>
          <p:nvPr>
            <p:ph idx="1"/>
          </p:nvPr>
        </p:nvSpPr>
        <p:spPr/>
        <p:txBody>
          <a:bodyPr>
            <a:normAutofit/>
          </a:bodyPr>
          <a:lstStyle/>
          <a:p>
            <a:pPr algn="just"/>
            <a:r>
              <a:rPr lang="en-US" sz="2000" dirty="0"/>
              <a:t>Characteristic for tropical regions</a:t>
            </a:r>
            <a:endParaRPr lang="lv-LV" sz="2000" dirty="0"/>
          </a:p>
          <a:p>
            <a:pPr algn="just"/>
            <a:r>
              <a:rPr lang="en-US" sz="2000" dirty="0"/>
              <a:t>Includes deforestation</a:t>
            </a:r>
            <a:r>
              <a:rPr lang="lv-LV" sz="2000" dirty="0"/>
              <a:t> </a:t>
            </a:r>
          </a:p>
          <a:p>
            <a:pPr algn="just"/>
            <a:r>
              <a:rPr lang="en-US" sz="2000" dirty="0"/>
              <a:t>Cleared land is used </a:t>
            </a:r>
          </a:p>
          <a:p>
            <a:pPr lvl="1" algn="just"/>
            <a:r>
              <a:rPr lang="en-US" sz="2000" dirty="0">
                <a:solidFill>
                  <a:srgbClr val="76B82A"/>
                </a:solidFill>
              </a:rPr>
              <a:t>until it becomes barren</a:t>
            </a:r>
          </a:p>
          <a:p>
            <a:pPr lvl="1" algn="just"/>
            <a:r>
              <a:rPr lang="en-US" sz="2000" dirty="0">
                <a:solidFill>
                  <a:srgbClr val="76B82A"/>
                </a:solidFill>
              </a:rPr>
              <a:t>for three to five years</a:t>
            </a:r>
          </a:p>
          <a:p>
            <a:pPr lvl="1" algn="just"/>
            <a:r>
              <a:rPr lang="en-US" sz="2000" dirty="0">
                <a:solidFill>
                  <a:srgbClr val="76B82A"/>
                </a:solidFill>
              </a:rPr>
              <a:t>until it is overtaken by natural fauna and weeds</a:t>
            </a:r>
            <a:endParaRPr lang="lv-LV" sz="2000" dirty="0">
              <a:solidFill>
                <a:srgbClr val="76B82A"/>
              </a:solidFill>
            </a:endParaRPr>
          </a:p>
          <a:p>
            <a:pPr algn="just"/>
            <a:r>
              <a:rPr lang="en-US" sz="2000" dirty="0"/>
              <a:t>Barren land is left in </a:t>
            </a:r>
            <a:r>
              <a:rPr lang="lv-LV" sz="2000" dirty="0"/>
              <a:t>a </a:t>
            </a:r>
            <a:r>
              <a:rPr lang="en-US" sz="2000" dirty="0"/>
              <a:t>fallow and new land is prepared</a:t>
            </a:r>
            <a:endParaRPr lang="lv-LV" sz="2000" dirty="0"/>
          </a:p>
          <a:p>
            <a:pPr algn="just"/>
            <a:r>
              <a:rPr lang="en-US" sz="2000" dirty="0"/>
              <a:t>This is a type of manual agriculture</a:t>
            </a:r>
          </a:p>
          <a:p>
            <a:pPr algn="just"/>
            <a:r>
              <a:rPr lang="en-US" sz="2000" dirty="0"/>
              <a:t>The practice of this type of agriculture is decreasing due to sustainable development</a:t>
            </a:r>
          </a:p>
        </p:txBody>
      </p:sp>
      <p:sp>
        <p:nvSpPr>
          <p:cNvPr id="8" name="Slide Number Placeholder 7"/>
          <p:cNvSpPr>
            <a:spLocks noGrp="1"/>
          </p:cNvSpPr>
          <p:nvPr>
            <p:ph type="sldNum" sz="quarter" idx="12"/>
          </p:nvPr>
        </p:nvSpPr>
        <p:spPr/>
        <p:txBody>
          <a:bodyPr/>
          <a:lstStyle/>
          <a:p>
            <a:fld id="{F5D31388-1EA4-4B74-8FFA-0D39003D9700}" type="slidenum">
              <a:rPr lang="it-IT" smtClean="0"/>
              <a:pPr/>
              <a:t>10</a:t>
            </a:fld>
            <a:endParaRPr lang="it-IT"/>
          </a:p>
        </p:txBody>
      </p:sp>
    </p:spTree>
    <p:extLst>
      <p:ext uri="{BB962C8B-B14F-4D97-AF65-F5344CB8AC3E}">
        <p14:creationId xmlns:p14="http://schemas.microsoft.com/office/powerpoint/2010/main" val="347070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Rudimentary sedentary tillage</a:t>
            </a:r>
          </a:p>
        </p:txBody>
      </p:sp>
      <p:sp>
        <p:nvSpPr>
          <p:cNvPr id="2" name="Content Placeholder 1"/>
          <p:cNvSpPr>
            <a:spLocks noGrp="1"/>
          </p:cNvSpPr>
          <p:nvPr>
            <p:ph idx="1"/>
          </p:nvPr>
        </p:nvSpPr>
        <p:spPr>
          <a:xfrm>
            <a:off x="375556" y="1823125"/>
            <a:ext cx="8392886" cy="3891875"/>
          </a:xfrm>
        </p:spPr>
        <p:txBody>
          <a:bodyPr>
            <a:normAutofit/>
          </a:bodyPr>
          <a:lstStyle/>
          <a:p>
            <a:pPr algn="just"/>
            <a:r>
              <a:rPr lang="en-US" sz="2000" dirty="0"/>
              <a:t>The same land is used continuously</a:t>
            </a:r>
          </a:p>
          <a:p>
            <a:pPr algn="just"/>
            <a:r>
              <a:rPr lang="en-US" sz="2000" dirty="0"/>
              <a:t>Periodically land is left as a fallow</a:t>
            </a:r>
          </a:p>
          <a:p>
            <a:pPr algn="just"/>
            <a:r>
              <a:rPr lang="en-US" sz="2000" dirty="0"/>
              <a:t>Mainly practiced in tropical regions, crop and rubber plant cultivation</a:t>
            </a:r>
            <a:endParaRPr lang="lv-LV" sz="2000"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11</a:t>
            </a:fld>
            <a:endParaRPr lang="it-IT"/>
          </a:p>
        </p:txBody>
      </p:sp>
      <p:pic>
        <p:nvPicPr>
          <p:cNvPr id="6" name="Picture 5"/>
          <p:cNvPicPr>
            <a:picLocks noChangeAspect="1"/>
          </p:cNvPicPr>
          <p:nvPr/>
        </p:nvPicPr>
        <p:blipFill>
          <a:blip r:embed="rId3"/>
          <a:stretch>
            <a:fillRect/>
          </a:stretch>
        </p:blipFill>
        <p:spPr>
          <a:xfrm>
            <a:off x="2586253" y="3071476"/>
            <a:ext cx="3971491" cy="2643524"/>
          </a:xfrm>
          <a:prstGeom prst="rect">
            <a:avLst/>
          </a:prstGeom>
        </p:spPr>
      </p:pic>
      <p:sp>
        <p:nvSpPr>
          <p:cNvPr id="7" name="TextBox 6"/>
          <p:cNvSpPr txBox="1"/>
          <p:nvPr/>
        </p:nvSpPr>
        <p:spPr>
          <a:xfrm>
            <a:off x="2586252" y="5724325"/>
            <a:ext cx="3971491" cy="246221"/>
          </a:xfrm>
          <a:prstGeom prst="rect">
            <a:avLst/>
          </a:prstGeom>
          <a:noFill/>
        </p:spPr>
        <p:txBody>
          <a:bodyPr wrap="square" rtlCol="0">
            <a:spAutoFit/>
          </a:bodyPr>
          <a:lstStyle/>
          <a:p>
            <a:pPr algn="ctr"/>
            <a:r>
              <a:rPr lang="en-US" sz="1000" dirty="0"/>
              <a:t>Source: from Ferguson College of Agriculture</a:t>
            </a:r>
            <a:r>
              <a:rPr lang="lv-LV" sz="1000" dirty="0"/>
              <a:t>, 2021 [3]</a:t>
            </a:r>
          </a:p>
        </p:txBody>
      </p:sp>
    </p:spTree>
    <p:extLst>
      <p:ext uri="{BB962C8B-B14F-4D97-AF65-F5344CB8AC3E}">
        <p14:creationId xmlns:p14="http://schemas.microsoft.com/office/powerpoint/2010/main" val="2506704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86575"/>
            <a:ext cx="8401050" cy="2597605"/>
          </a:xfrm>
        </p:spPr>
        <p:txBody>
          <a:bodyPr>
            <a:noAutofit/>
          </a:bodyPr>
          <a:lstStyle/>
          <a:p>
            <a:pPr algn="just"/>
            <a:r>
              <a:rPr lang="en-US" sz="2000" dirty="0"/>
              <a:t>Arable land that is not used for cultivation of plants at a specific year, but is treated during the whole or partial vegetation period to prevent growing of weeds, provide accumulation of moisture and nutrients and prepare the land for growing plants</a:t>
            </a:r>
          </a:p>
          <a:p>
            <a:pPr algn="just"/>
            <a:r>
              <a:rPr lang="en-US" sz="2000" dirty="0"/>
              <a:t>It is sustained for at least 6 months in a row</a:t>
            </a:r>
          </a:p>
          <a:p>
            <a:pPr algn="just"/>
            <a:r>
              <a:rPr lang="en-US" sz="2000" dirty="0"/>
              <a:t>A grassland, where soil is not mechanically treated during the vegetation period, is not a fallow. The use of herbicides is no</a:t>
            </a:r>
            <a:r>
              <a:rPr lang="lv-LV" sz="2000" dirty="0"/>
              <a:t>t</a:t>
            </a:r>
            <a:r>
              <a:rPr lang="en-US" sz="2000" dirty="0"/>
              <a:t> a sufficient land treatment activity</a:t>
            </a:r>
          </a:p>
        </p:txBody>
      </p:sp>
      <p:sp>
        <p:nvSpPr>
          <p:cNvPr id="3" name="Title 2"/>
          <p:cNvSpPr>
            <a:spLocks noGrp="1"/>
          </p:cNvSpPr>
          <p:nvPr>
            <p:ph type="title"/>
          </p:nvPr>
        </p:nvSpPr>
        <p:spPr>
          <a:xfrm>
            <a:off x="457200" y="868574"/>
            <a:ext cx="8229600" cy="685800"/>
          </a:xfrm>
        </p:spPr>
        <p:txBody>
          <a:bodyPr>
            <a:normAutofit/>
          </a:bodyPr>
          <a:lstStyle/>
          <a:p>
            <a:r>
              <a:rPr lang="en-US" sz="3200" dirty="0"/>
              <a:t>A fallow</a:t>
            </a:r>
          </a:p>
        </p:txBody>
      </p:sp>
      <p:sp>
        <p:nvSpPr>
          <p:cNvPr id="4" name="TextBox 3"/>
          <p:cNvSpPr txBox="1"/>
          <p:nvPr/>
        </p:nvSpPr>
        <p:spPr>
          <a:xfrm>
            <a:off x="457200" y="5769081"/>
            <a:ext cx="7988969" cy="246221"/>
          </a:xfrm>
          <a:prstGeom prst="rect">
            <a:avLst/>
          </a:prstGeom>
          <a:noFill/>
        </p:spPr>
        <p:txBody>
          <a:bodyPr wrap="square" rtlCol="0">
            <a:spAutoFit/>
          </a:bodyPr>
          <a:lstStyle/>
          <a:p>
            <a:pPr algn="ctr"/>
            <a:r>
              <a:rPr lang="en-US" sz="1000" dirty="0"/>
              <a:t>Source</a:t>
            </a:r>
            <a:r>
              <a:rPr lang="lv-LV" sz="1000" dirty="0"/>
              <a:t>: </a:t>
            </a:r>
            <a:r>
              <a:rPr lang="lv-LV" sz="1000" dirty="0" err="1"/>
              <a:t>from</a:t>
            </a:r>
            <a:r>
              <a:rPr lang="lv-LV" sz="1000" dirty="0"/>
              <a:t> </a:t>
            </a:r>
            <a:r>
              <a:rPr lang="en-US" sz="1000" dirty="0"/>
              <a:t>Rural Support Service of Republic of Latvia</a:t>
            </a:r>
            <a:r>
              <a:rPr lang="lv-LV" sz="1000" dirty="0"/>
              <a:t>, 2016</a:t>
            </a:r>
            <a:r>
              <a:rPr lang="en-US" sz="1000" dirty="0"/>
              <a:t> </a:t>
            </a:r>
            <a:r>
              <a:rPr lang="lv-LV" sz="1000" dirty="0"/>
              <a:t>[4] </a:t>
            </a:r>
          </a:p>
        </p:txBody>
      </p:sp>
      <p:pic>
        <p:nvPicPr>
          <p:cNvPr id="5" name="Picture 4"/>
          <p:cNvPicPr>
            <a:picLocks noChangeAspect="1"/>
          </p:cNvPicPr>
          <p:nvPr/>
        </p:nvPicPr>
        <p:blipFill>
          <a:blip r:embed="rId3"/>
          <a:stretch>
            <a:fillRect/>
          </a:stretch>
        </p:blipFill>
        <p:spPr>
          <a:xfrm>
            <a:off x="1477322" y="4184180"/>
            <a:ext cx="3180403" cy="1584901"/>
          </a:xfrm>
          <a:prstGeom prst="rect">
            <a:avLst/>
          </a:prstGeom>
        </p:spPr>
      </p:pic>
      <p:pic>
        <p:nvPicPr>
          <p:cNvPr id="6" name="Picture 5"/>
          <p:cNvPicPr>
            <a:picLocks noChangeAspect="1"/>
          </p:cNvPicPr>
          <p:nvPr/>
        </p:nvPicPr>
        <p:blipFill>
          <a:blip r:embed="rId4"/>
          <a:stretch>
            <a:fillRect/>
          </a:stretch>
        </p:blipFill>
        <p:spPr>
          <a:xfrm>
            <a:off x="4878431" y="4184180"/>
            <a:ext cx="2821781" cy="1584901"/>
          </a:xfrm>
          <a:prstGeom prst="rect">
            <a:avLst/>
          </a:prstGeom>
        </p:spPr>
      </p:pic>
      <p:sp>
        <p:nvSpPr>
          <p:cNvPr id="7" name="Slide Number Placeholder 6"/>
          <p:cNvSpPr>
            <a:spLocks noGrp="1"/>
          </p:cNvSpPr>
          <p:nvPr>
            <p:ph type="sldNum" sz="quarter" idx="12"/>
          </p:nvPr>
        </p:nvSpPr>
        <p:spPr/>
        <p:txBody>
          <a:bodyPr/>
          <a:lstStyle/>
          <a:p>
            <a:fld id="{F5D31388-1EA4-4B74-8FFA-0D39003D9700}" type="slidenum">
              <a:rPr lang="it-IT" smtClean="0"/>
              <a:pPr/>
              <a:t>12</a:t>
            </a:fld>
            <a:endParaRPr lang="it-IT"/>
          </a:p>
        </p:txBody>
      </p:sp>
    </p:spTree>
    <p:extLst>
      <p:ext uri="{BB962C8B-B14F-4D97-AF65-F5344CB8AC3E}">
        <p14:creationId xmlns:p14="http://schemas.microsoft.com/office/powerpoint/2010/main" val="409941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Nomadic herding</a:t>
            </a:r>
          </a:p>
        </p:txBody>
      </p:sp>
      <p:sp>
        <p:nvSpPr>
          <p:cNvPr id="3" name="Content Placeholder 2"/>
          <p:cNvSpPr>
            <a:spLocks noGrp="1"/>
          </p:cNvSpPr>
          <p:nvPr>
            <p:ph idx="1"/>
          </p:nvPr>
        </p:nvSpPr>
        <p:spPr>
          <a:xfrm>
            <a:off x="375556" y="1690689"/>
            <a:ext cx="8392886" cy="4483774"/>
          </a:xfrm>
        </p:spPr>
        <p:txBody>
          <a:bodyPr>
            <a:normAutofit/>
          </a:bodyPr>
          <a:lstStyle/>
          <a:p>
            <a:pPr algn="just"/>
            <a:r>
              <a:rPr lang="en-US" sz="2000" dirty="0"/>
              <a:t>Keeping and rearing of animals in natural pastures</a:t>
            </a:r>
            <a:endParaRPr lang="lv-LV" sz="2000" dirty="0"/>
          </a:p>
          <a:p>
            <a:pPr algn="just"/>
            <a:r>
              <a:rPr lang="en-US" sz="2000" dirty="0"/>
              <a:t>Typical in desert and semi-desert regions</a:t>
            </a:r>
            <a:endParaRPr lang="lv-LV" sz="2000" dirty="0"/>
          </a:p>
          <a:p>
            <a:pPr algn="just"/>
            <a:r>
              <a:rPr lang="en-US" sz="2000" dirty="0"/>
              <a:t>Similar to livestock farming</a:t>
            </a:r>
            <a:endParaRPr lang="lv-LV" sz="2000" dirty="0"/>
          </a:p>
          <a:p>
            <a:pPr algn="just"/>
            <a:r>
              <a:rPr lang="en-US" sz="2000" dirty="0"/>
              <a:t>The main goal is to provide food for family</a:t>
            </a:r>
            <a:endParaRPr lang="lv-LV" sz="2000" dirty="0"/>
          </a:p>
          <a:p>
            <a:pPr algn="just"/>
            <a:r>
              <a:rPr lang="en-US" sz="2000" dirty="0"/>
              <a:t>Nomads together with their herd move to regions with sufficient water and food amount</a:t>
            </a:r>
            <a:endParaRPr lang="lv-LV" sz="2000" dirty="0"/>
          </a:p>
          <a:p>
            <a:pPr algn="just"/>
            <a:r>
              <a:rPr lang="en-US" sz="2000" dirty="0"/>
              <a:t>Animals that are kept in herds are dependent on the region </a:t>
            </a:r>
          </a:p>
          <a:p>
            <a:pPr lvl="1" algn="just"/>
            <a:r>
              <a:rPr lang="en-US" sz="2000" dirty="0">
                <a:solidFill>
                  <a:srgbClr val="76B82A"/>
                </a:solidFill>
              </a:rPr>
              <a:t>sheep, cattle, camels, goats, donkeys, horses </a:t>
            </a:r>
            <a:endParaRPr lang="en-US" sz="2400" dirty="0">
              <a:solidFill>
                <a:srgbClr val="76B82A"/>
              </a:solidFill>
            </a:endParaRPr>
          </a:p>
        </p:txBody>
      </p:sp>
      <p:sp>
        <p:nvSpPr>
          <p:cNvPr id="4" name="Slide Number Placeholder 3"/>
          <p:cNvSpPr>
            <a:spLocks noGrp="1"/>
          </p:cNvSpPr>
          <p:nvPr>
            <p:ph type="sldNum" sz="quarter" idx="12"/>
          </p:nvPr>
        </p:nvSpPr>
        <p:spPr/>
        <p:txBody>
          <a:bodyPr/>
          <a:lstStyle/>
          <a:p>
            <a:fld id="{F5D31388-1EA4-4B74-8FFA-0D39003D9700}" type="slidenum">
              <a:rPr lang="it-IT" smtClean="0"/>
              <a:pPr/>
              <a:t>13</a:t>
            </a:fld>
            <a:endParaRPr lang="it-IT"/>
          </a:p>
        </p:txBody>
      </p:sp>
    </p:spTree>
    <p:extLst>
      <p:ext uri="{BB962C8B-B14F-4D97-AF65-F5344CB8AC3E}">
        <p14:creationId xmlns:p14="http://schemas.microsoft.com/office/powerpoint/2010/main" val="106003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Livestock farming/animal husbandry</a:t>
            </a:r>
          </a:p>
        </p:txBody>
      </p:sp>
      <p:sp>
        <p:nvSpPr>
          <p:cNvPr id="2" name="Content Placeholder 1"/>
          <p:cNvSpPr>
            <a:spLocks noGrp="1"/>
          </p:cNvSpPr>
          <p:nvPr>
            <p:ph idx="1"/>
          </p:nvPr>
        </p:nvSpPr>
        <p:spPr>
          <a:xfrm>
            <a:off x="375555" y="1690689"/>
            <a:ext cx="4918339" cy="4483774"/>
          </a:xfrm>
        </p:spPr>
        <p:txBody>
          <a:bodyPr>
            <a:noAutofit/>
          </a:bodyPr>
          <a:lstStyle/>
          <a:p>
            <a:pPr algn="just"/>
            <a:r>
              <a:rPr lang="en-US" sz="2000" dirty="0"/>
              <a:t>Livestock farming in a specific environment</a:t>
            </a:r>
            <a:endParaRPr lang="lv-LV" sz="2000" dirty="0"/>
          </a:p>
          <a:p>
            <a:pPr algn="just"/>
            <a:r>
              <a:rPr lang="en-US" sz="2000" dirty="0"/>
              <a:t>Pastures are made to provide food</a:t>
            </a:r>
            <a:endParaRPr lang="lv-LV" sz="2000" dirty="0"/>
          </a:p>
          <a:p>
            <a:pPr algn="just"/>
            <a:r>
              <a:rPr lang="en-US" sz="2000" dirty="0"/>
              <a:t>Widely used for commercial purposes</a:t>
            </a:r>
            <a:endParaRPr lang="lv-LV" sz="2000" dirty="0"/>
          </a:p>
          <a:p>
            <a:pPr algn="just"/>
            <a:r>
              <a:rPr lang="en-US" sz="2000" dirty="0"/>
              <a:t>Livestock farming at a large scale is practiced in North America, South America and Australia due to low level of precipitation</a:t>
            </a:r>
            <a:endParaRPr lang="lv-LV" sz="2000" dirty="0"/>
          </a:p>
          <a:p>
            <a:pPr algn="just"/>
            <a:r>
              <a:rPr lang="en-US" sz="2000" dirty="0"/>
              <a:t>Livestock farming provides wool, meat and milk</a:t>
            </a:r>
            <a:endParaRPr lang="lv-LV" sz="2000" dirty="0"/>
          </a:p>
          <a:p>
            <a:pPr algn="just"/>
            <a:r>
              <a:rPr lang="en-US" sz="2000" dirty="0"/>
              <a:t>To provide sustainable livestock farming, the use of pastures is reduced and buying of feed increases</a:t>
            </a:r>
          </a:p>
        </p:txBody>
      </p:sp>
      <p:sp>
        <p:nvSpPr>
          <p:cNvPr id="3" name="Slide Number Placeholder 2"/>
          <p:cNvSpPr>
            <a:spLocks noGrp="1"/>
          </p:cNvSpPr>
          <p:nvPr>
            <p:ph type="sldNum" sz="quarter" idx="12"/>
          </p:nvPr>
        </p:nvSpPr>
        <p:spPr/>
        <p:txBody>
          <a:bodyPr/>
          <a:lstStyle/>
          <a:p>
            <a:fld id="{63EDC9F3-853B-4316-A012-8D9DD4DECE49}" type="slidenum">
              <a:rPr lang="lv-LV" smtClean="0"/>
              <a:pPr/>
              <a:t>14</a:t>
            </a:fld>
            <a:endParaRPr lang="lv-LV"/>
          </a:p>
        </p:txBody>
      </p:sp>
      <p:pic>
        <p:nvPicPr>
          <p:cNvPr id="7" name="Content Placeholder 6"/>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3848" t="18342" r="20108"/>
          <a:stretch/>
        </p:blipFill>
        <p:spPr>
          <a:xfrm>
            <a:off x="5385385" y="2059991"/>
            <a:ext cx="3662362" cy="3021012"/>
          </a:xfrm>
        </p:spPr>
      </p:pic>
      <p:sp>
        <p:nvSpPr>
          <p:cNvPr id="4" name="TextBox 3"/>
          <p:cNvSpPr txBox="1"/>
          <p:nvPr/>
        </p:nvSpPr>
        <p:spPr>
          <a:xfrm>
            <a:off x="5268802" y="5081003"/>
            <a:ext cx="3895527" cy="246221"/>
          </a:xfrm>
          <a:prstGeom prst="rect">
            <a:avLst/>
          </a:prstGeom>
          <a:noFill/>
        </p:spPr>
        <p:txBody>
          <a:bodyPr wrap="square" rtlCol="0">
            <a:spAutoFit/>
          </a:bodyPr>
          <a:lstStyle/>
          <a:p>
            <a:pPr algn="ctr"/>
            <a:r>
              <a:rPr lang="en-US" sz="1000" dirty="0"/>
              <a:t>Source: from Institute of Energy Systems and Environment</a:t>
            </a:r>
            <a:r>
              <a:rPr lang="lv-LV" sz="1000" dirty="0"/>
              <a:t>, 2020</a:t>
            </a:r>
            <a:r>
              <a:rPr lang="en-US" sz="1000" dirty="0"/>
              <a:t> </a:t>
            </a:r>
            <a:r>
              <a:rPr lang="lv-LV" sz="1000" dirty="0"/>
              <a:t>[5] </a:t>
            </a:r>
          </a:p>
        </p:txBody>
      </p:sp>
    </p:spTree>
    <p:extLst>
      <p:ext uri="{BB962C8B-B14F-4D97-AF65-F5344CB8AC3E}">
        <p14:creationId xmlns:p14="http://schemas.microsoft.com/office/powerpoint/2010/main" val="282703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Commercial plantations</a:t>
            </a:r>
          </a:p>
        </p:txBody>
      </p:sp>
      <p:sp>
        <p:nvSpPr>
          <p:cNvPr id="2" name="Content Placeholder 1"/>
          <p:cNvSpPr>
            <a:spLocks noGrp="1"/>
          </p:cNvSpPr>
          <p:nvPr>
            <p:ph idx="1"/>
          </p:nvPr>
        </p:nvSpPr>
        <p:spPr>
          <a:xfrm>
            <a:off x="375556" y="1690689"/>
            <a:ext cx="4822086" cy="4483774"/>
          </a:xfrm>
        </p:spPr>
        <p:txBody>
          <a:bodyPr>
            <a:noAutofit/>
          </a:bodyPr>
          <a:lstStyle/>
          <a:p>
            <a:pPr algn="just"/>
            <a:r>
              <a:rPr lang="en-US" sz="2000" dirty="0"/>
              <a:t>Growing of fruits and berries, industrial agriculture or plantations</a:t>
            </a:r>
            <a:endParaRPr lang="lv-LV" sz="2000" dirty="0"/>
          </a:p>
          <a:p>
            <a:pPr algn="just"/>
            <a:r>
              <a:rPr lang="en-US" sz="2000" dirty="0"/>
              <a:t>Takes up large areas</a:t>
            </a:r>
            <a:endParaRPr lang="lv-LV" sz="2000" dirty="0"/>
          </a:p>
          <a:p>
            <a:pPr algn="just"/>
            <a:r>
              <a:rPr lang="en-US" sz="2000" dirty="0"/>
              <a:t>Activity has high commercial value even in small areas</a:t>
            </a:r>
            <a:endParaRPr lang="lv-LV" sz="2000" dirty="0"/>
          </a:p>
          <a:p>
            <a:pPr algn="just"/>
            <a:r>
              <a:rPr lang="en-US" sz="2000" dirty="0"/>
              <a:t>Is mainly practiced in regions with European colonial influence (Africa, Asia, Latin America)</a:t>
            </a:r>
          </a:p>
          <a:p>
            <a:pPr algn="just"/>
            <a:r>
              <a:rPr lang="en-US" sz="2000" dirty="0"/>
              <a:t>Includes growing of tropical plants</a:t>
            </a:r>
            <a:r>
              <a:rPr lang="lv-LV" sz="2000" dirty="0"/>
              <a:t>:</a:t>
            </a:r>
          </a:p>
          <a:p>
            <a:pPr lvl="1" algn="just"/>
            <a:r>
              <a:rPr lang="en-US" sz="2000" dirty="0">
                <a:solidFill>
                  <a:srgbClr val="76B82A"/>
                </a:solidFill>
              </a:rPr>
              <a:t>teas, rubber trees, coffee beans, coconuts, cocoa, grapes, apples, seasonings, citrus fruits, avocado, mango, palm oil, </a:t>
            </a:r>
            <a:r>
              <a:rPr lang="en-US" sz="2000" dirty="0" err="1">
                <a:solidFill>
                  <a:srgbClr val="76B82A"/>
                </a:solidFill>
              </a:rPr>
              <a:t>etc</a:t>
            </a:r>
            <a:r>
              <a:rPr lang="lv-LV" sz="2000" dirty="0">
                <a:solidFill>
                  <a:srgbClr val="76B82A"/>
                </a:solidFill>
              </a:rPr>
              <a:t>.</a:t>
            </a:r>
            <a:endParaRPr lang="en-US" sz="2000" dirty="0">
              <a:solidFill>
                <a:srgbClr val="76B82A"/>
              </a:solidFill>
            </a:endParaRPr>
          </a:p>
        </p:txBody>
      </p:sp>
      <p:sp>
        <p:nvSpPr>
          <p:cNvPr id="3" name="Slide Number Placeholder 2"/>
          <p:cNvSpPr>
            <a:spLocks noGrp="1"/>
          </p:cNvSpPr>
          <p:nvPr>
            <p:ph type="sldNum" sz="quarter" idx="12"/>
          </p:nvPr>
        </p:nvSpPr>
        <p:spPr/>
        <p:txBody>
          <a:bodyPr/>
          <a:lstStyle/>
          <a:p>
            <a:fld id="{63EDC9F3-853B-4316-A012-8D9DD4DECE49}" type="slidenum">
              <a:rPr lang="lv-LV" smtClean="0"/>
              <a:pPr/>
              <a:t>15</a:t>
            </a:fld>
            <a:endParaRPr lang="lv-LV"/>
          </a:p>
        </p:txBody>
      </p:sp>
      <p:pic>
        <p:nvPicPr>
          <p:cNvPr id="6" name="Content Placeholder 5"/>
          <p:cNvPicPr>
            <a:picLocks noGrp="1" noChangeAspect="1"/>
          </p:cNvPicPr>
          <p:nvPr>
            <p:ph sz="half" idx="4294967295"/>
          </p:nvPr>
        </p:nvPicPr>
        <p:blipFill>
          <a:blip r:embed="rId2"/>
          <a:stretch>
            <a:fillRect/>
          </a:stretch>
        </p:blipFill>
        <p:spPr>
          <a:xfrm>
            <a:off x="5418138" y="1628775"/>
            <a:ext cx="3725862" cy="3394075"/>
          </a:xfrm>
          <a:prstGeom prst="rect">
            <a:avLst/>
          </a:prstGeom>
        </p:spPr>
      </p:pic>
      <p:sp>
        <p:nvSpPr>
          <p:cNvPr id="7" name="Rectangle 6"/>
          <p:cNvSpPr/>
          <p:nvPr/>
        </p:nvSpPr>
        <p:spPr>
          <a:xfrm>
            <a:off x="5417650" y="5028532"/>
            <a:ext cx="3726350" cy="246221"/>
          </a:xfrm>
          <a:prstGeom prst="rect">
            <a:avLst/>
          </a:prstGeom>
        </p:spPr>
        <p:txBody>
          <a:bodyPr wrap="square">
            <a:spAutoFit/>
          </a:bodyPr>
          <a:lstStyle/>
          <a:p>
            <a:pPr algn="ctr"/>
            <a:r>
              <a:rPr lang="en-US" sz="1000" dirty="0"/>
              <a:t>Source: from </a:t>
            </a:r>
            <a:r>
              <a:rPr lang="lv-LV" sz="1000" dirty="0" err="1"/>
              <a:t>Syuaib</a:t>
            </a:r>
            <a:r>
              <a:rPr lang="lv-LV" sz="1000" dirty="0"/>
              <a:t> M.F., 2016</a:t>
            </a:r>
            <a:r>
              <a:rPr lang="en-US" sz="1000" dirty="0"/>
              <a:t> </a:t>
            </a:r>
            <a:r>
              <a:rPr lang="lv-LV" sz="1000" dirty="0"/>
              <a:t>[6] </a:t>
            </a:r>
          </a:p>
        </p:txBody>
      </p:sp>
    </p:spTree>
    <p:extLst>
      <p:ext uri="{BB962C8B-B14F-4D97-AF65-F5344CB8AC3E}">
        <p14:creationId xmlns:p14="http://schemas.microsoft.com/office/powerpoint/2010/main" val="3758406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a:t>Mixed farming</a:t>
            </a:r>
          </a:p>
        </p:txBody>
      </p:sp>
      <p:sp>
        <p:nvSpPr>
          <p:cNvPr id="2" name="Content Placeholder 1"/>
          <p:cNvSpPr>
            <a:spLocks noGrp="1"/>
          </p:cNvSpPr>
          <p:nvPr>
            <p:ph idx="1"/>
          </p:nvPr>
        </p:nvSpPr>
        <p:spPr>
          <a:xfrm>
            <a:off x="375556" y="1725613"/>
            <a:ext cx="4433816" cy="4448850"/>
          </a:xfrm>
        </p:spPr>
        <p:txBody>
          <a:bodyPr>
            <a:normAutofit/>
          </a:bodyPr>
          <a:lstStyle/>
          <a:p>
            <a:pPr algn="just"/>
            <a:r>
              <a:rPr lang="en-US" sz="2000" dirty="0"/>
              <a:t>Growing of crops and livestock farming</a:t>
            </a:r>
            <a:endParaRPr lang="lv-LV" sz="2000" dirty="0"/>
          </a:p>
          <a:p>
            <a:pPr algn="just"/>
            <a:r>
              <a:rPr lang="en-US" sz="2000" dirty="0"/>
              <a:t>Includes continuous growing of crops with changing ripeness periods in the same field</a:t>
            </a:r>
            <a:endParaRPr lang="lv-LV" sz="2000" dirty="0"/>
          </a:p>
          <a:p>
            <a:pPr algn="just"/>
            <a:r>
              <a:rPr lang="en-US" sz="2000" dirty="0"/>
              <a:t>It is beneficial in regions with sufficient precipitation or suitable irrigation systems</a:t>
            </a:r>
            <a:endParaRPr lang="lv-LV" sz="2000" dirty="0"/>
          </a:p>
          <a:p>
            <a:pPr algn="just"/>
            <a:r>
              <a:rPr lang="en-US" sz="2000" dirty="0"/>
              <a:t>Development is tightly connected with market infrastructure </a:t>
            </a:r>
          </a:p>
          <a:p>
            <a:pPr algn="just"/>
            <a:endParaRPr lang="lv-LV" sz="2000" dirty="0"/>
          </a:p>
        </p:txBody>
      </p:sp>
      <p:sp>
        <p:nvSpPr>
          <p:cNvPr id="3" name="Slide Number Placeholder 2"/>
          <p:cNvSpPr>
            <a:spLocks noGrp="1"/>
          </p:cNvSpPr>
          <p:nvPr>
            <p:ph type="sldNum" sz="quarter" idx="12"/>
          </p:nvPr>
        </p:nvSpPr>
        <p:spPr/>
        <p:txBody>
          <a:bodyPr/>
          <a:lstStyle/>
          <a:p>
            <a:fld id="{63EDC9F3-853B-4316-A012-8D9DD4DECE49}" type="slidenum">
              <a:rPr lang="lv-LV" smtClean="0"/>
              <a:pPr/>
              <a:t>16</a:t>
            </a:fld>
            <a:endParaRPr lang="lv-LV"/>
          </a:p>
        </p:txBody>
      </p:sp>
      <p:pic>
        <p:nvPicPr>
          <p:cNvPr id="5" name="Content Placeholder 4"/>
          <p:cNvPicPr>
            <a:picLocks noGrp="1" noChangeAspect="1"/>
          </p:cNvPicPr>
          <p:nvPr>
            <p:ph sz="half" idx="4294967295"/>
          </p:nvPr>
        </p:nvPicPr>
        <p:blipFill>
          <a:blip r:embed="rId2"/>
          <a:stretch>
            <a:fillRect/>
          </a:stretch>
        </p:blipFill>
        <p:spPr>
          <a:xfrm>
            <a:off x="4987925" y="1725613"/>
            <a:ext cx="4156075" cy="3117850"/>
          </a:xfrm>
          <a:prstGeom prst="rect">
            <a:avLst/>
          </a:prstGeom>
        </p:spPr>
      </p:pic>
      <p:sp>
        <p:nvSpPr>
          <p:cNvPr id="6" name="Rectangle 5"/>
          <p:cNvSpPr/>
          <p:nvPr/>
        </p:nvSpPr>
        <p:spPr>
          <a:xfrm>
            <a:off x="4986797" y="4843463"/>
            <a:ext cx="4157203" cy="246221"/>
          </a:xfrm>
          <a:prstGeom prst="rect">
            <a:avLst/>
          </a:prstGeom>
        </p:spPr>
        <p:txBody>
          <a:bodyPr wrap="square">
            <a:spAutoFit/>
          </a:bodyPr>
          <a:lstStyle/>
          <a:p>
            <a:pPr algn="ctr"/>
            <a:r>
              <a:rPr lang="en-US" sz="1000" dirty="0"/>
              <a:t>Source: from </a:t>
            </a:r>
            <a:r>
              <a:rPr lang="lv-LV" sz="1000" dirty="0"/>
              <a:t>U.S</a:t>
            </a:r>
            <a:r>
              <a:rPr lang="en-US" sz="1000" dirty="0"/>
              <a:t>. Department of agriculture</a:t>
            </a:r>
            <a:r>
              <a:rPr lang="lv-LV" sz="1000" dirty="0"/>
              <a:t>, 2015 [7]</a:t>
            </a:r>
          </a:p>
        </p:txBody>
      </p:sp>
    </p:spTree>
    <p:extLst>
      <p:ext uri="{BB962C8B-B14F-4D97-AF65-F5344CB8AC3E}">
        <p14:creationId xmlns:p14="http://schemas.microsoft.com/office/powerpoint/2010/main" val="3829361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a:t>Specialized horticulture</a:t>
            </a:r>
          </a:p>
        </p:txBody>
      </p:sp>
      <p:sp>
        <p:nvSpPr>
          <p:cNvPr id="2" name="Content Placeholder 1"/>
          <p:cNvSpPr>
            <a:spLocks noGrp="1"/>
          </p:cNvSpPr>
          <p:nvPr>
            <p:ph idx="1"/>
          </p:nvPr>
        </p:nvSpPr>
        <p:spPr>
          <a:xfrm>
            <a:off x="375556" y="1690689"/>
            <a:ext cx="4497233" cy="4351338"/>
          </a:xfrm>
        </p:spPr>
        <p:txBody>
          <a:bodyPr>
            <a:normAutofit/>
          </a:bodyPr>
          <a:lstStyle/>
          <a:p>
            <a:pPr algn="just"/>
            <a:r>
              <a:rPr lang="en-US" sz="2000" dirty="0"/>
              <a:t>Developed in densely populated urban areas to provide the demand of horticultural resources</a:t>
            </a:r>
          </a:p>
          <a:p>
            <a:pPr algn="just"/>
            <a:r>
              <a:rPr lang="en-US" sz="2000" dirty="0"/>
              <a:t>Commercial growing of garden plants, fruits and decorative plants</a:t>
            </a:r>
          </a:p>
          <a:p>
            <a:pPr algn="just"/>
            <a:r>
              <a:rPr lang="en-US" sz="2000" dirty="0"/>
              <a:t>Widely used in northern Hungary, France, regions of Switzerland</a:t>
            </a:r>
            <a:endParaRPr lang="lv-LV" sz="2000" dirty="0"/>
          </a:p>
        </p:txBody>
      </p:sp>
      <p:sp>
        <p:nvSpPr>
          <p:cNvPr id="3" name="Slide Number Placeholder 2"/>
          <p:cNvSpPr>
            <a:spLocks noGrp="1"/>
          </p:cNvSpPr>
          <p:nvPr>
            <p:ph type="sldNum" sz="quarter" idx="12"/>
          </p:nvPr>
        </p:nvSpPr>
        <p:spPr/>
        <p:txBody>
          <a:bodyPr/>
          <a:lstStyle/>
          <a:p>
            <a:fld id="{63EDC9F3-853B-4316-A012-8D9DD4DECE49}" type="slidenum">
              <a:rPr lang="lv-LV" smtClean="0"/>
              <a:pPr/>
              <a:t>17</a:t>
            </a:fld>
            <a:endParaRPr lang="lv-LV"/>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r="13913"/>
          <a:stretch/>
        </p:blipFill>
        <p:spPr>
          <a:xfrm rot="5400000">
            <a:off x="5097542" y="2282153"/>
            <a:ext cx="3924536" cy="2560159"/>
          </a:xfrm>
          <a:prstGeom prst="rect">
            <a:avLst/>
          </a:prstGeom>
        </p:spPr>
      </p:pic>
      <p:sp>
        <p:nvSpPr>
          <p:cNvPr id="8" name="TextBox 7"/>
          <p:cNvSpPr txBox="1"/>
          <p:nvPr/>
        </p:nvSpPr>
        <p:spPr>
          <a:xfrm>
            <a:off x="5179714" y="5587285"/>
            <a:ext cx="3760192" cy="246221"/>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179946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29842" y="1681163"/>
            <a:ext cx="3868340" cy="457200"/>
          </a:xfrm>
        </p:spPr>
        <p:txBody>
          <a:bodyPr>
            <a:normAutofit/>
          </a:bodyPr>
          <a:lstStyle/>
          <a:p>
            <a:r>
              <a:rPr lang="lv-LV" sz="2400" dirty="0"/>
              <a:t>Subsistence</a:t>
            </a:r>
          </a:p>
        </p:txBody>
      </p:sp>
      <p:sp>
        <p:nvSpPr>
          <p:cNvPr id="6" name="Content Placeholder 5"/>
          <p:cNvSpPr>
            <a:spLocks noGrp="1"/>
          </p:cNvSpPr>
          <p:nvPr>
            <p:ph sz="half" idx="2"/>
          </p:nvPr>
        </p:nvSpPr>
        <p:spPr>
          <a:xfrm>
            <a:off x="629842" y="2138363"/>
            <a:ext cx="3868340" cy="3715541"/>
          </a:xfrm>
          <a:ln>
            <a:solidFill>
              <a:schemeClr val="accent1"/>
            </a:solidFill>
          </a:ln>
        </p:spPr>
        <p:txBody>
          <a:bodyPr>
            <a:normAutofit/>
          </a:bodyPr>
          <a:lstStyle/>
          <a:p>
            <a:pPr algn="just"/>
            <a:r>
              <a:rPr lang="en-US" sz="2000" dirty="0"/>
              <a:t>Cultivation of plants and livestock farming with the aim of providing food for the farmer and his family</a:t>
            </a:r>
          </a:p>
          <a:p>
            <a:pPr algn="just"/>
            <a:r>
              <a:rPr lang="en-US" sz="2000" dirty="0"/>
              <a:t>The use of simple technologies in small areas</a:t>
            </a:r>
          </a:p>
          <a:p>
            <a:pPr algn="just"/>
            <a:r>
              <a:rPr lang="en-US" sz="2000" dirty="0"/>
              <a:t>Low productivity and limited improvements</a:t>
            </a:r>
          </a:p>
          <a:p>
            <a:pPr algn="just"/>
            <a:r>
              <a:rPr lang="en-US" sz="2000" dirty="0"/>
              <a:t>Widely used in Russia, but with a declining trend</a:t>
            </a:r>
          </a:p>
        </p:txBody>
      </p:sp>
      <p:sp>
        <p:nvSpPr>
          <p:cNvPr id="8" name="Text Placeholder 7"/>
          <p:cNvSpPr>
            <a:spLocks noGrp="1"/>
          </p:cNvSpPr>
          <p:nvPr>
            <p:ph type="body" sz="quarter" idx="3"/>
          </p:nvPr>
        </p:nvSpPr>
        <p:spPr>
          <a:xfrm>
            <a:off x="4636122" y="1681163"/>
            <a:ext cx="3887391" cy="457200"/>
          </a:xfrm>
        </p:spPr>
        <p:txBody>
          <a:bodyPr>
            <a:normAutofit/>
          </a:bodyPr>
          <a:lstStyle/>
          <a:p>
            <a:r>
              <a:rPr lang="en-US" sz="2400" dirty="0"/>
              <a:t>Intensive subsistence</a:t>
            </a:r>
          </a:p>
        </p:txBody>
      </p:sp>
      <p:sp>
        <p:nvSpPr>
          <p:cNvPr id="7" name="Content Placeholder 6"/>
          <p:cNvSpPr>
            <a:spLocks noGrp="1"/>
          </p:cNvSpPr>
          <p:nvPr>
            <p:ph sz="quarter" idx="4"/>
          </p:nvPr>
        </p:nvSpPr>
        <p:spPr>
          <a:xfrm>
            <a:off x="4636122" y="2138363"/>
            <a:ext cx="3887391" cy="3715541"/>
          </a:xfrm>
          <a:ln>
            <a:solidFill>
              <a:schemeClr val="accent1"/>
            </a:solidFill>
          </a:ln>
        </p:spPr>
        <p:txBody>
          <a:bodyPr>
            <a:normAutofit/>
          </a:bodyPr>
          <a:lstStyle/>
          <a:p>
            <a:pPr algn="just"/>
            <a:r>
              <a:rPr lang="en-US" sz="2000" dirty="0"/>
              <a:t>In tropical regions -  rice growing</a:t>
            </a:r>
          </a:p>
          <a:p>
            <a:pPr algn="just"/>
            <a:r>
              <a:rPr lang="en-US" sz="2000" dirty="0"/>
              <a:t>Mainly used in Southeast Asia with the help of animals and manual labor</a:t>
            </a:r>
          </a:p>
          <a:p>
            <a:pPr algn="just"/>
            <a:r>
              <a:rPr lang="en-US" sz="2000" dirty="0"/>
              <a:t>Manure is actively used to improve soil</a:t>
            </a:r>
          </a:p>
          <a:p>
            <a:pPr algn="just"/>
            <a:r>
              <a:rPr lang="en-US" sz="2000" dirty="0"/>
              <a:t>Other crops, for example, millet and wheat, are grown in limited humidity conditions</a:t>
            </a:r>
          </a:p>
        </p:txBody>
      </p:sp>
      <p:sp>
        <p:nvSpPr>
          <p:cNvPr id="2" name="Slide Number Placeholder 1"/>
          <p:cNvSpPr>
            <a:spLocks noGrp="1"/>
          </p:cNvSpPr>
          <p:nvPr>
            <p:ph type="sldNum" sz="quarter" idx="12"/>
          </p:nvPr>
        </p:nvSpPr>
        <p:spPr/>
        <p:txBody>
          <a:bodyPr/>
          <a:lstStyle/>
          <a:p>
            <a:fld id="{63EDC9F3-853B-4316-A012-8D9DD4DECE49}" type="slidenum">
              <a:rPr lang="lv-LV" smtClean="0"/>
              <a:pPr/>
              <a:t>18</a:t>
            </a:fld>
            <a:endParaRPr lang="lv-LV"/>
          </a:p>
        </p:txBody>
      </p:sp>
      <p:sp>
        <p:nvSpPr>
          <p:cNvPr id="3" name="Title 2"/>
          <p:cNvSpPr>
            <a:spLocks noGrp="1"/>
          </p:cNvSpPr>
          <p:nvPr>
            <p:ph type="title"/>
          </p:nvPr>
        </p:nvSpPr>
        <p:spPr>
          <a:xfrm>
            <a:off x="554832" y="767556"/>
            <a:ext cx="7886700" cy="914400"/>
          </a:xfrm>
        </p:spPr>
        <p:txBody>
          <a:bodyPr>
            <a:normAutofit/>
          </a:bodyPr>
          <a:lstStyle/>
          <a:p>
            <a:r>
              <a:rPr lang="lv-LV" sz="3200" dirty="0"/>
              <a:t>Subsistence </a:t>
            </a:r>
            <a:r>
              <a:rPr lang="en-US" sz="3200" dirty="0"/>
              <a:t>farming</a:t>
            </a:r>
          </a:p>
        </p:txBody>
      </p:sp>
    </p:spTree>
    <p:extLst>
      <p:ext uri="{BB962C8B-B14F-4D97-AF65-F5344CB8AC3E}">
        <p14:creationId xmlns:p14="http://schemas.microsoft.com/office/powerpoint/2010/main" val="294617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Arable farming</a:t>
            </a:r>
          </a:p>
        </p:txBody>
      </p:sp>
      <p:sp>
        <p:nvSpPr>
          <p:cNvPr id="2" name="Content Placeholder 1"/>
          <p:cNvSpPr>
            <a:spLocks noGrp="1"/>
          </p:cNvSpPr>
          <p:nvPr>
            <p:ph idx="1"/>
          </p:nvPr>
        </p:nvSpPr>
        <p:spPr>
          <a:xfrm>
            <a:off x="375556" y="1690689"/>
            <a:ext cx="8392886" cy="1841181"/>
          </a:xfrm>
        </p:spPr>
        <p:txBody>
          <a:bodyPr>
            <a:normAutofit/>
          </a:bodyPr>
          <a:lstStyle/>
          <a:p>
            <a:r>
              <a:rPr lang="en-US" sz="2200" dirty="0"/>
              <a:t>Growing of plants without the inclusion of animals</a:t>
            </a:r>
          </a:p>
          <a:p>
            <a:r>
              <a:rPr lang="en-US" sz="2200" dirty="0"/>
              <a:t>Practiced in various areas</a:t>
            </a:r>
          </a:p>
          <a:p>
            <a:r>
              <a:rPr lang="en-US" sz="2200" dirty="0"/>
              <a:t>Mostly grown plants in this type of agriculture are: plantation plants, vegetables, crops, cassava, potatoes, legumes</a:t>
            </a:r>
          </a:p>
        </p:txBody>
      </p:sp>
      <p:sp>
        <p:nvSpPr>
          <p:cNvPr id="3" name="Slide Number Placeholder 2"/>
          <p:cNvSpPr>
            <a:spLocks noGrp="1"/>
          </p:cNvSpPr>
          <p:nvPr>
            <p:ph type="sldNum" sz="quarter" idx="12"/>
          </p:nvPr>
        </p:nvSpPr>
        <p:spPr/>
        <p:txBody>
          <a:bodyPr/>
          <a:lstStyle/>
          <a:p>
            <a:fld id="{63EDC9F3-853B-4316-A012-8D9DD4DECE49}" type="slidenum">
              <a:rPr lang="lv-LV" smtClean="0"/>
              <a:pPr/>
              <a:t>19</a:t>
            </a:fld>
            <a:endParaRPr lang="lv-LV"/>
          </a:p>
        </p:txBody>
      </p:sp>
      <p:pic>
        <p:nvPicPr>
          <p:cNvPr id="6" name="Content Placeholder 5"/>
          <p:cNvPicPr>
            <a:picLocks noGrp="1" noChangeAspect="1"/>
          </p:cNvPicPr>
          <p:nvPr>
            <p:ph sz="half" idx="4294967295"/>
          </p:nvPr>
        </p:nvPicPr>
        <p:blipFill>
          <a:blip r:embed="rId3"/>
          <a:stretch>
            <a:fillRect/>
          </a:stretch>
        </p:blipFill>
        <p:spPr>
          <a:xfrm>
            <a:off x="4042453" y="3378517"/>
            <a:ext cx="4725987" cy="2181225"/>
          </a:xfrm>
          <a:prstGeom prst="rect">
            <a:avLst/>
          </a:prstGeom>
        </p:spPr>
      </p:pic>
      <p:sp>
        <p:nvSpPr>
          <p:cNvPr id="8" name="TextBox 7"/>
          <p:cNvSpPr txBox="1"/>
          <p:nvPr/>
        </p:nvSpPr>
        <p:spPr>
          <a:xfrm>
            <a:off x="4042452" y="5593158"/>
            <a:ext cx="4725987" cy="246221"/>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1564749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a:t>Aim and objectives</a:t>
            </a:r>
          </a:p>
        </p:txBody>
      </p:sp>
      <p:sp>
        <p:nvSpPr>
          <p:cNvPr id="5" name="Segnaposto contenuto 4"/>
          <p:cNvSpPr>
            <a:spLocks noGrp="1"/>
          </p:cNvSpPr>
          <p:nvPr>
            <p:ph idx="1"/>
          </p:nvPr>
        </p:nvSpPr>
        <p:spPr/>
        <p:txBody>
          <a:bodyPr/>
          <a:lstStyle/>
          <a:p>
            <a:r>
              <a:rPr lang="en-US" dirty="0">
                <a:solidFill>
                  <a:schemeClr val="accent6"/>
                </a:solidFill>
              </a:rPr>
              <a:t>The aim of this lecture is to give an insight into the current state of the</a:t>
            </a:r>
            <a:r>
              <a:rPr lang="lv-LV" dirty="0">
                <a:solidFill>
                  <a:schemeClr val="accent6"/>
                </a:solidFill>
              </a:rPr>
              <a:t> </a:t>
            </a:r>
            <a:r>
              <a:rPr lang="en-US" dirty="0">
                <a:solidFill>
                  <a:schemeClr val="accent6"/>
                </a:solidFill>
              </a:rPr>
              <a:t>agriculture sector in the </a:t>
            </a:r>
            <a:r>
              <a:rPr lang="en-US" dirty="0" err="1">
                <a:solidFill>
                  <a:schemeClr val="accent6"/>
                </a:solidFill>
              </a:rPr>
              <a:t>bioeconomy</a:t>
            </a:r>
            <a:r>
              <a:rPr lang="en-US" dirty="0">
                <a:solidFill>
                  <a:schemeClr val="accent6"/>
                </a:solidFill>
              </a:rPr>
              <a:t> context </a:t>
            </a:r>
            <a:endParaRPr lang="lv-LV" dirty="0">
              <a:solidFill>
                <a:schemeClr val="accent6"/>
              </a:solidFill>
            </a:endParaRPr>
          </a:p>
          <a:p>
            <a:r>
              <a:rPr lang="en-US" dirty="0">
                <a:solidFill>
                  <a:schemeClr val="accent6"/>
                </a:solidFill>
              </a:rPr>
              <a:t>It also offers information on existing and potential agricultural resources that can be used for production of value-added products</a:t>
            </a:r>
            <a:r>
              <a:rPr lang="lv-LV" dirty="0">
                <a:solidFill>
                  <a:schemeClr val="accent6"/>
                </a:solidFill>
              </a:rPr>
              <a:t> </a:t>
            </a:r>
            <a:r>
              <a:rPr lang="en-US" dirty="0">
                <a:solidFill>
                  <a:schemeClr val="accent6"/>
                </a:solidFill>
              </a:rPr>
              <a:t>around the world</a:t>
            </a:r>
            <a:endParaRPr lang="lv-LV" dirty="0">
              <a:solidFill>
                <a:schemeClr val="accent6"/>
              </a:solidFill>
            </a:endParaRPr>
          </a:p>
        </p:txBody>
      </p:sp>
      <p:sp>
        <p:nvSpPr>
          <p:cNvPr id="2" name="Slide Number Placeholder 1"/>
          <p:cNvSpPr>
            <a:spLocks noGrp="1"/>
          </p:cNvSpPr>
          <p:nvPr>
            <p:ph type="sldNum" sz="quarter" idx="12"/>
          </p:nvPr>
        </p:nvSpPr>
        <p:spPr/>
        <p:txBody>
          <a:bodyPr/>
          <a:lstStyle/>
          <a:p>
            <a:fld id="{F5D31388-1EA4-4B74-8FFA-0D39003D9700}" type="slidenum">
              <a:rPr lang="it-IT" smtClean="0"/>
              <a:t>2</a:t>
            </a:fld>
            <a:endParaRPr lang="it-IT"/>
          </a:p>
        </p:txBody>
      </p:sp>
    </p:spTree>
    <p:extLst>
      <p:ext uri="{BB962C8B-B14F-4D97-AF65-F5344CB8AC3E}">
        <p14:creationId xmlns:p14="http://schemas.microsoft.com/office/powerpoint/2010/main" val="247155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Agroecology</a:t>
            </a:r>
            <a:endParaRPr lang="en-US" sz="3200" dirty="0"/>
          </a:p>
        </p:txBody>
      </p:sp>
      <p:sp>
        <p:nvSpPr>
          <p:cNvPr id="3" name="Content Placeholder 2"/>
          <p:cNvSpPr>
            <a:spLocks noGrp="1"/>
          </p:cNvSpPr>
          <p:nvPr>
            <p:ph idx="1"/>
          </p:nvPr>
        </p:nvSpPr>
        <p:spPr>
          <a:xfrm>
            <a:off x="375556" y="1690689"/>
            <a:ext cx="8392886" cy="965795"/>
          </a:xfrm>
        </p:spPr>
        <p:txBody>
          <a:bodyPr/>
          <a:lstStyle/>
          <a:p>
            <a:r>
              <a:rPr lang="en-US" dirty="0"/>
              <a:t>The use of ecological concepts and principles to optimize interactions between plants, animals, humans and environment while providing a sustainable system</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20</a:t>
            </a:fld>
            <a:endParaRPr lang="it-IT"/>
          </a:p>
        </p:txBody>
      </p:sp>
      <p:sp>
        <p:nvSpPr>
          <p:cNvPr id="6" name="Rectangle 5"/>
          <p:cNvSpPr/>
          <p:nvPr/>
        </p:nvSpPr>
        <p:spPr>
          <a:xfrm>
            <a:off x="375556" y="5798997"/>
            <a:ext cx="8179797" cy="246221"/>
          </a:xfrm>
          <a:prstGeom prst="rect">
            <a:avLst/>
          </a:prstGeom>
        </p:spPr>
        <p:txBody>
          <a:bodyPr wrap="square">
            <a:spAutoFit/>
          </a:bodyPr>
          <a:lstStyle/>
          <a:p>
            <a:pPr algn="ctr"/>
            <a:r>
              <a:rPr lang="en-US" sz="1000" dirty="0"/>
              <a:t>Source: from </a:t>
            </a:r>
            <a:r>
              <a:rPr lang="lv-LV" sz="1000" dirty="0"/>
              <a:t>FAO, 2021 [8]</a:t>
            </a:r>
          </a:p>
        </p:txBody>
      </p:sp>
      <p:pic>
        <p:nvPicPr>
          <p:cNvPr id="9" name="Picture 8"/>
          <p:cNvPicPr>
            <a:picLocks noChangeAspect="1"/>
          </p:cNvPicPr>
          <p:nvPr/>
        </p:nvPicPr>
        <p:blipFill>
          <a:blip r:embed="rId3"/>
          <a:stretch>
            <a:fillRect/>
          </a:stretch>
        </p:blipFill>
        <p:spPr>
          <a:xfrm>
            <a:off x="837842" y="2660453"/>
            <a:ext cx="7468313" cy="3147434"/>
          </a:xfrm>
          <a:prstGeom prst="rect">
            <a:avLst/>
          </a:prstGeom>
        </p:spPr>
      </p:pic>
    </p:spTree>
    <p:extLst>
      <p:ext uri="{BB962C8B-B14F-4D97-AF65-F5344CB8AC3E}">
        <p14:creationId xmlns:p14="http://schemas.microsoft.com/office/powerpoint/2010/main" val="2432435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Circular economy</a:t>
            </a:r>
          </a:p>
        </p:txBody>
      </p:sp>
      <p:sp>
        <p:nvSpPr>
          <p:cNvPr id="3" name="Content Placeholder 2"/>
          <p:cNvSpPr>
            <a:spLocks noGrp="1"/>
          </p:cNvSpPr>
          <p:nvPr>
            <p:ph sz="half" idx="1"/>
          </p:nvPr>
        </p:nvSpPr>
        <p:spPr>
          <a:xfrm>
            <a:off x="628650" y="1690689"/>
            <a:ext cx="3886200" cy="4486274"/>
          </a:xfrm>
        </p:spPr>
        <p:txBody>
          <a:bodyPr>
            <a:normAutofit lnSpcReduction="10000"/>
          </a:bodyPr>
          <a:lstStyle/>
          <a:p>
            <a:r>
              <a:rPr lang="en-US" sz="2400" dirty="0"/>
              <a:t>Circular economy is aimed to maintain components, materials and products at their highest utility in order to eliminate waste from a system</a:t>
            </a:r>
          </a:p>
          <a:p>
            <a:r>
              <a:rPr lang="en-US" sz="2400" dirty="0"/>
              <a:t>The main stages are: grow – make – use – restore</a:t>
            </a:r>
          </a:p>
          <a:p>
            <a:r>
              <a:rPr lang="en-US" sz="2400" dirty="0"/>
              <a:t>9% of the world’s economy is circular</a:t>
            </a:r>
            <a:endParaRPr lang="lv-LV" sz="2400" dirty="0"/>
          </a:p>
          <a:p>
            <a:r>
              <a:rPr lang="en-US" sz="2400" dirty="0"/>
              <a:t>Industrial symbiosis supports the development towards circular economy</a:t>
            </a:r>
          </a:p>
          <a:p>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21</a:t>
            </a:fld>
            <a:endParaRPr lang="it-IT"/>
          </a:p>
        </p:txBody>
      </p:sp>
      <p:graphicFrame>
        <p:nvGraphicFramePr>
          <p:cNvPr id="5" name="Diagram 4"/>
          <p:cNvGraphicFramePr/>
          <p:nvPr>
            <p:extLst>
              <p:ext uri="{D42A27DB-BD31-4B8C-83A1-F6EECF244321}">
                <p14:modId xmlns:p14="http://schemas.microsoft.com/office/powerpoint/2010/main" val="795345174"/>
              </p:ext>
            </p:extLst>
          </p:nvPr>
        </p:nvGraphicFramePr>
        <p:xfrm>
          <a:off x="4640580" y="1588770"/>
          <a:ext cx="4274820" cy="4411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4640580" y="5584190"/>
            <a:ext cx="4274820" cy="246221"/>
          </a:xfrm>
          <a:prstGeom prst="rect">
            <a:avLst/>
          </a:prstGeom>
          <a:noFill/>
        </p:spPr>
        <p:txBody>
          <a:bodyPr wrap="square" rtlCol="0">
            <a:spAutoFit/>
          </a:bodyPr>
          <a:lstStyle/>
          <a:p>
            <a:pPr algn="ctr"/>
            <a:r>
              <a:rPr lang="en-US" sz="1000" dirty="0"/>
              <a:t>Source: from Barros M.</a:t>
            </a:r>
            <a:r>
              <a:rPr lang="lv-LV" sz="1000" dirty="0"/>
              <a:t>V.</a:t>
            </a:r>
            <a:r>
              <a:rPr lang="en-US" sz="1000" dirty="0"/>
              <a:t>, et.al</a:t>
            </a:r>
            <a:r>
              <a:rPr lang="lv-LV" sz="1000" dirty="0"/>
              <a:t>., 2020 [9]</a:t>
            </a:r>
          </a:p>
        </p:txBody>
      </p:sp>
    </p:spTree>
    <p:extLst>
      <p:ext uri="{BB962C8B-B14F-4D97-AF65-F5344CB8AC3E}">
        <p14:creationId xmlns:p14="http://schemas.microsoft.com/office/powerpoint/2010/main" val="1156302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Circular economy in agriculture</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22</a:t>
            </a:fld>
            <a:endParaRPr lang="it-IT"/>
          </a:p>
        </p:txBody>
      </p:sp>
      <p:sp>
        <p:nvSpPr>
          <p:cNvPr id="5" name="TextBox 4"/>
          <p:cNvSpPr txBox="1"/>
          <p:nvPr/>
        </p:nvSpPr>
        <p:spPr>
          <a:xfrm>
            <a:off x="4014536" y="5575331"/>
            <a:ext cx="5129464" cy="246221"/>
          </a:xfrm>
          <a:prstGeom prst="rect">
            <a:avLst/>
          </a:prstGeom>
          <a:noFill/>
        </p:spPr>
        <p:txBody>
          <a:bodyPr wrap="square" rtlCol="0">
            <a:spAutoFit/>
          </a:bodyPr>
          <a:lstStyle/>
          <a:p>
            <a:pPr algn="ctr"/>
            <a:r>
              <a:rPr lang="en-US" sz="1000" dirty="0"/>
              <a:t>Source: from Barros M.</a:t>
            </a:r>
            <a:r>
              <a:rPr lang="lv-LV" sz="1000" dirty="0"/>
              <a:t>V.</a:t>
            </a:r>
            <a:r>
              <a:rPr lang="en-US" sz="1000" dirty="0"/>
              <a:t>, et.al</a:t>
            </a:r>
            <a:r>
              <a:rPr lang="lv-LV" sz="1000" dirty="0"/>
              <a:t>., 2020, [9]</a:t>
            </a:r>
          </a:p>
        </p:txBody>
      </p:sp>
      <p:pic>
        <p:nvPicPr>
          <p:cNvPr id="11" name="Content Placeholder 10"/>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307390" y="1659572"/>
            <a:ext cx="5836610" cy="3868640"/>
          </a:xfrm>
        </p:spPr>
      </p:pic>
      <p:sp>
        <p:nvSpPr>
          <p:cNvPr id="3" name="Content Placeholder 2"/>
          <p:cNvSpPr>
            <a:spLocks noGrp="1"/>
          </p:cNvSpPr>
          <p:nvPr>
            <p:ph sz="half" idx="1"/>
          </p:nvPr>
        </p:nvSpPr>
        <p:spPr>
          <a:xfrm>
            <a:off x="128336" y="1557972"/>
            <a:ext cx="3886200" cy="4351338"/>
          </a:xfrm>
        </p:spPr>
        <p:txBody>
          <a:bodyPr>
            <a:normAutofit lnSpcReduction="10000"/>
          </a:bodyPr>
          <a:lstStyle/>
          <a:p>
            <a:r>
              <a:rPr lang="en-US" sz="2400" dirty="0"/>
              <a:t>The use in agriculture is a highlight in a worldwide context:</a:t>
            </a:r>
          </a:p>
          <a:p>
            <a:pPr lvl="1"/>
            <a:r>
              <a:rPr lang="en-US" sz="2000" i="1" dirty="0">
                <a:solidFill>
                  <a:srgbClr val="76B82A"/>
                </a:solidFill>
              </a:rPr>
              <a:t>«Shaping the Future of Food»</a:t>
            </a:r>
            <a:r>
              <a:rPr lang="en-US" sz="2000" dirty="0">
                <a:solidFill>
                  <a:srgbClr val="76B82A"/>
                </a:solidFill>
              </a:rPr>
              <a:t> initiatives to develop sustainable, efficient and nutritious food systems</a:t>
            </a:r>
          </a:p>
          <a:p>
            <a:pPr lvl="1"/>
            <a:r>
              <a:rPr lang="en-US" sz="2000" dirty="0">
                <a:solidFill>
                  <a:srgbClr val="76B82A"/>
                </a:solidFill>
              </a:rPr>
              <a:t>Shift to circular economy is several areas, such as mushroom production; dairy products; </a:t>
            </a:r>
            <a:r>
              <a:rPr lang="en-US" sz="2000" dirty="0" err="1">
                <a:solidFill>
                  <a:srgbClr val="76B82A"/>
                </a:solidFill>
              </a:rPr>
              <a:t>agrifood</a:t>
            </a:r>
            <a:r>
              <a:rPr lang="en-US" sz="2000" dirty="0">
                <a:solidFill>
                  <a:srgbClr val="76B82A"/>
                </a:solidFill>
              </a:rPr>
              <a:t>; the use of fertilizers, </a:t>
            </a:r>
            <a:r>
              <a:rPr lang="en-US" sz="2000" dirty="0" err="1">
                <a:solidFill>
                  <a:srgbClr val="76B82A"/>
                </a:solidFill>
              </a:rPr>
              <a:t>biochar</a:t>
            </a:r>
            <a:r>
              <a:rPr lang="en-US" sz="2000" dirty="0">
                <a:solidFill>
                  <a:srgbClr val="76B82A"/>
                </a:solidFill>
              </a:rPr>
              <a:t>, phosphorus efficiency; food waste recovery; bioenergy; animal production, etc.</a:t>
            </a:r>
          </a:p>
        </p:txBody>
      </p:sp>
    </p:spTree>
    <p:extLst>
      <p:ext uri="{BB962C8B-B14F-4D97-AF65-F5344CB8AC3E}">
        <p14:creationId xmlns:p14="http://schemas.microsoft.com/office/powerpoint/2010/main" val="3535612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Legislation &amp; statistics</a:t>
            </a:r>
          </a:p>
        </p:txBody>
      </p:sp>
      <p:sp>
        <p:nvSpPr>
          <p:cNvPr id="3" name="Text Placeholder 2"/>
          <p:cNvSpPr>
            <a:spLocks noGrp="1"/>
          </p:cNvSpPr>
          <p:nvPr>
            <p:ph type="body" idx="1"/>
          </p:nvPr>
        </p:nvSpPr>
        <p:spPr/>
        <p:txBody>
          <a:bodyPr/>
          <a:lstStyle/>
          <a:p>
            <a:r>
              <a:rPr lang="en-US" dirty="0"/>
              <a:t>Eurostat, European Commission, FAO</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23</a:t>
            </a:fld>
            <a:endParaRPr lang="it-IT"/>
          </a:p>
        </p:txBody>
      </p:sp>
    </p:spTree>
    <p:extLst>
      <p:ext uri="{BB962C8B-B14F-4D97-AF65-F5344CB8AC3E}">
        <p14:creationId xmlns:p14="http://schemas.microsoft.com/office/powerpoint/2010/main" val="2295462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Common agricultural policy</a:t>
            </a:r>
            <a:r>
              <a:rPr lang="lv-LV" sz="3200" dirty="0"/>
              <a:t> (CAP)</a:t>
            </a:r>
            <a:r>
              <a:rPr lang="en-US" sz="3200" dirty="0"/>
              <a:t> </a:t>
            </a:r>
            <a:r>
              <a:rPr lang="lv-LV" sz="3200" dirty="0"/>
              <a:t>(I)</a:t>
            </a:r>
          </a:p>
        </p:txBody>
      </p:sp>
      <p:sp>
        <p:nvSpPr>
          <p:cNvPr id="2" name="Content Placeholder 1"/>
          <p:cNvSpPr>
            <a:spLocks noGrp="1"/>
          </p:cNvSpPr>
          <p:nvPr>
            <p:ph sz="half" idx="1"/>
          </p:nvPr>
        </p:nvSpPr>
        <p:spPr>
          <a:xfrm>
            <a:off x="457200" y="1690689"/>
            <a:ext cx="4057650" cy="4104321"/>
          </a:xfrm>
        </p:spPr>
        <p:txBody>
          <a:bodyPr>
            <a:noAutofit/>
          </a:bodyPr>
          <a:lstStyle/>
          <a:p>
            <a:r>
              <a:rPr lang="en-US" sz="2000" dirty="0"/>
              <a:t>Originally launched in 1962</a:t>
            </a:r>
            <a:endParaRPr lang="lv-LV" sz="2000" dirty="0"/>
          </a:p>
          <a:p>
            <a:r>
              <a:rPr lang="en-US" sz="2000" dirty="0"/>
              <a:t>The main goal – development of agriculture</a:t>
            </a:r>
            <a:endParaRPr lang="lv-LV" sz="2000" dirty="0"/>
          </a:p>
          <a:p>
            <a:r>
              <a:rPr lang="en-US" sz="2000" dirty="0"/>
              <a:t>Common agricultural policy is common for all EU member countries, with management and financing in the EU level, from the budget of the EU</a:t>
            </a:r>
          </a:p>
          <a:p>
            <a:pPr lvl="1"/>
            <a:r>
              <a:rPr lang="en-US" sz="2000" dirty="0">
                <a:solidFill>
                  <a:srgbClr val="159A34"/>
                </a:solidFill>
              </a:rPr>
              <a:t>The European agricultural guarantee fund </a:t>
            </a:r>
            <a:r>
              <a:rPr lang="en-US" sz="2000" dirty="0">
                <a:solidFill>
                  <a:srgbClr val="76B82A"/>
                </a:solidFill>
              </a:rPr>
              <a:t>(EAGF)</a:t>
            </a:r>
          </a:p>
          <a:p>
            <a:pPr lvl="1"/>
            <a:r>
              <a:rPr lang="en-US" sz="2000" dirty="0">
                <a:solidFill>
                  <a:srgbClr val="159A34"/>
                </a:solidFill>
              </a:rPr>
              <a:t>The European agricultural fund for rural development </a:t>
            </a:r>
            <a:r>
              <a:rPr lang="en-US" sz="2000" dirty="0">
                <a:solidFill>
                  <a:srgbClr val="76B82A"/>
                </a:solidFill>
              </a:rPr>
              <a:t>(EAFRD)</a:t>
            </a:r>
            <a:endParaRPr lang="en-US" sz="2000" dirty="0"/>
          </a:p>
        </p:txBody>
      </p:sp>
      <p:sp>
        <p:nvSpPr>
          <p:cNvPr id="5" name="Slide Number Placeholder 4"/>
          <p:cNvSpPr>
            <a:spLocks noGrp="1"/>
          </p:cNvSpPr>
          <p:nvPr>
            <p:ph type="sldNum" sz="quarter" idx="12"/>
          </p:nvPr>
        </p:nvSpPr>
        <p:spPr/>
        <p:txBody>
          <a:bodyPr/>
          <a:lstStyle/>
          <a:p>
            <a:fld id="{63EDC9F3-853B-4316-A012-8D9DD4DECE49}" type="slidenum">
              <a:rPr lang="lv-LV" smtClean="0"/>
              <a:pPr/>
              <a:t>24</a:t>
            </a:fld>
            <a:endParaRPr lang="lv-LV"/>
          </a:p>
        </p:txBody>
      </p:sp>
      <p:sp>
        <p:nvSpPr>
          <p:cNvPr id="4" name="Rectangle 3"/>
          <p:cNvSpPr/>
          <p:nvPr/>
        </p:nvSpPr>
        <p:spPr>
          <a:xfrm>
            <a:off x="4629149" y="5296694"/>
            <a:ext cx="4262187" cy="246221"/>
          </a:xfrm>
          <a:prstGeom prst="rect">
            <a:avLst/>
          </a:prstGeom>
        </p:spPr>
        <p:txBody>
          <a:bodyPr wrap="square">
            <a:spAutoFit/>
          </a:bodyPr>
          <a:lstStyle/>
          <a:p>
            <a:pPr algn="ctr"/>
            <a:r>
              <a:rPr lang="en-US" sz="1000" dirty="0"/>
              <a:t>Source: from European Commission</a:t>
            </a:r>
            <a:r>
              <a:rPr lang="lv-LV" sz="1000" dirty="0"/>
              <a:t>, 2021 [10]</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49" y="2455236"/>
            <a:ext cx="4262187" cy="2841458"/>
          </a:xfrm>
        </p:spPr>
      </p:pic>
    </p:spTree>
    <p:extLst>
      <p:ext uri="{BB962C8B-B14F-4D97-AF65-F5344CB8AC3E}">
        <p14:creationId xmlns:p14="http://schemas.microsoft.com/office/powerpoint/2010/main" val="2575378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Common agricultural policy </a:t>
            </a:r>
            <a:r>
              <a:rPr lang="lv-LV" sz="3200" dirty="0"/>
              <a:t>(II)</a:t>
            </a:r>
          </a:p>
        </p:txBody>
      </p:sp>
      <p:sp>
        <p:nvSpPr>
          <p:cNvPr id="2" name="Content Placeholder 1"/>
          <p:cNvSpPr>
            <a:spLocks noGrp="1"/>
          </p:cNvSpPr>
          <p:nvPr>
            <p:ph idx="1"/>
          </p:nvPr>
        </p:nvSpPr>
        <p:spPr>
          <a:xfrm>
            <a:off x="375556" y="1690689"/>
            <a:ext cx="8392886" cy="4092978"/>
          </a:xfrm>
        </p:spPr>
        <p:txBody>
          <a:bodyPr>
            <a:normAutofit/>
          </a:bodyPr>
          <a:lstStyle/>
          <a:p>
            <a:r>
              <a:rPr lang="en-US" sz="2000" dirty="0"/>
              <a:t>Objectives</a:t>
            </a:r>
            <a:r>
              <a:rPr lang="lv-LV" sz="2000" dirty="0"/>
              <a:t>:</a:t>
            </a:r>
          </a:p>
          <a:p>
            <a:pPr lvl="1"/>
            <a:r>
              <a:rPr lang="en-US" sz="2000" dirty="0">
                <a:solidFill>
                  <a:srgbClr val="76B82A"/>
                </a:solidFill>
              </a:rPr>
              <a:t>to ensure fair income for farmers in the EU</a:t>
            </a:r>
          </a:p>
          <a:p>
            <a:pPr lvl="1"/>
            <a:r>
              <a:rPr lang="en-US" sz="2000" dirty="0">
                <a:solidFill>
                  <a:srgbClr val="76B82A"/>
                </a:solidFill>
              </a:rPr>
              <a:t>to increase competitiveness </a:t>
            </a:r>
          </a:p>
          <a:p>
            <a:pPr lvl="1"/>
            <a:r>
              <a:rPr lang="en-US" sz="2000" dirty="0">
                <a:solidFill>
                  <a:srgbClr val="76B82A"/>
                </a:solidFill>
              </a:rPr>
              <a:t>to counterbalance food chain stages</a:t>
            </a:r>
          </a:p>
          <a:p>
            <a:pPr lvl="1"/>
            <a:r>
              <a:rPr lang="en-US" sz="2000" dirty="0">
                <a:solidFill>
                  <a:srgbClr val="76B82A"/>
                </a:solidFill>
              </a:rPr>
              <a:t>to promote limitation of climate change and sustainable management of natural resources</a:t>
            </a:r>
          </a:p>
          <a:p>
            <a:pPr lvl="1"/>
            <a:r>
              <a:rPr lang="en-US" sz="2000" dirty="0">
                <a:solidFill>
                  <a:srgbClr val="76B82A"/>
                </a:solidFill>
              </a:rPr>
              <a:t>preservation of rural nature, biodiversity and landscapes of the EU</a:t>
            </a:r>
          </a:p>
          <a:p>
            <a:pPr lvl="1"/>
            <a:r>
              <a:rPr lang="en-US" sz="2000" dirty="0">
                <a:solidFill>
                  <a:srgbClr val="76B82A"/>
                </a:solidFill>
              </a:rPr>
              <a:t>to support change of generations </a:t>
            </a:r>
          </a:p>
          <a:p>
            <a:pPr lvl="1"/>
            <a:r>
              <a:rPr lang="en-US" sz="2000" dirty="0">
                <a:solidFill>
                  <a:srgbClr val="76B82A"/>
                </a:solidFill>
              </a:rPr>
              <a:t>to protect food and health quality</a:t>
            </a:r>
          </a:p>
          <a:p>
            <a:r>
              <a:rPr lang="en-US" sz="2000" dirty="0"/>
              <a:t>In Europe, </a:t>
            </a:r>
            <a:r>
              <a:rPr lang="en-US" sz="2000" dirty="0" err="1"/>
              <a:t>bioeconomy</a:t>
            </a:r>
            <a:r>
              <a:rPr lang="en-US" sz="2000" dirty="0"/>
              <a:t> is inter-linked with CAP regarding common goals for food security and rural development</a:t>
            </a:r>
            <a:endParaRPr lang="lv-LV" sz="2000" dirty="0"/>
          </a:p>
        </p:txBody>
      </p:sp>
      <p:sp>
        <p:nvSpPr>
          <p:cNvPr id="5" name="Slide Number Placeholder 4"/>
          <p:cNvSpPr>
            <a:spLocks noGrp="1"/>
          </p:cNvSpPr>
          <p:nvPr>
            <p:ph type="sldNum" sz="quarter" idx="12"/>
          </p:nvPr>
        </p:nvSpPr>
        <p:spPr/>
        <p:txBody>
          <a:bodyPr/>
          <a:lstStyle/>
          <a:p>
            <a:fld id="{F5D31388-1EA4-4B74-8FFA-0D39003D9700}" type="slidenum">
              <a:rPr lang="it-IT" smtClean="0"/>
              <a:pPr/>
              <a:t>25</a:t>
            </a:fld>
            <a:endParaRPr lang="it-IT"/>
          </a:p>
        </p:txBody>
      </p:sp>
      <p:sp>
        <p:nvSpPr>
          <p:cNvPr id="6" name="Rectangle 5"/>
          <p:cNvSpPr/>
          <p:nvPr/>
        </p:nvSpPr>
        <p:spPr>
          <a:xfrm>
            <a:off x="375556" y="5783667"/>
            <a:ext cx="8392886" cy="246221"/>
          </a:xfrm>
          <a:prstGeom prst="rect">
            <a:avLst/>
          </a:prstGeom>
        </p:spPr>
        <p:txBody>
          <a:bodyPr wrap="square">
            <a:spAutoFit/>
          </a:bodyPr>
          <a:lstStyle/>
          <a:p>
            <a:pPr algn="ctr"/>
            <a:r>
              <a:rPr lang="en-US" sz="1000" dirty="0"/>
              <a:t>Source: from</a:t>
            </a:r>
            <a:r>
              <a:rPr lang="lv-LV" sz="1000" dirty="0"/>
              <a:t> </a:t>
            </a:r>
            <a:r>
              <a:rPr lang="en-US" sz="1000" dirty="0"/>
              <a:t>European Commission</a:t>
            </a:r>
            <a:r>
              <a:rPr lang="lv-LV" sz="1000" dirty="0"/>
              <a:t>, 2021 [10]</a:t>
            </a:r>
          </a:p>
        </p:txBody>
      </p:sp>
    </p:spTree>
    <p:extLst>
      <p:ext uri="{BB962C8B-B14F-4D97-AF65-F5344CB8AC3E}">
        <p14:creationId xmlns:p14="http://schemas.microsoft.com/office/powerpoint/2010/main" val="3411644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69719"/>
            <a:ext cx="8229600" cy="3941930"/>
          </a:xfrm>
        </p:spPr>
        <p:txBody>
          <a:bodyPr>
            <a:noAutofit/>
          </a:bodyPr>
          <a:lstStyle/>
          <a:p>
            <a:r>
              <a:rPr lang="en-US" sz="2000" dirty="0"/>
              <a:t>A guide to make the EU economy sustainable </a:t>
            </a:r>
          </a:p>
          <a:p>
            <a:r>
              <a:rPr lang="en-US" sz="2000" dirty="0"/>
              <a:t>The aim is:</a:t>
            </a:r>
          </a:p>
          <a:p>
            <a:pPr lvl="1"/>
            <a:r>
              <a:rPr lang="en-US" sz="2000" dirty="0">
                <a:solidFill>
                  <a:srgbClr val="76B82A"/>
                </a:solidFill>
              </a:rPr>
              <a:t>to promote effective use of resources by the transition to circular economy</a:t>
            </a:r>
          </a:p>
          <a:p>
            <a:pPr lvl="1"/>
            <a:r>
              <a:rPr lang="en-US" sz="2000" dirty="0">
                <a:solidFill>
                  <a:srgbClr val="76B82A"/>
                </a:solidFill>
              </a:rPr>
              <a:t>to restore biodiversity and reduce pollution</a:t>
            </a:r>
          </a:p>
          <a:p>
            <a:pPr lvl="1"/>
            <a:endParaRPr lang="lv-LV" sz="2000" dirty="0">
              <a:solidFill>
                <a:srgbClr val="76B82A"/>
              </a:solidFill>
            </a:endParaRPr>
          </a:p>
          <a:p>
            <a:r>
              <a:rPr lang="en-US" sz="2000" dirty="0"/>
              <a:t>In the agricultural sector:</a:t>
            </a:r>
          </a:p>
          <a:p>
            <a:pPr lvl="1"/>
            <a:r>
              <a:rPr lang="en-US" sz="2000" dirty="0">
                <a:solidFill>
                  <a:srgbClr val="76B82A"/>
                </a:solidFill>
              </a:rPr>
              <a:t>“</a:t>
            </a:r>
            <a:r>
              <a:rPr lang="en-US" sz="2000" i="1" dirty="0">
                <a:solidFill>
                  <a:srgbClr val="76B82A"/>
                </a:solidFill>
              </a:rPr>
              <a:t>From Farm to Fork</a:t>
            </a:r>
            <a:r>
              <a:rPr lang="en-US" sz="2000" dirty="0">
                <a:solidFill>
                  <a:srgbClr val="76B82A"/>
                </a:solidFill>
              </a:rPr>
              <a:t>”</a:t>
            </a:r>
          </a:p>
          <a:p>
            <a:pPr lvl="1"/>
            <a:r>
              <a:rPr lang="en-US" sz="2000" dirty="0">
                <a:solidFill>
                  <a:srgbClr val="76B82A"/>
                </a:solidFill>
              </a:rPr>
              <a:t>renewed biodiversity strategy</a:t>
            </a:r>
            <a:endParaRPr lang="lv-LV" sz="2000" dirty="0">
              <a:solidFill>
                <a:srgbClr val="76B82A"/>
              </a:solidFill>
            </a:endParaRPr>
          </a:p>
          <a:p>
            <a:pPr lvl="1"/>
            <a:r>
              <a:rPr lang="en-US" sz="2000" dirty="0">
                <a:solidFill>
                  <a:srgbClr val="76B82A"/>
                </a:solidFill>
              </a:rPr>
              <a:t>agriculture of low raw material consumption</a:t>
            </a:r>
            <a:endParaRPr lang="lv-LV" sz="2000" dirty="0">
              <a:solidFill>
                <a:srgbClr val="76B82A"/>
              </a:solidFill>
            </a:endParaRPr>
          </a:p>
          <a:p>
            <a:pPr lvl="1"/>
            <a:r>
              <a:rPr lang="en-US" sz="2000" dirty="0">
                <a:solidFill>
                  <a:srgbClr val="76B82A"/>
                </a:solidFill>
              </a:rPr>
              <a:t>mitigating climate change</a:t>
            </a:r>
          </a:p>
          <a:p>
            <a:pPr lvl="1"/>
            <a:r>
              <a:rPr lang="en-US" sz="2000" dirty="0">
                <a:solidFill>
                  <a:srgbClr val="76B82A"/>
                </a:solidFill>
              </a:rPr>
              <a:t>modernization of agriculture</a:t>
            </a:r>
            <a:endParaRPr lang="lv-LV" sz="2000" dirty="0">
              <a:solidFill>
                <a:srgbClr val="76B82A"/>
              </a:solidFill>
            </a:endParaRPr>
          </a:p>
        </p:txBody>
      </p:sp>
      <p:sp>
        <p:nvSpPr>
          <p:cNvPr id="3" name="Title 2"/>
          <p:cNvSpPr>
            <a:spLocks noGrp="1"/>
          </p:cNvSpPr>
          <p:nvPr>
            <p:ph type="title"/>
          </p:nvPr>
        </p:nvSpPr>
        <p:spPr>
          <a:xfrm>
            <a:off x="457200" y="983919"/>
            <a:ext cx="8229600" cy="685800"/>
          </a:xfrm>
        </p:spPr>
        <p:txBody>
          <a:bodyPr>
            <a:normAutofit/>
          </a:bodyPr>
          <a:lstStyle/>
          <a:p>
            <a:r>
              <a:rPr lang="en-US" sz="3200" dirty="0"/>
              <a:t>European Green Deal</a:t>
            </a:r>
            <a:endParaRPr lang="en-US" sz="3600" dirty="0"/>
          </a:p>
        </p:txBody>
      </p:sp>
      <p:sp>
        <p:nvSpPr>
          <p:cNvPr id="4" name="Rectangle 3"/>
          <p:cNvSpPr/>
          <p:nvPr/>
        </p:nvSpPr>
        <p:spPr>
          <a:xfrm>
            <a:off x="457200" y="5748809"/>
            <a:ext cx="8229600" cy="246221"/>
          </a:xfrm>
          <a:prstGeom prst="rect">
            <a:avLst/>
          </a:prstGeom>
        </p:spPr>
        <p:txBody>
          <a:bodyPr wrap="square">
            <a:spAutoFit/>
          </a:bodyPr>
          <a:lstStyle/>
          <a:p>
            <a:pPr algn="ctr"/>
            <a:r>
              <a:rPr lang="en-US" sz="1000" dirty="0"/>
              <a:t>Source: from European Commission, 2021</a:t>
            </a:r>
            <a:r>
              <a:rPr lang="lv-LV" sz="1000" dirty="0"/>
              <a:t> [11]</a:t>
            </a:r>
          </a:p>
        </p:txBody>
      </p:sp>
      <p:sp>
        <p:nvSpPr>
          <p:cNvPr id="5" name="Slide Number Placeholder 4"/>
          <p:cNvSpPr>
            <a:spLocks noGrp="1"/>
          </p:cNvSpPr>
          <p:nvPr>
            <p:ph type="sldNum" sz="quarter" idx="12"/>
          </p:nvPr>
        </p:nvSpPr>
        <p:spPr/>
        <p:txBody>
          <a:bodyPr/>
          <a:lstStyle/>
          <a:p>
            <a:fld id="{F5D31388-1EA4-4B74-8FFA-0D39003D9700}" type="slidenum">
              <a:rPr lang="it-IT" smtClean="0"/>
              <a:pPr/>
              <a:t>26</a:t>
            </a:fld>
            <a:endParaRPr lang="it-IT"/>
          </a:p>
        </p:txBody>
      </p:sp>
    </p:spTree>
    <p:extLst>
      <p:ext uri="{BB962C8B-B14F-4D97-AF65-F5344CB8AC3E}">
        <p14:creationId xmlns:p14="http://schemas.microsoft.com/office/powerpoint/2010/main" val="56822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en-US" sz="3200" i="1" dirty="0"/>
              <a:t>From farm to fork</a:t>
            </a:r>
            <a:r>
              <a:rPr lang="lv-LV" sz="3200" i="1" dirty="0"/>
              <a:t> </a:t>
            </a:r>
            <a:r>
              <a:rPr lang="lv-LV" sz="3200" dirty="0"/>
              <a:t>(I)</a:t>
            </a:r>
            <a:endParaRPr lang="en-US" sz="3200" dirty="0"/>
          </a:p>
        </p:txBody>
      </p:sp>
      <p:sp>
        <p:nvSpPr>
          <p:cNvPr id="3" name="Content Placeholder 2"/>
          <p:cNvSpPr>
            <a:spLocks noGrp="1"/>
          </p:cNvSpPr>
          <p:nvPr>
            <p:ph idx="1"/>
          </p:nvPr>
        </p:nvSpPr>
        <p:spPr>
          <a:xfrm>
            <a:off x="375556" y="1623061"/>
            <a:ext cx="8392886" cy="4080510"/>
          </a:xfrm>
        </p:spPr>
        <p:txBody>
          <a:bodyPr>
            <a:normAutofit/>
          </a:bodyPr>
          <a:lstStyle/>
          <a:p>
            <a:pPr algn="just"/>
            <a:r>
              <a:rPr lang="en-US" sz="2000" dirty="0"/>
              <a:t>European diets are not in line with national dietary recommendations and an</a:t>
            </a:r>
            <a:r>
              <a:rPr lang="lv-LV" sz="2000" dirty="0"/>
              <a:t> </a:t>
            </a:r>
            <a:r>
              <a:rPr lang="en-US" sz="2000" dirty="0"/>
              <a:t>existing food system does not ensure the healthy option as the most accessible one</a:t>
            </a:r>
          </a:p>
          <a:p>
            <a:pPr algn="just"/>
            <a:r>
              <a:rPr lang="en-US" sz="2000" dirty="0"/>
              <a:t>Movement to provide a sustainable food system </a:t>
            </a:r>
            <a:endParaRPr lang="lv-LV" sz="2000" dirty="0"/>
          </a:p>
          <a:p>
            <a:pPr lvl="1" algn="just"/>
            <a:r>
              <a:rPr lang="en-US" sz="2000" dirty="0">
                <a:solidFill>
                  <a:srgbClr val="76B82A"/>
                </a:solidFill>
              </a:rPr>
              <a:t>achieving environmental, health and social benefits with economic gains and more sustainable recovery from crisis</a:t>
            </a:r>
          </a:p>
          <a:p>
            <a:pPr algn="just"/>
            <a:r>
              <a:rPr lang="en-US" sz="2000" dirty="0"/>
              <a:t>To provide the need to reduce </a:t>
            </a:r>
            <a:endParaRPr lang="lv-LV" sz="2000" dirty="0"/>
          </a:p>
          <a:p>
            <a:pPr lvl="1" algn="just"/>
            <a:r>
              <a:rPr lang="en-US" sz="2000" dirty="0">
                <a:solidFill>
                  <a:srgbClr val="76B82A"/>
                </a:solidFill>
              </a:rPr>
              <a:t>dependency on pesticides and antimicrobials, reduce excess fertilization, increase organic farming, improve animal welfare and reverse biodiversity loss</a:t>
            </a:r>
          </a:p>
          <a:p>
            <a:pPr algn="just"/>
            <a:endParaRPr lang="lv-LV"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27</a:t>
            </a:fld>
            <a:endParaRPr lang="it-IT"/>
          </a:p>
        </p:txBody>
      </p:sp>
      <p:sp>
        <p:nvSpPr>
          <p:cNvPr id="5" name="TextBox 4"/>
          <p:cNvSpPr txBox="1"/>
          <p:nvPr/>
        </p:nvSpPr>
        <p:spPr>
          <a:xfrm>
            <a:off x="375556" y="5760719"/>
            <a:ext cx="8392886" cy="246221"/>
          </a:xfrm>
          <a:prstGeom prst="rect">
            <a:avLst/>
          </a:prstGeom>
          <a:noFill/>
        </p:spPr>
        <p:txBody>
          <a:bodyPr wrap="square" rtlCol="0">
            <a:spAutoFit/>
          </a:bodyPr>
          <a:lstStyle/>
          <a:p>
            <a:pPr algn="ctr"/>
            <a:r>
              <a:rPr lang="en-US" sz="1000" dirty="0"/>
              <a:t>Source: from European Commission, 2020</a:t>
            </a:r>
            <a:r>
              <a:rPr lang="lv-LV" sz="1000" dirty="0"/>
              <a:t> [12]</a:t>
            </a:r>
          </a:p>
        </p:txBody>
      </p:sp>
    </p:spTree>
    <p:extLst>
      <p:ext uri="{BB962C8B-B14F-4D97-AF65-F5344CB8AC3E}">
        <p14:creationId xmlns:p14="http://schemas.microsoft.com/office/powerpoint/2010/main" val="237328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en-US" sz="3200" i="1" dirty="0"/>
              <a:t>From farm to fork</a:t>
            </a:r>
            <a:r>
              <a:rPr lang="lv-LV" sz="3200" i="1" dirty="0"/>
              <a:t> </a:t>
            </a:r>
            <a:r>
              <a:rPr lang="lv-LV" sz="3200" dirty="0"/>
              <a:t>(II)</a:t>
            </a:r>
            <a:endParaRPr lang="en-US" sz="3200" dirty="0"/>
          </a:p>
        </p:txBody>
      </p:sp>
      <p:sp>
        <p:nvSpPr>
          <p:cNvPr id="3" name="Content Placeholder 2"/>
          <p:cNvSpPr>
            <a:spLocks noGrp="1"/>
          </p:cNvSpPr>
          <p:nvPr>
            <p:ph idx="1"/>
          </p:nvPr>
        </p:nvSpPr>
        <p:spPr>
          <a:xfrm>
            <a:off x="375556" y="1623060"/>
            <a:ext cx="8392886" cy="2308857"/>
          </a:xfrm>
        </p:spPr>
        <p:txBody>
          <a:bodyPr>
            <a:normAutofit/>
          </a:bodyPr>
          <a:lstStyle/>
          <a:p>
            <a:pPr algn="just"/>
            <a:r>
              <a:rPr lang="en-US" sz="2000" dirty="0"/>
              <a:t>Agriculture accounts for 10.3% of the EU’s GHG emissions (</a:t>
            </a:r>
            <a:r>
              <a:rPr lang="lv-LV" sz="2000" dirty="0"/>
              <a:t>CH</a:t>
            </a:r>
            <a:r>
              <a:rPr lang="lv-LV" sz="2000" baseline="-25000" dirty="0"/>
              <a:t>4</a:t>
            </a:r>
            <a:r>
              <a:rPr lang="lv-LV" sz="2000" dirty="0"/>
              <a:t>, N</a:t>
            </a:r>
            <a:r>
              <a:rPr lang="lv-LV" sz="2000" baseline="-25000" dirty="0"/>
              <a:t>2</a:t>
            </a:r>
            <a:r>
              <a:rPr lang="lv-LV" sz="2000" dirty="0"/>
              <a:t>O)</a:t>
            </a:r>
            <a:endParaRPr lang="en-US" sz="2000" dirty="0"/>
          </a:p>
          <a:p>
            <a:pPr algn="just"/>
            <a:r>
              <a:rPr lang="en-US" sz="2000" dirty="0"/>
              <a:t>Strategy supports the transition to a sustainable food system while improving the incomes of primary producers and reinforcing competitiveness, while offering new opportunities for citizens and food operators alike</a:t>
            </a:r>
          </a:p>
          <a:p>
            <a:pPr algn="just"/>
            <a:r>
              <a:rPr lang="en-US" sz="2000" dirty="0"/>
              <a:t>A framework for a sustainable food system before the end of 2023</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28</a:t>
            </a:fld>
            <a:endParaRPr lang="it-IT"/>
          </a:p>
        </p:txBody>
      </p:sp>
      <p:pic>
        <p:nvPicPr>
          <p:cNvPr id="6" name="Picture 5"/>
          <p:cNvPicPr>
            <a:picLocks noChangeAspect="1"/>
          </p:cNvPicPr>
          <p:nvPr/>
        </p:nvPicPr>
        <p:blipFill>
          <a:blip r:embed="rId2"/>
          <a:stretch>
            <a:fillRect/>
          </a:stretch>
        </p:blipFill>
        <p:spPr>
          <a:xfrm>
            <a:off x="2215025" y="3628548"/>
            <a:ext cx="4713947" cy="1828800"/>
          </a:xfrm>
          <a:prstGeom prst="rect">
            <a:avLst/>
          </a:prstGeom>
        </p:spPr>
      </p:pic>
      <p:sp>
        <p:nvSpPr>
          <p:cNvPr id="7" name="TextBox 6"/>
          <p:cNvSpPr txBox="1"/>
          <p:nvPr/>
        </p:nvSpPr>
        <p:spPr>
          <a:xfrm>
            <a:off x="375556" y="5760719"/>
            <a:ext cx="8392886" cy="246221"/>
          </a:xfrm>
          <a:prstGeom prst="rect">
            <a:avLst/>
          </a:prstGeom>
          <a:noFill/>
        </p:spPr>
        <p:txBody>
          <a:bodyPr wrap="square" rtlCol="0">
            <a:spAutoFit/>
          </a:bodyPr>
          <a:lstStyle/>
          <a:p>
            <a:pPr algn="ctr"/>
            <a:r>
              <a:rPr lang="en-US" sz="1000" dirty="0"/>
              <a:t>Source: from European Commission, 2020</a:t>
            </a:r>
            <a:r>
              <a:rPr lang="lv-LV" sz="1000" dirty="0"/>
              <a:t> [12]</a:t>
            </a:r>
          </a:p>
        </p:txBody>
      </p:sp>
    </p:spTree>
    <p:extLst>
      <p:ext uri="{BB962C8B-B14F-4D97-AF65-F5344CB8AC3E}">
        <p14:creationId xmlns:p14="http://schemas.microsoft.com/office/powerpoint/2010/main" val="2735176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algn="r"/>
            <a:fld id="{63EDC9F3-853B-4316-A012-8D9DD4DECE49}" type="slidenum">
              <a:rPr lang="lv-LV" smtClean="0"/>
              <a:pPr algn="r"/>
              <a:t>29</a:t>
            </a:fld>
            <a:endParaRPr lang="lv-LV" dirty="0"/>
          </a:p>
        </p:txBody>
      </p:sp>
      <p:sp>
        <p:nvSpPr>
          <p:cNvPr id="7" name="Title 6"/>
          <p:cNvSpPr>
            <a:spLocks noGrp="1"/>
          </p:cNvSpPr>
          <p:nvPr>
            <p:ph type="title" idx="4294967295"/>
          </p:nvPr>
        </p:nvSpPr>
        <p:spPr>
          <a:xfrm>
            <a:off x="508001" y="860151"/>
            <a:ext cx="8229600" cy="547687"/>
          </a:xfrm>
        </p:spPr>
        <p:txBody>
          <a:bodyPr/>
          <a:lstStyle/>
          <a:p>
            <a:pPr algn="ctr"/>
            <a:r>
              <a:rPr lang="en-US" sz="2800" dirty="0"/>
              <a:t>Production of main cereals, EU-27</a:t>
            </a:r>
          </a:p>
        </p:txBody>
      </p:sp>
      <p:graphicFrame>
        <p:nvGraphicFramePr>
          <p:cNvPr id="9" name="Picture Placeholder 8"/>
          <p:cNvGraphicFramePr>
            <a:graphicFrameLocks noGrp="1"/>
          </p:cNvGraphicFramePr>
          <p:nvPr>
            <p:ph type="pic" sz="quarter" idx="4294967295"/>
            <p:extLst>
              <p:ext uri="{D42A27DB-BD31-4B8C-83A1-F6EECF244321}">
                <p14:modId xmlns:p14="http://schemas.microsoft.com/office/powerpoint/2010/main" val="125045529"/>
              </p:ext>
            </p:extLst>
          </p:nvPr>
        </p:nvGraphicFramePr>
        <p:xfrm>
          <a:off x="508001" y="1291221"/>
          <a:ext cx="8204200" cy="458152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95301" y="5819907"/>
            <a:ext cx="8229600" cy="246221"/>
          </a:xfrm>
          <a:prstGeom prst="rect">
            <a:avLst/>
          </a:prstGeom>
          <a:noFill/>
        </p:spPr>
        <p:txBody>
          <a:bodyPr wrap="square" rtlCol="0">
            <a:spAutoFit/>
          </a:bodyPr>
          <a:lstStyle/>
          <a:p>
            <a:pPr algn="ctr"/>
            <a:r>
              <a:rPr lang="en-US" sz="1000" dirty="0"/>
              <a:t>Source: from</a:t>
            </a:r>
            <a:r>
              <a:rPr lang="lv-LV" sz="1000" dirty="0"/>
              <a:t> </a:t>
            </a:r>
            <a:r>
              <a:rPr lang="en-US" sz="1000" dirty="0"/>
              <a:t>Eurostat, 2020</a:t>
            </a:r>
            <a:r>
              <a:rPr lang="lv-LV" sz="1000" dirty="0"/>
              <a:t> [13]</a:t>
            </a:r>
          </a:p>
        </p:txBody>
      </p:sp>
    </p:spTree>
    <p:extLst>
      <p:ext uri="{BB962C8B-B14F-4D97-AF65-F5344CB8AC3E}">
        <p14:creationId xmlns:p14="http://schemas.microsoft.com/office/powerpoint/2010/main" val="184138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3" name="Content Placeholder 2"/>
          <p:cNvSpPr>
            <a:spLocks noGrp="1"/>
          </p:cNvSpPr>
          <p:nvPr>
            <p:ph idx="1"/>
          </p:nvPr>
        </p:nvSpPr>
        <p:spPr/>
        <p:txBody>
          <a:bodyPr/>
          <a:lstStyle/>
          <a:p>
            <a:r>
              <a:rPr lang="en-US" dirty="0"/>
              <a:t>Describe and name the </a:t>
            </a:r>
            <a:r>
              <a:rPr lang="en-US" dirty="0" err="1"/>
              <a:t>bioeconomy</a:t>
            </a:r>
            <a:r>
              <a:rPr lang="en-US" dirty="0"/>
              <a:t> principles with an emphasis on the agro-farming sector</a:t>
            </a:r>
            <a:endParaRPr lang="lv-LV" dirty="0"/>
          </a:p>
          <a:p>
            <a:r>
              <a:rPr lang="en-US" dirty="0"/>
              <a:t>Associate the basic principles of value-added use of bio-resources in the agro-farming sector</a:t>
            </a:r>
            <a:endParaRPr lang="lv-LV" dirty="0"/>
          </a:p>
          <a:p>
            <a:r>
              <a:rPr lang="en-US" dirty="0"/>
              <a:t>Examine and interpret </a:t>
            </a:r>
            <a:r>
              <a:rPr lang="en-US" dirty="0" err="1"/>
              <a:t>bioeconomy</a:t>
            </a:r>
            <a:r>
              <a:rPr lang="en-US" dirty="0"/>
              <a:t> principles with an emphasis in the agro-farming sector</a:t>
            </a:r>
            <a:endParaRPr lang="lv-LV" dirty="0"/>
          </a:p>
          <a:p>
            <a:r>
              <a:rPr lang="en-US" dirty="0"/>
              <a:t>Evaluate options for the management of </a:t>
            </a:r>
            <a:r>
              <a:rPr lang="en-US" dirty="0" err="1"/>
              <a:t>bioeconomy</a:t>
            </a:r>
            <a:r>
              <a:rPr lang="en-US" dirty="0"/>
              <a:t> solutions for the agro-farming sector</a:t>
            </a:r>
          </a:p>
          <a:p>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a:t>
            </a:fld>
            <a:endParaRPr lang="it-IT"/>
          </a:p>
        </p:txBody>
      </p:sp>
    </p:spTree>
    <p:extLst>
      <p:ext uri="{BB962C8B-B14F-4D97-AF65-F5344CB8AC3E}">
        <p14:creationId xmlns:p14="http://schemas.microsoft.com/office/powerpoint/2010/main" val="2409189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lgn="r"/>
            <a:fld id="{63EDC9F3-853B-4316-A012-8D9DD4DECE49}" type="slidenum">
              <a:rPr lang="lv-LV" smtClean="0"/>
              <a:pPr algn="r"/>
              <a:t>30</a:t>
            </a:fld>
            <a:endParaRPr lang="lv-LV"/>
          </a:p>
        </p:txBody>
      </p:sp>
      <p:sp>
        <p:nvSpPr>
          <p:cNvPr id="3" name="Title 2"/>
          <p:cNvSpPr>
            <a:spLocks noGrp="1"/>
          </p:cNvSpPr>
          <p:nvPr>
            <p:ph type="title" idx="4294967295"/>
          </p:nvPr>
        </p:nvSpPr>
        <p:spPr>
          <a:xfrm>
            <a:off x="673769" y="842963"/>
            <a:ext cx="8229600" cy="547687"/>
          </a:xfrm>
        </p:spPr>
        <p:txBody>
          <a:bodyPr/>
          <a:lstStyle/>
          <a:p>
            <a:pPr algn="ctr"/>
            <a:r>
              <a:rPr lang="en-US" sz="2800" dirty="0"/>
              <a:t>Livestock population, EU-27</a:t>
            </a:r>
          </a:p>
        </p:txBody>
      </p:sp>
      <p:graphicFrame>
        <p:nvGraphicFramePr>
          <p:cNvPr id="7" name="Picture Placeholder 6"/>
          <p:cNvGraphicFramePr>
            <a:graphicFrameLocks noGrp="1"/>
          </p:cNvGraphicFramePr>
          <p:nvPr>
            <p:ph type="pic" sz="quarter" idx="4294967295"/>
            <p:extLst>
              <p:ext uri="{D42A27DB-BD31-4B8C-83A1-F6EECF244321}">
                <p14:modId xmlns:p14="http://schemas.microsoft.com/office/powerpoint/2010/main" val="1588333200"/>
              </p:ext>
            </p:extLst>
          </p:nvPr>
        </p:nvGraphicFramePr>
        <p:xfrm>
          <a:off x="509813" y="1390650"/>
          <a:ext cx="8013700" cy="44084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769353" y="5799138"/>
            <a:ext cx="8038432" cy="246221"/>
          </a:xfrm>
          <a:prstGeom prst="rect">
            <a:avLst/>
          </a:prstGeom>
          <a:noFill/>
        </p:spPr>
        <p:txBody>
          <a:bodyPr wrap="square" rtlCol="0">
            <a:spAutoFit/>
          </a:bodyPr>
          <a:lstStyle/>
          <a:p>
            <a:pPr algn="ctr"/>
            <a:r>
              <a:rPr lang="en-US" sz="1000" dirty="0"/>
              <a:t>Source: from</a:t>
            </a:r>
            <a:r>
              <a:rPr lang="lv-LV" sz="1000" dirty="0"/>
              <a:t> </a:t>
            </a:r>
            <a:r>
              <a:rPr lang="en-US" sz="1000" dirty="0"/>
              <a:t>Eurostat, 2020</a:t>
            </a:r>
            <a:r>
              <a:rPr lang="lv-LV" sz="1000" dirty="0"/>
              <a:t> [14]</a:t>
            </a:r>
          </a:p>
        </p:txBody>
      </p:sp>
    </p:spTree>
    <p:extLst>
      <p:ext uri="{BB962C8B-B14F-4D97-AF65-F5344CB8AC3E}">
        <p14:creationId xmlns:p14="http://schemas.microsoft.com/office/powerpoint/2010/main" val="3642059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3200" dirty="0"/>
              <a:t>OECD </a:t>
            </a:r>
            <a:r>
              <a:rPr lang="en-US" sz="3200" dirty="0"/>
              <a:t>and FAO information</a:t>
            </a:r>
          </a:p>
        </p:txBody>
      </p:sp>
      <p:sp>
        <p:nvSpPr>
          <p:cNvPr id="3" name="Content Placeholder 2"/>
          <p:cNvSpPr>
            <a:spLocks noGrp="1"/>
          </p:cNvSpPr>
          <p:nvPr>
            <p:ph sz="half" idx="1"/>
          </p:nvPr>
        </p:nvSpPr>
        <p:spPr>
          <a:xfrm>
            <a:off x="375556" y="1690689"/>
            <a:ext cx="3886200" cy="4351338"/>
          </a:xfrm>
        </p:spPr>
        <p:txBody>
          <a:bodyPr/>
          <a:lstStyle/>
          <a:p>
            <a:r>
              <a:rPr lang="en-US" dirty="0"/>
              <a:t>Key commodities in 2019: </a:t>
            </a:r>
          </a:p>
          <a:p>
            <a:pPr marL="514350" lvl="2">
              <a:spcBef>
                <a:spcPts val="750"/>
              </a:spcBef>
            </a:pPr>
            <a:r>
              <a:rPr lang="en-US" sz="2000" dirty="0">
                <a:solidFill>
                  <a:srgbClr val="76B82A"/>
                </a:solidFill>
              </a:rPr>
              <a:t>cereal</a:t>
            </a:r>
            <a:r>
              <a:rPr lang="lv-LV" sz="2000" dirty="0">
                <a:solidFill>
                  <a:srgbClr val="76B82A"/>
                </a:solidFill>
              </a:rPr>
              <a:t>s</a:t>
            </a:r>
            <a:r>
              <a:rPr lang="en-US" sz="2000" dirty="0">
                <a:solidFill>
                  <a:srgbClr val="76B82A"/>
                </a:solidFill>
              </a:rPr>
              <a:t> ↑</a:t>
            </a:r>
          </a:p>
          <a:p>
            <a:pPr marL="514350" lvl="2">
              <a:spcBef>
                <a:spcPts val="750"/>
              </a:spcBef>
            </a:pPr>
            <a:r>
              <a:rPr lang="en-US" sz="2000" dirty="0">
                <a:solidFill>
                  <a:srgbClr val="76B82A"/>
                </a:solidFill>
              </a:rPr>
              <a:t>oilseed</a:t>
            </a:r>
            <a:r>
              <a:rPr lang="lv-LV" sz="2000" dirty="0">
                <a:solidFill>
                  <a:srgbClr val="76B82A"/>
                </a:solidFill>
              </a:rPr>
              <a:t>s</a:t>
            </a:r>
            <a:r>
              <a:rPr lang="en-US" sz="2000" dirty="0">
                <a:solidFill>
                  <a:srgbClr val="76B82A"/>
                </a:solidFill>
              </a:rPr>
              <a:t> ↓ </a:t>
            </a:r>
          </a:p>
          <a:p>
            <a:pPr marL="514350" lvl="2">
              <a:spcBef>
                <a:spcPts val="750"/>
              </a:spcBef>
            </a:pPr>
            <a:r>
              <a:rPr lang="en-US" sz="2000" dirty="0">
                <a:solidFill>
                  <a:srgbClr val="76B82A"/>
                </a:solidFill>
              </a:rPr>
              <a:t>sugar ↓</a:t>
            </a:r>
          </a:p>
          <a:p>
            <a:pPr marL="514350" lvl="2">
              <a:spcBef>
                <a:spcPts val="750"/>
              </a:spcBef>
            </a:pPr>
            <a:r>
              <a:rPr lang="en-US" sz="2000" dirty="0">
                <a:solidFill>
                  <a:srgbClr val="76B82A"/>
                </a:solidFill>
              </a:rPr>
              <a:t>meat ↓ </a:t>
            </a:r>
          </a:p>
          <a:p>
            <a:pPr marL="514350" lvl="2">
              <a:spcBef>
                <a:spcPts val="750"/>
              </a:spcBef>
            </a:pPr>
            <a:r>
              <a:rPr lang="en-US" sz="2000" dirty="0">
                <a:solidFill>
                  <a:srgbClr val="76B82A"/>
                </a:solidFill>
              </a:rPr>
              <a:t>dairy ↑ </a:t>
            </a:r>
          </a:p>
          <a:p>
            <a:pPr marL="514350" lvl="2">
              <a:spcBef>
                <a:spcPts val="750"/>
              </a:spcBef>
            </a:pPr>
            <a:r>
              <a:rPr lang="en-US" sz="2000" dirty="0">
                <a:solidFill>
                  <a:srgbClr val="76B82A"/>
                </a:solidFill>
              </a:rPr>
              <a:t>fish ↓</a:t>
            </a:r>
          </a:p>
          <a:p>
            <a:pPr marL="514350" lvl="2">
              <a:spcBef>
                <a:spcPts val="750"/>
              </a:spcBef>
            </a:pPr>
            <a:r>
              <a:rPr lang="en-US" sz="2000" dirty="0">
                <a:solidFill>
                  <a:srgbClr val="76B82A"/>
                </a:solidFill>
              </a:rPr>
              <a:t>biofuels ↑</a:t>
            </a:r>
          </a:p>
          <a:p>
            <a:pPr marL="514350" lvl="2">
              <a:spcBef>
                <a:spcPts val="750"/>
              </a:spcBef>
            </a:pPr>
            <a:r>
              <a:rPr lang="en-US" sz="2000" dirty="0">
                <a:solidFill>
                  <a:srgbClr val="76B82A"/>
                </a:solidFill>
              </a:rPr>
              <a:t>cotton ↑</a:t>
            </a:r>
          </a:p>
        </p:txBody>
      </p:sp>
      <p:pic>
        <p:nvPicPr>
          <p:cNvPr id="7" name="Content Placeholder 6"/>
          <p:cNvPicPr>
            <a:picLocks noGrp="1" noChangeAspect="1"/>
          </p:cNvPicPr>
          <p:nvPr>
            <p:ph sz="half" idx="2"/>
          </p:nvPr>
        </p:nvPicPr>
        <p:blipFill>
          <a:blip r:embed="rId3"/>
          <a:stretch>
            <a:fillRect/>
          </a:stretch>
        </p:blipFill>
        <p:spPr>
          <a:xfrm>
            <a:off x="3684154" y="1832410"/>
            <a:ext cx="5244708" cy="3204811"/>
          </a:xfrm>
          <a:prstGeom prst="rect">
            <a:avLst/>
          </a:prstGeom>
        </p:spPr>
      </p:pic>
      <p:sp>
        <p:nvSpPr>
          <p:cNvPr id="4" name="Slide Number Placeholder 3"/>
          <p:cNvSpPr>
            <a:spLocks noGrp="1"/>
          </p:cNvSpPr>
          <p:nvPr>
            <p:ph type="sldNum" sz="quarter" idx="12"/>
          </p:nvPr>
        </p:nvSpPr>
        <p:spPr/>
        <p:txBody>
          <a:bodyPr/>
          <a:lstStyle/>
          <a:p>
            <a:fld id="{F5D31388-1EA4-4B74-8FFA-0D39003D9700}" type="slidenum">
              <a:rPr lang="it-IT" smtClean="0"/>
              <a:pPr/>
              <a:t>31</a:t>
            </a:fld>
            <a:endParaRPr lang="it-IT"/>
          </a:p>
        </p:txBody>
      </p:sp>
      <p:sp>
        <p:nvSpPr>
          <p:cNvPr id="8" name="TextBox 7"/>
          <p:cNvSpPr txBox="1"/>
          <p:nvPr/>
        </p:nvSpPr>
        <p:spPr>
          <a:xfrm>
            <a:off x="3787940" y="5037221"/>
            <a:ext cx="4980501" cy="246221"/>
          </a:xfrm>
          <a:prstGeom prst="rect">
            <a:avLst/>
          </a:prstGeom>
          <a:noFill/>
        </p:spPr>
        <p:txBody>
          <a:bodyPr wrap="square" rtlCol="0">
            <a:spAutoFit/>
          </a:bodyPr>
          <a:lstStyle/>
          <a:p>
            <a:pPr algn="ctr"/>
            <a:r>
              <a:rPr lang="en-US" sz="1000" dirty="0"/>
              <a:t>Source: from</a:t>
            </a:r>
            <a:r>
              <a:rPr lang="lv-LV" sz="1000" dirty="0"/>
              <a:t> </a:t>
            </a:r>
            <a:r>
              <a:rPr lang="en-US" sz="1000" dirty="0"/>
              <a:t>OECD and FAO</a:t>
            </a:r>
            <a:r>
              <a:rPr lang="lv-LV" sz="1000" dirty="0"/>
              <a:t>, 2020 [15]</a:t>
            </a:r>
          </a:p>
        </p:txBody>
      </p:sp>
    </p:spTree>
    <p:extLst>
      <p:ext uri="{BB962C8B-B14F-4D97-AF65-F5344CB8AC3E}">
        <p14:creationId xmlns:p14="http://schemas.microsoft.com/office/powerpoint/2010/main" val="2410030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Globally</a:t>
            </a:r>
            <a:endParaRPr lang="lv-LV" sz="3200" dirty="0"/>
          </a:p>
        </p:txBody>
      </p:sp>
      <p:sp>
        <p:nvSpPr>
          <p:cNvPr id="3" name="Content Placeholder 2"/>
          <p:cNvSpPr>
            <a:spLocks noGrp="1"/>
          </p:cNvSpPr>
          <p:nvPr>
            <p:ph idx="1"/>
          </p:nvPr>
        </p:nvSpPr>
        <p:spPr>
          <a:xfrm>
            <a:off x="375556" y="1823125"/>
            <a:ext cx="8392886" cy="3869015"/>
          </a:xfrm>
        </p:spPr>
        <p:txBody>
          <a:bodyPr>
            <a:normAutofit/>
          </a:bodyPr>
          <a:lstStyle/>
          <a:p>
            <a:r>
              <a:rPr lang="en-US" sz="2000" dirty="0"/>
              <a:t>Agriculture is two to four times more effective in raising incomes among the poorest when compared to other sectors</a:t>
            </a:r>
          </a:p>
          <a:p>
            <a:r>
              <a:rPr lang="lv-LV" sz="2000" dirty="0"/>
              <a:t>It </a:t>
            </a:r>
            <a:r>
              <a:rPr lang="en-US" sz="2000" dirty="0"/>
              <a:t>is also crucial to economic growth: </a:t>
            </a:r>
            <a:endParaRPr lang="lv-LV" sz="2000" dirty="0"/>
          </a:p>
          <a:p>
            <a:pPr lvl="1"/>
            <a:r>
              <a:rPr lang="en-US" sz="2000" dirty="0">
                <a:solidFill>
                  <a:srgbClr val="76B82A"/>
                </a:solidFill>
              </a:rPr>
              <a:t>in 2018, it accounted for 4 percent of global gross domestic product (GDP) </a:t>
            </a:r>
            <a:endParaRPr lang="lv-LV" sz="2000" dirty="0">
              <a:solidFill>
                <a:srgbClr val="76B82A"/>
              </a:solidFill>
            </a:endParaRPr>
          </a:p>
          <a:p>
            <a:pPr lvl="1"/>
            <a:r>
              <a:rPr lang="en-US" sz="2000" dirty="0">
                <a:solidFill>
                  <a:srgbClr val="76B82A"/>
                </a:solidFill>
              </a:rPr>
              <a:t>in some developing countries, it can account for more than 25% of GDP</a:t>
            </a:r>
            <a:endParaRPr lang="lv-LV" sz="2000" dirty="0">
              <a:solidFill>
                <a:srgbClr val="76B82A"/>
              </a:solidFill>
            </a:endParaRPr>
          </a:p>
          <a:p>
            <a:r>
              <a:rPr lang="en-US" sz="2000" dirty="0"/>
              <a:t>However it account</a:t>
            </a:r>
            <a:r>
              <a:rPr lang="lv-LV" sz="2000" dirty="0"/>
              <a:t>s</a:t>
            </a:r>
            <a:r>
              <a:rPr lang="en-US" sz="2000" dirty="0"/>
              <a:t> </a:t>
            </a:r>
            <a:r>
              <a:rPr lang="lv-LV" sz="2000" dirty="0"/>
              <a:t>f</a:t>
            </a:r>
            <a:r>
              <a:rPr lang="en-US" sz="2000" dirty="0"/>
              <a:t>or </a:t>
            </a:r>
            <a:endParaRPr lang="lv-LV" sz="2000" dirty="0"/>
          </a:p>
          <a:p>
            <a:pPr lvl="1"/>
            <a:r>
              <a:rPr lang="en-US" sz="2000" dirty="0">
                <a:solidFill>
                  <a:srgbClr val="76B82A"/>
                </a:solidFill>
              </a:rPr>
              <a:t>70% of water use </a:t>
            </a:r>
            <a:endParaRPr lang="lv-LV" sz="2000" dirty="0">
              <a:solidFill>
                <a:srgbClr val="76B82A"/>
              </a:solidFill>
            </a:endParaRPr>
          </a:p>
          <a:p>
            <a:pPr lvl="1"/>
            <a:r>
              <a:rPr lang="en-US" sz="2000" dirty="0">
                <a:solidFill>
                  <a:srgbClr val="76B82A"/>
                </a:solidFill>
              </a:rPr>
              <a:t>a third of food that</a:t>
            </a:r>
            <a:r>
              <a:rPr lang="lv-LV" sz="2000" dirty="0">
                <a:solidFill>
                  <a:srgbClr val="76B82A"/>
                </a:solidFill>
              </a:rPr>
              <a:t> </a:t>
            </a:r>
            <a:r>
              <a:rPr lang="en-US" sz="2000" dirty="0">
                <a:solidFill>
                  <a:srgbClr val="76B82A"/>
                </a:solidFill>
              </a:rPr>
              <a:t>is lost/wasted</a:t>
            </a:r>
            <a:endParaRPr lang="lv-LV" sz="2000" dirty="0">
              <a:solidFill>
                <a:srgbClr val="76B82A"/>
              </a:solidFill>
            </a:endParaRPr>
          </a:p>
          <a:p>
            <a:pPr lvl="1"/>
            <a:r>
              <a:rPr lang="en-US" sz="2000" dirty="0">
                <a:solidFill>
                  <a:srgbClr val="76B82A"/>
                </a:solidFill>
              </a:rPr>
              <a:t>8.9% of the global population are hungry</a:t>
            </a:r>
            <a:endParaRPr lang="lv-LV" sz="2000" dirty="0">
              <a:solidFill>
                <a:srgbClr val="76B82A"/>
              </a:solidFill>
            </a:endParaRPr>
          </a:p>
        </p:txBody>
      </p:sp>
      <p:sp>
        <p:nvSpPr>
          <p:cNvPr id="4" name="Slide Number Placeholder 3"/>
          <p:cNvSpPr>
            <a:spLocks noGrp="1"/>
          </p:cNvSpPr>
          <p:nvPr>
            <p:ph type="sldNum" sz="quarter" idx="12"/>
          </p:nvPr>
        </p:nvSpPr>
        <p:spPr/>
        <p:txBody>
          <a:bodyPr/>
          <a:lstStyle/>
          <a:p>
            <a:fld id="{F5D31388-1EA4-4B74-8FFA-0D39003D9700}" type="slidenum">
              <a:rPr lang="it-IT" smtClean="0"/>
              <a:pPr/>
              <a:t>32</a:t>
            </a:fld>
            <a:endParaRPr lang="it-IT"/>
          </a:p>
        </p:txBody>
      </p:sp>
      <p:sp>
        <p:nvSpPr>
          <p:cNvPr id="5" name="TextBox 4"/>
          <p:cNvSpPr txBox="1"/>
          <p:nvPr/>
        </p:nvSpPr>
        <p:spPr>
          <a:xfrm>
            <a:off x="628650" y="5782757"/>
            <a:ext cx="8139791" cy="246221"/>
          </a:xfrm>
          <a:prstGeom prst="rect">
            <a:avLst/>
          </a:prstGeom>
          <a:noFill/>
        </p:spPr>
        <p:txBody>
          <a:bodyPr wrap="square" rtlCol="0">
            <a:spAutoFit/>
          </a:bodyPr>
          <a:lstStyle/>
          <a:p>
            <a:pPr algn="ctr"/>
            <a:r>
              <a:rPr lang="en-US" sz="1000" dirty="0"/>
              <a:t>Source: from The World Bank</a:t>
            </a:r>
            <a:r>
              <a:rPr lang="lv-LV" sz="1000" dirty="0"/>
              <a:t>, 2020 [16]</a:t>
            </a:r>
          </a:p>
        </p:txBody>
      </p:sp>
    </p:spTree>
    <p:extLst>
      <p:ext uri="{BB962C8B-B14F-4D97-AF65-F5344CB8AC3E}">
        <p14:creationId xmlns:p14="http://schemas.microsoft.com/office/powerpoint/2010/main" val="1371798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Agriculture and environment</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33</a:t>
            </a:fld>
            <a:endParaRPr lang="it-IT"/>
          </a:p>
        </p:txBody>
      </p:sp>
    </p:spTree>
    <p:extLst>
      <p:ext uri="{BB962C8B-B14F-4D97-AF65-F5344CB8AC3E}">
        <p14:creationId xmlns:p14="http://schemas.microsoft.com/office/powerpoint/2010/main" val="3148046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Climate impact on agriculture (I)</a:t>
            </a:r>
          </a:p>
        </p:txBody>
      </p:sp>
      <p:sp>
        <p:nvSpPr>
          <p:cNvPr id="2" name="Content Placeholder 1"/>
          <p:cNvSpPr>
            <a:spLocks noGrp="1"/>
          </p:cNvSpPr>
          <p:nvPr>
            <p:ph idx="1"/>
          </p:nvPr>
        </p:nvSpPr>
        <p:spPr>
          <a:xfrm>
            <a:off x="375556" y="1690689"/>
            <a:ext cx="8392886" cy="4483774"/>
          </a:xfrm>
        </p:spPr>
        <p:txBody>
          <a:bodyPr>
            <a:normAutofit/>
          </a:bodyPr>
          <a:lstStyle/>
          <a:p>
            <a:pPr algn="just"/>
            <a:r>
              <a:rPr lang="en-US" sz="2000" dirty="0"/>
              <a:t>Agriculture is the main impulse for environmental change, that promotes</a:t>
            </a:r>
          </a:p>
          <a:p>
            <a:pPr lvl="1" algn="just"/>
            <a:r>
              <a:rPr lang="en-US" sz="2000" dirty="0">
                <a:solidFill>
                  <a:srgbClr val="76B82A"/>
                </a:solidFill>
              </a:rPr>
              <a:t>impact created by greenhouse gases</a:t>
            </a:r>
          </a:p>
          <a:p>
            <a:pPr lvl="1" algn="just"/>
            <a:r>
              <a:rPr lang="en-US" sz="2000" dirty="0">
                <a:solidFill>
                  <a:srgbClr val="76B82A"/>
                </a:solidFill>
              </a:rPr>
              <a:t>eutrophication</a:t>
            </a:r>
          </a:p>
          <a:p>
            <a:pPr lvl="1" algn="just"/>
            <a:r>
              <a:rPr lang="en-US" sz="2000" dirty="0">
                <a:solidFill>
                  <a:srgbClr val="76B82A"/>
                </a:solidFill>
              </a:rPr>
              <a:t>water, global phosphorus and nitrogen pollution </a:t>
            </a:r>
          </a:p>
          <a:p>
            <a:pPr lvl="1" algn="just"/>
            <a:r>
              <a:rPr lang="en-US" sz="2000" dirty="0">
                <a:solidFill>
                  <a:srgbClr val="76B82A"/>
                </a:solidFill>
              </a:rPr>
              <a:t>climate change</a:t>
            </a:r>
          </a:p>
          <a:p>
            <a:pPr lvl="1" algn="just"/>
            <a:r>
              <a:rPr lang="en-US" sz="2000" dirty="0">
                <a:solidFill>
                  <a:srgbClr val="76B82A"/>
                </a:solidFill>
              </a:rPr>
              <a:t>air pollution and stratospheric ozone depletion</a:t>
            </a:r>
          </a:p>
          <a:p>
            <a:pPr lvl="1" algn="just"/>
            <a:endParaRPr lang="lv-LV" sz="2000" dirty="0">
              <a:solidFill>
                <a:srgbClr val="76B82A"/>
              </a:solidFill>
            </a:endParaRPr>
          </a:p>
          <a:p>
            <a:pPr algn="just"/>
            <a:r>
              <a:rPr lang="en-US" sz="2000" dirty="0"/>
              <a:t>Agriculture is affected by climate change related disasters in a global scale</a:t>
            </a:r>
            <a:endParaRPr lang="lv-LV" sz="2000" dirty="0"/>
          </a:p>
          <a:p>
            <a:pPr algn="just"/>
            <a:r>
              <a:rPr lang="en-US" sz="2000" dirty="0"/>
              <a:t>Significant agricultural pollution can be observed in areas with large livestock populations and where manure is accumulated </a:t>
            </a:r>
          </a:p>
          <a:p>
            <a:pPr algn="just"/>
            <a:endParaRPr lang="lv-LV" sz="24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34</a:t>
            </a:fld>
            <a:endParaRPr lang="it-IT"/>
          </a:p>
        </p:txBody>
      </p:sp>
    </p:spTree>
    <p:extLst>
      <p:ext uri="{BB962C8B-B14F-4D97-AF65-F5344CB8AC3E}">
        <p14:creationId xmlns:p14="http://schemas.microsoft.com/office/powerpoint/2010/main" val="382074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Climate impact on agriculture </a:t>
            </a:r>
            <a:r>
              <a:rPr lang="lv-LV" sz="3200" dirty="0"/>
              <a:t>(II)</a:t>
            </a:r>
          </a:p>
        </p:txBody>
      </p:sp>
      <p:sp>
        <p:nvSpPr>
          <p:cNvPr id="2" name="Slide Number Placeholder 1"/>
          <p:cNvSpPr>
            <a:spLocks noGrp="1"/>
          </p:cNvSpPr>
          <p:nvPr>
            <p:ph type="sldNum" sz="quarter" idx="12"/>
          </p:nvPr>
        </p:nvSpPr>
        <p:spPr/>
        <p:txBody>
          <a:bodyPr/>
          <a:lstStyle/>
          <a:p>
            <a:fld id="{F5D31388-1EA4-4B74-8FFA-0D39003D9700}" type="slidenum">
              <a:rPr lang="it-IT" smtClean="0"/>
              <a:pPr/>
              <a:t>35</a:t>
            </a:fld>
            <a:endParaRPr lang="it-IT"/>
          </a:p>
        </p:txBody>
      </p:sp>
      <p:sp>
        <p:nvSpPr>
          <p:cNvPr id="4" name="Rectangle 2"/>
          <p:cNvSpPr>
            <a:spLocks noChangeArrowheads="1"/>
          </p:cNvSpPr>
          <p:nvPr/>
        </p:nvSpPr>
        <p:spPr bwMode="auto">
          <a:xfrm flipV="1">
            <a:off x="1203198" y="3453802"/>
            <a:ext cx="114608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lv-LV" sz="1350"/>
          </a:p>
        </p:txBody>
      </p:sp>
      <p:graphicFrame>
        <p:nvGraphicFramePr>
          <p:cNvPr id="5" name="Object 4"/>
          <p:cNvGraphicFramePr>
            <a:graphicFrameLocks noChangeAspect="1"/>
          </p:cNvGraphicFramePr>
          <p:nvPr>
            <p:extLst>
              <p:ext uri="{D42A27DB-BD31-4B8C-83A1-F6EECF244321}">
                <p14:modId xmlns:p14="http://schemas.microsoft.com/office/powerpoint/2010/main" val="3590750616"/>
              </p:ext>
            </p:extLst>
          </p:nvPr>
        </p:nvGraphicFramePr>
        <p:xfrm>
          <a:off x="898017" y="1816023"/>
          <a:ext cx="7255307" cy="3774902"/>
        </p:xfrm>
        <a:graphic>
          <a:graphicData uri="http://schemas.openxmlformats.org/presentationml/2006/ole">
            <mc:AlternateContent xmlns:mc="http://schemas.openxmlformats.org/markup-compatibility/2006">
              <mc:Choice xmlns:v="urn:schemas-microsoft-com:vml" Requires="v">
                <p:oleObj spid="_x0000_s67587" name="Visio" r:id="rId3" imgW="5162595" imgH="2686090" progId="Visio.Drawing.15">
                  <p:embed/>
                </p:oleObj>
              </mc:Choice>
              <mc:Fallback>
                <p:oleObj name="Visio" r:id="rId3" imgW="5162595" imgH="2686090" progId="Visio.Drawing.15">
                  <p:embed/>
                  <p:pic>
                    <p:nvPicPr>
                      <p:cNvPr id="5" name="Object 4"/>
                      <p:cNvPicPr>
                        <a:picLocks noChangeAspect="1" noChangeArrowheads="1"/>
                      </p:cNvPicPr>
                      <p:nvPr/>
                    </p:nvPicPr>
                    <p:blipFill>
                      <a:blip r:embed="rId4"/>
                      <a:srcRect/>
                      <a:stretch>
                        <a:fillRect/>
                      </a:stretch>
                    </p:blipFill>
                    <p:spPr bwMode="auto">
                      <a:xfrm>
                        <a:off x="898017" y="1816023"/>
                        <a:ext cx="7255307" cy="3774902"/>
                      </a:xfrm>
                      <a:prstGeom prst="rect">
                        <a:avLst/>
                      </a:prstGeom>
                      <a:noFill/>
                    </p:spPr>
                  </p:pic>
                </p:oleObj>
              </mc:Fallback>
            </mc:AlternateContent>
          </a:graphicData>
        </a:graphic>
      </p:graphicFrame>
      <p:sp>
        <p:nvSpPr>
          <p:cNvPr id="6" name="TextBox 5"/>
          <p:cNvSpPr txBox="1"/>
          <p:nvPr/>
        </p:nvSpPr>
        <p:spPr>
          <a:xfrm>
            <a:off x="944345" y="5773409"/>
            <a:ext cx="7255307" cy="246221"/>
          </a:xfrm>
          <a:prstGeom prst="rect">
            <a:avLst/>
          </a:prstGeom>
          <a:noFill/>
        </p:spPr>
        <p:txBody>
          <a:bodyPr wrap="square" rtlCol="0">
            <a:spAutoFit/>
          </a:bodyPr>
          <a:lstStyle/>
          <a:p>
            <a:pPr algn="ctr"/>
            <a:r>
              <a:rPr lang="en-US" sz="1000" dirty="0"/>
              <a:t>Source: from</a:t>
            </a:r>
            <a:r>
              <a:rPr lang="lv-LV" sz="1000" dirty="0"/>
              <a:t> M. J. </a:t>
            </a:r>
            <a:r>
              <a:rPr lang="lv-LV" sz="1000" dirty="0" err="1"/>
              <a:t>Adegbeye</a:t>
            </a:r>
            <a:r>
              <a:rPr lang="lv-LV" sz="1000" dirty="0"/>
              <a:t> </a:t>
            </a:r>
            <a:r>
              <a:rPr lang="lv-LV" sz="1000" dirty="0" err="1"/>
              <a:t>et</a:t>
            </a:r>
            <a:r>
              <a:rPr lang="lv-LV" sz="1000" dirty="0"/>
              <a:t> </a:t>
            </a:r>
            <a:r>
              <a:rPr lang="lv-LV" sz="1000" dirty="0" err="1"/>
              <a:t>al</a:t>
            </a:r>
            <a:r>
              <a:rPr lang="lv-LV" sz="1000" dirty="0"/>
              <a:t>., 2020 [17]</a:t>
            </a:r>
          </a:p>
        </p:txBody>
      </p:sp>
    </p:spTree>
    <p:extLst>
      <p:ext uri="{BB962C8B-B14F-4D97-AF65-F5344CB8AC3E}">
        <p14:creationId xmlns:p14="http://schemas.microsoft.com/office/powerpoint/2010/main" val="2239415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SMART agro-farming practice</a:t>
            </a:r>
            <a:r>
              <a:rPr lang="lv-LV" sz="3200" dirty="0"/>
              <a:t>s</a:t>
            </a:r>
            <a:endParaRPr lang="en-US" sz="3200" dirty="0"/>
          </a:p>
        </p:txBody>
      </p:sp>
      <p:sp>
        <p:nvSpPr>
          <p:cNvPr id="3" name="Content Placeholder 2"/>
          <p:cNvSpPr>
            <a:spLocks noGrp="1"/>
          </p:cNvSpPr>
          <p:nvPr>
            <p:ph idx="1"/>
          </p:nvPr>
        </p:nvSpPr>
        <p:spPr>
          <a:xfrm>
            <a:off x="375556" y="1690689"/>
            <a:ext cx="8392886" cy="3772851"/>
          </a:xfrm>
        </p:spPr>
        <p:txBody>
          <a:bodyPr>
            <a:normAutofit/>
          </a:bodyPr>
          <a:lstStyle/>
          <a:p>
            <a:pPr algn="just"/>
            <a:r>
              <a:rPr lang="en-US" sz="2800" b="1" dirty="0">
                <a:solidFill>
                  <a:srgbClr val="159A34"/>
                </a:solidFill>
                <a:effectLst>
                  <a:outerShdw blurRad="38100" dist="38100" dir="2700000" algn="tl">
                    <a:srgbClr val="000000">
                      <a:alpha val="43137"/>
                    </a:srgbClr>
                  </a:outerShdw>
                </a:effectLst>
              </a:rPr>
              <a:t>S</a:t>
            </a:r>
            <a:r>
              <a:rPr lang="en-US" sz="2800" dirty="0"/>
              <a:t>elect specific high profitable crops in each group</a:t>
            </a:r>
            <a:endParaRPr lang="lv-LV" sz="2800" dirty="0"/>
          </a:p>
          <a:p>
            <a:pPr algn="just"/>
            <a:r>
              <a:rPr lang="en-US" sz="2800" dirty="0">
                <a:solidFill>
                  <a:srgbClr val="159A34"/>
                </a:solidFill>
                <a:effectLst>
                  <a:outerShdw blurRad="38100" dist="38100" dir="2700000" algn="tl">
                    <a:srgbClr val="000000">
                      <a:alpha val="43137"/>
                    </a:srgbClr>
                  </a:outerShdw>
                </a:effectLst>
              </a:rPr>
              <a:t>M</a:t>
            </a:r>
            <a:r>
              <a:rPr lang="en-US" sz="2800" dirty="0"/>
              <a:t>anage crops with planning of resources and</a:t>
            </a:r>
            <a:r>
              <a:rPr lang="lv-LV" sz="2800" dirty="0"/>
              <a:t> </a:t>
            </a:r>
            <a:r>
              <a:rPr lang="en-US" sz="2800" dirty="0"/>
              <a:t>marketing</a:t>
            </a:r>
            <a:endParaRPr lang="lv-LV" sz="2800" dirty="0"/>
          </a:p>
          <a:p>
            <a:pPr algn="just"/>
            <a:r>
              <a:rPr lang="en-US" sz="2800" dirty="0">
                <a:solidFill>
                  <a:srgbClr val="159A34"/>
                </a:solidFill>
                <a:effectLst>
                  <a:outerShdw blurRad="38100" dist="38100" dir="2700000" algn="tl">
                    <a:srgbClr val="000000">
                      <a:alpha val="43137"/>
                    </a:srgbClr>
                  </a:outerShdw>
                </a:effectLst>
              </a:rPr>
              <a:t>A</a:t>
            </a:r>
            <a:r>
              <a:rPr lang="en-US" sz="2800" dirty="0"/>
              <a:t>ctivate crops with care for right quality and</a:t>
            </a:r>
            <a:r>
              <a:rPr lang="lv-LV" sz="2800" dirty="0"/>
              <a:t> </a:t>
            </a:r>
            <a:r>
              <a:rPr lang="en-US" sz="2800" dirty="0"/>
              <a:t>price</a:t>
            </a:r>
            <a:endParaRPr lang="lv-LV" sz="2800" dirty="0"/>
          </a:p>
          <a:p>
            <a:pPr algn="just"/>
            <a:r>
              <a:rPr lang="en-US" sz="2800" dirty="0">
                <a:solidFill>
                  <a:srgbClr val="159A34"/>
                </a:solidFill>
                <a:effectLst>
                  <a:outerShdw blurRad="38100" dist="38100" dir="2700000" algn="tl">
                    <a:srgbClr val="000000">
                      <a:alpha val="43137"/>
                    </a:srgbClr>
                  </a:outerShdw>
                </a:effectLst>
              </a:rPr>
              <a:t>R</a:t>
            </a:r>
            <a:r>
              <a:rPr lang="en-US" sz="2800" dirty="0"/>
              <a:t>eform agricultural cultivation, practices, methods and</a:t>
            </a:r>
            <a:r>
              <a:rPr lang="lv-LV" sz="2800" dirty="0"/>
              <a:t> </a:t>
            </a:r>
            <a:r>
              <a:rPr lang="en-US" sz="2800" dirty="0"/>
              <a:t>values</a:t>
            </a:r>
            <a:endParaRPr lang="lv-LV" sz="2800" dirty="0"/>
          </a:p>
          <a:p>
            <a:pPr algn="just"/>
            <a:r>
              <a:rPr lang="en-US" sz="2800" dirty="0">
                <a:solidFill>
                  <a:srgbClr val="159A34"/>
                </a:solidFill>
                <a:effectLst>
                  <a:outerShdw blurRad="38100" dist="38100" dir="2700000" algn="tl">
                    <a:srgbClr val="000000">
                      <a:alpha val="43137"/>
                    </a:srgbClr>
                  </a:outerShdw>
                </a:effectLst>
              </a:rPr>
              <a:t>T</a:t>
            </a:r>
            <a:r>
              <a:rPr lang="en-US" sz="2800" dirty="0"/>
              <a:t>ransform agro</a:t>
            </a:r>
            <a:r>
              <a:rPr lang="lv-LV" sz="2800" dirty="0"/>
              <a:t>-</a:t>
            </a:r>
            <a:r>
              <a:rPr lang="en-US" sz="2800" dirty="0"/>
              <a:t>farming culture for wealth creation culture</a:t>
            </a:r>
            <a:endParaRPr lang="lv-LV" sz="28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36</a:t>
            </a:fld>
            <a:endParaRPr lang="it-IT" dirty="0"/>
          </a:p>
        </p:txBody>
      </p:sp>
      <p:sp>
        <p:nvSpPr>
          <p:cNvPr id="5" name="Rectangle 4"/>
          <p:cNvSpPr/>
          <p:nvPr/>
        </p:nvSpPr>
        <p:spPr>
          <a:xfrm>
            <a:off x="375556" y="5729563"/>
            <a:ext cx="8392886" cy="261610"/>
          </a:xfrm>
          <a:prstGeom prst="rect">
            <a:avLst/>
          </a:prstGeom>
        </p:spPr>
        <p:txBody>
          <a:bodyPr wrap="square">
            <a:spAutoFit/>
          </a:bodyPr>
          <a:lstStyle/>
          <a:p>
            <a:pPr algn="ctr"/>
            <a:r>
              <a:rPr lang="en-US" sz="1050" dirty="0"/>
              <a:t>Source: from</a:t>
            </a:r>
            <a:r>
              <a:rPr lang="lv-LV" sz="1050" dirty="0"/>
              <a:t> </a:t>
            </a:r>
            <a:r>
              <a:rPr lang="lv-LV" sz="1050" dirty="0" err="1"/>
              <a:t>Swamy</a:t>
            </a:r>
            <a:r>
              <a:rPr lang="lv-LV" sz="1050" dirty="0"/>
              <a:t> </a:t>
            </a:r>
            <a:r>
              <a:rPr lang="lv-LV" sz="1050" dirty="0" err="1"/>
              <a:t>Krishna</a:t>
            </a:r>
            <a:r>
              <a:rPr lang="lv-LV" sz="1050" dirty="0"/>
              <a:t> K. N., 2018 [18]</a:t>
            </a:r>
          </a:p>
        </p:txBody>
      </p:sp>
    </p:spTree>
    <p:extLst>
      <p:ext uri="{BB962C8B-B14F-4D97-AF65-F5344CB8AC3E}">
        <p14:creationId xmlns:p14="http://schemas.microsoft.com/office/powerpoint/2010/main" val="1048049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resources</a:t>
            </a:r>
          </a:p>
        </p:txBody>
      </p:sp>
      <p:sp>
        <p:nvSpPr>
          <p:cNvPr id="3" name="Text Placeholder 2"/>
          <p:cNvSpPr>
            <a:spLocks noGrp="1"/>
          </p:cNvSpPr>
          <p:nvPr>
            <p:ph type="body" idx="1"/>
          </p:nvPr>
        </p:nvSpPr>
        <p:spPr/>
        <p:txBody>
          <a:bodyPr/>
          <a:lstStyle/>
          <a:p>
            <a:r>
              <a:rPr lang="en-US" dirty="0"/>
              <a:t>In the context of </a:t>
            </a:r>
            <a:r>
              <a:rPr lang="en-US" dirty="0" err="1"/>
              <a:t>bioeconomy</a:t>
            </a:r>
            <a:endParaRPr lang="en-US"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37</a:t>
            </a:fld>
            <a:endParaRPr lang="it-IT"/>
          </a:p>
        </p:txBody>
      </p:sp>
    </p:spTree>
    <p:extLst>
      <p:ext uri="{BB962C8B-B14F-4D97-AF65-F5344CB8AC3E}">
        <p14:creationId xmlns:p14="http://schemas.microsoft.com/office/powerpoint/2010/main" val="3871208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556" y="800100"/>
            <a:ext cx="8392886" cy="822960"/>
          </a:xfrm>
        </p:spPr>
        <p:txBody>
          <a:bodyPr>
            <a:normAutofit/>
          </a:bodyPr>
          <a:lstStyle/>
          <a:p>
            <a:r>
              <a:rPr lang="en-US" sz="3200" dirty="0"/>
              <a:t>Agricultural resources</a:t>
            </a:r>
            <a:r>
              <a:rPr lang="lv-LV" sz="3200" dirty="0"/>
              <a:t> (</a:t>
            </a:r>
            <a:r>
              <a:rPr lang="lv-LV" sz="3200" dirty="0" err="1"/>
              <a:t>bioresources</a:t>
            </a:r>
            <a:r>
              <a:rPr lang="lv-LV" sz="3200" dirty="0"/>
              <a:t>)</a:t>
            </a:r>
            <a:endParaRPr lang="en-US" sz="3200" dirty="0"/>
          </a:p>
        </p:txBody>
      </p:sp>
      <p:sp>
        <p:nvSpPr>
          <p:cNvPr id="2" name="Content Placeholder 1"/>
          <p:cNvSpPr>
            <a:spLocks noGrp="1"/>
          </p:cNvSpPr>
          <p:nvPr>
            <p:ph idx="1"/>
          </p:nvPr>
        </p:nvSpPr>
        <p:spPr>
          <a:xfrm>
            <a:off x="375556" y="1623060"/>
            <a:ext cx="8392886" cy="4487186"/>
          </a:xfrm>
        </p:spPr>
        <p:txBody>
          <a:bodyPr>
            <a:noAutofit/>
          </a:bodyPr>
          <a:lstStyle/>
          <a:p>
            <a:r>
              <a:rPr lang="en-US" sz="2000" dirty="0"/>
              <a:t>Materials</a:t>
            </a:r>
            <a:r>
              <a:rPr lang="lv-LV" sz="2000" dirty="0"/>
              <a:t> </a:t>
            </a:r>
            <a:r>
              <a:rPr lang="en-US" sz="2000" dirty="0"/>
              <a:t>of biological origin (plants, animals, microorganisms), that are used to provide human needs (food, products, energy) </a:t>
            </a:r>
          </a:p>
          <a:p>
            <a:r>
              <a:rPr lang="en-US" sz="2000" dirty="0"/>
              <a:t>They include products, by-products and residues, that are made during extraction, processing or use of a resource </a:t>
            </a:r>
          </a:p>
          <a:p>
            <a:r>
              <a:rPr lang="en-US" sz="2000" dirty="0"/>
              <a:t>Agricultural resources are: </a:t>
            </a:r>
          </a:p>
          <a:p>
            <a:pPr lvl="1"/>
            <a:r>
              <a:rPr lang="en-US" sz="2000" dirty="0">
                <a:solidFill>
                  <a:srgbClr val="76B82A"/>
                </a:solidFill>
              </a:rPr>
              <a:t>crops </a:t>
            </a:r>
          </a:p>
          <a:p>
            <a:pPr lvl="1"/>
            <a:r>
              <a:rPr lang="en-US" sz="2000" dirty="0">
                <a:solidFill>
                  <a:srgbClr val="76B82A"/>
                </a:solidFill>
              </a:rPr>
              <a:t>vegetables </a:t>
            </a:r>
          </a:p>
          <a:p>
            <a:pPr lvl="1"/>
            <a:r>
              <a:rPr lang="en-US" sz="2000" dirty="0">
                <a:solidFill>
                  <a:srgbClr val="76B82A"/>
                </a:solidFill>
              </a:rPr>
              <a:t>fruits and berries </a:t>
            </a:r>
          </a:p>
          <a:p>
            <a:pPr lvl="1"/>
            <a:r>
              <a:rPr lang="en-US" sz="2000" dirty="0">
                <a:solidFill>
                  <a:srgbClr val="76B82A"/>
                </a:solidFill>
              </a:rPr>
              <a:t>crops</a:t>
            </a:r>
            <a:r>
              <a:rPr lang="lv-LV" sz="2000" dirty="0">
                <a:solidFill>
                  <a:srgbClr val="76B82A"/>
                </a:solidFill>
              </a:rPr>
              <a:t> </a:t>
            </a:r>
            <a:r>
              <a:rPr lang="en-US" sz="2000" dirty="0">
                <a:solidFill>
                  <a:srgbClr val="76B82A"/>
                </a:solidFill>
              </a:rPr>
              <a:t>animal food </a:t>
            </a:r>
          </a:p>
          <a:p>
            <a:pPr lvl="1"/>
            <a:r>
              <a:rPr lang="en-US" sz="2000" dirty="0">
                <a:solidFill>
                  <a:srgbClr val="76B82A"/>
                </a:solidFill>
              </a:rPr>
              <a:t>cultivated mushrooms </a:t>
            </a:r>
          </a:p>
          <a:p>
            <a:pPr lvl="1"/>
            <a:r>
              <a:rPr lang="en-US" sz="2000" dirty="0">
                <a:solidFill>
                  <a:srgbClr val="76B82A"/>
                </a:solidFill>
              </a:rPr>
              <a:t>livestock (including poultry) </a:t>
            </a:r>
          </a:p>
          <a:p>
            <a:pPr lvl="1"/>
            <a:r>
              <a:rPr lang="en-US" sz="2000" dirty="0">
                <a:solidFill>
                  <a:srgbClr val="76B82A"/>
                </a:solidFill>
              </a:rPr>
              <a:t>animal residues </a:t>
            </a:r>
          </a:p>
          <a:p>
            <a:pPr lvl="1"/>
            <a:r>
              <a:rPr lang="en-US" sz="2000" dirty="0">
                <a:solidFill>
                  <a:srgbClr val="76B82A"/>
                </a:solidFill>
              </a:rPr>
              <a:t>plant residues</a:t>
            </a:r>
          </a:p>
        </p:txBody>
      </p:sp>
      <p:sp>
        <p:nvSpPr>
          <p:cNvPr id="5" name="Slide Number Placeholder 4"/>
          <p:cNvSpPr>
            <a:spLocks noGrp="1"/>
          </p:cNvSpPr>
          <p:nvPr>
            <p:ph type="sldNum" sz="quarter" idx="12"/>
          </p:nvPr>
        </p:nvSpPr>
        <p:spPr/>
        <p:txBody>
          <a:bodyPr/>
          <a:lstStyle/>
          <a:p>
            <a:fld id="{F5D31388-1EA4-4B74-8FFA-0D39003D9700}" type="slidenum">
              <a:rPr lang="it-IT" smtClean="0"/>
              <a:pPr/>
              <a:t>38</a:t>
            </a:fld>
            <a:endParaRPr lang="it-IT"/>
          </a:p>
        </p:txBody>
      </p:sp>
      <p:pic>
        <p:nvPicPr>
          <p:cNvPr id="4" name="Picture 3"/>
          <p:cNvPicPr>
            <a:picLocks noChangeAspect="1"/>
          </p:cNvPicPr>
          <p:nvPr/>
        </p:nvPicPr>
        <p:blipFill>
          <a:blip r:embed="rId3"/>
          <a:stretch>
            <a:fillRect/>
          </a:stretch>
        </p:blipFill>
        <p:spPr>
          <a:xfrm>
            <a:off x="4683141" y="3218726"/>
            <a:ext cx="4003659" cy="2246618"/>
          </a:xfrm>
          <a:prstGeom prst="rect">
            <a:avLst/>
          </a:prstGeom>
        </p:spPr>
      </p:pic>
      <p:sp>
        <p:nvSpPr>
          <p:cNvPr id="7" name="TextBox 6"/>
          <p:cNvSpPr txBox="1"/>
          <p:nvPr/>
        </p:nvSpPr>
        <p:spPr>
          <a:xfrm>
            <a:off x="4683140" y="5465344"/>
            <a:ext cx="4003659" cy="246221"/>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3145981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Agricultural land use in the world</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9801" y="1690689"/>
            <a:ext cx="6164395" cy="4351338"/>
          </a:xfrm>
        </p:spPr>
      </p:pic>
      <p:sp>
        <p:nvSpPr>
          <p:cNvPr id="4" name="Slide Number Placeholder 3"/>
          <p:cNvSpPr>
            <a:spLocks noGrp="1"/>
          </p:cNvSpPr>
          <p:nvPr>
            <p:ph type="sldNum" sz="quarter" idx="12"/>
          </p:nvPr>
        </p:nvSpPr>
        <p:spPr/>
        <p:txBody>
          <a:bodyPr/>
          <a:lstStyle/>
          <a:p>
            <a:fld id="{F5D31388-1EA4-4B74-8FFA-0D39003D9700}" type="slidenum">
              <a:rPr lang="it-IT" smtClean="0"/>
              <a:pPr/>
              <a:t>39</a:t>
            </a:fld>
            <a:endParaRPr lang="it-IT"/>
          </a:p>
        </p:txBody>
      </p:sp>
      <p:sp>
        <p:nvSpPr>
          <p:cNvPr id="6" name="Rectangle 5"/>
          <p:cNvSpPr/>
          <p:nvPr/>
        </p:nvSpPr>
        <p:spPr>
          <a:xfrm>
            <a:off x="7654196" y="5626529"/>
            <a:ext cx="1489804" cy="415498"/>
          </a:xfrm>
          <a:prstGeom prst="rect">
            <a:avLst/>
          </a:prstGeom>
        </p:spPr>
        <p:txBody>
          <a:bodyPr wrap="square">
            <a:spAutoFit/>
          </a:bodyPr>
          <a:lstStyle/>
          <a:p>
            <a:pPr algn="ctr"/>
            <a:r>
              <a:rPr lang="en-US" sz="1050" dirty="0"/>
              <a:t>Source: from</a:t>
            </a:r>
            <a:r>
              <a:rPr lang="lv-LV" sz="1050" dirty="0"/>
              <a:t> </a:t>
            </a:r>
            <a:r>
              <a:rPr lang="en-US" sz="1050" dirty="0"/>
              <a:t>Our World in Data</a:t>
            </a:r>
            <a:r>
              <a:rPr lang="lv-LV" sz="1050" dirty="0"/>
              <a:t>, 2020 [19]</a:t>
            </a:r>
          </a:p>
        </p:txBody>
      </p:sp>
    </p:spTree>
    <p:extLst>
      <p:ext uri="{BB962C8B-B14F-4D97-AF65-F5344CB8AC3E}">
        <p14:creationId xmlns:p14="http://schemas.microsoft.com/office/powerpoint/2010/main" val="812922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Keywords</a:t>
            </a:r>
            <a:endParaRPr lang="en-US" dirty="0">
              <a:solidFill>
                <a:srgbClr val="FF0000"/>
              </a:solidFill>
            </a:endParaRPr>
          </a:p>
        </p:txBody>
      </p:sp>
      <p:sp>
        <p:nvSpPr>
          <p:cNvPr id="3" name="Content Placeholder 2"/>
          <p:cNvSpPr>
            <a:spLocks noGrp="1"/>
          </p:cNvSpPr>
          <p:nvPr>
            <p:ph idx="1"/>
          </p:nvPr>
        </p:nvSpPr>
        <p:spPr/>
        <p:txBody>
          <a:bodyPr/>
          <a:lstStyle/>
          <a:p>
            <a:r>
              <a:rPr lang="en-US" dirty="0"/>
              <a:t>Agriculture</a:t>
            </a:r>
            <a:endParaRPr lang="lv-LV" dirty="0"/>
          </a:p>
          <a:p>
            <a:r>
              <a:rPr lang="en-US" dirty="0"/>
              <a:t>Waste</a:t>
            </a:r>
          </a:p>
          <a:p>
            <a:r>
              <a:rPr lang="en-US" dirty="0"/>
              <a:t>Residues</a:t>
            </a:r>
          </a:p>
          <a:p>
            <a:r>
              <a:rPr lang="en-US" dirty="0"/>
              <a:t>Add</a:t>
            </a:r>
            <a:r>
              <a:rPr lang="lv-LV" dirty="0" err="1"/>
              <a:t>ed</a:t>
            </a:r>
            <a:r>
              <a:rPr lang="en-US" dirty="0"/>
              <a:t>-value </a:t>
            </a:r>
            <a:r>
              <a:rPr lang="en-US" dirty="0" err="1"/>
              <a:t>produc</a:t>
            </a:r>
            <a:r>
              <a:rPr lang="lv-LV" dirty="0"/>
              <a:t>t</a:t>
            </a:r>
            <a:r>
              <a:rPr lang="en-US" dirty="0"/>
              <a:t>s</a:t>
            </a:r>
          </a:p>
          <a:p>
            <a:r>
              <a:rPr lang="en-US" dirty="0"/>
              <a:t>Farming</a:t>
            </a:r>
          </a:p>
          <a:p>
            <a:r>
              <a:rPr lang="en-US" dirty="0" err="1"/>
              <a:t>Bioeconomy</a:t>
            </a:r>
            <a:endParaRPr lang="lv-LV" dirty="0"/>
          </a:p>
          <a:p>
            <a:r>
              <a:rPr lang="lv-LV" dirty="0"/>
              <a:t>R</a:t>
            </a:r>
            <a:r>
              <a:rPr lang="en-US" dirty="0" err="1"/>
              <a:t>esources</a:t>
            </a:r>
            <a:endParaRPr lang="en-US"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a:t>
            </a:fld>
            <a:endParaRPr lang="it-IT"/>
          </a:p>
        </p:txBody>
      </p:sp>
    </p:spTree>
    <p:extLst>
      <p:ext uri="{BB962C8B-B14F-4D97-AF65-F5344CB8AC3E}">
        <p14:creationId xmlns:p14="http://schemas.microsoft.com/office/powerpoint/2010/main" val="884095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Crops</a:t>
            </a:r>
            <a:r>
              <a:rPr lang="lv-LV" sz="3200" dirty="0"/>
              <a:t> (I)</a:t>
            </a:r>
            <a:endParaRPr lang="en-US" sz="3200" dirty="0"/>
          </a:p>
        </p:txBody>
      </p:sp>
      <p:sp>
        <p:nvSpPr>
          <p:cNvPr id="4" name="Content Placeholder 3"/>
          <p:cNvSpPr>
            <a:spLocks noGrp="1"/>
          </p:cNvSpPr>
          <p:nvPr>
            <p:ph sz="half" idx="1"/>
          </p:nvPr>
        </p:nvSpPr>
        <p:spPr>
          <a:xfrm>
            <a:off x="375556" y="1690689"/>
            <a:ext cx="4253594" cy="4351338"/>
          </a:xfrm>
        </p:spPr>
        <p:txBody>
          <a:bodyPr>
            <a:noAutofit/>
          </a:bodyPr>
          <a:lstStyle/>
          <a:p>
            <a:r>
              <a:rPr lang="en-US" sz="2000" dirty="0"/>
              <a:t>Plants grown for the manufacturing of food and products</a:t>
            </a:r>
          </a:p>
          <a:p>
            <a:r>
              <a:rPr lang="en-US" sz="2000" dirty="0"/>
              <a:t>The most commonly</a:t>
            </a:r>
            <a:r>
              <a:rPr lang="lv-LV" sz="2000" dirty="0"/>
              <a:t> </a:t>
            </a:r>
            <a:r>
              <a:rPr lang="en-US" sz="2000" dirty="0"/>
              <a:t>grown crops in the world are: </a:t>
            </a:r>
          </a:p>
          <a:p>
            <a:pPr lvl="1"/>
            <a:r>
              <a:rPr lang="en-US" sz="2000" dirty="0">
                <a:solidFill>
                  <a:srgbClr val="76B82A"/>
                </a:solidFill>
              </a:rPr>
              <a:t>sugar canes</a:t>
            </a:r>
          </a:p>
          <a:p>
            <a:pPr lvl="1"/>
            <a:r>
              <a:rPr lang="en-US" sz="2000" dirty="0">
                <a:solidFill>
                  <a:srgbClr val="76B82A"/>
                </a:solidFill>
              </a:rPr>
              <a:t>corn</a:t>
            </a:r>
          </a:p>
          <a:p>
            <a:pPr lvl="1"/>
            <a:r>
              <a:rPr lang="en-US" sz="2000" dirty="0">
                <a:solidFill>
                  <a:srgbClr val="76B82A"/>
                </a:solidFill>
              </a:rPr>
              <a:t>rice, wheat, barley, rye, oats, buckwheat</a:t>
            </a:r>
          </a:p>
          <a:p>
            <a:pPr lvl="1"/>
            <a:r>
              <a:rPr lang="en-US" sz="2000" dirty="0">
                <a:solidFill>
                  <a:srgbClr val="76B82A"/>
                </a:solidFill>
              </a:rPr>
              <a:t>root crops (mostly potatoes) </a:t>
            </a:r>
          </a:p>
          <a:p>
            <a:pPr lvl="1"/>
            <a:r>
              <a:rPr lang="en-US" sz="2000" dirty="0">
                <a:solidFill>
                  <a:srgbClr val="76B82A"/>
                </a:solidFill>
              </a:rPr>
              <a:t>sorghum </a:t>
            </a:r>
          </a:p>
          <a:p>
            <a:pPr lvl="1"/>
            <a:r>
              <a:rPr lang="en-US" sz="2000" dirty="0">
                <a:solidFill>
                  <a:srgbClr val="76B82A"/>
                </a:solidFill>
              </a:rPr>
              <a:t>legumes </a:t>
            </a:r>
          </a:p>
          <a:p>
            <a:pPr lvl="1"/>
            <a:r>
              <a:rPr lang="en-US" sz="2000" dirty="0">
                <a:solidFill>
                  <a:srgbClr val="76B82A"/>
                </a:solidFill>
              </a:rPr>
              <a:t>nuts </a:t>
            </a:r>
          </a:p>
          <a:p>
            <a:pPr lvl="1"/>
            <a:r>
              <a:rPr lang="en-US" sz="2000" dirty="0">
                <a:solidFill>
                  <a:srgbClr val="76B82A"/>
                </a:solidFill>
              </a:rPr>
              <a:t>oil seed plants - soybeans </a:t>
            </a:r>
          </a:p>
        </p:txBody>
      </p:sp>
      <p:pic>
        <p:nvPicPr>
          <p:cNvPr id="7" name="Content Placeholder 6"/>
          <p:cNvPicPr>
            <a:picLocks noGrp="1" noChangeAspect="1"/>
          </p:cNvPicPr>
          <p:nvPr>
            <p:ph sz="half" idx="2"/>
          </p:nvPr>
        </p:nvPicPr>
        <p:blipFill>
          <a:blip r:embed="rId3"/>
          <a:stretch>
            <a:fillRect/>
          </a:stretch>
        </p:blipFill>
        <p:spPr>
          <a:xfrm>
            <a:off x="4964208" y="2741567"/>
            <a:ext cx="3804234" cy="2517866"/>
          </a:xfrm>
          <a:prstGeom prst="rect">
            <a:avLst/>
          </a:prstGeom>
        </p:spPr>
      </p:pic>
      <p:sp>
        <p:nvSpPr>
          <p:cNvPr id="2" name="Slide Number Placeholder 1"/>
          <p:cNvSpPr>
            <a:spLocks noGrp="1"/>
          </p:cNvSpPr>
          <p:nvPr>
            <p:ph type="sldNum" sz="quarter" idx="12"/>
          </p:nvPr>
        </p:nvSpPr>
        <p:spPr/>
        <p:txBody>
          <a:bodyPr/>
          <a:lstStyle/>
          <a:p>
            <a:fld id="{63EDC9F3-853B-4316-A012-8D9DD4DECE49}" type="slidenum">
              <a:rPr lang="lv-LV" smtClean="0"/>
              <a:pPr/>
              <a:t>40</a:t>
            </a:fld>
            <a:endParaRPr lang="lv-LV"/>
          </a:p>
        </p:txBody>
      </p:sp>
      <p:sp>
        <p:nvSpPr>
          <p:cNvPr id="8" name="TextBox 7"/>
          <p:cNvSpPr txBox="1"/>
          <p:nvPr/>
        </p:nvSpPr>
        <p:spPr>
          <a:xfrm>
            <a:off x="4964208" y="5259433"/>
            <a:ext cx="3804234" cy="249827"/>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1706367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Crops</a:t>
            </a:r>
            <a:r>
              <a:rPr lang="lv-LV" sz="3200" dirty="0"/>
              <a:t> (II)</a:t>
            </a:r>
            <a:endParaRPr lang="en-US" sz="3200"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98363" y="1690689"/>
            <a:ext cx="6351056" cy="4483099"/>
          </a:xfrm>
        </p:spPr>
      </p:pic>
      <p:sp>
        <p:nvSpPr>
          <p:cNvPr id="2" name="Slide Number Placeholder 1"/>
          <p:cNvSpPr>
            <a:spLocks noGrp="1"/>
          </p:cNvSpPr>
          <p:nvPr>
            <p:ph type="sldNum" sz="quarter" idx="12"/>
          </p:nvPr>
        </p:nvSpPr>
        <p:spPr/>
        <p:txBody>
          <a:bodyPr/>
          <a:lstStyle/>
          <a:p>
            <a:fld id="{63EDC9F3-853B-4316-A012-8D9DD4DECE49}" type="slidenum">
              <a:rPr lang="lv-LV" smtClean="0"/>
              <a:pPr/>
              <a:t>41</a:t>
            </a:fld>
            <a:endParaRPr lang="lv-LV"/>
          </a:p>
        </p:txBody>
      </p:sp>
      <p:sp>
        <p:nvSpPr>
          <p:cNvPr id="10" name="Rectangle 9"/>
          <p:cNvSpPr/>
          <p:nvPr/>
        </p:nvSpPr>
        <p:spPr>
          <a:xfrm>
            <a:off x="7654196" y="5626529"/>
            <a:ext cx="1489804" cy="415498"/>
          </a:xfrm>
          <a:prstGeom prst="rect">
            <a:avLst/>
          </a:prstGeom>
        </p:spPr>
        <p:txBody>
          <a:bodyPr wrap="square">
            <a:spAutoFit/>
          </a:bodyPr>
          <a:lstStyle/>
          <a:p>
            <a:pPr algn="ctr"/>
            <a:r>
              <a:rPr lang="en-US" sz="1050" dirty="0"/>
              <a:t>Source: from Our World in Data</a:t>
            </a:r>
            <a:r>
              <a:rPr lang="lv-LV" sz="1050" dirty="0"/>
              <a:t>, 2020 [19]</a:t>
            </a:r>
          </a:p>
        </p:txBody>
      </p:sp>
    </p:spTree>
    <p:extLst>
      <p:ext uri="{BB962C8B-B14F-4D97-AF65-F5344CB8AC3E}">
        <p14:creationId xmlns:p14="http://schemas.microsoft.com/office/powerpoint/2010/main" val="606744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5556" y="800100"/>
            <a:ext cx="8392886" cy="822960"/>
          </a:xfrm>
        </p:spPr>
        <p:txBody>
          <a:bodyPr>
            <a:normAutofit/>
          </a:bodyPr>
          <a:lstStyle/>
          <a:p>
            <a:r>
              <a:rPr lang="en-US" sz="3200" dirty="0"/>
              <a:t>Vegetables</a:t>
            </a:r>
          </a:p>
        </p:txBody>
      </p:sp>
      <p:sp>
        <p:nvSpPr>
          <p:cNvPr id="2" name="Content Placeholder 1"/>
          <p:cNvSpPr>
            <a:spLocks noGrp="1"/>
          </p:cNvSpPr>
          <p:nvPr>
            <p:ph sz="half" idx="1"/>
          </p:nvPr>
        </p:nvSpPr>
        <p:spPr>
          <a:xfrm>
            <a:off x="514350" y="1623060"/>
            <a:ext cx="4457700" cy="4351338"/>
          </a:xfrm>
        </p:spPr>
        <p:txBody>
          <a:bodyPr>
            <a:noAutofit/>
          </a:bodyPr>
          <a:lstStyle/>
          <a:p>
            <a:r>
              <a:rPr lang="en-US" sz="2000" dirty="0"/>
              <a:t>The most commonly</a:t>
            </a:r>
            <a:r>
              <a:rPr lang="lv-LV" sz="2000" dirty="0"/>
              <a:t> </a:t>
            </a:r>
            <a:r>
              <a:rPr lang="en-US" sz="2000" dirty="0"/>
              <a:t>grown vegetables in the world are</a:t>
            </a:r>
            <a:r>
              <a:rPr lang="lv-LV" sz="2000" dirty="0"/>
              <a:t>:</a:t>
            </a:r>
          </a:p>
          <a:p>
            <a:pPr lvl="1"/>
            <a:r>
              <a:rPr lang="en-US" sz="2000" dirty="0">
                <a:solidFill>
                  <a:srgbClr val="76B82A"/>
                </a:solidFill>
              </a:rPr>
              <a:t>tomatoes </a:t>
            </a:r>
          </a:p>
          <a:p>
            <a:pPr lvl="1"/>
            <a:r>
              <a:rPr lang="en-US" sz="2000" dirty="0">
                <a:solidFill>
                  <a:srgbClr val="76B82A"/>
                </a:solidFill>
              </a:rPr>
              <a:t>onions </a:t>
            </a:r>
          </a:p>
          <a:p>
            <a:pPr lvl="1"/>
            <a:r>
              <a:rPr lang="en-US" sz="2000" dirty="0">
                <a:solidFill>
                  <a:srgbClr val="76B82A"/>
                </a:solidFill>
              </a:rPr>
              <a:t>cucumbers and gherkins </a:t>
            </a:r>
          </a:p>
          <a:p>
            <a:pPr lvl="1"/>
            <a:r>
              <a:rPr lang="en-US" sz="2000" dirty="0">
                <a:solidFill>
                  <a:srgbClr val="76B82A"/>
                </a:solidFill>
              </a:rPr>
              <a:t>cabbages and their types </a:t>
            </a:r>
          </a:p>
          <a:p>
            <a:pPr lvl="1"/>
            <a:r>
              <a:rPr lang="en-US" sz="2000" dirty="0">
                <a:solidFill>
                  <a:srgbClr val="76B82A"/>
                </a:solidFill>
              </a:rPr>
              <a:t>eggplants </a:t>
            </a:r>
          </a:p>
          <a:p>
            <a:pPr lvl="1"/>
            <a:r>
              <a:rPr lang="en-US" sz="2000" dirty="0">
                <a:solidFill>
                  <a:srgbClr val="76B82A"/>
                </a:solidFill>
              </a:rPr>
              <a:t>carrots and beets</a:t>
            </a:r>
          </a:p>
          <a:p>
            <a:pPr lvl="1"/>
            <a:r>
              <a:rPr lang="en-US" sz="2000" dirty="0">
                <a:solidFill>
                  <a:srgbClr val="76B82A"/>
                </a:solidFill>
              </a:rPr>
              <a:t>chili and other peppers </a:t>
            </a:r>
          </a:p>
          <a:p>
            <a:pPr lvl="1"/>
            <a:r>
              <a:rPr lang="en-US" sz="2000" dirty="0">
                <a:solidFill>
                  <a:srgbClr val="76B82A"/>
                </a:solidFill>
              </a:rPr>
              <a:t>pumpkins </a:t>
            </a:r>
          </a:p>
          <a:p>
            <a:pPr lvl="1"/>
            <a:r>
              <a:rPr lang="en-US" sz="2000" dirty="0">
                <a:solidFill>
                  <a:srgbClr val="76B82A"/>
                </a:solidFill>
              </a:rPr>
              <a:t>salads and chicory </a:t>
            </a:r>
          </a:p>
          <a:p>
            <a:pPr lvl="1"/>
            <a:r>
              <a:rPr lang="en-US" sz="2000" dirty="0">
                <a:solidFill>
                  <a:srgbClr val="76B82A"/>
                </a:solidFill>
              </a:rPr>
              <a:t>garlic</a:t>
            </a:r>
          </a:p>
        </p:txBody>
      </p:sp>
      <p:sp>
        <p:nvSpPr>
          <p:cNvPr id="3" name="Slide Number Placeholder 2"/>
          <p:cNvSpPr>
            <a:spLocks noGrp="1"/>
          </p:cNvSpPr>
          <p:nvPr>
            <p:ph type="sldNum" sz="quarter" idx="12"/>
          </p:nvPr>
        </p:nvSpPr>
        <p:spPr/>
        <p:txBody>
          <a:bodyPr/>
          <a:lstStyle/>
          <a:p>
            <a:fld id="{63EDC9F3-853B-4316-A012-8D9DD4DECE49}" type="slidenum">
              <a:rPr lang="lv-LV" smtClean="0"/>
              <a:pPr/>
              <a:t>42</a:t>
            </a:fld>
            <a:endParaRPr lang="lv-LV"/>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05713" y="2501451"/>
            <a:ext cx="4008436" cy="2251654"/>
          </a:xfrm>
          <a:prstGeom prst="rect">
            <a:avLst/>
          </a:prstGeom>
        </p:spPr>
      </p:pic>
      <p:sp>
        <p:nvSpPr>
          <p:cNvPr id="8" name="TextBox 7"/>
          <p:cNvSpPr txBox="1"/>
          <p:nvPr/>
        </p:nvSpPr>
        <p:spPr>
          <a:xfrm>
            <a:off x="4682379" y="5631496"/>
            <a:ext cx="3804234" cy="249827"/>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1448837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Fruits</a:t>
            </a:r>
            <a:r>
              <a:rPr lang="lv-LV" sz="3200" dirty="0"/>
              <a:t> </a:t>
            </a:r>
            <a:r>
              <a:rPr lang="en-US" sz="3200" dirty="0"/>
              <a:t>and berries</a:t>
            </a:r>
          </a:p>
        </p:txBody>
      </p:sp>
      <p:sp>
        <p:nvSpPr>
          <p:cNvPr id="11" name="Content Placeholder 1"/>
          <p:cNvSpPr>
            <a:spLocks noGrp="1"/>
          </p:cNvSpPr>
          <p:nvPr>
            <p:ph sz="half" idx="1"/>
          </p:nvPr>
        </p:nvSpPr>
        <p:spPr>
          <a:xfrm>
            <a:off x="375556" y="1690689"/>
            <a:ext cx="3886200" cy="4351338"/>
          </a:xfrm>
        </p:spPr>
        <p:txBody>
          <a:bodyPr>
            <a:normAutofit/>
          </a:bodyPr>
          <a:lstStyle/>
          <a:p>
            <a:r>
              <a:rPr lang="en-US" sz="2000" dirty="0"/>
              <a:t>The most commonly grown fruits and berries in the world are</a:t>
            </a:r>
            <a:r>
              <a:rPr lang="lv-LV" sz="2000" dirty="0"/>
              <a:t>:</a:t>
            </a:r>
          </a:p>
          <a:p>
            <a:pPr lvl="1"/>
            <a:r>
              <a:rPr lang="en-US" sz="2000" dirty="0">
                <a:solidFill>
                  <a:srgbClr val="76B82A"/>
                </a:solidFill>
              </a:rPr>
              <a:t>bananas</a:t>
            </a:r>
          </a:p>
          <a:p>
            <a:pPr lvl="1"/>
            <a:r>
              <a:rPr lang="en-US" sz="2000" dirty="0">
                <a:solidFill>
                  <a:srgbClr val="76B82A"/>
                </a:solidFill>
              </a:rPr>
              <a:t>melons </a:t>
            </a:r>
          </a:p>
          <a:p>
            <a:pPr lvl="1"/>
            <a:r>
              <a:rPr lang="en-US" sz="2000" dirty="0">
                <a:solidFill>
                  <a:srgbClr val="76B82A"/>
                </a:solidFill>
              </a:rPr>
              <a:t>apples </a:t>
            </a:r>
          </a:p>
          <a:p>
            <a:pPr lvl="1"/>
            <a:r>
              <a:rPr lang="en-US" sz="2000" dirty="0">
                <a:solidFill>
                  <a:srgbClr val="76B82A"/>
                </a:solidFill>
              </a:rPr>
              <a:t>grapes </a:t>
            </a:r>
          </a:p>
          <a:p>
            <a:pPr lvl="1"/>
            <a:r>
              <a:rPr lang="en-US" sz="2000" dirty="0">
                <a:solidFill>
                  <a:srgbClr val="76B82A"/>
                </a:solidFill>
              </a:rPr>
              <a:t>oranges, tangerines </a:t>
            </a:r>
          </a:p>
          <a:p>
            <a:pPr lvl="1"/>
            <a:r>
              <a:rPr lang="en-US" sz="2000" dirty="0">
                <a:solidFill>
                  <a:srgbClr val="76B82A"/>
                </a:solidFill>
              </a:rPr>
              <a:t>mangoes </a:t>
            </a:r>
          </a:p>
          <a:p>
            <a:pPr lvl="1"/>
            <a:r>
              <a:rPr lang="en-US" sz="2000" dirty="0">
                <a:solidFill>
                  <a:srgbClr val="76B82A"/>
                </a:solidFill>
              </a:rPr>
              <a:t>pears </a:t>
            </a:r>
          </a:p>
          <a:p>
            <a:pPr lvl="1"/>
            <a:r>
              <a:rPr lang="en-US" sz="2000" dirty="0">
                <a:solidFill>
                  <a:srgbClr val="76B82A"/>
                </a:solidFill>
              </a:rPr>
              <a:t>pineapples </a:t>
            </a:r>
          </a:p>
          <a:p>
            <a:pPr lvl="1"/>
            <a:r>
              <a:rPr lang="en-US" sz="2000" dirty="0">
                <a:solidFill>
                  <a:srgbClr val="76B82A"/>
                </a:solidFill>
              </a:rPr>
              <a:t>peaches and nectarines </a:t>
            </a:r>
          </a:p>
          <a:p>
            <a:pPr lvl="1"/>
            <a:r>
              <a:rPr lang="en-US" sz="2000" dirty="0">
                <a:solidFill>
                  <a:srgbClr val="76B82A"/>
                </a:solidFill>
              </a:rPr>
              <a:t>avocadoes </a:t>
            </a:r>
          </a:p>
          <a:p>
            <a:pPr lvl="1"/>
            <a:r>
              <a:rPr lang="en-US" sz="2000" dirty="0">
                <a:solidFill>
                  <a:srgbClr val="76B82A"/>
                </a:solidFill>
              </a:rPr>
              <a:t>blueberries and cranberries</a:t>
            </a:r>
          </a:p>
        </p:txBody>
      </p:sp>
      <p:sp>
        <p:nvSpPr>
          <p:cNvPr id="3" name="Slide Number Placeholder 2"/>
          <p:cNvSpPr>
            <a:spLocks noGrp="1"/>
          </p:cNvSpPr>
          <p:nvPr>
            <p:ph type="sldNum" sz="quarter" idx="12"/>
          </p:nvPr>
        </p:nvSpPr>
        <p:spPr/>
        <p:txBody>
          <a:bodyPr/>
          <a:lstStyle/>
          <a:p>
            <a:fld id="{63EDC9F3-853B-4316-A012-8D9DD4DECE49}" type="slidenum">
              <a:rPr lang="lv-LV" smtClean="0"/>
              <a:pPr/>
              <a:t>43</a:t>
            </a:fld>
            <a:endParaRPr lang="lv-LV"/>
          </a:p>
        </p:txBody>
      </p:sp>
      <p:pic>
        <p:nvPicPr>
          <p:cNvPr id="8"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57650" y="2137409"/>
            <a:ext cx="4987309" cy="3522035"/>
          </a:xfrm>
        </p:spPr>
      </p:pic>
      <p:sp>
        <p:nvSpPr>
          <p:cNvPr id="9" name="Rectangle 8"/>
          <p:cNvSpPr/>
          <p:nvPr/>
        </p:nvSpPr>
        <p:spPr>
          <a:xfrm>
            <a:off x="4057650" y="5626529"/>
            <a:ext cx="4987309" cy="253916"/>
          </a:xfrm>
          <a:prstGeom prst="rect">
            <a:avLst/>
          </a:prstGeom>
        </p:spPr>
        <p:txBody>
          <a:bodyPr wrap="square">
            <a:spAutoFit/>
          </a:bodyPr>
          <a:lstStyle/>
          <a:p>
            <a:pPr algn="ctr"/>
            <a:r>
              <a:rPr lang="en-US" sz="1050" dirty="0"/>
              <a:t>Source: from</a:t>
            </a:r>
            <a:r>
              <a:rPr lang="lv-LV" sz="1050" dirty="0"/>
              <a:t> </a:t>
            </a:r>
            <a:r>
              <a:rPr lang="en-US" sz="1050" dirty="0"/>
              <a:t>Our World in Data</a:t>
            </a:r>
            <a:r>
              <a:rPr lang="lv-LV" sz="1050" dirty="0"/>
              <a:t>, 2020 [19]</a:t>
            </a:r>
          </a:p>
        </p:txBody>
      </p:sp>
    </p:spTree>
    <p:extLst>
      <p:ext uri="{BB962C8B-B14F-4D97-AF65-F5344CB8AC3E}">
        <p14:creationId xmlns:p14="http://schemas.microsoft.com/office/powerpoint/2010/main" val="2386618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5556" y="800100"/>
            <a:ext cx="8392886" cy="822960"/>
          </a:xfrm>
        </p:spPr>
        <p:txBody>
          <a:bodyPr>
            <a:normAutofit/>
          </a:bodyPr>
          <a:lstStyle/>
          <a:p>
            <a:r>
              <a:rPr lang="en-US" sz="3200" dirty="0"/>
              <a:t>Livestock</a:t>
            </a:r>
          </a:p>
        </p:txBody>
      </p:sp>
      <p:sp>
        <p:nvSpPr>
          <p:cNvPr id="2" name="Content Placeholder 1"/>
          <p:cNvSpPr>
            <a:spLocks noGrp="1"/>
          </p:cNvSpPr>
          <p:nvPr>
            <p:ph sz="half" idx="1"/>
          </p:nvPr>
        </p:nvSpPr>
        <p:spPr>
          <a:xfrm>
            <a:off x="375556" y="1623060"/>
            <a:ext cx="3886200" cy="4553903"/>
          </a:xfrm>
        </p:spPr>
        <p:txBody>
          <a:bodyPr>
            <a:normAutofit/>
          </a:bodyPr>
          <a:lstStyle/>
          <a:p>
            <a:r>
              <a:rPr lang="en-US" sz="2000" dirty="0"/>
              <a:t>Including</a:t>
            </a:r>
          </a:p>
          <a:p>
            <a:pPr lvl="1"/>
            <a:r>
              <a:rPr lang="en-US" sz="2000" dirty="0">
                <a:solidFill>
                  <a:srgbClr val="76B82A"/>
                </a:solidFill>
              </a:rPr>
              <a:t>bovine animals </a:t>
            </a:r>
          </a:p>
          <a:p>
            <a:pPr lvl="1"/>
            <a:r>
              <a:rPr lang="en-US" sz="2000" dirty="0">
                <a:solidFill>
                  <a:srgbClr val="76B82A"/>
                </a:solidFill>
              </a:rPr>
              <a:t>cows</a:t>
            </a:r>
          </a:p>
          <a:p>
            <a:pPr lvl="1"/>
            <a:r>
              <a:rPr lang="en-US" sz="2000" dirty="0">
                <a:solidFill>
                  <a:srgbClr val="76B82A"/>
                </a:solidFill>
              </a:rPr>
              <a:t>pigs </a:t>
            </a:r>
          </a:p>
          <a:p>
            <a:pPr lvl="1"/>
            <a:r>
              <a:rPr lang="en-US" sz="2000" dirty="0">
                <a:solidFill>
                  <a:srgbClr val="76B82A"/>
                </a:solidFill>
              </a:rPr>
              <a:t>sheep </a:t>
            </a:r>
          </a:p>
          <a:p>
            <a:pPr lvl="1"/>
            <a:r>
              <a:rPr lang="en-US" sz="2000" dirty="0">
                <a:solidFill>
                  <a:srgbClr val="76B82A"/>
                </a:solidFill>
              </a:rPr>
              <a:t>goats </a:t>
            </a:r>
          </a:p>
          <a:p>
            <a:pPr lvl="1"/>
            <a:r>
              <a:rPr lang="en-US" sz="2000" dirty="0">
                <a:solidFill>
                  <a:srgbClr val="76B82A"/>
                </a:solidFill>
              </a:rPr>
              <a:t>poultry </a:t>
            </a:r>
          </a:p>
          <a:p>
            <a:pPr marL="171450" lvl="1">
              <a:spcBef>
                <a:spcPts val="750"/>
              </a:spcBef>
            </a:pPr>
            <a:r>
              <a:rPr lang="lv-LV" sz="2000" dirty="0">
                <a:solidFill>
                  <a:srgbClr val="76B82A"/>
                </a:solidFill>
              </a:rPr>
              <a:t>R</a:t>
            </a:r>
            <a:r>
              <a:rPr lang="en-US" sz="2000" dirty="0">
                <a:solidFill>
                  <a:srgbClr val="76B82A"/>
                </a:solidFill>
              </a:rPr>
              <a:t>aw materials for production and consumption of products </a:t>
            </a:r>
          </a:p>
        </p:txBody>
      </p:sp>
      <p:sp>
        <p:nvSpPr>
          <p:cNvPr id="3" name="Slide Number Placeholder 2"/>
          <p:cNvSpPr>
            <a:spLocks noGrp="1"/>
          </p:cNvSpPr>
          <p:nvPr>
            <p:ph type="sldNum" sz="quarter" idx="12"/>
          </p:nvPr>
        </p:nvSpPr>
        <p:spPr/>
        <p:txBody>
          <a:bodyPr/>
          <a:lstStyle/>
          <a:p>
            <a:fld id="{63EDC9F3-853B-4316-A012-8D9DD4DECE49}" type="slidenum">
              <a:rPr lang="lv-LV" smtClean="0"/>
              <a:pPr/>
              <a:t>44</a:t>
            </a:fld>
            <a:endParaRPr lang="lv-LV"/>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92384" y="1623060"/>
            <a:ext cx="4016829" cy="3012622"/>
          </a:xfrm>
        </p:spPr>
      </p:pic>
      <p:sp>
        <p:nvSpPr>
          <p:cNvPr id="9" name="TextBox 8"/>
          <p:cNvSpPr txBox="1"/>
          <p:nvPr/>
        </p:nvSpPr>
        <p:spPr>
          <a:xfrm>
            <a:off x="4392385" y="4635682"/>
            <a:ext cx="4016828" cy="246221"/>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2080458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a:t>Microorganisms</a:t>
            </a:r>
            <a:r>
              <a:rPr lang="lv-LV" sz="3200" dirty="0"/>
              <a:t> (I)</a:t>
            </a:r>
            <a:endParaRPr lang="en-US" sz="3200" dirty="0"/>
          </a:p>
        </p:txBody>
      </p:sp>
      <p:sp>
        <p:nvSpPr>
          <p:cNvPr id="2" name="Content Placeholder 1"/>
          <p:cNvSpPr>
            <a:spLocks noGrp="1"/>
          </p:cNvSpPr>
          <p:nvPr>
            <p:ph sz="half" idx="1"/>
          </p:nvPr>
        </p:nvSpPr>
        <p:spPr/>
        <p:txBody>
          <a:bodyPr>
            <a:noAutofit/>
          </a:bodyPr>
          <a:lstStyle/>
          <a:p>
            <a:r>
              <a:rPr lang="en-US" sz="2000" dirty="0"/>
              <a:t>A potential </a:t>
            </a:r>
            <a:r>
              <a:rPr lang="en-US" sz="2000" dirty="0" err="1"/>
              <a:t>bioresource</a:t>
            </a:r>
            <a:r>
              <a:rPr lang="en-US" sz="2000" dirty="0"/>
              <a:t> in sustainable agriculture and environment preservation</a:t>
            </a:r>
          </a:p>
          <a:p>
            <a:r>
              <a:rPr lang="en-US" sz="2000" dirty="0"/>
              <a:t>For extraction of biological fertilizer</a:t>
            </a:r>
          </a:p>
          <a:p>
            <a:r>
              <a:rPr lang="en-US" sz="2000" dirty="0"/>
              <a:t>Fertilizer with microorganisms has characteristics to enhance plant growth, to protect plants from pests and parasites, as well as diseases</a:t>
            </a:r>
          </a:p>
          <a:p>
            <a:r>
              <a:rPr lang="en-US" sz="2000" dirty="0"/>
              <a:t>Biological herbicides are made using formulations from microorganisms</a:t>
            </a:r>
          </a:p>
        </p:txBody>
      </p:sp>
      <p:pic>
        <p:nvPicPr>
          <p:cNvPr id="7" name="Picture 2" descr="compost Microb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754880" y="2330228"/>
            <a:ext cx="3886200" cy="256489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63EDC9F3-853B-4316-A012-8D9DD4DECE49}" type="slidenum">
              <a:rPr lang="lv-LV" smtClean="0"/>
              <a:pPr/>
              <a:t>45</a:t>
            </a:fld>
            <a:endParaRPr lang="lv-LV"/>
          </a:p>
        </p:txBody>
      </p:sp>
      <p:sp>
        <p:nvSpPr>
          <p:cNvPr id="8" name="Rectangle 7"/>
          <p:cNvSpPr/>
          <p:nvPr/>
        </p:nvSpPr>
        <p:spPr>
          <a:xfrm>
            <a:off x="4754880" y="4895120"/>
            <a:ext cx="3886200" cy="246221"/>
          </a:xfrm>
          <a:prstGeom prst="rect">
            <a:avLst/>
          </a:prstGeom>
        </p:spPr>
        <p:txBody>
          <a:bodyPr wrap="square">
            <a:spAutoFit/>
          </a:bodyPr>
          <a:lstStyle/>
          <a:p>
            <a:pPr algn="ctr"/>
            <a:r>
              <a:rPr lang="en-US" sz="1000" dirty="0"/>
              <a:t>Source: from</a:t>
            </a:r>
            <a:r>
              <a:rPr lang="lv-LV" sz="1000" dirty="0"/>
              <a:t> </a:t>
            </a:r>
            <a:r>
              <a:rPr lang="en-US" sz="1000" dirty="0"/>
              <a:t>Garden Myths</a:t>
            </a:r>
            <a:r>
              <a:rPr lang="lv-LV" sz="1000" dirty="0"/>
              <a:t>, 2015 [20] </a:t>
            </a:r>
          </a:p>
        </p:txBody>
      </p:sp>
    </p:spTree>
    <p:extLst>
      <p:ext uri="{BB962C8B-B14F-4D97-AF65-F5344CB8AC3E}">
        <p14:creationId xmlns:p14="http://schemas.microsoft.com/office/powerpoint/2010/main" val="2820752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a:t>Microorganisms</a:t>
            </a:r>
            <a:r>
              <a:rPr lang="lv-LV" sz="3200" dirty="0"/>
              <a:t> (II)</a:t>
            </a:r>
            <a:endParaRPr lang="en-US" sz="3200" dirty="0"/>
          </a:p>
        </p:txBody>
      </p:sp>
      <p:sp>
        <p:nvSpPr>
          <p:cNvPr id="3" name="Content Placeholder 2"/>
          <p:cNvSpPr>
            <a:spLocks noGrp="1"/>
          </p:cNvSpPr>
          <p:nvPr>
            <p:ph sz="half" idx="1"/>
          </p:nvPr>
        </p:nvSpPr>
        <p:spPr/>
        <p:txBody>
          <a:bodyPr>
            <a:noAutofit/>
          </a:bodyPr>
          <a:lstStyle/>
          <a:p>
            <a:r>
              <a:rPr lang="en-US" sz="2000" dirty="0"/>
              <a:t>Microorganisms come in a variety of forms and include</a:t>
            </a:r>
          </a:p>
          <a:p>
            <a:pPr lvl="1"/>
            <a:r>
              <a:rPr lang="en-US" sz="2000" dirty="0">
                <a:solidFill>
                  <a:srgbClr val="76B82A"/>
                </a:solidFill>
              </a:rPr>
              <a:t>bacteria</a:t>
            </a:r>
          </a:p>
          <a:p>
            <a:pPr lvl="1"/>
            <a:r>
              <a:rPr lang="en-US" sz="2000" dirty="0">
                <a:solidFill>
                  <a:srgbClr val="76B82A"/>
                </a:solidFill>
              </a:rPr>
              <a:t>archaea</a:t>
            </a:r>
          </a:p>
          <a:p>
            <a:pPr lvl="1"/>
            <a:r>
              <a:rPr lang="en-US" sz="2000" dirty="0">
                <a:solidFill>
                  <a:srgbClr val="76B82A"/>
                </a:solidFill>
              </a:rPr>
              <a:t>most of the protozoa</a:t>
            </a:r>
          </a:p>
          <a:p>
            <a:pPr lvl="1"/>
            <a:r>
              <a:rPr lang="en-US" sz="2000" dirty="0">
                <a:solidFill>
                  <a:srgbClr val="76B82A"/>
                </a:solidFill>
              </a:rPr>
              <a:t>as well as algae, fungi and small animals </a:t>
            </a:r>
          </a:p>
          <a:p>
            <a:r>
              <a:rPr lang="en-US" sz="2000" dirty="0"/>
              <a:t>They can be found in various environments and layers</a:t>
            </a:r>
          </a:p>
          <a:p>
            <a:r>
              <a:rPr lang="en-US" sz="2000" dirty="0"/>
              <a:t>Microorganisms can also be used to prepare biological pesticides </a:t>
            </a:r>
          </a:p>
        </p:txBody>
      </p:sp>
      <p:pic>
        <p:nvPicPr>
          <p:cNvPr id="2" name="Content Placeholder 1"/>
          <p:cNvPicPr>
            <a:picLocks noGrp="1" noChangeAspect="1"/>
          </p:cNvPicPr>
          <p:nvPr>
            <p:ph sz="half" idx="2"/>
          </p:nvPr>
        </p:nvPicPr>
        <p:blipFill>
          <a:blip r:embed="rId3"/>
          <a:stretch>
            <a:fillRect/>
          </a:stretch>
        </p:blipFill>
        <p:spPr>
          <a:xfrm>
            <a:off x="4350119" y="2567066"/>
            <a:ext cx="4418323" cy="2102903"/>
          </a:xfrm>
          <a:prstGeom prst="rect">
            <a:avLst/>
          </a:prstGeom>
        </p:spPr>
      </p:pic>
      <p:sp>
        <p:nvSpPr>
          <p:cNvPr id="5" name="Slide Number Placeholder 4"/>
          <p:cNvSpPr>
            <a:spLocks noGrp="1"/>
          </p:cNvSpPr>
          <p:nvPr>
            <p:ph type="sldNum" sz="quarter" idx="12"/>
          </p:nvPr>
        </p:nvSpPr>
        <p:spPr/>
        <p:txBody>
          <a:bodyPr/>
          <a:lstStyle/>
          <a:p>
            <a:fld id="{63EDC9F3-853B-4316-A012-8D9DD4DECE49}" type="slidenum">
              <a:rPr lang="lv-LV" smtClean="0"/>
              <a:pPr/>
              <a:t>46</a:t>
            </a:fld>
            <a:endParaRPr lang="lv-LV"/>
          </a:p>
        </p:txBody>
      </p:sp>
      <p:sp>
        <p:nvSpPr>
          <p:cNvPr id="8" name="Rectangle 7"/>
          <p:cNvSpPr/>
          <p:nvPr/>
        </p:nvSpPr>
        <p:spPr>
          <a:xfrm>
            <a:off x="4350119" y="4804905"/>
            <a:ext cx="4418323" cy="246221"/>
          </a:xfrm>
          <a:prstGeom prst="rect">
            <a:avLst/>
          </a:prstGeom>
        </p:spPr>
        <p:txBody>
          <a:bodyPr wrap="square">
            <a:spAutoFit/>
          </a:bodyPr>
          <a:lstStyle/>
          <a:p>
            <a:pPr algn="ctr"/>
            <a:r>
              <a:rPr lang="en-US" sz="1000" dirty="0"/>
              <a:t>Source: from Clever composting</a:t>
            </a:r>
            <a:r>
              <a:rPr lang="lv-LV" sz="1000" dirty="0"/>
              <a:t>, 2015 [21]</a:t>
            </a:r>
          </a:p>
        </p:txBody>
      </p:sp>
    </p:spTree>
    <p:extLst>
      <p:ext uri="{BB962C8B-B14F-4D97-AF65-F5344CB8AC3E}">
        <p14:creationId xmlns:p14="http://schemas.microsoft.com/office/powerpoint/2010/main" val="2746082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en-US" sz="3200" dirty="0"/>
              <a:t>Agricultural by-products</a:t>
            </a:r>
          </a:p>
        </p:txBody>
      </p:sp>
      <p:sp>
        <p:nvSpPr>
          <p:cNvPr id="3" name="Content Placeholder 2"/>
          <p:cNvSpPr>
            <a:spLocks noGrp="1"/>
          </p:cNvSpPr>
          <p:nvPr>
            <p:ph idx="1"/>
          </p:nvPr>
        </p:nvSpPr>
        <p:spPr>
          <a:xfrm>
            <a:off x="375556" y="1623060"/>
            <a:ext cx="8392886" cy="4551403"/>
          </a:xfrm>
        </p:spPr>
        <p:txBody>
          <a:bodyPr>
            <a:normAutofit/>
          </a:bodyPr>
          <a:lstStyle/>
          <a:p>
            <a:r>
              <a:rPr lang="en-US" sz="2400" b="1" dirty="0"/>
              <a:t>Grass by-products</a:t>
            </a:r>
          </a:p>
          <a:p>
            <a:pPr lvl="1"/>
            <a:r>
              <a:rPr lang="en-US" sz="2400" dirty="0">
                <a:solidFill>
                  <a:srgbClr val="76B82A"/>
                </a:solidFill>
              </a:rPr>
              <a:t>Crop residues that are left on the field after plant extraction from arable land </a:t>
            </a:r>
          </a:p>
          <a:p>
            <a:r>
              <a:rPr lang="en-US" sz="2400" b="1" dirty="0"/>
              <a:t>Wood by-products</a:t>
            </a:r>
          </a:p>
          <a:p>
            <a:pPr lvl="1"/>
            <a:r>
              <a:rPr lang="en-US" sz="2400" dirty="0">
                <a:solidFill>
                  <a:srgbClr val="76B82A"/>
                </a:solidFill>
              </a:rPr>
              <a:t>Leftovers from bush, tree, vine and olive maintenance, perennial plants</a:t>
            </a:r>
          </a:p>
          <a:p>
            <a:pPr lvl="1"/>
            <a:endParaRPr lang="en-US" sz="2000" dirty="0">
              <a:solidFill>
                <a:srgbClr val="76B82A"/>
              </a:solidFill>
            </a:endParaRPr>
          </a:p>
          <a:p>
            <a:r>
              <a:rPr lang="en-US" sz="2000" dirty="0"/>
              <a:t>Potential replacements for petroleum-based materials and chemicals, that will provide sustainable development goals in different sectors </a:t>
            </a:r>
          </a:p>
          <a:p>
            <a:r>
              <a:rPr lang="en-US" sz="2000" dirty="0"/>
              <a:t>This kind of use of </a:t>
            </a:r>
            <a:r>
              <a:rPr lang="en-US" sz="2000" dirty="0" err="1"/>
              <a:t>bioresources</a:t>
            </a:r>
            <a:r>
              <a:rPr lang="en-US" sz="2000" dirty="0"/>
              <a:t> can cause ecological and ethical problems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47</a:t>
            </a:fld>
            <a:endParaRPr lang="it-IT"/>
          </a:p>
        </p:txBody>
      </p:sp>
    </p:spTree>
    <p:extLst>
      <p:ext uri="{BB962C8B-B14F-4D97-AF65-F5344CB8AC3E}">
        <p14:creationId xmlns:p14="http://schemas.microsoft.com/office/powerpoint/2010/main" val="3866602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use of agricultural resources</a:t>
            </a:r>
          </a:p>
        </p:txBody>
      </p:sp>
      <p:sp>
        <p:nvSpPr>
          <p:cNvPr id="3" name="Text Placeholder 2"/>
          <p:cNvSpPr>
            <a:spLocks noGrp="1"/>
          </p:cNvSpPr>
          <p:nvPr>
            <p:ph type="body" idx="1"/>
          </p:nvPr>
        </p:nvSpPr>
        <p:spPr/>
        <p:txBody>
          <a:bodyPr/>
          <a:lstStyle/>
          <a:p>
            <a:r>
              <a:rPr lang="en-US" dirty="0"/>
              <a:t>With a focus on residues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48</a:t>
            </a:fld>
            <a:endParaRPr lang="it-IT"/>
          </a:p>
        </p:txBody>
      </p:sp>
    </p:spTree>
    <p:extLst>
      <p:ext uri="{BB962C8B-B14F-4D97-AF65-F5344CB8AC3E}">
        <p14:creationId xmlns:p14="http://schemas.microsoft.com/office/powerpoint/2010/main" val="3390809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a:t>The use of agricultural resources</a:t>
            </a:r>
          </a:p>
        </p:txBody>
      </p:sp>
      <p:sp>
        <p:nvSpPr>
          <p:cNvPr id="2" name="Content Placeholder 1"/>
          <p:cNvSpPr>
            <a:spLocks noGrp="1"/>
          </p:cNvSpPr>
          <p:nvPr>
            <p:ph sz="half" idx="1"/>
          </p:nvPr>
        </p:nvSpPr>
        <p:spPr>
          <a:xfrm>
            <a:off x="375556" y="1690689"/>
            <a:ext cx="8392886" cy="2243455"/>
          </a:xfrm>
        </p:spPr>
        <p:txBody>
          <a:bodyPr>
            <a:noAutofit/>
          </a:bodyPr>
          <a:lstStyle/>
          <a:p>
            <a:pPr>
              <a:spcBef>
                <a:spcPts val="600"/>
              </a:spcBef>
              <a:spcAft>
                <a:spcPts val="600"/>
              </a:spcAft>
            </a:pPr>
            <a:r>
              <a:rPr lang="en-US" sz="2000" dirty="0"/>
              <a:t>Food</a:t>
            </a:r>
            <a:r>
              <a:rPr lang="lv-LV" sz="2000" dirty="0"/>
              <a:t> </a:t>
            </a:r>
            <a:r>
              <a:rPr lang="en-US" sz="2000" dirty="0"/>
              <a:t>production, fuel manufacturing, cosmetics, pharmacy, medicine, industry, energy production</a:t>
            </a:r>
            <a:endParaRPr lang="lv-LV" sz="2000" dirty="0"/>
          </a:p>
          <a:p>
            <a:pPr>
              <a:spcBef>
                <a:spcPts val="600"/>
              </a:spcBef>
              <a:spcAft>
                <a:spcPts val="600"/>
              </a:spcAft>
            </a:pPr>
            <a:r>
              <a:rPr lang="en-US" sz="2000" dirty="0"/>
              <a:t>Bioethanol, biofilms production</a:t>
            </a:r>
            <a:endParaRPr lang="lv-LV" sz="2000" dirty="0"/>
          </a:p>
          <a:p>
            <a:pPr>
              <a:spcBef>
                <a:spcPts val="600"/>
              </a:spcBef>
              <a:spcAft>
                <a:spcPts val="600"/>
              </a:spcAft>
            </a:pPr>
            <a:r>
              <a:rPr lang="en-US" sz="2000" dirty="0"/>
              <a:t>Manufacturing of ecological materials</a:t>
            </a:r>
            <a:endParaRPr lang="lv-LV" sz="2000" dirty="0"/>
          </a:p>
          <a:p>
            <a:pPr>
              <a:spcBef>
                <a:spcPts val="600"/>
              </a:spcBef>
              <a:spcAft>
                <a:spcPts val="600"/>
              </a:spcAft>
            </a:pPr>
            <a:r>
              <a:rPr lang="en-US" sz="2000" dirty="0" err="1"/>
              <a:t>Biorefinery</a:t>
            </a:r>
            <a:endParaRPr lang="lv-LV" sz="2000" dirty="0"/>
          </a:p>
          <a:p>
            <a:pPr>
              <a:spcBef>
                <a:spcPts val="600"/>
              </a:spcBef>
              <a:spcAft>
                <a:spcPts val="600"/>
              </a:spcAft>
            </a:pPr>
            <a:r>
              <a:rPr lang="en-US" sz="2000" dirty="0"/>
              <a:t>Production of high added value products</a:t>
            </a:r>
            <a:endParaRPr lang="lv-LV" sz="2000" dirty="0"/>
          </a:p>
          <a:p>
            <a:pPr>
              <a:spcBef>
                <a:spcPts val="600"/>
              </a:spcBef>
              <a:spcAft>
                <a:spcPts val="600"/>
              </a:spcAft>
            </a:pPr>
            <a:r>
              <a:rPr lang="en-US" sz="2000" dirty="0"/>
              <a:t>Fiber extraction, etc.</a:t>
            </a:r>
          </a:p>
        </p:txBody>
      </p:sp>
      <p:pic>
        <p:nvPicPr>
          <p:cNvPr id="10" name="Content Placeholder 9"/>
          <p:cNvPicPr>
            <a:picLocks noGrp="1" noChangeAspect="1"/>
          </p:cNvPicPr>
          <p:nvPr>
            <p:ph sz="half" idx="2"/>
          </p:nvPr>
        </p:nvPicPr>
        <p:blipFill>
          <a:blip r:embed="rId3"/>
          <a:stretch>
            <a:fillRect/>
          </a:stretch>
        </p:blipFill>
        <p:spPr>
          <a:xfrm>
            <a:off x="375555" y="4040505"/>
            <a:ext cx="8373594" cy="1775102"/>
          </a:xfrm>
          <a:prstGeom prst="rect">
            <a:avLst/>
          </a:prstGeom>
        </p:spPr>
      </p:pic>
      <p:sp>
        <p:nvSpPr>
          <p:cNvPr id="5" name="Slide Number Placeholder 4"/>
          <p:cNvSpPr>
            <a:spLocks noGrp="1"/>
          </p:cNvSpPr>
          <p:nvPr>
            <p:ph type="sldNum" sz="quarter" idx="12"/>
          </p:nvPr>
        </p:nvSpPr>
        <p:spPr/>
        <p:txBody>
          <a:bodyPr/>
          <a:lstStyle/>
          <a:p>
            <a:fld id="{63EDC9F3-853B-4316-A012-8D9DD4DECE49}" type="slidenum">
              <a:rPr lang="lv-LV" smtClean="0"/>
              <a:pPr/>
              <a:t>49</a:t>
            </a:fld>
            <a:endParaRPr lang="lv-LV"/>
          </a:p>
        </p:txBody>
      </p:sp>
      <p:sp>
        <p:nvSpPr>
          <p:cNvPr id="11" name="Rectangle 10"/>
          <p:cNvSpPr/>
          <p:nvPr/>
        </p:nvSpPr>
        <p:spPr>
          <a:xfrm>
            <a:off x="375555" y="5839695"/>
            <a:ext cx="8392887" cy="246221"/>
          </a:xfrm>
          <a:prstGeom prst="rect">
            <a:avLst/>
          </a:prstGeom>
        </p:spPr>
        <p:txBody>
          <a:bodyPr wrap="square">
            <a:spAutoFit/>
          </a:bodyPr>
          <a:lstStyle/>
          <a:p>
            <a:pPr algn="ctr"/>
            <a:r>
              <a:rPr lang="en-US" sz="1000" dirty="0"/>
              <a:t>Source: from</a:t>
            </a:r>
            <a:r>
              <a:rPr lang="lv-LV" sz="1000" dirty="0"/>
              <a:t> </a:t>
            </a:r>
            <a:r>
              <a:rPr lang="lv-LV" sz="1000" dirty="0" err="1"/>
              <a:t>Patsios</a:t>
            </a:r>
            <a:r>
              <a:rPr lang="lv-LV" sz="1000" dirty="0"/>
              <a:t> S., </a:t>
            </a:r>
            <a:r>
              <a:rPr lang="lv-LV" sz="1000" dirty="0" err="1"/>
              <a:t>et.al</a:t>
            </a:r>
            <a:r>
              <a:rPr lang="lv-LV" sz="1000" dirty="0"/>
              <a:t>., 2016 [22] </a:t>
            </a:r>
          </a:p>
        </p:txBody>
      </p:sp>
    </p:spTree>
    <p:extLst>
      <p:ext uri="{BB962C8B-B14F-4D97-AF65-F5344CB8AC3E}">
        <p14:creationId xmlns:p14="http://schemas.microsoft.com/office/powerpoint/2010/main" val="1143279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Content Placeholder 2"/>
          <p:cNvSpPr>
            <a:spLocks noGrp="1"/>
          </p:cNvSpPr>
          <p:nvPr>
            <p:ph idx="1"/>
          </p:nvPr>
        </p:nvSpPr>
        <p:spPr>
          <a:xfrm>
            <a:off x="375556" y="1690689"/>
            <a:ext cx="8392886" cy="4483774"/>
          </a:xfrm>
        </p:spPr>
        <p:txBody>
          <a:bodyPr/>
          <a:lstStyle/>
          <a:p>
            <a:r>
              <a:rPr lang="en-US" dirty="0">
                <a:solidFill>
                  <a:schemeClr val="accent6"/>
                </a:solidFill>
              </a:rPr>
              <a:t>Agriculture overview</a:t>
            </a:r>
          </a:p>
          <a:p>
            <a:r>
              <a:rPr lang="en-US" dirty="0">
                <a:solidFill>
                  <a:schemeClr val="accent6"/>
                </a:solidFill>
              </a:rPr>
              <a:t>Different</a:t>
            </a:r>
            <a:r>
              <a:rPr lang="lv-LV" dirty="0">
                <a:solidFill>
                  <a:schemeClr val="accent6"/>
                </a:solidFill>
              </a:rPr>
              <a:t> </a:t>
            </a:r>
            <a:r>
              <a:rPr lang="en-US" dirty="0">
                <a:solidFill>
                  <a:schemeClr val="accent6"/>
                </a:solidFill>
              </a:rPr>
              <a:t>types of agriculture</a:t>
            </a:r>
          </a:p>
          <a:p>
            <a:r>
              <a:rPr lang="en-US" dirty="0">
                <a:solidFill>
                  <a:schemeClr val="accent6"/>
                </a:solidFill>
              </a:rPr>
              <a:t>Legislation &amp; statistics</a:t>
            </a:r>
            <a:r>
              <a:rPr lang="lv-LV" dirty="0">
                <a:solidFill>
                  <a:schemeClr val="accent6"/>
                </a:solidFill>
              </a:rPr>
              <a:t> – </a:t>
            </a:r>
            <a:r>
              <a:rPr lang="en-US" dirty="0">
                <a:solidFill>
                  <a:schemeClr val="accent6"/>
                </a:solidFill>
              </a:rPr>
              <a:t>at the EU and global level</a:t>
            </a:r>
          </a:p>
          <a:p>
            <a:r>
              <a:rPr lang="en-US" dirty="0">
                <a:solidFill>
                  <a:schemeClr val="accent6"/>
                </a:solidFill>
              </a:rPr>
              <a:t>Agriculture and environment</a:t>
            </a:r>
          </a:p>
          <a:p>
            <a:r>
              <a:rPr lang="en-US" dirty="0">
                <a:solidFill>
                  <a:schemeClr val="accent6"/>
                </a:solidFill>
              </a:rPr>
              <a:t>Agricultural resources</a:t>
            </a:r>
          </a:p>
          <a:p>
            <a:r>
              <a:rPr lang="en-US" dirty="0">
                <a:solidFill>
                  <a:schemeClr val="accent6"/>
                </a:solidFill>
              </a:rPr>
              <a:t>The use of agricultural resources</a:t>
            </a:r>
            <a:r>
              <a:rPr lang="lv-LV" dirty="0">
                <a:solidFill>
                  <a:schemeClr val="accent6"/>
                </a:solidFill>
              </a:rPr>
              <a:t>, </a:t>
            </a:r>
            <a:r>
              <a:rPr lang="en-US" dirty="0">
                <a:solidFill>
                  <a:schemeClr val="accent6"/>
                </a:solidFill>
              </a:rPr>
              <a:t>including</a:t>
            </a:r>
            <a:r>
              <a:rPr lang="lv-LV" dirty="0">
                <a:solidFill>
                  <a:schemeClr val="accent6"/>
                </a:solidFill>
              </a:rPr>
              <a:t> </a:t>
            </a:r>
            <a:r>
              <a:rPr lang="en-US" dirty="0">
                <a:solidFill>
                  <a:schemeClr val="accent6"/>
                </a:solidFill>
              </a:rPr>
              <a:t>residues</a:t>
            </a:r>
          </a:p>
          <a:p>
            <a:r>
              <a:rPr lang="en-US" dirty="0">
                <a:solidFill>
                  <a:schemeClr val="accent6"/>
                </a:solidFill>
              </a:rPr>
              <a:t>Examples</a:t>
            </a:r>
            <a:endParaRPr lang="lv-LV" dirty="0">
              <a:solidFill>
                <a:schemeClr val="accent6"/>
              </a:solidFill>
            </a:endParaRPr>
          </a:p>
          <a:p>
            <a:pPr lvl="1"/>
            <a:r>
              <a:rPr lang="en-US" dirty="0">
                <a:solidFill>
                  <a:schemeClr val="accent6"/>
                </a:solidFill>
              </a:rPr>
              <a:t>Agro-food and </a:t>
            </a:r>
            <a:r>
              <a:rPr lang="en-US" dirty="0" err="1">
                <a:solidFill>
                  <a:schemeClr val="accent6"/>
                </a:solidFill>
              </a:rPr>
              <a:t>bioeconomy</a:t>
            </a:r>
            <a:r>
              <a:rPr lang="en-US" dirty="0">
                <a:solidFill>
                  <a:schemeClr val="accent6"/>
                </a:solidFill>
              </a:rPr>
              <a:t> policy in the EU</a:t>
            </a:r>
          </a:p>
          <a:p>
            <a:pPr lvl="1"/>
            <a:r>
              <a:rPr lang="en-US" dirty="0">
                <a:solidFill>
                  <a:schemeClr val="accent6"/>
                </a:solidFill>
              </a:rPr>
              <a:t>The European agricultural supply model</a:t>
            </a:r>
          </a:p>
          <a:p>
            <a:pPr lvl="1"/>
            <a:r>
              <a:rPr lang="en-US" dirty="0">
                <a:solidFill>
                  <a:schemeClr val="accent6"/>
                </a:solidFill>
              </a:rPr>
              <a:t>Agricultural biomass value chain</a:t>
            </a:r>
          </a:p>
          <a:p>
            <a:pPr lvl="1"/>
            <a:r>
              <a:rPr lang="en-US" dirty="0" err="1">
                <a:solidFill>
                  <a:schemeClr val="accent6"/>
                </a:solidFill>
              </a:rPr>
              <a:t>Bioeconomy</a:t>
            </a:r>
            <a:r>
              <a:rPr lang="en-US" dirty="0">
                <a:solidFill>
                  <a:schemeClr val="accent6"/>
                </a:solidFill>
              </a:rPr>
              <a:t> strategies in countries from the agricultural viewpoint</a:t>
            </a:r>
          </a:p>
          <a:p>
            <a:pPr lvl="1"/>
            <a:r>
              <a:rPr lang="en-US" dirty="0">
                <a:solidFill>
                  <a:schemeClr val="accent6"/>
                </a:solidFill>
              </a:rPr>
              <a:t>Examples of agricultural</a:t>
            </a:r>
            <a:r>
              <a:rPr lang="lv-LV" dirty="0">
                <a:solidFill>
                  <a:schemeClr val="accent6"/>
                </a:solidFill>
              </a:rPr>
              <a:t> </a:t>
            </a:r>
            <a:r>
              <a:rPr lang="en-US" dirty="0">
                <a:solidFill>
                  <a:schemeClr val="accent6"/>
                </a:solidFill>
              </a:rPr>
              <a:t>resource</a:t>
            </a:r>
            <a:r>
              <a:rPr lang="lv-LV" dirty="0">
                <a:solidFill>
                  <a:schemeClr val="accent6"/>
                </a:solidFill>
              </a:rPr>
              <a:t>s</a:t>
            </a:r>
            <a:r>
              <a:rPr lang="en-US" dirty="0">
                <a:solidFill>
                  <a:schemeClr val="accent6"/>
                </a:solidFill>
              </a:rPr>
              <a:t> use</a:t>
            </a:r>
            <a:r>
              <a:rPr lang="lv-LV" dirty="0">
                <a:solidFill>
                  <a:schemeClr val="accent6"/>
                </a:solidFill>
              </a:rPr>
              <a:t>s </a:t>
            </a:r>
            <a:r>
              <a:rPr lang="en-US" dirty="0">
                <a:solidFill>
                  <a:schemeClr val="accent6"/>
                </a:solidFill>
              </a:rPr>
              <a:t>in the context of </a:t>
            </a:r>
            <a:r>
              <a:rPr lang="en-US" dirty="0" err="1">
                <a:solidFill>
                  <a:schemeClr val="accent6"/>
                </a:solidFill>
              </a:rPr>
              <a:t>bioeconomy</a:t>
            </a:r>
            <a:endParaRPr lang="en-US" dirty="0">
              <a:solidFill>
                <a:schemeClr val="accent6"/>
              </a:solidFill>
            </a:endParaRPr>
          </a:p>
        </p:txBody>
      </p:sp>
      <p:sp>
        <p:nvSpPr>
          <p:cNvPr id="4" name="Slide Number Placeholder 3"/>
          <p:cNvSpPr>
            <a:spLocks noGrp="1"/>
          </p:cNvSpPr>
          <p:nvPr>
            <p:ph type="sldNum" sz="quarter" idx="12"/>
          </p:nvPr>
        </p:nvSpPr>
        <p:spPr/>
        <p:txBody>
          <a:bodyPr/>
          <a:lstStyle/>
          <a:p>
            <a:fld id="{F5D31388-1EA4-4B74-8FFA-0D39003D9700}" type="slidenum">
              <a:rPr lang="it-IT" smtClean="0"/>
              <a:pPr/>
              <a:t>5</a:t>
            </a:fld>
            <a:endParaRPr lang="it-IT"/>
          </a:p>
        </p:txBody>
      </p:sp>
    </p:spTree>
    <p:extLst>
      <p:ext uri="{BB962C8B-B14F-4D97-AF65-F5344CB8AC3E}">
        <p14:creationId xmlns:p14="http://schemas.microsoft.com/office/powerpoint/2010/main" val="209145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Agricultural residues</a:t>
            </a:r>
          </a:p>
        </p:txBody>
      </p:sp>
      <p:sp>
        <p:nvSpPr>
          <p:cNvPr id="2" name="Content Placeholder 1"/>
          <p:cNvSpPr>
            <a:spLocks noGrp="1"/>
          </p:cNvSpPr>
          <p:nvPr>
            <p:ph idx="1"/>
          </p:nvPr>
        </p:nvSpPr>
        <p:spPr>
          <a:xfrm>
            <a:off x="375556" y="1690689"/>
            <a:ext cx="4661969" cy="4483774"/>
          </a:xfrm>
        </p:spPr>
        <p:txBody>
          <a:bodyPr>
            <a:normAutofit/>
          </a:bodyPr>
          <a:lstStyle/>
          <a:p>
            <a:r>
              <a:rPr lang="en-US" sz="2000" dirty="0"/>
              <a:t>A big part of agricultural resources are made up by residues: </a:t>
            </a:r>
          </a:p>
          <a:p>
            <a:pPr lvl="1"/>
            <a:r>
              <a:rPr lang="en-US" sz="2000" dirty="0">
                <a:solidFill>
                  <a:srgbClr val="76B82A"/>
                </a:solidFill>
              </a:rPr>
              <a:t>manure </a:t>
            </a:r>
          </a:p>
          <a:p>
            <a:pPr lvl="1"/>
            <a:r>
              <a:rPr lang="en-US" sz="2000" dirty="0">
                <a:solidFill>
                  <a:srgbClr val="76B82A"/>
                </a:solidFill>
              </a:rPr>
              <a:t>plant residues, for example, crop straw</a:t>
            </a:r>
          </a:p>
          <a:p>
            <a:pPr lvl="1"/>
            <a:r>
              <a:rPr lang="en-US" sz="2000" dirty="0">
                <a:solidFill>
                  <a:srgbClr val="76B82A"/>
                </a:solidFill>
              </a:rPr>
              <a:t>processing residues – barks, peels</a:t>
            </a:r>
          </a:p>
          <a:p>
            <a:pPr lvl="1"/>
            <a:r>
              <a:rPr lang="en-US" sz="2000" dirty="0">
                <a:solidFill>
                  <a:srgbClr val="76B82A"/>
                </a:solidFill>
              </a:rPr>
              <a:t>biological waste from households, that can lead to negative consequences due to inadequate utilization</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50</a:t>
            </a:fld>
            <a:endParaRPr lang="it-IT"/>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0867" y="3066903"/>
            <a:ext cx="3657600" cy="2434825"/>
          </a:xfrm>
          <a:prstGeom prst="rect">
            <a:avLst/>
          </a:prstGeom>
        </p:spPr>
      </p:pic>
      <p:sp>
        <p:nvSpPr>
          <p:cNvPr id="7" name="TextBox 6"/>
          <p:cNvSpPr txBox="1"/>
          <p:nvPr/>
        </p:nvSpPr>
        <p:spPr>
          <a:xfrm>
            <a:off x="4964209" y="5501728"/>
            <a:ext cx="3730916" cy="246221"/>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1966432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i="1" dirty="0" err="1"/>
              <a:t>AgroCycle</a:t>
            </a:r>
            <a:r>
              <a:rPr lang="en-US" sz="3200" i="1" dirty="0"/>
              <a:t> </a:t>
            </a:r>
            <a:r>
              <a:rPr lang="en-US" sz="3200" dirty="0"/>
              <a:t>project and benefits from it </a:t>
            </a:r>
            <a:r>
              <a:rPr lang="lv-LV" sz="3200" dirty="0"/>
              <a:t>(I)</a:t>
            </a:r>
          </a:p>
        </p:txBody>
      </p:sp>
      <p:sp>
        <p:nvSpPr>
          <p:cNvPr id="2" name="Content Placeholder 1"/>
          <p:cNvSpPr>
            <a:spLocks noGrp="1"/>
          </p:cNvSpPr>
          <p:nvPr>
            <p:ph idx="1"/>
          </p:nvPr>
        </p:nvSpPr>
        <p:spPr>
          <a:xfrm>
            <a:off x="375556" y="1690689"/>
            <a:ext cx="8392886" cy="4483774"/>
          </a:xfrm>
        </p:spPr>
        <p:txBody>
          <a:bodyPr>
            <a:normAutofit/>
          </a:bodyPr>
          <a:lstStyle/>
          <a:p>
            <a:r>
              <a:rPr lang="en-US" sz="2000" dirty="0"/>
              <a:t>The aim of the project is to establish a document that offers options for sustainable residues valorization according to the EU goal to reduce food waste by 50% by 2030, while</a:t>
            </a:r>
            <a:r>
              <a:rPr lang="lv-LV" sz="2000" dirty="0"/>
              <a:t> </a:t>
            </a:r>
            <a:r>
              <a:rPr lang="en-US" sz="2000" dirty="0"/>
              <a:t>additionally promoting sustainable development in China</a:t>
            </a:r>
            <a:endParaRPr lang="lv-LV" sz="2000" dirty="0"/>
          </a:p>
          <a:p>
            <a:r>
              <a:rPr lang="en-US" sz="2000" dirty="0"/>
              <a:t>In the framework of the project a study was performed to develop a database of agricultural residues and by-products originated in the EU member countries, where materials are described by:</a:t>
            </a:r>
          </a:p>
          <a:p>
            <a:pPr lvl="1"/>
            <a:r>
              <a:rPr lang="en-US" sz="2000" dirty="0">
                <a:solidFill>
                  <a:srgbClr val="76B82A"/>
                </a:solidFill>
              </a:rPr>
              <a:t>energy content</a:t>
            </a:r>
          </a:p>
          <a:p>
            <a:pPr lvl="1"/>
            <a:r>
              <a:rPr lang="en-US" sz="2000" dirty="0">
                <a:solidFill>
                  <a:srgbClr val="76B82A"/>
                </a:solidFill>
              </a:rPr>
              <a:t>nutritional value</a:t>
            </a:r>
          </a:p>
          <a:p>
            <a:pPr lvl="1"/>
            <a:r>
              <a:rPr lang="en-US" sz="2000" dirty="0">
                <a:solidFill>
                  <a:srgbClr val="76B82A"/>
                </a:solidFill>
              </a:rPr>
              <a:t>mineral content</a:t>
            </a:r>
          </a:p>
          <a:p>
            <a:pPr lvl="1"/>
            <a:r>
              <a:rPr lang="en-US" sz="2000" dirty="0">
                <a:solidFill>
                  <a:srgbClr val="76B82A"/>
                </a:solidFill>
              </a:rPr>
              <a:t>concentration of valuable compounds and moisture content</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51</a:t>
            </a:fld>
            <a:endParaRPr lang="it-IT"/>
          </a:p>
        </p:txBody>
      </p:sp>
      <p:pic>
        <p:nvPicPr>
          <p:cNvPr id="5" name="Picture 4"/>
          <p:cNvPicPr>
            <a:picLocks noChangeAspect="1"/>
          </p:cNvPicPr>
          <p:nvPr/>
        </p:nvPicPr>
        <p:blipFill>
          <a:blip r:embed="rId3"/>
          <a:stretch>
            <a:fillRect/>
          </a:stretch>
        </p:blipFill>
        <p:spPr>
          <a:xfrm>
            <a:off x="6577692" y="5270837"/>
            <a:ext cx="2190750" cy="647700"/>
          </a:xfrm>
          <a:prstGeom prst="rect">
            <a:avLst/>
          </a:prstGeom>
        </p:spPr>
      </p:pic>
      <p:sp>
        <p:nvSpPr>
          <p:cNvPr id="6" name="Rectangle 5"/>
          <p:cNvSpPr/>
          <p:nvPr/>
        </p:nvSpPr>
        <p:spPr>
          <a:xfrm>
            <a:off x="375555" y="5763495"/>
            <a:ext cx="8392887" cy="246221"/>
          </a:xfrm>
          <a:prstGeom prst="rect">
            <a:avLst/>
          </a:prstGeom>
        </p:spPr>
        <p:txBody>
          <a:bodyPr wrap="square">
            <a:spAutoFit/>
          </a:bodyPr>
          <a:lstStyle/>
          <a:p>
            <a:pPr algn="ctr"/>
            <a:r>
              <a:rPr lang="en-US" sz="1000" dirty="0"/>
              <a:t>Source: from</a:t>
            </a:r>
            <a:r>
              <a:rPr lang="lv-LV" sz="1000" dirty="0"/>
              <a:t> </a:t>
            </a:r>
            <a:r>
              <a:rPr lang="lv-LV" sz="1000" dirty="0" err="1"/>
              <a:t>Patsios</a:t>
            </a:r>
            <a:r>
              <a:rPr lang="lv-LV" sz="1000" dirty="0"/>
              <a:t> S., </a:t>
            </a:r>
            <a:r>
              <a:rPr lang="lv-LV" sz="1000" dirty="0" err="1"/>
              <a:t>et.al</a:t>
            </a:r>
            <a:r>
              <a:rPr lang="lv-LV" sz="1000" dirty="0"/>
              <a:t>., 2016 [22] </a:t>
            </a:r>
          </a:p>
        </p:txBody>
      </p:sp>
    </p:spTree>
    <p:extLst>
      <p:ext uri="{BB962C8B-B14F-4D97-AF65-F5344CB8AC3E}">
        <p14:creationId xmlns:p14="http://schemas.microsoft.com/office/powerpoint/2010/main" val="640463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i="1" dirty="0" err="1"/>
              <a:t>AgroCycle</a:t>
            </a:r>
            <a:r>
              <a:rPr lang="en-US" sz="3200" i="1" dirty="0"/>
              <a:t> </a:t>
            </a:r>
            <a:r>
              <a:rPr lang="en-US" sz="3200" dirty="0"/>
              <a:t>project and benefits from it</a:t>
            </a:r>
            <a:r>
              <a:rPr lang="lv-LV" sz="3200" dirty="0"/>
              <a:t> (II)</a:t>
            </a:r>
          </a:p>
        </p:txBody>
      </p:sp>
      <p:sp>
        <p:nvSpPr>
          <p:cNvPr id="2" name="Content Placeholder 1"/>
          <p:cNvSpPr>
            <a:spLocks noGrp="1"/>
          </p:cNvSpPr>
          <p:nvPr>
            <p:ph idx="1"/>
          </p:nvPr>
        </p:nvSpPr>
        <p:spPr>
          <a:xfrm>
            <a:off x="375556" y="1690689"/>
            <a:ext cx="8392886" cy="3247071"/>
          </a:xfrm>
        </p:spPr>
        <p:txBody>
          <a:bodyPr>
            <a:normAutofit/>
          </a:bodyPr>
          <a:lstStyle/>
          <a:p>
            <a:pPr algn="just"/>
            <a:r>
              <a:rPr lang="en-US" sz="2000" dirty="0"/>
              <a:t>Two quantitatively</a:t>
            </a:r>
            <a:r>
              <a:rPr lang="lv-LV" sz="2000" dirty="0"/>
              <a:t> </a:t>
            </a:r>
            <a:r>
              <a:rPr lang="en-US" sz="2000" dirty="0"/>
              <a:t>largest agricultural residues and by-products flows have been studied for each resource, choosing different form flows in different cases, for example, instead of two solid material flows, there is one liquid and one sludge flow</a:t>
            </a:r>
          </a:p>
          <a:p>
            <a:pPr algn="just"/>
            <a:r>
              <a:rPr lang="en-US" sz="2000" dirty="0"/>
              <a:t>26 most common agricultural products and their</a:t>
            </a:r>
            <a:r>
              <a:rPr lang="lv-LV" sz="2000" dirty="0"/>
              <a:t> </a:t>
            </a:r>
            <a:r>
              <a:rPr lang="en-US" sz="2000" dirty="0"/>
              <a:t>residues, by-products in 28 EU countries were studied</a:t>
            </a:r>
            <a:r>
              <a:rPr lang="lv-LV" sz="2000" dirty="0"/>
              <a:t>: </a:t>
            </a:r>
          </a:p>
          <a:p>
            <a:pPr lvl="1" algn="just"/>
            <a:r>
              <a:rPr lang="en-US" sz="2000" dirty="0">
                <a:solidFill>
                  <a:srgbClr val="76B82A"/>
                </a:solidFill>
              </a:rPr>
              <a:t>dairy cows, wheat, potatoes, barley, sugar-beets, corn, grapes, tomatoes, chickens, oats, olives, sunflower seeds, apples, triticale, rye, cattle, oranges, onions, cabbages, tangerines, carrots, cauliflowers, oil seed rape, peaches and rice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52</a:t>
            </a:fld>
            <a:endParaRPr lang="it-IT"/>
          </a:p>
        </p:txBody>
      </p:sp>
      <p:sp>
        <p:nvSpPr>
          <p:cNvPr id="5" name="Rectangle 4"/>
          <p:cNvSpPr/>
          <p:nvPr/>
        </p:nvSpPr>
        <p:spPr>
          <a:xfrm>
            <a:off x="375555" y="5788895"/>
            <a:ext cx="8392887" cy="246221"/>
          </a:xfrm>
          <a:prstGeom prst="rect">
            <a:avLst/>
          </a:prstGeom>
        </p:spPr>
        <p:txBody>
          <a:bodyPr wrap="square">
            <a:spAutoFit/>
          </a:bodyPr>
          <a:lstStyle/>
          <a:p>
            <a:pPr algn="ctr"/>
            <a:r>
              <a:rPr lang="en-US" sz="1000" dirty="0"/>
              <a:t>Source: from</a:t>
            </a:r>
            <a:r>
              <a:rPr lang="lv-LV" sz="1000" dirty="0"/>
              <a:t> </a:t>
            </a:r>
            <a:r>
              <a:rPr lang="lv-LV" sz="1000" dirty="0" err="1"/>
              <a:t>Patsios</a:t>
            </a:r>
            <a:r>
              <a:rPr lang="lv-LV" sz="1000" dirty="0"/>
              <a:t> S., </a:t>
            </a:r>
            <a:r>
              <a:rPr lang="lv-LV" sz="1000" dirty="0" err="1"/>
              <a:t>et.al</a:t>
            </a:r>
            <a:r>
              <a:rPr lang="lv-LV" sz="1000" dirty="0"/>
              <a:t>., 2016 [22] </a:t>
            </a:r>
          </a:p>
        </p:txBody>
      </p:sp>
    </p:spTree>
    <p:extLst>
      <p:ext uri="{BB962C8B-B14F-4D97-AF65-F5344CB8AC3E}">
        <p14:creationId xmlns:p14="http://schemas.microsoft.com/office/powerpoint/2010/main" val="517552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Fruit, berry</a:t>
            </a:r>
            <a:r>
              <a:rPr lang="lv-LV" sz="3200" dirty="0"/>
              <a:t> </a:t>
            </a:r>
            <a:r>
              <a:rPr lang="en-US" sz="3200" dirty="0"/>
              <a:t>and vegetable residues (I)</a:t>
            </a:r>
          </a:p>
        </p:txBody>
      </p:sp>
      <p:sp>
        <p:nvSpPr>
          <p:cNvPr id="2" name="Content Placeholder 1"/>
          <p:cNvSpPr>
            <a:spLocks noGrp="1"/>
          </p:cNvSpPr>
          <p:nvPr>
            <p:ph idx="1"/>
          </p:nvPr>
        </p:nvSpPr>
        <p:spPr>
          <a:xfrm>
            <a:off x="375556" y="1690689"/>
            <a:ext cx="4704444" cy="4483774"/>
          </a:xfrm>
        </p:spPr>
        <p:txBody>
          <a:bodyPr>
            <a:normAutofit/>
          </a:bodyPr>
          <a:lstStyle/>
          <a:p>
            <a:r>
              <a:rPr lang="en-US" sz="2000" dirty="0"/>
              <a:t>Fruit residues</a:t>
            </a:r>
            <a:r>
              <a:rPr lang="lv-LV" sz="2000" dirty="0"/>
              <a:t> </a:t>
            </a:r>
            <a:r>
              <a:rPr lang="en-US" sz="2000" dirty="0"/>
              <a:t>come from cultivation, harvesting, processing activities, insects and animal influence, diseases and climate impact</a:t>
            </a:r>
            <a:endParaRPr lang="lv-LV" sz="2000" dirty="0"/>
          </a:p>
          <a:p>
            <a:r>
              <a:rPr lang="en-US" sz="2000" dirty="0"/>
              <a:t>Approximate rotten fruit amount makes up around 20% from fruit amount for consumption</a:t>
            </a:r>
            <a:endParaRPr lang="lv-LV" sz="2000" dirty="0"/>
          </a:p>
          <a:p>
            <a:r>
              <a:rPr lang="en-US" sz="2000" dirty="0"/>
              <a:t>Vegetable residues also form in the stages of product chains, as well as a result of abundance of vegetables and damages</a:t>
            </a:r>
            <a:endParaRPr lang="lv-LV" sz="2000" dirty="0"/>
          </a:p>
          <a:p>
            <a:r>
              <a:rPr lang="en-US" sz="2000" dirty="0"/>
              <a:t>Fruits for processing can be a raw material for different products depending on selected process and goal</a:t>
            </a:r>
            <a:endParaRPr lang="lv-LV"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53</a:t>
            </a:fld>
            <a:endParaRPr lang="it-IT"/>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70500" y="2438400"/>
            <a:ext cx="3497954" cy="2328550"/>
          </a:xfrm>
          <a:prstGeom prst="rect">
            <a:avLst/>
          </a:prstGeom>
        </p:spPr>
      </p:pic>
      <p:sp>
        <p:nvSpPr>
          <p:cNvPr id="7" name="TextBox 6"/>
          <p:cNvSpPr txBox="1"/>
          <p:nvPr/>
        </p:nvSpPr>
        <p:spPr>
          <a:xfrm>
            <a:off x="5117360" y="4766950"/>
            <a:ext cx="3804234" cy="249827"/>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3752964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Fruit, berry and vegetable residues </a:t>
            </a:r>
            <a:r>
              <a:rPr lang="lv-LV" sz="3200" dirty="0"/>
              <a:t>(II)</a:t>
            </a:r>
          </a:p>
        </p:txBody>
      </p:sp>
      <p:sp>
        <p:nvSpPr>
          <p:cNvPr id="2" name="Content Placeholder 1"/>
          <p:cNvSpPr>
            <a:spLocks noGrp="1"/>
          </p:cNvSpPr>
          <p:nvPr>
            <p:ph idx="1"/>
          </p:nvPr>
        </p:nvSpPr>
        <p:spPr>
          <a:xfrm>
            <a:off x="375556" y="1690689"/>
            <a:ext cx="4221844" cy="4483774"/>
          </a:xfrm>
        </p:spPr>
        <p:txBody>
          <a:bodyPr>
            <a:normAutofit/>
          </a:bodyPr>
          <a:lstStyle/>
          <a:p>
            <a:r>
              <a:rPr lang="en-US" sz="2000" dirty="0"/>
              <a:t>Use is dependent on the origin of the resource</a:t>
            </a:r>
          </a:p>
          <a:p>
            <a:r>
              <a:rPr lang="en-US" sz="2000" dirty="0"/>
              <a:t>Examples of use: </a:t>
            </a:r>
          </a:p>
          <a:p>
            <a:pPr lvl="1"/>
            <a:r>
              <a:rPr lang="en-US" sz="2000" dirty="0">
                <a:solidFill>
                  <a:srgbClr val="76B82A"/>
                </a:solidFill>
              </a:rPr>
              <a:t>source of chemicals, food in anaerobic treatment, bio coal production, electricity generation, water treatment, substrates in fermentation processes, bioethanol production, sound absorbing panels, pigment extraction, vermicomposting, fuels, nutrient source, in synthesis of nanoparticles, etc. </a:t>
            </a:r>
          </a:p>
        </p:txBody>
      </p:sp>
      <p:sp>
        <p:nvSpPr>
          <p:cNvPr id="5" name="Slide Number Placeholder 4"/>
          <p:cNvSpPr>
            <a:spLocks noGrp="1"/>
          </p:cNvSpPr>
          <p:nvPr>
            <p:ph type="sldNum" sz="quarter" idx="12"/>
          </p:nvPr>
        </p:nvSpPr>
        <p:spPr/>
        <p:txBody>
          <a:bodyPr/>
          <a:lstStyle/>
          <a:p>
            <a:fld id="{F5D31388-1EA4-4B74-8FFA-0D39003D9700}" type="slidenum">
              <a:rPr lang="it-IT" smtClean="0"/>
              <a:pPr/>
              <a:t>54</a:t>
            </a:fld>
            <a:endParaRPr lang="it-IT"/>
          </a:p>
        </p:txBody>
      </p:sp>
      <p:pic>
        <p:nvPicPr>
          <p:cNvPr id="4" name="Picture 3"/>
          <p:cNvPicPr>
            <a:picLocks noChangeAspect="1"/>
          </p:cNvPicPr>
          <p:nvPr/>
        </p:nvPicPr>
        <p:blipFill>
          <a:blip r:embed="rId3"/>
          <a:stretch>
            <a:fillRect/>
          </a:stretch>
        </p:blipFill>
        <p:spPr>
          <a:xfrm>
            <a:off x="4897955" y="2435585"/>
            <a:ext cx="3625558" cy="2976848"/>
          </a:xfrm>
          <a:prstGeom prst="rect">
            <a:avLst/>
          </a:prstGeom>
        </p:spPr>
      </p:pic>
      <p:sp>
        <p:nvSpPr>
          <p:cNvPr id="7" name="TextBox 6"/>
          <p:cNvSpPr txBox="1"/>
          <p:nvPr/>
        </p:nvSpPr>
        <p:spPr>
          <a:xfrm>
            <a:off x="4808617" y="5486631"/>
            <a:ext cx="3804234" cy="249827"/>
          </a:xfrm>
          <a:prstGeom prst="rect">
            <a:avLst/>
          </a:prstGeom>
          <a:noFill/>
        </p:spPr>
        <p:txBody>
          <a:bodyPr wrap="square" rtlCol="0">
            <a:spAutoFit/>
          </a:bodyPr>
          <a:lstStyle/>
          <a:p>
            <a:pPr algn="ctr"/>
            <a:r>
              <a:rPr lang="en-US" sz="1000" dirty="0"/>
              <a:t>Source: from Institute of Energy Systems and Environment, 2020 [5]</a:t>
            </a:r>
          </a:p>
        </p:txBody>
      </p:sp>
    </p:spTree>
    <p:extLst>
      <p:ext uri="{BB962C8B-B14F-4D97-AF65-F5344CB8AC3E}">
        <p14:creationId xmlns:p14="http://schemas.microsoft.com/office/powerpoint/2010/main" val="253790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Crop residues </a:t>
            </a:r>
          </a:p>
        </p:txBody>
      </p:sp>
      <p:sp>
        <p:nvSpPr>
          <p:cNvPr id="2" name="Content Placeholder 1"/>
          <p:cNvSpPr>
            <a:spLocks noGrp="1"/>
          </p:cNvSpPr>
          <p:nvPr>
            <p:ph idx="1"/>
          </p:nvPr>
        </p:nvSpPr>
        <p:spPr>
          <a:xfrm>
            <a:off x="375556" y="1690689"/>
            <a:ext cx="8392886" cy="4483774"/>
          </a:xfrm>
        </p:spPr>
        <p:txBody>
          <a:bodyPr>
            <a:normAutofit/>
          </a:bodyPr>
          <a:lstStyle/>
          <a:p>
            <a:pPr algn="just"/>
            <a:r>
              <a:rPr lang="en-US" sz="2000" dirty="0"/>
              <a:t>The most significant effects on crops are caused by animals and harvesting activities, which account for the majority of residues – straw, stalks, brans, barks and cob sheaths </a:t>
            </a:r>
          </a:p>
          <a:p>
            <a:pPr algn="just"/>
            <a:r>
              <a:rPr lang="en-US" sz="2000" dirty="0"/>
              <a:t>Examples of residues use: </a:t>
            </a:r>
            <a:r>
              <a:rPr lang="en-US" sz="2000" dirty="0">
                <a:solidFill>
                  <a:srgbClr val="76B82A"/>
                </a:solidFill>
              </a:rPr>
              <a:t>energy production, construction, absorption materials, production of polymers, biodiesel production, animal food, litter, composting, mulch production, pulp and paper production, fuels, anaerobic fermentation, thermal insulation, cosmetic and pharmaceutical products, lubricants, textile, biofilms, etc. </a:t>
            </a:r>
          </a:p>
        </p:txBody>
      </p:sp>
      <p:sp>
        <p:nvSpPr>
          <p:cNvPr id="5" name="Slide Number Placeholder 4"/>
          <p:cNvSpPr>
            <a:spLocks noGrp="1"/>
          </p:cNvSpPr>
          <p:nvPr>
            <p:ph type="sldNum" sz="quarter" idx="12"/>
          </p:nvPr>
        </p:nvSpPr>
        <p:spPr/>
        <p:txBody>
          <a:bodyPr/>
          <a:lstStyle/>
          <a:p>
            <a:fld id="{F5D31388-1EA4-4B74-8FFA-0D39003D9700}" type="slidenum">
              <a:rPr lang="it-IT" smtClean="0"/>
              <a:pPr/>
              <a:t>55</a:t>
            </a:fld>
            <a:endParaRPr lang="it-IT"/>
          </a:p>
        </p:txBody>
      </p:sp>
      <p:pic>
        <p:nvPicPr>
          <p:cNvPr id="4" name="Picture 3"/>
          <p:cNvPicPr>
            <a:picLocks noChangeAspect="1"/>
          </p:cNvPicPr>
          <p:nvPr/>
        </p:nvPicPr>
        <p:blipFill>
          <a:blip r:embed="rId2"/>
          <a:stretch>
            <a:fillRect/>
          </a:stretch>
        </p:blipFill>
        <p:spPr>
          <a:xfrm>
            <a:off x="4571998" y="3839109"/>
            <a:ext cx="3502071" cy="1807944"/>
          </a:xfrm>
          <a:prstGeom prst="rect">
            <a:avLst/>
          </a:prstGeom>
        </p:spPr>
      </p:pic>
      <p:sp>
        <p:nvSpPr>
          <p:cNvPr id="7" name="TextBox 6"/>
          <p:cNvSpPr txBox="1"/>
          <p:nvPr/>
        </p:nvSpPr>
        <p:spPr>
          <a:xfrm>
            <a:off x="4432591" y="5647053"/>
            <a:ext cx="3780883" cy="246221"/>
          </a:xfrm>
          <a:prstGeom prst="rect">
            <a:avLst/>
          </a:prstGeom>
          <a:noFill/>
        </p:spPr>
        <p:txBody>
          <a:bodyPr wrap="square" rtlCol="0">
            <a:spAutoFit/>
          </a:bodyPr>
          <a:lstStyle/>
          <a:p>
            <a:pPr algn="ctr"/>
            <a:r>
              <a:rPr lang="en-US" sz="1000" dirty="0"/>
              <a:t>Source: from Institute of Energy Systems and Environment, 2020 [5] </a:t>
            </a:r>
          </a:p>
        </p:txBody>
      </p:sp>
    </p:spTree>
    <p:extLst>
      <p:ext uri="{BB962C8B-B14F-4D97-AF65-F5344CB8AC3E}">
        <p14:creationId xmlns:p14="http://schemas.microsoft.com/office/powerpoint/2010/main" val="507319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Cultivated mushrooms</a:t>
            </a:r>
          </a:p>
        </p:txBody>
      </p:sp>
      <p:sp>
        <p:nvSpPr>
          <p:cNvPr id="2" name="Content Placeholder 1"/>
          <p:cNvSpPr>
            <a:spLocks noGrp="1"/>
          </p:cNvSpPr>
          <p:nvPr>
            <p:ph sz="half" idx="1"/>
          </p:nvPr>
        </p:nvSpPr>
        <p:spPr/>
        <p:txBody>
          <a:bodyPr>
            <a:noAutofit/>
          </a:bodyPr>
          <a:lstStyle/>
          <a:p>
            <a:r>
              <a:rPr lang="en-US" sz="2000" dirty="0"/>
              <a:t>Mushrooms are low in fat, they contain protein, fiber, vitamins and minerals</a:t>
            </a:r>
          </a:p>
          <a:p>
            <a:r>
              <a:rPr lang="en-US" sz="2000" dirty="0"/>
              <a:t>New uses of the resource are related to the use of biologically active compounds in medicine (phenolic compounds, steroids, etc.)</a:t>
            </a:r>
          </a:p>
          <a:p>
            <a:r>
              <a:rPr lang="en-US" sz="2000" dirty="0"/>
              <a:t>Mushrooms are a potential raw material for high quality flavorings, natural colorants and functional food, dietary supplements and pharmaceutical ingredients </a:t>
            </a:r>
          </a:p>
        </p:txBody>
      </p:sp>
      <p:sp>
        <p:nvSpPr>
          <p:cNvPr id="6" name="Slide Number Placeholder 5"/>
          <p:cNvSpPr>
            <a:spLocks noGrp="1"/>
          </p:cNvSpPr>
          <p:nvPr>
            <p:ph type="sldNum" sz="quarter" idx="12"/>
          </p:nvPr>
        </p:nvSpPr>
        <p:spPr/>
        <p:txBody>
          <a:bodyPr/>
          <a:lstStyle/>
          <a:p>
            <a:fld id="{F5D31388-1EA4-4B74-8FFA-0D39003D9700}" type="slidenum">
              <a:rPr lang="it-IT" smtClean="0"/>
              <a:pPr/>
              <a:t>56</a:t>
            </a:fld>
            <a:endParaRPr lang="it-IT"/>
          </a:p>
        </p:txBody>
      </p:sp>
      <p:sp>
        <p:nvSpPr>
          <p:cNvPr id="4" name="Rectangle 2"/>
          <p:cNvSpPr>
            <a:spLocks noChangeArrowheads="1"/>
          </p:cNvSpPr>
          <p:nvPr/>
        </p:nvSpPr>
        <p:spPr bwMode="auto">
          <a:xfrm flipV="1">
            <a:off x="3922295" y="4140832"/>
            <a:ext cx="91764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lv-LV" sz="1350"/>
          </a:p>
        </p:txBody>
      </p:sp>
      <p:graphicFrame>
        <p:nvGraphicFramePr>
          <p:cNvPr id="5" name="Object 4"/>
          <p:cNvGraphicFramePr>
            <a:graphicFrameLocks noChangeAspect="1"/>
          </p:cNvGraphicFramePr>
          <p:nvPr>
            <p:extLst>
              <p:ext uri="{D42A27DB-BD31-4B8C-83A1-F6EECF244321}">
                <p14:modId xmlns:p14="http://schemas.microsoft.com/office/powerpoint/2010/main" val="1938680031"/>
              </p:ext>
            </p:extLst>
          </p:nvPr>
        </p:nvGraphicFramePr>
        <p:xfrm>
          <a:off x="4146885" y="2062228"/>
          <a:ext cx="4846147" cy="2799716"/>
        </p:xfrm>
        <a:graphic>
          <a:graphicData uri="http://schemas.openxmlformats.org/presentationml/2006/ole">
            <mc:AlternateContent xmlns:mc="http://schemas.openxmlformats.org/markup-compatibility/2006">
              <mc:Choice xmlns:v="urn:schemas-microsoft-com:vml" Requires="v">
                <p:oleObj spid="_x0000_s102403" name="Visio" r:id="rId4" imgW="3676605" imgH="2124068" progId="Visio.Drawing.15">
                  <p:embed/>
                </p:oleObj>
              </mc:Choice>
              <mc:Fallback>
                <p:oleObj name="Visio" r:id="rId4" imgW="3676605" imgH="2124068" progId="Visio.Drawing.15">
                  <p:embed/>
                  <p:pic>
                    <p:nvPicPr>
                      <p:cNvPr id="5" name="Object 4"/>
                      <p:cNvPicPr>
                        <a:picLocks noChangeAspect="1" noChangeArrowheads="1"/>
                      </p:cNvPicPr>
                      <p:nvPr/>
                    </p:nvPicPr>
                    <p:blipFill>
                      <a:blip r:embed="rId5"/>
                      <a:srcRect/>
                      <a:stretch>
                        <a:fillRect/>
                      </a:stretch>
                    </p:blipFill>
                    <p:spPr bwMode="auto">
                      <a:xfrm>
                        <a:off x="4146885" y="2062228"/>
                        <a:ext cx="4846147" cy="2799716"/>
                      </a:xfrm>
                      <a:prstGeom prst="rect">
                        <a:avLst/>
                      </a:prstGeom>
                      <a:noFill/>
                    </p:spPr>
                  </p:pic>
                </p:oleObj>
              </mc:Fallback>
            </mc:AlternateContent>
          </a:graphicData>
        </a:graphic>
      </p:graphicFrame>
      <p:sp>
        <p:nvSpPr>
          <p:cNvPr id="7" name="TextBox 6"/>
          <p:cNvSpPr txBox="1"/>
          <p:nvPr/>
        </p:nvSpPr>
        <p:spPr>
          <a:xfrm>
            <a:off x="4656692" y="4900044"/>
            <a:ext cx="4111750" cy="246221"/>
          </a:xfrm>
          <a:prstGeom prst="rect">
            <a:avLst/>
          </a:prstGeom>
          <a:noFill/>
        </p:spPr>
        <p:txBody>
          <a:bodyPr wrap="square" rtlCol="0">
            <a:spAutoFit/>
          </a:bodyPr>
          <a:lstStyle/>
          <a:p>
            <a:pPr algn="ctr"/>
            <a:r>
              <a:rPr lang="en-US" sz="1000" dirty="0"/>
              <a:t>Source: from </a:t>
            </a:r>
            <a:r>
              <a:rPr lang="lv-LV" sz="1000" dirty="0" err="1"/>
              <a:t>Smolskait</a:t>
            </a:r>
            <a:r>
              <a:rPr lang="lv-LV" sz="1000" dirty="0"/>
              <a:t> L., </a:t>
            </a:r>
            <a:r>
              <a:rPr lang="lv-LV" sz="1000" dirty="0" err="1"/>
              <a:t>et.al</a:t>
            </a:r>
            <a:r>
              <a:rPr lang="lv-LV" sz="1000" dirty="0"/>
              <a:t>., 2015 [23]</a:t>
            </a:r>
          </a:p>
        </p:txBody>
      </p:sp>
    </p:spTree>
    <p:extLst>
      <p:ext uri="{BB962C8B-B14F-4D97-AF65-F5344CB8AC3E}">
        <p14:creationId xmlns:p14="http://schemas.microsoft.com/office/powerpoint/2010/main" val="3276400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Livestock</a:t>
            </a:r>
            <a:endParaRPr lang="en-US" sz="3600" dirty="0"/>
          </a:p>
        </p:txBody>
      </p:sp>
      <p:sp>
        <p:nvSpPr>
          <p:cNvPr id="2" name="Slide Number Placeholder 1"/>
          <p:cNvSpPr>
            <a:spLocks noGrp="1"/>
          </p:cNvSpPr>
          <p:nvPr>
            <p:ph type="sldNum" sz="quarter" idx="12"/>
          </p:nvPr>
        </p:nvSpPr>
        <p:spPr/>
        <p:txBody>
          <a:bodyPr/>
          <a:lstStyle/>
          <a:p>
            <a:fld id="{F5D31388-1EA4-4B74-8FFA-0D39003D9700}" type="slidenum">
              <a:rPr lang="it-IT" smtClean="0"/>
              <a:pPr/>
              <a:t>57</a:t>
            </a:fld>
            <a:endParaRPr lang="it-IT"/>
          </a:p>
        </p:txBody>
      </p:sp>
      <p:sp>
        <p:nvSpPr>
          <p:cNvPr id="6" name="Rectangle 4"/>
          <p:cNvSpPr>
            <a:spLocks noChangeArrowheads="1"/>
          </p:cNvSpPr>
          <p:nvPr/>
        </p:nvSpPr>
        <p:spPr bwMode="auto">
          <a:xfrm flipV="1">
            <a:off x="789549" y="2735714"/>
            <a:ext cx="11333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lv-LV" sz="1350"/>
          </a:p>
        </p:txBody>
      </p:sp>
      <p:pic>
        <p:nvPicPr>
          <p:cNvPr id="4" name="Picture 3"/>
          <p:cNvPicPr>
            <a:picLocks noChangeAspect="1"/>
          </p:cNvPicPr>
          <p:nvPr/>
        </p:nvPicPr>
        <p:blipFill>
          <a:blip r:embed="rId3"/>
          <a:stretch>
            <a:fillRect/>
          </a:stretch>
        </p:blipFill>
        <p:spPr>
          <a:xfrm>
            <a:off x="548639" y="1434892"/>
            <a:ext cx="7898131" cy="4604646"/>
          </a:xfrm>
          <a:prstGeom prst="rect">
            <a:avLst/>
          </a:prstGeom>
        </p:spPr>
      </p:pic>
      <p:sp>
        <p:nvSpPr>
          <p:cNvPr id="7" name="TextBox 6"/>
          <p:cNvSpPr txBox="1"/>
          <p:nvPr/>
        </p:nvSpPr>
        <p:spPr>
          <a:xfrm>
            <a:off x="548639" y="5593927"/>
            <a:ext cx="5029201" cy="246221"/>
          </a:xfrm>
          <a:prstGeom prst="rect">
            <a:avLst/>
          </a:prstGeom>
          <a:noFill/>
        </p:spPr>
        <p:txBody>
          <a:bodyPr wrap="square" rtlCol="0">
            <a:spAutoFit/>
          </a:bodyPr>
          <a:lstStyle/>
          <a:p>
            <a:pPr algn="ctr"/>
            <a:r>
              <a:rPr lang="en-US" sz="1000" dirty="0"/>
              <a:t>Source: from</a:t>
            </a:r>
            <a:r>
              <a:rPr lang="lv-LV" sz="1000" dirty="0"/>
              <a:t> </a:t>
            </a:r>
            <a:r>
              <a:rPr lang="lv-LV" sz="1000" dirty="0" err="1"/>
              <a:t>Alao</a:t>
            </a:r>
            <a:r>
              <a:rPr lang="lv-LV" sz="1000" dirty="0"/>
              <a:t>  B.O., </a:t>
            </a:r>
            <a:r>
              <a:rPr lang="lv-LV" sz="1000" dirty="0" err="1"/>
              <a:t>et.al</a:t>
            </a:r>
            <a:r>
              <a:rPr lang="lv-LV" sz="1000" dirty="0"/>
              <a:t>., 2017 [24]</a:t>
            </a:r>
          </a:p>
        </p:txBody>
      </p:sp>
    </p:spTree>
    <p:extLst>
      <p:ext uri="{BB962C8B-B14F-4D97-AF65-F5344CB8AC3E}">
        <p14:creationId xmlns:p14="http://schemas.microsoft.com/office/powerpoint/2010/main" val="264164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What to expect in agriculture</a:t>
            </a:r>
            <a:r>
              <a:rPr lang="lv-LV" sz="3200" dirty="0"/>
              <a:t>?</a:t>
            </a:r>
            <a:endParaRPr lang="en-US" sz="3200" dirty="0"/>
          </a:p>
        </p:txBody>
      </p:sp>
      <p:sp>
        <p:nvSpPr>
          <p:cNvPr id="2" name="Content Placeholder 1"/>
          <p:cNvSpPr>
            <a:spLocks noGrp="1"/>
          </p:cNvSpPr>
          <p:nvPr>
            <p:ph idx="1"/>
          </p:nvPr>
        </p:nvSpPr>
        <p:spPr>
          <a:xfrm>
            <a:off x="375556" y="1690689"/>
            <a:ext cx="8392886" cy="4483774"/>
          </a:xfrm>
        </p:spPr>
        <p:txBody>
          <a:bodyPr>
            <a:noAutofit/>
          </a:bodyPr>
          <a:lstStyle/>
          <a:p>
            <a:r>
              <a:rPr lang="lv-LV" sz="2000" dirty="0" err="1"/>
              <a:t>According</a:t>
            </a:r>
            <a:r>
              <a:rPr lang="lv-LV" sz="2000" dirty="0"/>
              <a:t> to OECD </a:t>
            </a:r>
            <a:r>
              <a:rPr lang="lv-LV" sz="2000" dirty="0" err="1"/>
              <a:t>and</a:t>
            </a:r>
            <a:r>
              <a:rPr lang="lv-LV" sz="2000" dirty="0"/>
              <a:t> FAO </a:t>
            </a:r>
            <a:r>
              <a:rPr lang="lv-LV" sz="2000" dirty="0" err="1"/>
              <a:t>predictions</a:t>
            </a:r>
            <a:r>
              <a:rPr lang="lv-LV" sz="2000" dirty="0"/>
              <a:t> </a:t>
            </a:r>
            <a:r>
              <a:rPr lang="lv-LV" sz="2000" dirty="0" err="1"/>
              <a:t>for</a:t>
            </a:r>
            <a:r>
              <a:rPr lang="lv-LV" sz="2000" dirty="0"/>
              <a:t> 2029</a:t>
            </a:r>
            <a:r>
              <a:rPr lang="en-US" sz="2000" dirty="0"/>
              <a:t> decline in demand of products is expected without significant changes in products consumption per capita on a global scale</a:t>
            </a:r>
            <a:endParaRPr lang="lv-LV" sz="2000" dirty="0"/>
          </a:p>
          <a:p>
            <a:r>
              <a:rPr lang="lv-LV" sz="2000" dirty="0"/>
              <a:t>A</a:t>
            </a:r>
            <a:r>
              <a:rPr lang="en-US" sz="2000" dirty="0"/>
              <a:t>chance to provide a more efficient production of resources without significant changes on prices</a:t>
            </a:r>
            <a:endParaRPr lang="lv-LV" sz="2000" dirty="0"/>
          </a:p>
          <a:p>
            <a:r>
              <a:rPr lang="en-US" sz="2000" dirty="0"/>
              <a:t>COVID-19 consequences are with</a:t>
            </a:r>
            <a:r>
              <a:rPr lang="lv-LV" sz="2000" dirty="0"/>
              <a:t> </a:t>
            </a:r>
            <a:r>
              <a:rPr lang="en-US" sz="2000" dirty="0"/>
              <a:t>a significant impact on</a:t>
            </a:r>
            <a:r>
              <a:rPr lang="lv-LV" sz="2000" dirty="0"/>
              <a:t>:</a:t>
            </a:r>
          </a:p>
          <a:p>
            <a:pPr lvl="1"/>
            <a:r>
              <a:rPr lang="en-US" sz="2000" dirty="0">
                <a:solidFill>
                  <a:srgbClr val="76B82A"/>
                </a:solidFill>
              </a:rPr>
              <a:t>consumption, production, prices, import and export</a:t>
            </a:r>
          </a:p>
          <a:p>
            <a:pPr lvl="1"/>
            <a:r>
              <a:rPr lang="en-US" sz="2000" dirty="0">
                <a:solidFill>
                  <a:srgbClr val="76B82A"/>
                </a:solidFill>
              </a:rPr>
              <a:t>changes are expected in consumer’s behavior, plant and animal diseases distribution, mutual agreement terms in the market between countries</a:t>
            </a:r>
            <a:endParaRPr lang="lv-LV" sz="2000" dirty="0">
              <a:solidFill>
                <a:srgbClr val="76B82A"/>
              </a:solidFill>
            </a:endParaRPr>
          </a:p>
          <a:p>
            <a:r>
              <a:rPr lang="en-US" sz="2000" dirty="0"/>
              <a:t>In international range agricultural resources are and will be used for food (52%), animal food</a:t>
            </a:r>
            <a:r>
              <a:rPr lang="lv-LV" sz="2000" dirty="0"/>
              <a:t> </a:t>
            </a:r>
            <a:r>
              <a:rPr lang="en-US" sz="2000" dirty="0"/>
              <a:t>(31%), fuels, etc.</a:t>
            </a:r>
            <a:r>
              <a:rPr lang="lv-LV" sz="2000" dirty="0"/>
              <a:t>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58</a:t>
            </a:fld>
            <a:endParaRPr lang="it-IT" dirty="0"/>
          </a:p>
        </p:txBody>
      </p:sp>
      <p:sp>
        <p:nvSpPr>
          <p:cNvPr id="5" name="TextBox 4"/>
          <p:cNvSpPr txBox="1"/>
          <p:nvPr/>
        </p:nvSpPr>
        <p:spPr>
          <a:xfrm>
            <a:off x="375556" y="5744671"/>
            <a:ext cx="8392886" cy="246221"/>
          </a:xfrm>
          <a:prstGeom prst="rect">
            <a:avLst/>
          </a:prstGeom>
          <a:noFill/>
        </p:spPr>
        <p:txBody>
          <a:bodyPr wrap="square" rtlCol="0">
            <a:spAutoFit/>
          </a:bodyPr>
          <a:lstStyle/>
          <a:p>
            <a:pPr algn="ctr"/>
            <a:r>
              <a:rPr lang="en-US" sz="1000" dirty="0"/>
              <a:t>Source: from</a:t>
            </a:r>
            <a:r>
              <a:rPr lang="lv-LV" sz="1000" dirty="0"/>
              <a:t> </a:t>
            </a:r>
            <a:r>
              <a:rPr lang="en-US" sz="1000" dirty="0"/>
              <a:t>OECD and FAO</a:t>
            </a:r>
            <a:r>
              <a:rPr lang="lv-LV" sz="1000" dirty="0"/>
              <a:t>, 2020 [15]</a:t>
            </a:r>
          </a:p>
        </p:txBody>
      </p:sp>
    </p:spTree>
    <p:extLst>
      <p:ext uri="{BB962C8B-B14F-4D97-AF65-F5344CB8AC3E}">
        <p14:creationId xmlns:p14="http://schemas.microsoft.com/office/powerpoint/2010/main" val="343878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Text Placeholder 2"/>
          <p:cNvSpPr>
            <a:spLocks noGrp="1"/>
          </p:cNvSpPr>
          <p:nvPr>
            <p:ph type="body" idx="1"/>
          </p:nvPr>
        </p:nvSpPr>
        <p:spPr/>
        <p:txBody>
          <a:bodyPr/>
          <a:lstStyle/>
          <a:p>
            <a:r>
              <a:rPr lang="en-US" dirty="0"/>
              <a:t>Use of agricultural resources, innovations in agriculture</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59</a:t>
            </a:fld>
            <a:endParaRPr lang="it-IT"/>
          </a:p>
        </p:txBody>
      </p:sp>
    </p:spTree>
    <p:extLst>
      <p:ext uri="{BB962C8B-B14F-4D97-AF65-F5344CB8AC3E}">
        <p14:creationId xmlns:p14="http://schemas.microsoft.com/office/powerpoint/2010/main" val="213485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Agriculture and </a:t>
            </a:r>
            <a:r>
              <a:rPr lang="lv-LV" dirty="0"/>
              <a:t>agro</a:t>
            </a:r>
            <a:r>
              <a:rPr lang="en-US" dirty="0"/>
              <a:t>-farming sector</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a:t>
            </a:fld>
            <a:endParaRPr lang="it-IT"/>
          </a:p>
        </p:txBody>
      </p:sp>
    </p:spTree>
    <p:extLst>
      <p:ext uri="{BB962C8B-B14F-4D97-AF65-F5344CB8AC3E}">
        <p14:creationId xmlns:p14="http://schemas.microsoft.com/office/powerpoint/2010/main" val="1318248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fontScale="90000"/>
          </a:bodyPr>
          <a:lstStyle/>
          <a:p>
            <a:r>
              <a:rPr lang="en-US" dirty="0"/>
              <a:t>Agro-food</a:t>
            </a:r>
            <a:r>
              <a:rPr lang="lv-LV" dirty="0"/>
              <a:t> </a:t>
            </a:r>
            <a:r>
              <a:rPr lang="en-US" dirty="0"/>
              <a:t>and </a:t>
            </a:r>
            <a:r>
              <a:rPr lang="en-US" dirty="0" err="1"/>
              <a:t>bioeconomy</a:t>
            </a:r>
            <a:r>
              <a:rPr lang="en-US" dirty="0"/>
              <a:t> policy</a:t>
            </a:r>
            <a:r>
              <a:rPr lang="lv-LV" dirty="0"/>
              <a:t> </a:t>
            </a:r>
            <a:r>
              <a:rPr lang="en-US" dirty="0"/>
              <a:t>in the EU</a:t>
            </a:r>
            <a:endParaRPr lang="lv-LV" dirty="0"/>
          </a:p>
        </p:txBody>
      </p:sp>
      <p:sp>
        <p:nvSpPr>
          <p:cNvPr id="3" name="Content Placeholder 2"/>
          <p:cNvSpPr>
            <a:spLocks noGrp="1"/>
          </p:cNvSpPr>
          <p:nvPr>
            <p:ph idx="1"/>
          </p:nvPr>
        </p:nvSpPr>
        <p:spPr>
          <a:xfrm>
            <a:off x="375556" y="1623060"/>
            <a:ext cx="8392886" cy="3886199"/>
          </a:xfrm>
        </p:spPr>
        <p:txBody>
          <a:bodyPr>
            <a:normAutofit/>
          </a:bodyPr>
          <a:lstStyle/>
          <a:p>
            <a:pPr algn="just"/>
            <a:r>
              <a:rPr lang="lv-LV" sz="2000" dirty="0" err="1"/>
              <a:t>According</a:t>
            </a:r>
            <a:r>
              <a:rPr lang="lv-LV" sz="2000" dirty="0"/>
              <a:t> to a </a:t>
            </a:r>
            <a:r>
              <a:rPr lang="lv-LV" sz="2000" dirty="0" err="1"/>
              <a:t>study</a:t>
            </a:r>
            <a:r>
              <a:rPr lang="lv-LV" sz="2000" dirty="0"/>
              <a:t> </a:t>
            </a:r>
            <a:r>
              <a:rPr lang="lv-LV" sz="2000" dirty="0" err="1"/>
              <a:t>by</a:t>
            </a:r>
            <a:r>
              <a:rPr lang="lv-LV" sz="2000" dirty="0"/>
              <a:t> </a:t>
            </a:r>
            <a:r>
              <a:rPr lang="lv-LV" sz="2000" dirty="0" err="1"/>
              <a:t>Muscat</a:t>
            </a:r>
            <a:r>
              <a:rPr lang="lv-LV" sz="2000" dirty="0"/>
              <a:t> A., </a:t>
            </a:r>
            <a:r>
              <a:rPr lang="lv-LV" sz="2000" dirty="0" err="1"/>
              <a:t>et.al</a:t>
            </a:r>
            <a:r>
              <a:rPr lang="lv-LV" sz="2000" dirty="0"/>
              <a:t>. c</a:t>
            </a:r>
            <a:r>
              <a:rPr lang="en-US" sz="2000" dirty="0" err="1"/>
              <a:t>oherence</a:t>
            </a:r>
            <a:r>
              <a:rPr lang="en-US" sz="2000" dirty="0"/>
              <a:t> </a:t>
            </a:r>
            <a:r>
              <a:rPr lang="lv-LV" sz="2000" dirty="0"/>
              <a:t>serves </a:t>
            </a:r>
            <a:r>
              <a:rPr lang="en-US" sz="2000" dirty="0"/>
              <a:t>as the promotion of synergies across policy areas and domains</a:t>
            </a:r>
          </a:p>
          <a:p>
            <a:pPr algn="just"/>
            <a:r>
              <a:rPr lang="en-US" sz="2000" dirty="0" err="1"/>
              <a:t>Bioeconomy</a:t>
            </a:r>
            <a:r>
              <a:rPr lang="en-US" sz="2000" dirty="0"/>
              <a:t> vs agro-food</a:t>
            </a:r>
          </a:p>
          <a:p>
            <a:pPr algn="just"/>
            <a:r>
              <a:rPr lang="en-US" sz="2000" dirty="0"/>
              <a:t>Key sources of uncertainty for food systems in the future: land use, soil degradation</a:t>
            </a:r>
          </a:p>
          <a:p>
            <a:pPr algn="just"/>
            <a:r>
              <a:rPr lang="en-US" sz="2000" dirty="0"/>
              <a:t>Waste and residue use with synergies at a local scale</a:t>
            </a:r>
          </a:p>
          <a:p>
            <a:pPr algn="just"/>
            <a:r>
              <a:rPr lang="en-US" sz="2000" dirty="0"/>
              <a:t>Uncertainty of biomass cascading – what is the highest utility?</a:t>
            </a:r>
          </a:p>
          <a:p>
            <a:pPr algn="just"/>
            <a:r>
              <a:rPr lang="en-US" sz="2000" dirty="0"/>
              <a:t>The EU has clear guidelines for the uses of waste biomass, but no clear guidelines for biomass in general</a:t>
            </a:r>
          </a:p>
          <a:p>
            <a:pPr algn="just"/>
            <a:endParaRPr lang="lv-LV" sz="2000" dirty="0"/>
          </a:p>
          <a:p>
            <a:pPr algn="just"/>
            <a:endParaRPr lang="lv-LV"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60</a:t>
            </a:fld>
            <a:endParaRPr lang="it-IT" dirty="0"/>
          </a:p>
        </p:txBody>
      </p:sp>
      <p:sp>
        <p:nvSpPr>
          <p:cNvPr id="5" name="TextBox 4"/>
          <p:cNvSpPr txBox="1"/>
          <p:nvPr/>
        </p:nvSpPr>
        <p:spPr>
          <a:xfrm>
            <a:off x="375556" y="5748574"/>
            <a:ext cx="8392886" cy="246221"/>
          </a:xfrm>
          <a:prstGeom prst="rect">
            <a:avLst/>
          </a:prstGeom>
          <a:noFill/>
        </p:spPr>
        <p:txBody>
          <a:bodyPr wrap="square" rtlCol="0">
            <a:spAutoFit/>
          </a:bodyPr>
          <a:lstStyle/>
          <a:p>
            <a:pPr algn="ctr"/>
            <a:r>
              <a:rPr lang="en-US" sz="1000" dirty="0"/>
              <a:t>Source: from</a:t>
            </a:r>
            <a:r>
              <a:rPr lang="lv-LV" sz="1000" dirty="0"/>
              <a:t> </a:t>
            </a:r>
            <a:r>
              <a:rPr lang="lv-LV" sz="1000" dirty="0" err="1"/>
              <a:t>Muscat</a:t>
            </a:r>
            <a:r>
              <a:rPr lang="lv-LV" sz="1000" dirty="0"/>
              <a:t> A., </a:t>
            </a:r>
            <a:r>
              <a:rPr lang="lv-LV" sz="1000" dirty="0" err="1"/>
              <a:t>et.al</a:t>
            </a:r>
            <a:r>
              <a:rPr lang="lv-LV" sz="1000" dirty="0"/>
              <a:t>., 2020 [25]</a:t>
            </a:r>
          </a:p>
        </p:txBody>
      </p:sp>
    </p:spTree>
    <p:extLst>
      <p:ext uri="{BB962C8B-B14F-4D97-AF65-F5344CB8AC3E}">
        <p14:creationId xmlns:p14="http://schemas.microsoft.com/office/powerpoint/2010/main" val="2459951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European agricultural supply model </a:t>
            </a:r>
            <a:r>
              <a:rPr lang="en-US" dirty="0" err="1"/>
              <a:t>AROPAj</a:t>
            </a:r>
            <a:endParaRPr lang="en-US" dirty="0"/>
          </a:p>
        </p:txBody>
      </p:sp>
      <p:sp>
        <p:nvSpPr>
          <p:cNvPr id="3" name="Content Placeholder 2"/>
          <p:cNvSpPr>
            <a:spLocks noGrp="1"/>
          </p:cNvSpPr>
          <p:nvPr>
            <p:ph idx="1"/>
          </p:nvPr>
        </p:nvSpPr>
        <p:spPr>
          <a:xfrm>
            <a:off x="375556" y="1823125"/>
            <a:ext cx="8392886" cy="3228935"/>
          </a:xfrm>
        </p:spPr>
        <p:txBody>
          <a:bodyPr>
            <a:normAutofit/>
          </a:bodyPr>
          <a:lstStyle/>
          <a:p>
            <a:pPr algn="just"/>
            <a:r>
              <a:rPr lang="en-US" sz="2000" dirty="0"/>
              <a:t>A</a:t>
            </a:r>
            <a:r>
              <a:rPr lang="lv-LV" sz="2000" dirty="0"/>
              <a:t> </a:t>
            </a:r>
            <a:r>
              <a:rPr lang="lv-LV" sz="2000" dirty="0" err="1"/>
              <a:t>study</a:t>
            </a:r>
            <a:r>
              <a:rPr lang="lv-LV" sz="2000" dirty="0"/>
              <a:t> </a:t>
            </a:r>
            <a:r>
              <a:rPr lang="lv-LV" sz="2000" dirty="0" err="1"/>
              <a:t>by</a:t>
            </a:r>
            <a:r>
              <a:rPr lang="lv-LV" sz="2000" dirty="0"/>
              <a:t> Ben </a:t>
            </a:r>
            <a:r>
              <a:rPr lang="lv-LV" sz="2000" dirty="0" err="1"/>
              <a:t>Fradj</a:t>
            </a:r>
            <a:r>
              <a:rPr lang="lv-LV" sz="2000" dirty="0"/>
              <a:t>, N., </a:t>
            </a:r>
            <a:r>
              <a:rPr lang="lv-LV" sz="2000" dirty="0" err="1"/>
              <a:t>et.al</a:t>
            </a:r>
            <a:r>
              <a:rPr lang="lv-LV" sz="2000" dirty="0"/>
              <a:t>. </a:t>
            </a:r>
            <a:r>
              <a:rPr lang="lv-LV" sz="2000" dirty="0" err="1"/>
              <a:t>offers</a:t>
            </a:r>
            <a:r>
              <a:rPr lang="lv-LV" sz="2000" dirty="0"/>
              <a:t> a</a:t>
            </a:r>
            <a:r>
              <a:rPr lang="en-US" sz="2000" dirty="0"/>
              <a:t> technical-economic optimization tool of the European agricultural supply, describing numerous farming activities (from crop production to animal husbandry)</a:t>
            </a:r>
          </a:p>
          <a:p>
            <a:pPr algn="just"/>
            <a:r>
              <a:rPr lang="en-US" sz="2000" dirty="0"/>
              <a:t>Individual farmers in farm groups according to class, size and orientation</a:t>
            </a:r>
          </a:p>
          <a:p>
            <a:pPr algn="just"/>
            <a:r>
              <a:rPr lang="en-US" sz="2000" dirty="0"/>
              <a:t>Study of interactions between the environment and agricultural activities, policies and perennial energy crops</a:t>
            </a:r>
          </a:p>
          <a:p>
            <a:pPr algn="just"/>
            <a:r>
              <a:rPr lang="en-US" sz="2000" dirty="0"/>
              <a:t>Linked with STICS crop model to take into account soil characteristics, agricultural practices and nitrogen uptake of crops</a:t>
            </a:r>
            <a:endParaRPr lang="lv-LV" sz="2000" dirty="0"/>
          </a:p>
          <a:p>
            <a:pPr algn="just"/>
            <a:r>
              <a:rPr lang="en-US" sz="2000" dirty="0"/>
              <a:t>Spatial outcomes at geographical scale</a:t>
            </a:r>
            <a:endParaRPr lang="lv-LV" sz="2000" dirty="0"/>
          </a:p>
          <a:p>
            <a:pPr algn="just"/>
            <a:endParaRPr lang="en-US" sz="2000" dirty="0"/>
          </a:p>
          <a:p>
            <a:pPr algn="just"/>
            <a:endParaRPr lang="en-US"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61</a:t>
            </a:fld>
            <a:endParaRPr lang="it-IT"/>
          </a:p>
        </p:txBody>
      </p:sp>
      <p:sp>
        <p:nvSpPr>
          <p:cNvPr id="5" name="TextBox 4"/>
          <p:cNvSpPr txBox="1"/>
          <p:nvPr/>
        </p:nvSpPr>
        <p:spPr>
          <a:xfrm>
            <a:off x="375556" y="5746370"/>
            <a:ext cx="8392886" cy="246221"/>
          </a:xfrm>
          <a:prstGeom prst="rect">
            <a:avLst/>
          </a:prstGeom>
          <a:noFill/>
        </p:spPr>
        <p:txBody>
          <a:bodyPr wrap="square" rtlCol="0">
            <a:spAutoFit/>
          </a:bodyPr>
          <a:lstStyle/>
          <a:p>
            <a:pPr algn="ctr"/>
            <a:r>
              <a:rPr lang="en-US" sz="1000" dirty="0"/>
              <a:t>Source: from</a:t>
            </a:r>
            <a:r>
              <a:rPr lang="lv-LV" sz="1000" dirty="0"/>
              <a:t> Ben </a:t>
            </a:r>
            <a:r>
              <a:rPr lang="lv-LV" sz="1000" dirty="0" err="1"/>
              <a:t>Fradj</a:t>
            </a:r>
            <a:r>
              <a:rPr lang="lv-LV" sz="1000" dirty="0"/>
              <a:t>, N., </a:t>
            </a:r>
            <a:r>
              <a:rPr lang="lv-LV" sz="1000" dirty="0" err="1"/>
              <a:t>et.al</a:t>
            </a:r>
            <a:r>
              <a:rPr lang="lv-LV" sz="1000" dirty="0"/>
              <a:t>., 2020 [26]</a:t>
            </a:r>
          </a:p>
        </p:txBody>
      </p:sp>
    </p:spTree>
    <p:extLst>
      <p:ext uri="{BB962C8B-B14F-4D97-AF65-F5344CB8AC3E}">
        <p14:creationId xmlns:p14="http://schemas.microsoft.com/office/powerpoint/2010/main" val="1882078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Farm-oriented models for assessing CAP impact and biomass supply</a:t>
            </a:r>
          </a:p>
        </p:txBody>
      </p:sp>
      <p:sp>
        <p:nvSpPr>
          <p:cNvPr id="3" name="Content Placeholder 2"/>
          <p:cNvSpPr>
            <a:spLocks noGrp="1"/>
          </p:cNvSpPr>
          <p:nvPr>
            <p:ph idx="1"/>
          </p:nvPr>
        </p:nvSpPr>
        <p:spPr>
          <a:xfrm>
            <a:off x="375556" y="1823125"/>
            <a:ext cx="8392886" cy="2840315"/>
          </a:xfrm>
        </p:spPr>
        <p:txBody>
          <a:bodyPr>
            <a:normAutofit/>
          </a:bodyPr>
          <a:lstStyle/>
          <a:p>
            <a:pPr algn="just"/>
            <a:r>
              <a:rPr lang="en-US" sz="2000" dirty="0"/>
              <a:t>Bottom up models to replicate farmers’ decisions and assess policy impacts</a:t>
            </a:r>
          </a:p>
          <a:p>
            <a:pPr algn="just"/>
            <a:r>
              <a:rPr lang="en-US" sz="2000" dirty="0"/>
              <a:t>Mathematical programming (MP) models for farm-level evaluation of farmers’ choices, following a policy change</a:t>
            </a:r>
          </a:p>
          <a:p>
            <a:pPr algn="just"/>
            <a:r>
              <a:rPr lang="en-US" sz="2000" dirty="0"/>
              <a:t>MP models for biomass processing, bioenergy production, policy shift impacts on bioenergy at farm levels</a:t>
            </a:r>
          </a:p>
          <a:p>
            <a:pPr algn="just"/>
            <a:r>
              <a:rPr lang="en-US" sz="2000" dirty="0"/>
              <a:t>MP models for crop and animal activities, several farm types, CAP measures at regional or country level</a:t>
            </a:r>
          </a:p>
          <a:p>
            <a:pPr algn="just"/>
            <a:endParaRPr lang="lv-LV"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62</a:t>
            </a:fld>
            <a:endParaRPr lang="it-IT"/>
          </a:p>
        </p:txBody>
      </p:sp>
      <p:sp>
        <p:nvSpPr>
          <p:cNvPr id="6" name="TextBox 5"/>
          <p:cNvSpPr txBox="1"/>
          <p:nvPr/>
        </p:nvSpPr>
        <p:spPr>
          <a:xfrm>
            <a:off x="375556" y="5746370"/>
            <a:ext cx="8392886" cy="246221"/>
          </a:xfrm>
          <a:prstGeom prst="rect">
            <a:avLst/>
          </a:prstGeom>
          <a:noFill/>
        </p:spPr>
        <p:txBody>
          <a:bodyPr wrap="square" rtlCol="0">
            <a:spAutoFit/>
          </a:bodyPr>
          <a:lstStyle/>
          <a:p>
            <a:pPr algn="ctr"/>
            <a:r>
              <a:rPr lang="en-US" sz="1000" dirty="0"/>
              <a:t>Source: from</a:t>
            </a:r>
            <a:r>
              <a:rPr lang="lv-LV" sz="1000" dirty="0"/>
              <a:t> Ben </a:t>
            </a:r>
            <a:r>
              <a:rPr lang="lv-LV" sz="1000" dirty="0" err="1"/>
              <a:t>Fradj</a:t>
            </a:r>
            <a:r>
              <a:rPr lang="lv-LV" sz="1000" dirty="0"/>
              <a:t>, N., </a:t>
            </a:r>
            <a:r>
              <a:rPr lang="lv-LV" sz="1000" dirty="0" err="1"/>
              <a:t>et.al</a:t>
            </a:r>
            <a:r>
              <a:rPr lang="lv-LV" sz="1000" dirty="0"/>
              <a:t>., 2020 [26]</a:t>
            </a:r>
          </a:p>
        </p:txBody>
      </p:sp>
    </p:spTree>
    <p:extLst>
      <p:ext uri="{BB962C8B-B14F-4D97-AF65-F5344CB8AC3E}">
        <p14:creationId xmlns:p14="http://schemas.microsoft.com/office/powerpoint/2010/main" val="942490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948690"/>
            <a:ext cx="8392886" cy="890589"/>
          </a:xfrm>
        </p:spPr>
        <p:txBody>
          <a:bodyPr>
            <a:noAutofit/>
          </a:bodyPr>
          <a:lstStyle/>
          <a:p>
            <a:r>
              <a:rPr lang="en-US" sz="3200" dirty="0"/>
              <a:t>Agricultural biomass value chain and its share in consumption</a:t>
            </a:r>
          </a:p>
        </p:txBody>
      </p:sp>
      <p:pic>
        <p:nvPicPr>
          <p:cNvPr id="5" name="Content Placeholder 4"/>
          <p:cNvPicPr>
            <a:picLocks noGrp="1" noChangeAspect="1"/>
          </p:cNvPicPr>
          <p:nvPr>
            <p:ph idx="1"/>
          </p:nvPr>
        </p:nvPicPr>
        <p:blipFill>
          <a:blip r:embed="rId3"/>
          <a:stretch>
            <a:fillRect/>
          </a:stretch>
        </p:blipFill>
        <p:spPr>
          <a:xfrm>
            <a:off x="-24419" y="2509632"/>
            <a:ext cx="9111551" cy="2671968"/>
          </a:xfrm>
          <a:prstGeom prst="rect">
            <a:avLst/>
          </a:prstGeom>
        </p:spPr>
      </p:pic>
      <p:sp>
        <p:nvSpPr>
          <p:cNvPr id="4" name="Slide Number Placeholder 3"/>
          <p:cNvSpPr>
            <a:spLocks noGrp="1"/>
          </p:cNvSpPr>
          <p:nvPr>
            <p:ph type="sldNum" sz="quarter" idx="12"/>
          </p:nvPr>
        </p:nvSpPr>
        <p:spPr/>
        <p:txBody>
          <a:bodyPr/>
          <a:lstStyle/>
          <a:p>
            <a:fld id="{F5D31388-1EA4-4B74-8FFA-0D39003D9700}" type="slidenum">
              <a:rPr lang="it-IT" smtClean="0"/>
              <a:pPr/>
              <a:t>63</a:t>
            </a:fld>
            <a:endParaRPr lang="it-IT"/>
          </a:p>
        </p:txBody>
      </p:sp>
      <p:sp>
        <p:nvSpPr>
          <p:cNvPr id="6" name="TextBox 5"/>
          <p:cNvSpPr txBox="1"/>
          <p:nvPr/>
        </p:nvSpPr>
        <p:spPr>
          <a:xfrm>
            <a:off x="375556" y="5756910"/>
            <a:ext cx="8528414" cy="246221"/>
          </a:xfrm>
          <a:prstGeom prst="rect">
            <a:avLst/>
          </a:prstGeom>
          <a:noFill/>
        </p:spPr>
        <p:txBody>
          <a:bodyPr wrap="square" rtlCol="0">
            <a:spAutoFit/>
          </a:bodyPr>
          <a:lstStyle/>
          <a:p>
            <a:pPr algn="ctr"/>
            <a:r>
              <a:rPr lang="en-US" sz="1000" dirty="0"/>
              <a:t>Source: from</a:t>
            </a:r>
            <a:r>
              <a:rPr lang="lv-LV" sz="1000" dirty="0"/>
              <a:t> </a:t>
            </a:r>
            <a:r>
              <a:rPr lang="lv-LV" sz="1000" dirty="0" err="1"/>
              <a:t>Kircher</a:t>
            </a:r>
            <a:r>
              <a:rPr lang="lv-LV" sz="1000" dirty="0"/>
              <a:t> M., 2021 [27]</a:t>
            </a:r>
          </a:p>
        </p:txBody>
      </p:sp>
    </p:spTree>
    <p:extLst>
      <p:ext uri="{BB962C8B-B14F-4D97-AF65-F5344CB8AC3E}">
        <p14:creationId xmlns:p14="http://schemas.microsoft.com/office/powerpoint/2010/main" val="1891544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Bioeconomy</a:t>
            </a:r>
            <a:r>
              <a:rPr lang="en-US" sz="3200" dirty="0"/>
              <a:t> strategies in countries</a:t>
            </a:r>
            <a:r>
              <a:rPr lang="lv-LV" sz="3200" dirty="0"/>
              <a:t> (I)</a:t>
            </a:r>
            <a:endParaRPr lang="en-US" sz="32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64</a:t>
            </a:fld>
            <a:endParaRPr lang="it-IT"/>
          </a:p>
        </p:txBody>
      </p:sp>
      <p:sp>
        <p:nvSpPr>
          <p:cNvPr id="6" name="Content Placeholder 5"/>
          <p:cNvSpPr>
            <a:spLocks noGrp="1"/>
          </p:cNvSpPr>
          <p:nvPr>
            <p:ph idx="1"/>
          </p:nvPr>
        </p:nvSpPr>
        <p:spPr>
          <a:xfrm>
            <a:off x="375555" y="1690689"/>
            <a:ext cx="8392886" cy="4067256"/>
          </a:xfrm>
        </p:spPr>
        <p:txBody>
          <a:bodyPr>
            <a:normAutofit/>
          </a:bodyPr>
          <a:lstStyle/>
          <a:p>
            <a:r>
              <a:rPr lang="en-US" sz="2000" dirty="0"/>
              <a:t>Increasing policy development around the </a:t>
            </a:r>
            <a:r>
              <a:rPr lang="en-US" sz="2000" dirty="0" err="1"/>
              <a:t>bioeconomy</a:t>
            </a:r>
            <a:r>
              <a:rPr lang="en-US" sz="2000" dirty="0"/>
              <a:t> in recent years:</a:t>
            </a:r>
          </a:p>
          <a:p>
            <a:pPr lvl="1"/>
            <a:r>
              <a:rPr lang="en-US" sz="2000" dirty="0">
                <a:solidFill>
                  <a:srgbClr val="76B82A"/>
                </a:solidFill>
              </a:rPr>
              <a:t>Focusing on regional and national priorities</a:t>
            </a:r>
          </a:p>
          <a:p>
            <a:pPr lvl="1"/>
            <a:r>
              <a:rPr lang="en-US" sz="2000" dirty="0">
                <a:solidFill>
                  <a:srgbClr val="76B82A"/>
                </a:solidFill>
              </a:rPr>
              <a:t>49 countries have strategies related to </a:t>
            </a:r>
            <a:r>
              <a:rPr lang="en-US" sz="2000" dirty="0" err="1">
                <a:solidFill>
                  <a:srgbClr val="76B82A"/>
                </a:solidFill>
              </a:rPr>
              <a:t>bioeconomy</a:t>
            </a:r>
            <a:r>
              <a:rPr lang="en-US" sz="2000" dirty="0">
                <a:solidFill>
                  <a:srgbClr val="76B82A"/>
                </a:solidFill>
              </a:rPr>
              <a:t> development</a:t>
            </a:r>
            <a:endParaRPr lang="lv-LV" sz="2000" dirty="0">
              <a:solidFill>
                <a:srgbClr val="76B82A"/>
              </a:solidFill>
            </a:endParaRPr>
          </a:p>
          <a:p>
            <a:pPr lvl="1"/>
            <a:endParaRPr lang="en-US" sz="2000" dirty="0">
              <a:solidFill>
                <a:srgbClr val="76B82A"/>
              </a:solidFill>
            </a:endParaRPr>
          </a:p>
          <a:p>
            <a:pPr marL="171450" lvl="1">
              <a:spcBef>
                <a:spcPts val="750"/>
              </a:spcBef>
            </a:pPr>
            <a:r>
              <a:rPr lang="en-US" sz="2000" dirty="0">
                <a:solidFill>
                  <a:srgbClr val="76B82A"/>
                </a:solidFill>
              </a:rPr>
              <a:t>Sustainable agro-food systems have to meet the challenge of producing growing quantities of biomass, while reducing the negative impact on the environment</a:t>
            </a:r>
            <a:endParaRPr lang="lv-LV" sz="2000" dirty="0">
              <a:solidFill>
                <a:srgbClr val="76B82A"/>
              </a:solidFill>
            </a:endParaRPr>
          </a:p>
          <a:p>
            <a:pPr marL="171450" lvl="1">
              <a:spcBef>
                <a:spcPts val="750"/>
              </a:spcBef>
            </a:pPr>
            <a:r>
              <a:rPr lang="en-US" sz="2000" dirty="0">
                <a:solidFill>
                  <a:srgbClr val="76B82A"/>
                </a:solidFill>
              </a:rPr>
              <a:t>While</a:t>
            </a:r>
            <a:r>
              <a:rPr lang="lv-LV" sz="2000" dirty="0">
                <a:solidFill>
                  <a:srgbClr val="76B82A"/>
                </a:solidFill>
              </a:rPr>
              <a:t> </a:t>
            </a:r>
            <a:r>
              <a:rPr lang="en-US" sz="2000" dirty="0">
                <a:solidFill>
                  <a:srgbClr val="76B82A"/>
                </a:solidFill>
              </a:rPr>
              <a:t>the agriculture and food sectors are included in almost all bio-economy strategies, the emphasis and the way they are covered differ</a:t>
            </a:r>
            <a:endParaRPr lang="lv-LV" sz="2000" dirty="0">
              <a:solidFill>
                <a:srgbClr val="76B82A"/>
              </a:solidFill>
            </a:endParaRPr>
          </a:p>
        </p:txBody>
      </p:sp>
      <p:sp>
        <p:nvSpPr>
          <p:cNvPr id="7" name="TextBox 6"/>
          <p:cNvSpPr txBox="1"/>
          <p:nvPr/>
        </p:nvSpPr>
        <p:spPr>
          <a:xfrm>
            <a:off x="375556" y="5745245"/>
            <a:ext cx="8392885" cy="246221"/>
          </a:xfrm>
          <a:prstGeom prst="rect">
            <a:avLst/>
          </a:prstGeom>
          <a:noFill/>
        </p:spPr>
        <p:txBody>
          <a:bodyPr wrap="square" rtlCol="0">
            <a:spAutoFit/>
          </a:bodyPr>
          <a:lstStyle/>
          <a:p>
            <a:pPr algn="ctr"/>
            <a:r>
              <a:rPr lang="en-US" sz="1000" dirty="0"/>
              <a:t>Source: from</a:t>
            </a:r>
            <a:r>
              <a:rPr lang="lv-LV" sz="1000" dirty="0"/>
              <a:t> </a:t>
            </a:r>
            <a:r>
              <a:rPr lang="en-US" sz="1000" dirty="0" err="1"/>
              <a:t>Diakosavvas</a:t>
            </a:r>
            <a:r>
              <a:rPr lang="en-US" sz="1000" dirty="0"/>
              <a:t>, D. and C. </a:t>
            </a:r>
            <a:r>
              <a:rPr lang="en-US" sz="1000" dirty="0" err="1"/>
              <a:t>Frezal</a:t>
            </a:r>
            <a:r>
              <a:rPr lang="lv-LV" sz="1000" dirty="0"/>
              <a:t>, 2019 [28]</a:t>
            </a:r>
          </a:p>
        </p:txBody>
      </p:sp>
    </p:spTree>
    <p:extLst>
      <p:ext uri="{BB962C8B-B14F-4D97-AF65-F5344CB8AC3E}">
        <p14:creationId xmlns:p14="http://schemas.microsoft.com/office/powerpoint/2010/main" val="2930888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75556" y="800100"/>
            <a:ext cx="8392886" cy="822960"/>
          </a:xfrm>
        </p:spPr>
        <p:txBody>
          <a:bodyPr>
            <a:noAutofit/>
          </a:bodyPr>
          <a:lstStyle/>
          <a:p>
            <a:r>
              <a:rPr lang="en-US" sz="3200" dirty="0" err="1"/>
              <a:t>Bioeconomy</a:t>
            </a:r>
            <a:r>
              <a:rPr lang="en-US" sz="3200" dirty="0"/>
              <a:t> strategies in countries</a:t>
            </a:r>
            <a:r>
              <a:rPr lang="lv-LV" sz="3200" dirty="0"/>
              <a:t> (II)</a:t>
            </a:r>
            <a:endParaRPr lang="en-US" sz="32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65</a:t>
            </a:fld>
            <a:endParaRPr lang="it-IT"/>
          </a:p>
        </p:txBody>
      </p:sp>
      <p:sp>
        <p:nvSpPr>
          <p:cNvPr id="7" name="TextBox 6"/>
          <p:cNvSpPr txBox="1"/>
          <p:nvPr/>
        </p:nvSpPr>
        <p:spPr>
          <a:xfrm>
            <a:off x="375556" y="5789610"/>
            <a:ext cx="8392885" cy="246221"/>
          </a:xfrm>
          <a:prstGeom prst="rect">
            <a:avLst/>
          </a:prstGeom>
          <a:noFill/>
        </p:spPr>
        <p:txBody>
          <a:bodyPr wrap="square" rtlCol="0">
            <a:spAutoFit/>
          </a:bodyPr>
          <a:lstStyle/>
          <a:p>
            <a:pPr algn="ctr"/>
            <a:r>
              <a:rPr lang="en-US" sz="1000" dirty="0"/>
              <a:t>Source: from </a:t>
            </a:r>
            <a:r>
              <a:rPr lang="en-US" sz="1000" dirty="0" err="1"/>
              <a:t>Diakosavvas</a:t>
            </a:r>
            <a:r>
              <a:rPr lang="en-US" sz="1000" dirty="0"/>
              <a:t>, D. and C. </a:t>
            </a:r>
            <a:r>
              <a:rPr lang="en-US" sz="1000" dirty="0" err="1"/>
              <a:t>Frezal</a:t>
            </a:r>
            <a:r>
              <a:rPr lang="lv-LV" sz="1000" dirty="0"/>
              <a:t>, 2019 [28]</a:t>
            </a:r>
          </a:p>
        </p:txBody>
      </p:sp>
      <p:graphicFrame>
        <p:nvGraphicFramePr>
          <p:cNvPr id="8" name="Table 7"/>
          <p:cNvGraphicFramePr>
            <a:graphicFrameLocks noGrp="1"/>
          </p:cNvGraphicFramePr>
          <p:nvPr>
            <p:extLst>
              <p:ext uri="{D42A27DB-BD31-4B8C-83A1-F6EECF244321}">
                <p14:modId xmlns:p14="http://schemas.microsoft.com/office/powerpoint/2010/main" val="2980472341"/>
              </p:ext>
            </p:extLst>
          </p:nvPr>
        </p:nvGraphicFramePr>
        <p:xfrm>
          <a:off x="375556" y="1680685"/>
          <a:ext cx="8392887" cy="4114800"/>
        </p:xfrm>
        <a:graphic>
          <a:graphicData uri="http://schemas.openxmlformats.org/drawingml/2006/table">
            <a:tbl>
              <a:tblPr firstRow="1" bandRow="1">
                <a:tableStyleId>{5C22544A-7EE6-4342-B048-85BDC9FD1C3A}</a:tableStyleId>
              </a:tblPr>
              <a:tblGrid>
                <a:gridCol w="2797629">
                  <a:extLst>
                    <a:ext uri="{9D8B030D-6E8A-4147-A177-3AD203B41FA5}">
                      <a16:colId xmlns:a16="http://schemas.microsoft.com/office/drawing/2014/main" val="3741161883"/>
                    </a:ext>
                  </a:extLst>
                </a:gridCol>
                <a:gridCol w="2797629">
                  <a:extLst>
                    <a:ext uri="{9D8B030D-6E8A-4147-A177-3AD203B41FA5}">
                      <a16:colId xmlns:a16="http://schemas.microsoft.com/office/drawing/2014/main" val="2283831564"/>
                    </a:ext>
                  </a:extLst>
                </a:gridCol>
                <a:gridCol w="2797629">
                  <a:extLst>
                    <a:ext uri="{9D8B030D-6E8A-4147-A177-3AD203B41FA5}">
                      <a16:colId xmlns:a16="http://schemas.microsoft.com/office/drawing/2014/main" val="3920075620"/>
                    </a:ext>
                  </a:extLst>
                </a:gridCol>
              </a:tblGrid>
              <a:tr h="274320">
                <a:tc>
                  <a:txBody>
                    <a:bodyPr/>
                    <a:lstStyle/>
                    <a:p>
                      <a:r>
                        <a:rPr lang="en-US" sz="1200" noProof="0" dirty="0"/>
                        <a:t>Focus on agriculture</a:t>
                      </a:r>
                    </a:p>
                  </a:txBody>
                  <a:tcPr/>
                </a:tc>
                <a:tc>
                  <a:txBody>
                    <a:bodyPr/>
                    <a:lstStyle/>
                    <a:p>
                      <a:r>
                        <a:rPr lang="en-US" sz="1200" noProof="0" dirty="0"/>
                        <a:t>Focus on the food industry</a:t>
                      </a:r>
                    </a:p>
                  </a:txBody>
                  <a:tcPr/>
                </a:tc>
                <a:tc>
                  <a:txBody>
                    <a:bodyPr/>
                    <a:lstStyle/>
                    <a:p>
                      <a:r>
                        <a:rPr lang="en-US" sz="1200" noProof="0" dirty="0"/>
                        <a:t>Focus on the whole food system</a:t>
                      </a:r>
                    </a:p>
                  </a:txBody>
                  <a:tcPr/>
                </a:tc>
                <a:extLst>
                  <a:ext uri="{0D108BD9-81ED-4DB2-BD59-A6C34878D82A}">
                    <a16:rowId xmlns:a16="http://schemas.microsoft.com/office/drawing/2014/main" val="815001891"/>
                  </a:ext>
                </a:extLst>
              </a:tr>
              <a:tr h="274320">
                <a:tc>
                  <a:txBody>
                    <a:bodyPr/>
                    <a:lstStyle/>
                    <a:p>
                      <a:r>
                        <a:rPr lang="en-US" sz="1200" noProof="0" dirty="0"/>
                        <a:t>Australia</a:t>
                      </a:r>
                    </a:p>
                  </a:txBody>
                  <a:tcPr/>
                </a:tc>
                <a:tc>
                  <a:txBody>
                    <a:bodyPr/>
                    <a:lstStyle/>
                    <a:p>
                      <a:r>
                        <a:rPr lang="en-US" sz="1200" noProof="0" dirty="0"/>
                        <a:t>Australia</a:t>
                      </a:r>
                    </a:p>
                  </a:txBody>
                  <a:tcPr/>
                </a:tc>
                <a:tc>
                  <a:txBody>
                    <a:bodyPr/>
                    <a:lstStyle/>
                    <a:p>
                      <a:r>
                        <a:rPr lang="en-US" sz="1200" noProof="0" dirty="0"/>
                        <a:t>European Union</a:t>
                      </a:r>
                    </a:p>
                  </a:txBody>
                  <a:tcPr/>
                </a:tc>
                <a:extLst>
                  <a:ext uri="{0D108BD9-81ED-4DB2-BD59-A6C34878D82A}">
                    <a16:rowId xmlns:a16="http://schemas.microsoft.com/office/drawing/2014/main" val="500623382"/>
                  </a:ext>
                </a:extLst>
              </a:tr>
              <a:tr h="274320">
                <a:tc>
                  <a:txBody>
                    <a:bodyPr/>
                    <a:lstStyle/>
                    <a:p>
                      <a:r>
                        <a:rPr lang="en-US" sz="1200" noProof="0" dirty="0"/>
                        <a:t>European Union</a:t>
                      </a:r>
                    </a:p>
                  </a:txBody>
                  <a:tcPr/>
                </a:tc>
                <a:tc>
                  <a:txBody>
                    <a:bodyPr/>
                    <a:lstStyle/>
                    <a:p>
                      <a:r>
                        <a:rPr lang="en-US" sz="1200" noProof="0" dirty="0"/>
                        <a:t>European Union</a:t>
                      </a:r>
                    </a:p>
                  </a:txBody>
                  <a:tcPr/>
                </a:tc>
                <a:tc>
                  <a:txBody>
                    <a:bodyPr/>
                    <a:lstStyle/>
                    <a:p>
                      <a:r>
                        <a:rPr lang="en-US" sz="1200" noProof="0" dirty="0"/>
                        <a:t>Germany</a:t>
                      </a:r>
                    </a:p>
                  </a:txBody>
                  <a:tcPr/>
                </a:tc>
                <a:extLst>
                  <a:ext uri="{0D108BD9-81ED-4DB2-BD59-A6C34878D82A}">
                    <a16:rowId xmlns:a16="http://schemas.microsoft.com/office/drawing/2014/main" val="3545190092"/>
                  </a:ext>
                </a:extLst>
              </a:tr>
              <a:tr h="274320">
                <a:tc>
                  <a:txBody>
                    <a:bodyPr/>
                    <a:lstStyle/>
                    <a:p>
                      <a:r>
                        <a:rPr lang="en-US" sz="1200" noProof="0" dirty="0"/>
                        <a:t>Estonia</a:t>
                      </a:r>
                    </a:p>
                  </a:txBody>
                  <a:tcPr/>
                </a:tc>
                <a:tc>
                  <a:txBody>
                    <a:bodyPr/>
                    <a:lstStyle/>
                    <a:p>
                      <a:r>
                        <a:rPr lang="en-US" sz="1200" noProof="0" dirty="0"/>
                        <a:t>Finland</a:t>
                      </a:r>
                    </a:p>
                  </a:txBody>
                  <a:tcPr/>
                </a:tc>
                <a:tc>
                  <a:txBody>
                    <a:bodyPr/>
                    <a:lstStyle/>
                    <a:p>
                      <a:r>
                        <a:rPr lang="en-US" sz="1200" noProof="0" dirty="0"/>
                        <a:t>Ireland</a:t>
                      </a:r>
                    </a:p>
                  </a:txBody>
                  <a:tcPr/>
                </a:tc>
                <a:extLst>
                  <a:ext uri="{0D108BD9-81ED-4DB2-BD59-A6C34878D82A}">
                    <a16:rowId xmlns:a16="http://schemas.microsoft.com/office/drawing/2014/main" val="1735780513"/>
                  </a:ext>
                </a:extLst>
              </a:tr>
              <a:tr h="274320">
                <a:tc>
                  <a:txBody>
                    <a:bodyPr/>
                    <a:lstStyle/>
                    <a:p>
                      <a:r>
                        <a:rPr lang="en-US" sz="1200" noProof="0" dirty="0"/>
                        <a:t>France</a:t>
                      </a:r>
                    </a:p>
                  </a:txBody>
                  <a:tcPr/>
                </a:tc>
                <a:tc>
                  <a:txBody>
                    <a:bodyPr/>
                    <a:lstStyle/>
                    <a:p>
                      <a:r>
                        <a:rPr lang="en-US" sz="1200" noProof="0" dirty="0"/>
                        <a:t>France</a:t>
                      </a:r>
                    </a:p>
                  </a:txBody>
                  <a:tcPr/>
                </a:tc>
                <a:tc>
                  <a:txBody>
                    <a:bodyPr/>
                    <a:lstStyle/>
                    <a:p>
                      <a:r>
                        <a:rPr lang="en-US" sz="1200" noProof="0" dirty="0"/>
                        <a:t>Italy</a:t>
                      </a:r>
                    </a:p>
                  </a:txBody>
                  <a:tcPr/>
                </a:tc>
                <a:extLst>
                  <a:ext uri="{0D108BD9-81ED-4DB2-BD59-A6C34878D82A}">
                    <a16:rowId xmlns:a16="http://schemas.microsoft.com/office/drawing/2014/main" val="3041914061"/>
                  </a:ext>
                </a:extLst>
              </a:tr>
              <a:tr h="274320">
                <a:tc>
                  <a:txBody>
                    <a:bodyPr/>
                    <a:lstStyle/>
                    <a:p>
                      <a:r>
                        <a:rPr lang="en-US" sz="1200" noProof="0" dirty="0"/>
                        <a:t>Germany</a:t>
                      </a:r>
                    </a:p>
                  </a:txBody>
                  <a:tcPr/>
                </a:tc>
                <a:tc>
                  <a:txBody>
                    <a:bodyPr/>
                    <a:lstStyle/>
                    <a:p>
                      <a:r>
                        <a:rPr lang="en-US" sz="1200" noProof="0" dirty="0"/>
                        <a:t>Germany</a:t>
                      </a:r>
                    </a:p>
                  </a:txBody>
                  <a:tcPr/>
                </a:tc>
                <a:tc>
                  <a:txBody>
                    <a:bodyPr/>
                    <a:lstStyle/>
                    <a:p>
                      <a:r>
                        <a:rPr lang="en-US" sz="1200" noProof="0" dirty="0"/>
                        <a:t>Norway</a:t>
                      </a:r>
                    </a:p>
                  </a:txBody>
                  <a:tcPr/>
                </a:tc>
                <a:extLst>
                  <a:ext uri="{0D108BD9-81ED-4DB2-BD59-A6C34878D82A}">
                    <a16:rowId xmlns:a16="http://schemas.microsoft.com/office/drawing/2014/main" val="1439111216"/>
                  </a:ext>
                </a:extLst>
              </a:tr>
              <a:tr h="274320">
                <a:tc>
                  <a:txBody>
                    <a:bodyPr/>
                    <a:lstStyle/>
                    <a:p>
                      <a:r>
                        <a:rPr lang="en-US" sz="1200" noProof="0" dirty="0"/>
                        <a:t>Italy</a:t>
                      </a:r>
                    </a:p>
                  </a:txBody>
                  <a:tcPr/>
                </a:tc>
                <a:tc>
                  <a:txBody>
                    <a:bodyPr/>
                    <a:lstStyle/>
                    <a:p>
                      <a:r>
                        <a:rPr lang="en-US" sz="1200" noProof="0" dirty="0"/>
                        <a:t>Italy</a:t>
                      </a:r>
                    </a:p>
                  </a:txBody>
                  <a:tcPr/>
                </a:tc>
                <a:tc>
                  <a:txBody>
                    <a:bodyPr/>
                    <a:lstStyle/>
                    <a:p>
                      <a:r>
                        <a:rPr lang="en-US" sz="1200" noProof="0" dirty="0"/>
                        <a:t>Spain</a:t>
                      </a:r>
                    </a:p>
                  </a:txBody>
                  <a:tcPr/>
                </a:tc>
                <a:extLst>
                  <a:ext uri="{0D108BD9-81ED-4DB2-BD59-A6C34878D82A}">
                    <a16:rowId xmlns:a16="http://schemas.microsoft.com/office/drawing/2014/main" val="1222930108"/>
                  </a:ext>
                </a:extLst>
              </a:tr>
              <a:tr h="274320">
                <a:tc>
                  <a:txBody>
                    <a:bodyPr/>
                    <a:lstStyle/>
                    <a:p>
                      <a:r>
                        <a:rPr lang="en-US" sz="1200" noProof="0" dirty="0"/>
                        <a:t>Japan</a:t>
                      </a:r>
                    </a:p>
                  </a:txBody>
                  <a:tcPr/>
                </a:tc>
                <a:tc>
                  <a:txBody>
                    <a:bodyPr/>
                    <a:lstStyle/>
                    <a:p>
                      <a:r>
                        <a:rPr lang="en-US" sz="1200" noProof="0" dirty="0"/>
                        <a:t>Netherland</a:t>
                      </a:r>
                    </a:p>
                  </a:txBody>
                  <a:tcPr/>
                </a:tc>
                <a:tc>
                  <a:txBody>
                    <a:bodyPr/>
                    <a:lstStyle/>
                    <a:p>
                      <a:r>
                        <a:rPr lang="en-US" sz="1200" noProof="0" dirty="0"/>
                        <a:t>United</a:t>
                      </a:r>
                      <a:r>
                        <a:rPr lang="en-US" sz="1200" baseline="0" noProof="0" dirty="0"/>
                        <a:t> Kingdom</a:t>
                      </a:r>
                      <a:endParaRPr lang="en-US" sz="1200" noProof="0" dirty="0"/>
                    </a:p>
                  </a:txBody>
                  <a:tcPr/>
                </a:tc>
                <a:extLst>
                  <a:ext uri="{0D108BD9-81ED-4DB2-BD59-A6C34878D82A}">
                    <a16:rowId xmlns:a16="http://schemas.microsoft.com/office/drawing/2014/main" val="2783676417"/>
                  </a:ext>
                </a:extLst>
              </a:tr>
              <a:tr h="274320">
                <a:tc>
                  <a:txBody>
                    <a:bodyPr/>
                    <a:lstStyle/>
                    <a:p>
                      <a:r>
                        <a:rPr lang="en-US" sz="1200" noProof="0" dirty="0"/>
                        <a:t>Latvia</a:t>
                      </a:r>
                    </a:p>
                  </a:txBody>
                  <a:tcPr/>
                </a:tc>
                <a:tc>
                  <a:txBody>
                    <a:bodyPr/>
                    <a:lstStyle/>
                    <a:p>
                      <a:r>
                        <a:rPr lang="en-US" sz="1200" noProof="0" dirty="0"/>
                        <a:t>New Zealand</a:t>
                      </a:r>
                    </a:p>
                  </a:txBody>
                  <a:tcPr/>
                </a:tc>
                <a:tc>
                  <a:txBody>
                    <a:bodyPr/>
                    <a:lstStyle/>
                    <a:p>
                      <a:endParaRPr lang="lv-LV" sz="1200" dirty="0"/>
                    </a:p>
                  </a:txBody>
                  <a:tcPr/>
                </a:tc>
                <a:extLst>
                  <a:ext uri="{0D108BD9-81ED-4DB2-BD59-A6C34878D82A}">
                    <a16:rowId xmlns:a16="http://schemas.microsoft.com/office/drawing/2014/main" val="208024811"/>
                  </a:ext>
                </a:extLst>
              </a:tr>
              <a:tr h="274320">
                <a:tc>
                  <a:txBody>
                    <a:bodyPr/>
                    <a:lstStyle/>
                    <a:p>
                      <a:r>
                        <a:rPr lang="en-US" sz="1200" noProof="0" dirty="0"/>
                        <a:t>Lithuania</a:t>
                      </a:r>
                    </a:p>
                  </a:txBody>
                  <a:tcPr/>
                </a:tc>
                <a:tc>
                  <a:txBody>
                    <a:bodyPr/>
                    <a:lstStyle/>
                    <a:p>
                      <a:r>
                        <a:rPr lang="en-US" sz="1200" noProof="0" dirty="0"/>
                        <a:t>Norway</a:t>
                      </a:r>
                    </a:p>
                  </a:txBody>
                  <a:tcPr/>
                </a:tc>
                <a:tc>
                  <a:txBody>
                    <a:bodyPr/>
                    <a:lstStyle/>
                    <a:p>
                      <a:endParaRPr lang="lv-LV" sz="1200" dirty="0"/>
                    </a:p>
                  </a:txBody>
                  <a:tcPr/>
                </a:tc>
                <a:extLst>
                  <a:ext uri="{0D108BD9-81ED-4DB2-BD59-A6C34878D82A}">
                    <a16:rowId xmlns:a16="http://schemas.microsoft.com/office/drawing/2014/main" val="3330914133"/>
                  </a:ext>
                </a:extLst>
              </a:tr>
              <a:tr h="274320">
                <a:tc>
                  <a:txBody>
                    <a:bodyPr/>
                    <a:lstStyle/>
                    <a:p>
                      <a:r>
                        <a:rPr lang="en-US" sz="1200" noProof="0" dirty="0"/>
                        <a:t>Norway</a:t>
                      </a:r>
                    </a:p>
                  </a:txBody>
                  <a:tcPr/>
                </a:tc>
                <a:tc>
                  <a:txBody>
                    <a:bodyPr/>
                    <a:lstStyle/>
                    <a:p>
                      <a:r>
                        <a:rPr lang="en-US" sz="1200" noProof="0" dirty="0"/>
                        <a:t>Spain</a:t>
                      </a:r>
                    </a:p>
                  </a:txBody>
                  <a:tcPr/>
                </a:tc>
                <a:tc>
                  <a:txBody>
                    <a:bodyPr/>
                    <a:lstStyle/>
                    <a:p>
                      <a:endParaRPr lang="lv-LV" sz="1200" dirty="0"/>
                    </a:p>
                  </a:txBody>
                  <a:tcPr/>
                </a:tc>
                <a:extLst>
                  <a:ext uri="{0D108BD9-81ED-4DB2-BD59-A6C34878D82A}">
                    <a16:rowId xmlns:a16="http://schemas.microsoft.com/office/drawing/2014/main" val="660600778"/>
                  </a:ext>
                </a:extLst>
              </a:tr>
              <a:tr h="274320">
                <a:tc>
                  <a:txBody>
                    <a:bodyPr/>
                    <a:lstStyle/>
                    <a:p>
                      <a:r>
                        <a:rPr lang="en-US" sz="1200" noProof="0" dirty="0"/>
                        <a:t>Spain</a:t>
                      </a:r>
                    </a:p>
                  </a:txBody>
                  <a:tcPr/>
                </a:tc>
                <a:tc>
                  <a:txBody>
                    <a:bodyPr/>
                    <a:lstStyle/>
                    <a:p>
                      <a:r>
                        <a:rPr lang="en-US" sz="1200" noProof="0" dirty="0"/>
                        <a:t>United States</a:t>
                      </a:r>
                    </a:p>
                  </a:txBody>
                  <a:tcPr/>
                </a:tc>
                <a:tc>
                  <a:txBody>
                    <a:bodyPr/>
                    <a:lstStyle/>
                    <a:p>
                      <a:endParaRPr lang="lv-LV" sz="1200" dirty="0"/>
                    </a:p>
                  </a:txBody>
                  <a:tcPr/>
                </a:tc>
                <a:extLst>
                  <a:ext uri="{0D108BD9-81ED-4DB2-BD59-A6C34878D82A}">
                    <a16:rowId xmlns:a16="http://schemas.microsoft.com/office/drawing/2014/main" val="1900299599"/>
                  </a:ext>
                </a:extLst>
              </a:tr>
              <a:tr h="274320">
                <a:tc>
                  <a:txBody>
                    <a:bodyPr/>
                    <a:lstStyle/>
                    <a:p>
                      <a:r>
                        <a:rPr lang="en-US" sz="1200" noProof="0" dirty="0"/>
                        <a:t>Sweden</a:t>
                      </a:r>
                    </a:p>
                  </a:txBody>
                  <a:tcPr/>
                </a:tc>
                <a:tc>
                  <a:txBody>
                    <a:bodyPr/>
                    <a:lstStyle/>
                    <a:p>
                      <a:endParaRPr lang="en-US" sz="1200" noProof="0" dirty="0"/>
                    </a:p>
                  </a:txBody>
                  <a:tcPr/>
                </a:tc>
                <a:tc>
                  <a:txBody>
                    <a:bodyPr/>
                    <a:lstStyle/>
                    <a:p>
                      <a:endParaRPr lang="lv-LV" sz="1200" dirty="0"/>
                    </a:p>
                  </a:txBody>
                  <a:tcPr/>
                </a:tc>
                <a:extLst>
                  <a:ext uri="{0D108BD9-81ED-4DB2-BD59-A6C34878D82A}">
                    <a16:rowId xmlns:a16="http://schemas.microsoft.com/office/drawing/2014/main" val="3925328802"/>
                  </a:ext>
                </a:extLst>
              </a:tr>
              <a:tr h="0">
                <a:tc>
                  <a:txBody>
                    <a:bodyPr/>
                    <a:lstStyle/>
                    <a:p>
                      <a:r>
                        <a:rPr lang="en-US" sz="1200" noProof="0" dirty="0"/>
                        <a:t>United States</a:t>
                      </a:r>
                    </a:p>
                  </a:txBody>
                  <a:tcPr/>
                </a:tc>
                <a:tc>
                  <a:txBody>
                    <a:bodyPr/>
                    <a:lstStyle/>
                    <a:p>
                      <a:endParaRPr lang="en-US" sz="1200" noProof="0" dirty="0"/>
                    </a:p>
                  </a:txBody>
                  <a:tcPr/>
                </a:tc>
                <a:tc>
                  <a:txBody>
                    <a:bodyPr/>
                    <a:lstStyle/>
                    <a:p>
                      <a:endParaRPr lang="lv-LV" sz="1200" dirty="0"/>
                    </a:p>
                  </a:txBody>
                  <a:tcPr/>
                </a:tc>
                <a:extLst>
                  <a:ext uri="{0D108BD9-81ED-4DB2-BD59-A6C34878D82A}">
                    <a16:rowId xmlns:a16="http://schemas.microsoft.com/office/drawing/2014/main" val="2943689110"/>
                  </a:ext>
                </a:extLst>
              </a:tr>
              <a:tr h="274320">
                <a:tc>
                  <a:txBody>
                    <a:bodyPr/>
                    <a:lstStyle/>
                    <a:p>
                      <a:r>
                        <a:rPr lang="en-US" sz="1200" noProof="0" dirty="0"/>
                        <a:t>South Africa</a:t>
                      </a:r>
                    </a:p>
                  </a:txBody>
                  <a:tcPr/>
                </a:tc>
                <a:tc>
                  <a:txBody>
                    <a:bodyPr/>
                    <a:lstStyle/>
                    <a:p>
                      <a:endParaRPr lang="en-US" sz="1200" noProof="0" dirty="0"/>
                    </a:p>
                  </a:txBody>
                  <a:tcPr/>
                </a:tc>
                <a:tc>
                  <a:txBody>
                    <a:bodyPr/>
                    <a:lstStyle/>
                    <a:p>
                      <a:endParaRPr lang="lv-LV" sz="1200" dirty="0"/>
                    </a:p>
                  </a:txBody>
                  <a:tcPr/>
                </a:tc>
                <a:extLst>
                  <a:ext uri="{0D108BD9-81ED-4DB2-BD59-A6C34878D82A}">
                    <a16:rowId xmlns:a16="http://schemas.microsoft.com/office/drawing/2014/main" val="724955635"/>
                  </a:ext>
                </a:extLst>
              </a:tr>
            </a:tbl>
          </a:graphicData>
        </a:graphic>
      </p:graphicFrame>
    </p:spTree>
    <p:extLst>
      <p:ext uri="{BB962C8B-B14F-4D97-AF65-F5344CB8AC3E}">
        <p14:creationId xmlns:p14="http://schemas.microsoft.com/office/powerpoint/2010/main" val="1233831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Bioeconomy</a:t>
            </a:r>
            <a:r>
              <a:rPr lang="en-US" sz="3200" dirty="0"/>
              <a:t> in Thailand</a:t>
            </a:r>
          </a:p>
        </p:txBody>
      </p:sp>
      <p:sp>
        <p:nvSpPr>
          <p:cNvPr id="3" name="Content Placeholder 2"/>
          <p:cNvSpPr>
            <a:spLocks noGrp="1"/>
          </p:cNvSpPr>
          <p:nvPr>
            <p:ph sz="half" idx="1"/>
          </p:nvPr>
        </p:nvSpPr>
        <p:spPr>
          <a:xfrm>
            <a:off x="373222" y="1694506"/>
            <a:ext cx="3886200" cy="4351338"/>
          </a:xfrm>
        </p:spPr>
        <p:txBody>
          <a:bodyPr>
            <a:normAutofit/>
          </a:bodyPr>
          <a:lstStyle/>
          <a:p>
            <a:r>
              <a:rPr lang="en-US" sz="2000" dirty="0"/>
              <a:t>National development is aimed to overcome the middle-income trap while reducing social inequality and harmful environmental impacts</a:t>
            </a:r>
          </a:p>
          <a:p>
            <a:r>
              <a:rPr lang="en-US" sz="2000" dirty="0"/>
              <a:t>Main crops for development: cassava and sugarcane to mostly produce bioplastics, biofuels, </a:t>
            </a:r>
            <a:r>
              <a:rPr lang="en-US" sz="2000" dirty="0" err="1"/>
              <a:t>biochemicals</a:t>
            </a:r>
            <a:endParaRPr lang="en-US" sz="2000" dirty="0"/>
          </a:p>
        </p:txBody>
      </p:sp>
      <p:pic>
        <p:nvPicPr>
          <p:cNvPr id="6" name="Content Placeholder 5"/>
          <p:cNvPicPr>
            <a:picLocks noGrp="1" noChangeAspect="1"/>
          </p:cNvPicPr>
          <p:nvPr>
            <p:ph sz="half" idx="2"/>
          </p:nvPr>
        </p:nvPicPr>
        <p:blipFill rotWithShape="1">
          <a:blip r:embed="rId3"/>
          <a:srcRect b="1211"/>
          <a:stretch/>
        </p:blipFill>
        <p:spPr>
          <a:xfrm>
            <a:off x="5124450" y="1395135"/>
            <a:ext cx="3381805" cy="4146391"/>
          </a:xfrm>
          <a:prstGeom prst="rect">
            <a:avLst/>
          </a:prstGeom>
        </p:spPr>
      </p:pic>
      <p:sp>
        <p:nvSpPr>
          <p:cNvPr id="4" name="Slide Number Placeholder 3"/>
          <p:cNvSpPr>
            <a:spLocks noGrp="1"/>
          </p:cNvSpPr>
          <p:nvPr>
            <p:ph type="sldNum" sz="quarter" idx="12"/>
          </p:nvPr>
        </p:nvSpPr>
        <p:spPr/>
        <p:txBody>
          <a:bodyPr/>
          <a:lstStyle/>
          <a:p>
            <a:fld id="{F5D31388-1EA4-4B74-8FFA-0D39003D9700}" type="slidenum">
              <a:rPr lang="it-IT" smtClean="0"/>
              <a:pPr/>
              <a:t>66</a:t>
            </a:fld>
            <a:endParaRPr lang="it-IT"/>
          </a:p>
        </p:txBody>
      </p:sp>
      <p:sp>
        <p:nvSpPr>
          <p:cNvPr id="7" name="TextBox 6"/>
          <p:cNvSpPr txBox="1"/>
          <p:nvPr/>
        </p:nvSpPr>
        <p:spPr>
          <a:xfrm>
            <a:off x="5124451" y="5565397"/>
            <a:ext cx="3381804" cy="246221"/>
          </a:xfrm>
          <a:prstGeom prst="rect">
            <a:avLst/>
          </a:prstGeom>
          <a:noFill/>
        </p:spPr>
        <p:txBody>
          <a:bodyPr wrap="square" rtlCol="0">
            <a:spAutoFit/>
          </a:bodyPr>
          <a:lstStyle/>
          <a:p>
            <a:pPr algn="ctr"/>
            <a:r>
              <a:rPr lang="en-US" sz="1000" dirty="0"/>
              <a:t>Source: from</a:t>
            </a:r>
            <a:r>
              <a:rPr lang="lv-LV" sz="1000" dirty="0"/>
              <a:t> </a:t>
            </a:r>
            <a:r>
              <a:rPr lang="lv-LV" sz="1000" dirty="0" err="1"/>
              <a:t>Aung</a:t>
            </a:r>
            <a:r>
              <a:rPr lang="lv-LV" sz="1000" dirty="0"/>
              <a:t>, M. T, 2021 [29]</a:t>
            </a:r>
          </a:p>
        </p:txBody>
      </p:sp>
    </p:spTree>
    <p:extLst>
      <p:ext uri="{BB962C8B-B14F-4D97-AF65-F5344CB8AC3E}">
        <p14:creationId xmlns:p14="http://schemas.microsoft.com/office/powerpoint/2010/main" val="682229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Bioeconomy</a:t>
            </a:r>
            <a:r>
              <a:rPr lang="en-US" sz="3200" dirty="0"/>
              <a:t> in Germany</a:t>
            </a:r>
          </a:p>
        </p:txBody>
      </p:sp>
      <p:sp>
        <p:nvSpPr>
          <p:cNvPr id="3" name="Content Placeholder 2"/>
          <p:cNvSpPr>
            <a:spLocks noGrp="1"/>
          </p:cNvSpPr>
          <p:nvPr>
            <p:ph idx="1"/>
          </p:nvPr>
        </p:nvSpPr>
        <p:spPr>
          <a:xfrm>
            <a:off x="375556" y="1823125"/>
            <a:ext cx="8392886" cy="4049931"/>
          </a:xfrm>
        </p:spPr>
        <p:txBody>
          <a:bodyPr/>
          <a:lstStyle/>
          <a:p>
            <a:r>
              <a:rPr lang="lv-LV" sz="2000" dirty="0" err="1"/>
              <a:t>Szarka</a:t>
            </a:r>
            <a:r>
              <a:rPr lang="lv-LV" sz="2000" dirty="0"/>
              <a:t> N., </a:t>
            </a:r>
            <a:r>
              <a:rPr lang="lv-LV" sz="2000" dirty="0" err="1"/>
              <a:t>et.al</a:t>
            </a:r>
            <a:r>
              <a:rPr lang="lv-LV" sz="2000" dirty="0"/>
              <a:t>. </a:t>
            </a:r>
            <a:r>
              <a:rPr lang="en-US" sz="2000" dirty="0"/>
              <a:t>offers an insight into the </a:t>
            </a:r>
            <a:r>
              <a:rPr lang="en-US" sz="2000" dirty="0" err="1"/>
              <a:t>bioeconomy</a:t>
            </a:r>
            <a:r>
              <a:rPr lang="en-US" sz="2000" dirty="0"/>
              <a:t> development in Germany</a:t>
            </a:r>
          </a:p>
          <a:p>
            <a:r>
              <a:rPr lang="en-US" sz="2000" dirty="0" err="1"/>
              <a:t>Bioeconomy</a:t>
            </a:r>
            <a:r>
              <a:rPr lang="en-US" sz="2000" dirty="0"/>
              <a:t> Council, German Research Strategy of </a:t>
            </a:r>
            <a:r>
              <a:rPr lang="en-US" sz="2000" dirty="0" err="1"/>
              <a:t>Bioeconomy</a:t>
            </a:r>
            <a:r>
              <a:rPr lang="en-US" sz="2000" dirty="0"/>
              <a:t> in 2010, National Policy Strategy on </a:t>
            </a:r>
            <a:r>
              <a:rPr lang="en-US" sz="2000" dirty="0" err="1"/>
              <a:t>Bioeconomy</a:t>
            </a:r>
            <a:r>
              <a:rPr lang="en-US" sz="2000" dirty="0"/>
              <a:t> in 2013, A new </a:t>
            </a:r>
            <a:r>
              <a:rPr lang="en-US" sz="2000" dirty="0" err="1"/>
              <a:t>comprehe</a:t>
            </a:r>
            <a:r>
              <a:rPr lang="lv-LV" sz="2000" dirty="0"/>
              <a:t>n</a:t>
            </a:r>
            <a:r>
              <a:rPr lang="en-US" sz="2000" dirty="0" err="1"/>
              <a:t>sive</a:t>
            </a:r>
            <a:r>
              <a:rPr lang="en-US" sz="2000" dirty="0"/>
              <a:t> </a:t>
            </a:r>
            <a:r>
              <a:rPr lang="en-US" sz="2000" dirty="0" err="1"/>
              <a:t>bioeconomy</a:t>
            </a:r>
            <a:r>
              <a:rPr lang="en-US" sz="2000" dirty="0"/>
              <a:t> strategy in 2020</a:t>
            </a:r>
          </a:p>
          <a:p>
            <a:r>
              <a:rPr lang="en-US" sz="2000" dirty="0"/>
              <a:t>A 6% share of the gross value added and a 12% share of the employment in the national economy in 2010</a:t>
            </a:r>
          </a:p>
          <a:p>
            <a:r>
              <a:rPr lang="en-US" sz="2000" dirty="0"/>
              <a:t>About 47% of the entire land is used for agriculture</a:t>
            </a:r>
          </a:p>
          <a:p>
            <a:r>
              <a:rPr lang="en-US" sz="2000" dirty="0"/>
              <a:t>Main crops are cereals, followed by roots and oil crops, others include: pulses, fruit, vegetables and industrial crops</a:t>
            </a:r>
          </a:p>
          <a:p>
            <a:r>
              <a:rPr lang="en-US" sz="2000" dirty="0"/>
              <a:t>Different agricultural resources are greens harvested from plants and permanent grasslands</a:t>
            </a:r>
          </a:p>
          <a:p>
            <a:endParaRPr lang="lv-LV" dirty="0"/>
          </a:p>
          <a:p>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67</a:t>
            </a:fld>
            <a:endParaRPr lang="it-IT"/>
          </a:p>
        </p:txBody>
      </p:sp>
      <p:sp>
        <p:nvSpPr>
          <p:cNvPr id="5" name="TextBox 4"/>
          <p:cNvSpPr txBox="1"/>
          <p:nvPr/>
        </p:nvSpPr>
        <p:spPr>
          <a:xfrm>
            <a:off x="375556" y="5771456"/>
            <a:ext cx="8392885" cy="246221"/>
          </a:xfrm>
          <a:prstGeom prst="rect">
            <a:avLst/>
          </a:prstGeom>
          <a:noFill/>
        </p:spPr>
        <p:txBody>
          <a:bodyPr wrap="square" rtlCol="0">
            <a:spAutoFit/>
          </a:bodyPr>
          <a:lstStyle/>
          <a:p>
            <a:pPr algn="ctr"/>
            <a:r>
              <a:rPr lang="en-US" sz="1000" dirty="0"/>
              <a:t>Source: from </a:t>
            </a:r>
            <a:r>
              <a:rPr lang="lv-LV" sz="1000" dirty="0" err="1"/>
              <a:t>Szarka</a:t>
            </a:r>
            <a:r>
              <a:rPr lang="lv-LV" sz="1000" dirty="0"/>
              <a:t> N. </a:t>
            </a:r>
            <a:r>
              <a:rPr lang="lv-LV" sz="1000" dirty="0" err="1"/>
              <a:t>et.al</a:t>
            </a:r>
            <a:r>
              <a:rPr lang="lv-LV" sz="1000" dirty="0"/>
              <a:t>., 2021 [30]</a:t>
            </a:r>
          </a:p>
        </p:txBody>
      </p:sp>
    </p:spTree>
    <p:extLst>
      <p:ext uri="{BB962C8B-B14F-4D97-AF65-F5344CB8AC3E}">
        <p14:creationId xmlns:p14="http://schemas.microsoft.com/office/powerpoint/2010/main" val="2845526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Use of blueberry waste</a:t>
            </a:r>
            <a:endParaRPr lang="lv-LV" sz="3200" dirty="0"/>
          </a:p>
        </p:txBody>
      </p:sp>
      <p:pic>
        <p:nvPicPr>
          <p:cNvPr id="10" name="Content Placeholder 9"/>
          <p:cNvPicPr>
            <a:picLocks noGrp="1" noChangeAspect="1"/>
          </p:cNvPicPr>
          <p:nvPr>
            <p:ph idx="1"/>
          </p:nvPr>
        </p:nvPicPr>
        <p:blipFill>
          <a:blip r:embed="rId3"/>
          <a:stretch>
            <a:fillRect/>
          </a:stretch>
        </p:blipFill>
        <p:spPr>
          <a:xfrm>
            <a:off x="375556" y="1538289"/>
            <a:ext cx="8391525" cy="4197590"/>
          </a:xfrm>
          <a:prstGeom prst="rect">
            <a:avLst/>
          </a:prstGeom>
        </p:spPr>
      </p:pic>
      <p:sp>
        <p:nvSpPr>
          <p:cNvPr id="4" name="Slide Number Placeholder 3"/>
          <p:cNvSpPr>
            <a:spLocks noGrp="1"/>
          </p:cNvSpPr>
          <p:nvPr>
            <p:ph type="sldNum" sz="quarter" idx="12"/>
          </p:nvPr>
        </p:nvSpPr>
        <p:spPr/>
        <p:txBody>
          <a:bodyPr/>
          <a:lstStyle/>
          <a:p>
            <a:fld id="{F5D31388-1EA4-4B74-8FFA-0D39003D9700}" type="slidenum">
              <a:rPr lang="it-IT" smtClean="0"/>
              <a:pPr/>
              <a:t>68</a:t>
            </a:fld>
            <a:endParaRPr lang="it-IT"/>
          </a:p>
        </p:txBody>
      </p:sp>
      <p:sp>
        <p:nvSpPr>
          <p:cNvPr id="7" name="TextBox 6"/>
          <p:cNvSpPr txBox="1"/>
          <p:nvPr/>
        </p:nvSpPr>
        <p:spPr>
          <a:xfrm>
            <a:off x="478426" y="5820175"/>
            <a:ext cx="8392885" cy="246221"/>
          </a:xfrm>
          <a:prstGeom prst="rect">
            <a:avLst/>
          </a:prstGeom>
          <a:noFill/>
        </p:spPr>
        <p:txBody>
          <a:bodyPr wrap="square" rtlCol="0">
            <a:spAutoFit/>
          </a:bodyPr>
          <a:lstStyle/>
          <a:p>
            <a:pPr algn="ctr"/>
            <a:r>
              <a:rPr lang="en-US" sz="1000" dirty="0"/>
              <a:t>Source: from </a:t>
            </a:r>
            <a:r>
              <a:rPr lang="lv-LV" sz="1000" dirty="0" err="1"/>
              <a:t>Liu</a:t>
            </a:r>
            <a:r>
              <a:rPr lang="lv-LV" sz="1000" dirty="0"/>
              <a:t> H. </a:t>
            </a:r>
            <a:r>
              <a:rPr lang="lv-LV" sz="1000" dirty="0" err="1"/>
              <a:t>et.al</a:t>
            </a:r>
            <a:r>
              <a:rPr lang="lv-LV" sz="1000" dirty="0"/>
              <a:t>., 2021 [31]</a:t>
            </a:r>
          </a:p>
        </p:txBody>
      </p:sp>
    </p:spTree>
    <p:extLst>
      <p:ext uri="{BB962C8B-B14F-4D97-AF65-F5344CB8AC3E}">
        <p14:creationId xmlns:p14="http://schemas.microsoft.com/office/powerpoint/2010/main" val="226983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lv-LV" sz="3200" dirty="0" err="1"/>
              <a:t>Use</a:t>
            </a:r>
            <a:r>
              <a:rPr lang="en-US" sz="3200" dirty="0"/>
              <a:t> of food waste</a:t>
            </a:r>
          </a:p>
        </p:txBody>
      </p:sp>
      <p:pic>
        <p:nvPicPr>
          <p:cNvPr id="5" name="Content Placeholder 4"/>
          <p:cNvPicPr>
            <a:picLocks noGrp="1" noChangeAspect="1"/>
          </p:cNvPicPr>
          <p:nvPr>
            <p:ph idx="1"/>
          </p:nvPr>
        </p:nvPicPr>
        <p:blipFill>
          <a:blip r:embed="rId3"/>
          <a:stretch>
            <a:fillRect/>
          </a:stretch>
        </p:blipFill>
        <p:spPr>
          <a:xfrm>
            <a:off x="1080099" y="1546860"/>
            <a:ext cx="6092259" cy="4208141"/>
          </a:xfrm>
          <a:prstGeom prst="rect">
            <a:avLst/>
          </a:prstGeom>
        </p:spPr>
      </p:pic>
      <p:sp>
        <p:nvSpPr>
          <p:cNvPr id="4" name="Slide Number Placeholder 3"/>
          <p:cNvSpPr>
            <a:spLocks noGrp="1"/>
          </p:cNvSpPr>
          <p:nvPr>
            <p:ph type="sldNum" sz="quarter" idx="12"/>
          </p:nvPr>
        </p:nvSpPr>
        <p:spPr/>
        <p:txBody>
          <a:bodyPr/>
          <a:lstStyle/>
          <a:p>
            <a:fld id="{F5D31388-1EA4-4B74-8FFA-0D39003D9700}" type="slidenum">
              <a:rPr lang="it-IT" smtClean="0"/>
              <a:pPr/>
              <a:t>69</a:t>
            </a:fld>
            <a:endParaRPr lang="it-IT"/>
          </a:p>
        </p:txBody>
      </p:sp>
      <p:sp>
        <p:nvSpPr>
          <p:cNvPr id="6" name="TextBox 5"/>
          <p:cNvSpPr txBox="1"/>
          <p:nvPr/>
        </p:nvSpPr>
        <p:spPr>
          <a:xfrm>
            <a:off x="375556" y="5784156"/>
            <a:ext cx="8392885" cy="246221"/>
          </a:xfrm>
          <a:prstGeom prst="rect">
            <a:avLst/>
          </a:prstGeom>
          <a:noFill/>
        </p:spPr>
        <p:txBody>
          <a:bodyPr wrap="square" rtlCol="0">
            <a:spAutoFit/>
          </a:bodyPr>
          <a:lstStyle/>
          <a:p>
            <a:pPr algn="ctr"/>
            <a:r>
              <a:rPr lang="en-US" sz="1000" dirty="0"/>
              <a:t>Source: from </a:t>
            </a:r>
            <a:r>
              <a:rPr lang="lv-LV" sz="1000" dirty="0" err="1"/>
              <a:t>Pleissner</a:t>
            </a:r>
            <a:r>
              <a:rPr lang="lv-LV" sz="1000" dirty="0"/>
              <a:t> </a:t>
            </a:r>
            <a:r>
              <a:rPr lang="lv-LV" sz="1000" dirty="0" err="1"/>
              <a:t>D.et.al</a:t>
            </a:r>
            <a:r>
              <a:rPr lang="lv-LV" sz="1000" dirty="0"/>
              <a:t>., 2016 [32]</a:t>
            </a:r>
          </a:p>
        </p:txBody>
      </p:sp>
    </p:spTree>
    <p:extLst>
      <p:ext uri="{BB962C8B-B14F-4D97-AF65-F5344CB8AC3E}">
        <p14:creationId xmlns:p14="http://schemas.microsoft.com/office/powerpoint/2010/main" val="95556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9460"/>
            <a:ext cx="8229600" cy="3814011"/>
          </a:xfrm>
        </p:spPr>
        <p:txBody>
          <a:bodyPr>
            <a:normAutofit/>
          </a:bodyPr>
          <a:lstStyle/>
          <a:p>
            <a:pPr algn="just"/>
            <a:r>
              <a:rPr lang="en-US" sz="2000" dirty="0"/>
              <a:t>Latin </a:t>
            </a:r>
            <a:r>
              <a:rPr lang="en-US" sz="2000" i="1" u="sng" dirty="0">
                <a:solidFill>
                  <a:schemeClr val="accent6">
                    <a:lumMod val="75000"/>
                  </a:schemeClr>
                </a:solidFill>
              </a:rPr>
              <a:t>ager (field)</a:t>
            </a:r>
            <a:r>
              <a:rPr lang="en-US" sz="2000" i="1" dirty="0">
                <a:solidFill>
                  <a:schemeClr val="accent6">
                    <a:lumMod val="75000"/>
                  </a:schemeClr>
                </a:solidFill>
              </a:rPr>
              <a:t> </a:t>
            </a:r>
            <a:r>
              <a:rPr lang="en-US" sz="2000" dirty="0"/>
              <a:t>and </a:t>
            </a:r>
            <a:r>
              <a:rPr lang="en-US" sz="2000" i="1" u="sng" dirty="0" err="1">
                <a:solidFill>
                  <a:schemeClr val="accent6">
                    <a:lumMod val="75000"/>
                  </a:schemeClr>
                </a:solidFill>
              </a:rPr>
              <a:t>colo</a:t>
            </a:r>
            <a:r>
              <a:rPr lang="en-US" sz="2000" i="1" u="sng" dirty="0">
                <a:solidFill>
                  <a:schemeClr val="accent6">
                    <a:lumMod val="75000"/>
                  </a:schemeClr>
                </a:solidFill>
              </a:rPr>
              <a:t> (cultivation)</a:t>
            </a:r>
            <a:r>
              <a:rPr lang="en-US" sz="2000" i="1" dirty="0">
                <a:solidFill>
                  <a:schemeClr val="accent6">
                    <a:lumMod val="75000"/>
                  </a:schemeClr>
                </a:solidFill>
              </a:rPr>
              <a:t> </a:t>
            </a:r>
            <a:r>
              <a:rPr lang="en-US" sz="2000" dirty="0"/>
              <a:t>combined </a:t>
            </a:r>
            <a:r>
              <a:rPr lang="en-US" sz="2000" i="1" u="sng" dirty="0" err="1">
                <a:solidFill>
                  <a:schemeClr val="accent6">
                    <a:lumMod val="75000"/>
                  </a:schemeClr>
                </a:solidFill>
              </a:rPr>
              <a:t>agricultura</a:t>
            </a:r>
            <a:r>
              <a:rPr lang="en-US" sz="2000" dirty="0"/>
              <a:t>: agriculture or farming</a:t>
            </a:r>
          </a:p>
          <a:p>
            <a:pPr algn="just"/>
            <a:r>
              <a:rPr lang="en-US" sz="2000" dirty="0"/>
              <a:t>Historically, systems can be divided according to the involvement of livestock in plant cultivation</a:t>
            </a:r>
            <a:endParaRPr lang="lv-LV" sz="2000" dirty="0"/>
          </a:p>
          <a:p>
            <a:pPr algn="just"/>
            <a:r>
              <a:rPr lang="en-US" sz="2000" dirty="0"/>
              <a:t>Nowadays the term covers a wide range of activities, including cultivation, plant use, domestication of animals, gardening, crop cultivation, livestock rearing</a:t>
            </a:r>
            <a:endParaRPr lang="lv-LV" sz="2000" dirty="0"/>
          </a:p>
          <a:p>
            <a:pPr algn="just"/>
            <a:r>
              <a:rPr lang="en-US" sz="2000" dirty="0"/>
              <a:t>Types of agriculture can be divided according to soil types, cultivation amounts, main crops or animals</a:t>
            </a:r>
          </a:p>
          <a:p>
            <a:pPr algn="just"/>
            <a:r>
              <a:rPr lang="en-US" sz="2000" dirty="0"/>
              <a:t>Two primary subsectors of agriculture are </a:t>
            </a:r>
            <a:r>
              <a:rPr lang="en-US" sz="2000" i="1" u="sng" dirty="0">
                <a:solidFill>
                  <a:schemeClr val="accent6">
                    <a:lumMod val="75000"/>
                  </a:schemeClr>
                </a:solidFill>
              </a:rPr>
              <a:t>livestock farming</a:t>
            </a:r>
            <a:r>
              <a:rPr lang="en-US" sz="2000" dirty="0">
                <a:solidFill>
                  <a:schemeClr val="accent6">
                    <a:lumMod val="75000"/>
                  </a:schemeClr>
                </a:solidFill>
              </a:rPr>
              <a:t> </a:t>
            </a:r>
            <a:r>
              <a:rPr lang="en-US" sz="2000" dirty="0"/>
              <a:t>(animal husbandry) and </a:t>
            </a:r>
            <a:r>
              <a:rPr lang="en-US" sz="2000" i="1" u="sng" dirty="0">
                <a:solidFill>
                  <a:schemeClr val="accent6">
                    <a:lumMod val="75000"/>
                  </a:schemeClr>
                </a:solidFill>
              </a:rPr>
              <a:t>cultivation of plant</a:t>
            </a:r>
            <a:r>
              <a:rPr lang="lv-LV" sz="2000" i="1" u="sng" dirty="0">
                <a:solidFill>
                  <a:schemeClr val="accent6">
                    <a:lumMod val="75000"/>
                  </a:schemeClr>
                </a:solidFill>
              </a:rPr>
              <a:t>s</a:t>
            </a:r>
            <a:endParaRPr lang="en-US" sz="2000" dirty="0"/>
          </a:p>
          <a:p>
            <a:endParaRPr lang="lv-LV" sz="2400" dirty="0"/>
          </a:p>
        </p:txBody>
      </p:sp>
      <p:sp>
        <p:nvSpPr>
          <p:cNvPr id="3" name="Title 2"/>
          <p:cNvSpPr>
            <a:spLocks noGrp="1"/>
          </p:cNvSpPr>
          <p:nvPr>
            <p:ph type="title"/>
          </p:nvPr>
        </p:nvSpPr>
        <p:spPr>
          <a:xfrm>
            <a:off x="457200" y="1013660"/>
            <a:ext cx="8229600" cy="685800"/>
          </a:xfrm>
        </p:spPr>
        <p:txBody>
          <a:bodyPr>
            <a:normAutofit/>
          </a:bodyPr>
          <a:lstStyle/>
          <a:p>
            <a:r>
              <a:rPr lang="en-US" sz="3200" dirty="0"/>
              <a:t>Agriculture</a:t>
            </a:r>
          </a:p>
        </p:txBody>
      </p:sp>
      <p:sp>
        <p:nvSpPr>
          <p:cNvPr id="5" name="Slide Number Placeholder 4"/>
          <p:cNvSpPr>
            <a:spLocks noGrp="1"/>
          </p:cNvSpPr>
          <p:nvPr>
            <p:ph type="sldNum" sz="quarter" idx="12"/>
          </p:nvPr>
        </p:nvSpPr>
        <p:spPr/>
        <p:txBody>
          <a:bodyPr/>
          <a:lstStyle/>
          <a:p>
            <a:fld id="{F5D31388-1EA4-4B74-8FFA-0D39003D9700}" type="slidenum">
              <a:rPr lang="it-IT" smtClean="0"/>
              <a:pPr/>
              <a:t>7</a:t>
            </a:fld>
            <a:endParaRPr lang="it-IT"/>
          </a:p>
        </p:txBody>
      </p:sp>
    </p:spTree>
    <p:extLst>
      <p:ext uri="{BB962C8B-B14F-4D97-AF65-F5344CB8AC3E}">
        <p14:creationId xmlns:p14="http://schemas.microsoft.com/office/powerpoint/2010/main" val="4041983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lv-LV" sz="3200" dirty="0"/>
              <a:t>List </a:t>
            </a:r>
            <a:r>
              <a:rPr lang="en-US" sz="3200" dirty="0"/>
              <a:t>of</a:t>
            </a:r>
            <a:r>
              <a:rPr lang="lv-LV" sz="3200" dirty="0"/>
              <a:t> references (I)</a:t>
            </a:r>
          </a:p>
        </p:txBody>
      </p:sp>
      <p:sp>
        <p:nvSpPr>
          <p:cNvPr id="3" name="Content Placeholder 2"/>
          <p:cNvSpPr>
            <a:spLocks noGrp="1"/>
          </p:cNvSpPr>
          <p:nvPr>
            <p:ph idx="1"/>
          </p:nvPr>
        </p:nvSpPr>
        <p:spPr>
          <a:xfrm>
            <a:off x="375556" y="1623060"/>
            <a:ext cx="8665574" cy="4434840"/>
          </a:xfrm>
        </p:spPr>
        <p:txBody>
          <a:bodyPr>
            <a:noAutofit/>
          </a:bodyPr>
          <a:lstStyle/>
          <a:p>
            <a:pPr marL="228600" indent="-228600" algn="just">
              <a:spcBef>
                <a:spcPts val="0"/>
              </a:spcBef>
              <a:spcAft>
                <a:spcPts val="600"/>
              </a:spcAft>
              <a:buFont typeface="+mj-lt"/>
              <a:buAutoNum type="arabicPeriod"/>
            </a:pPr>
            <a:r>
              <a:rPr lang="en-US" sz="1200" dirty="0"/>
              <a:t>National Material Company, Galvanized Steel in The Agricultural Industry</a:t>
            </a:r>
            <a:r>
              <a:rPr lang="lv-LV" sz="1200" dirty="0"/>
              <a:t>, 2021, </a:t>
            </a:r>
            <a:r>
              <a:rPr lang="en-US" sz="1200" dirty="0"/>
              <a:t>Online</a:t>
            </a:r>
            <a:r>
              <a:rPr lang="lv-LV" sz="1200" dirty="0"/>
              <a:t>: </a:t>
            </a:r>
            <a:r>
              <a:rPr lang="lv-LV" sz="1200" dirty="0">
                <a:hlinkClick r:id="rId3"/>
              </a:rPr>
              <a:t>http://www.nationalmaterial.com/galvanized-steel-in-the-agricultural-industry/</a:t>
            </a:r>
            <a:endParaRPr lang="lv-LV" sz="1200" dirty="0"/>
          </a:p>
          <a:p>
            <a:pPr marL="228600" indent="-228600" algn="just">
              <a:spcBef>
                <a:spcPts val="0"/>
              </a:spcBef>
              <a:spcAft>
                <a:spcPts val="600"/>
              </a:spcAft>
              <a:buFont typeface="+mj-lt"/>
              <a:buAutoNum type="arabicPeriod"/>
            </a:pPr>
            <a:r>
              <a:rPr lang="en-US" sz="1200" dirty="0"/>
              <a:t>Geography Revision, Different Types of Agricultural Activity, 2021, Online</a:t>
            </a:r>
            <a:r>
              <a:rPr lang="lv-LV" sz="1200" dirty="0"/>
              <a:t>: </a:t>
            </a:r>
            <a:r>
              <a:rPr lang="lv-LV" sz="1200" dirty="0">
                <a:hlinkClick r:id="rId4"/>
              </a:rPr>
              <a:t>https://geography-revision.co.uk/gcse/agriculture/types-of-agricultural-activity/</a:t>
            </a:r>
            <a:endParaRPr lang="lv-LV" sz="1200" dirty="0"/>
          </a:p>
          <a:p>
            <a:pPr marL="228600" indent="-228600" algn="just">
              <a:spcBef>
                <a:spcPts val="0"/>
              </a:spcBef>
              <a:spcAft>
                <a:spcPts val="600"/>
              </a:spcAft>
              <a:buFont typeface="+mj-lt"/>
              <a:buAutoNum type="arabicPeriod"/>
            </a:pPr>
            <a:r>
              <a:rPr lang="en-US" sz="1200" dirty="0"/>
              <a:t>Ferguson College of Agriculture</a:t>
            </a:r>
            <a:r>
              <a:rPr lang="lv-LV" sz="1200" dirty="0"/>
              <a:t>, 2021, </a:t>
            </a:r>
            <a:r>
              <a:rPr lang="lv-LV" sz="1200" dirty="0" err="1"/>
              <a:t>Online</a:t>
            </a:r>
            <a:r>
              <a:rPr lang="lv-LV" sz="1200" dirty="0"/>
              <a:t>: </a:t>
            </a:r>
            <a:r>
              <a:rPr lang="lv-LV" sz="1200" dirty="0">
                <a:hlinkClick r:id="rId5"/>
              </a:rPr>
              <a:t>https://agriculture.okstate.edu/departments-programs/agecon/index.html?Forwarded=agecon.okstate.edu/isct/labranza/walters/conservation.doc</a:t>
            </a:r>
            <a:endParaRPr lang="lv-LV" sz="1200" dirty="0"/>
          </a:p>
          <a:p>
            <a:pPr marL="228600" indent="-228600" algn="just">
              <a:spcBef>
                <a:spcPts val="0"/>
              </a:spcBef>
              <a:spcAft>
                <a:spcPts val="600"/>
              </a:spcAft>
              <a:buFont typeface="+mj-lt"/>
              <a:buAutoNum type="arabicPeriod"/>
            </a:pPr>
            <a:r>
              <a:rPr lang="en-US" sz="1200" dirty="0"/>
              <a:t>Rural Support Service of Republic of Latvia</a:t>
            </a:r>
            <a:r>
              <a:rPr lang="lv-LV" sz="1200" dirty="0"/>
              <a:t>, </a:t>
            </a:r>
            <a:r>
              <a:rPr lang="en-US" sz="1200" dirty="0"/>
              <a:t>Guidelines for fallows and terms for receiving support, Ministry of Agriculture of the Republic of Latvia</a:t>
            </a:r>
            <a:r>
              <a:rPr lang="lv-LV" sz="1200" dirty="0"/>
              <a:t>, 2016</a:t>
            </a:r>
          </a:p>
          <a:p>
            <a:pPr marL="228600" indent="-228600" algn="just">
              <a:spcBef>
                <a:spcPts val="0"/>
              </a:spcBef>
              <a:spcAft>
                <a:spcPts val="600"/>
              </a:spcAft>
              <a:buFont typeface="+mj-lt"/>
              <a:buAutoNum type="arabicPeriod"/>
            </a:pPr>
            <a:r>
              <a:rPr lang="en-US" sz="1200" dirty="0"/>
              <a:t>Institute of Energy Systems and Environment, Photograph archive, Riga Technical University</a:t>
            </a:r>
            <a:r>
              <a:rPr lang="lv-LV" sz="1200" dirty="0"/>
              <a:t>, 2020</a:t>
            </a:r>
          </a:p>
          <a:p>
            <a:pPr marL="228600" indent="-228600" algn="just">
              <a:spcBef>
                <a:spcPts val="0"/>
              </a:spcBef>
              <a:spcAft>
                <a:spcPts val="600"/>
              </a:spcAft>
              <a:buFont typeface="+mj-lt"/>
              <a:buAutoNum type="arabicPeriod"/>
            </a:pPr>
            <a:r>
              <a:rPr lang="lv-LV" sz="1200" dirty="0" err="1"/>
              <a:t>Syuaib</a:t>
            </a:r>
            <a:r>
              <a:rPr lang="lv-LV" sz="1200" dirty="0"/>
              <a:t> M.F., </a:t>
            </a:r>
            <a:r>
              <a:rPr lang="en-US" sz="1200" dirty="0"/>
              <a:t>Sustainable agriculture in Indonesia: Facts and challenges to keep growing in harmony with environment</a:t>
            </a:r>
            <a:r>
              <a:rPr lang="lv-LV" sz="1200" dirty="0"/>
              <a:t>, </a:t>
            </a:r>
            <a:r>
              <a:rPr lang="en-US" sz="1200" i="1" dirty="0"/>
              <a:t>Agricultural</a:t>
            </a:r>
            <a:r>
              <a:rPr lang="lv-LV" sz="1200" i="1" dirty="0"/>
              <a:t> </a:t>
            </a:r>
            <a:r>
              <a:rPr lang="en-US" sz="1200" i="1" dirty="0"/>
              <a:t>Engineering International</a:t>
            </a:r>
            <a:r>
              <a:rPr lang="lv-LV" sz="1200" dirty="0"/>
              <a:t>, </a:t>
            </a:r>
            <a:r>
              <a:rPr lang="en-US" sz="1200" dirty="0"/>
              <a:t>June 2016</a:t>
            </a:r>
            <a:endParaRPr lang="lv-LV" sz="1200" dirty="0"/>
          </a:p>
          <a:p>
            <a:pPr marL="228600" indent="-228600" algn="just">
              <a:spcBef>
                <a:spcPts val="0"/>
              </a:spcBef>
              <a:spcAft>
                <a:spcPts val="600"/>
              </a:spcAft>
              <a:buFont typeface="+mj-lt"/>
              <a:buAutoNum type="arabicPeriod"/>
            </a:pPr>
            <a:r>
              <a:rPr lang="lv-LV" sz="1200" dirty="0"/>
              <a:t>U.S. </a:t>
            </a:r>
            <a:r>
              <a:rPr lang="en-US" sz="1200" dirty="0"/>
              <a:t>Department of agriculture</a:t>
            </a:r>
            <a:r>
              <a:rPr lang="lv-LV" sz="1200" dirty="0"/>
              <a:t>, </a:t>
            </a:r>
            <a:r>
              <a:rPr lang="en-US" sz="1200" dirty="0"/>
              <a:t>Mixed Crop-Livestock Systems: Changing the Landscape of Organic Farming in the Palouse Region</a:t>
            </a:r>
            <a:r>
              <a:rPr lang="lv-LV" sz="1200" dirty="0"/>
              <a:t>, 2015, </a:t>
            </a:r>
            <a:r>
              <a:rPr lang="en-US" sz="1200" dirty="0"/>
              <a:t>Online</a:t>
            </a:r>
            <a:r>
              <a:rPr lang="lv-LV" sz="1200" dirty="0"/>
              <a:t>: </a:t>
            </a:r>
            <a:r>
              <a:rPr lang="lv-LV" sz="1200" dirty="0">
                <a:hlinkClick r:id="rId6"/>
              </a:rPr>
              <a:t>https://www.usda.gov/media/blog/2015/09/02/mixed-crop-livestock-systems-changing-landscape-organic-farming-palouse</a:t>
            </a:r>
            <a:endParaRPr lang="lv-LV" sz="1200" dirty="0"/>
          </a:p>
          <a:p>
            <a:pPr marL="228600" indent="-228600" algn="just">
              <a:spcBef>
                <a:spcPts val="0"/>
              </a:spcBef>
              <a:spcAft>
                <a:spcPts val="600"/>
              </a:spcAft>
              <a:buFont typeface="+mj-lt"/>
              <a:buAutoNum type="arabicPeriod"/>
            </a:pPr>
            <a:r>
              <a:rPr lang="lv-LV" sz="1200" dirty="0"/>
              <a:t>FAO, </a:t>
            </a:r>
            <a:r>
              <a:rPr lang="en-US" sz="1200" dirty="0" err="1"/>
              <a:t>Agroecology</a:t>
            </a:r>
            <a:r>
              <a:rPr lang="en-US" sz="1200" dirty="0"/>
              <a:t> Knowledge Hub, 2021, Online</a:t>
            </a:r>
            <a:r>
              <a:rPr lang="lv-LV" sz="1200" dirty="0"/>
              <a:t>: </a:t>
            </a:r>
            <a:r>
              <a:rPr lang="lv-LV" sz="1200" dirty="0">
                <a:hlinkClick r:id="rId7"/>
              </a:rPr>
              <a:t>http://www.fao.org/agroecology/en/</a:t>
            </a:r>
            <a:endParaRPr lang="lv-LV" sz="1200" dirty="0"/>
          </a:p>
          <a:p>
            <a:pPr marL="228600" indent="-228600" algn="just">
              <a:spcBef>
                <a:spcPts val="0"/>
              </a:spcBef>
              <a:spcAft>
                <a:spcPts val="600"/>
              </a:spcAft>
              <a:buFont typeface="+mj-lt"/>
              <a:buAutoNum type="arabicPeriod"/>
            </a:pPr>
            <a:r>
              <a:rPr lang="en-US" sz="1200" dirty="0"/>
              <a:t>Barros M., et.al., Mapping of research lines on circular economy practices in agriculture: From waste to energy, Renewable and Sustainable Energy Reviews, August 2019, 2020</a:t>
            </a:r>
            <a:endParaRPr lang="lv-LV" sz="1200" dirty="0"/>
          </a:p>
          <a:p>
            <a:pPr marL="228600" indent="-228600" algn="just">
              <a:spcBef>
                <a:spcPts val="0"/>
              </a:spcBef>
              <a:spcAft>
                <a:spcPts val="600"/>
              </a:spcAft>
              <a:buFont typeface="+mj-lt"/>
              <a:buAutoNum type="arabicPeriod"/>
            </a:pPr>
            <a:r>
              <a:rPr lang="en-US" sz="1200" dirty="0"/>
              <a:t>European Commission</a:t>
            </a:r>
            <a:r>
              <a:rPr lang="lv-LV" sz="1200" dirty="0"/>
              <a:t>, </a:t>
            </a:r>
            <a:r>
              <a:rPr lang="en-US" sz="1200" dirty="0"/>
              <a:t>The common agricultural policy at a glance, last update 25 June 2021, Online</a:t>
            </a:r>
            <a:r>
              <a:rPr lang="lv-LV" sz="1200" dirty="0"/>
              <a:t>: </a:t>
            </a:r>
            <a:r>
              <a:rPr lang="lv-LV" sz="1200" dirty="0">
                <a:hlinkClick r:id="rId8"/>
              </a:rPr>
              <a:t>https://ec.europa.eu/info/food-farming-fisheries/key-policies/common-agricultural-policy/cap-glance_en#thecapinpractice</a:t>
            </a:r>
            <a:endParaRPr lang="lv-LV" sz="1200" dirty="0"/>
          </a:p>
          <a:p>
            <a:pPr marL="228600" indent="-228600" algn="just">
              <a:spcBef>
                <a:spcPts val="0"/>
              </a:spcBef>
              <a:spcAft>
                <a:spcPts val="600"/>
              </a:spcAft>
              <a:buFont typeface="+mj-lt"/>
              <a:buAutoNum type="arabicPeriod"/>
            </a:pPr>
            <a:r>
              <a:rPr lang="en-US" sz="1200" dirty="0"/>
              <a:t>European Commission, European Green Deal, last update 16 July 2021, Online: </a:t>
            </a:r>
            <a:r>
              <a:rPr lang="en-US" sz="1200" dirty="0">
                <a:hlinkClick r:id="rId9"/>
              </a:rPr>
              <a:t>https://ec.europa.eu/info/strategy/priorities-2019-2024/european-green-deal_en</a:t>
            </a:r>
            <a:endParaRPr lang="en-US" sz="12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70</a:t>
            </a:fld>
            <a:endParaRPr lang="it-IT"/>
          </a:p>
        </p:txBody>
      </p:sp>
    </p:spTree>
    <p:extLst>
      <p:ext uri="{BB962C8B-B14F-4D97-AF65-F5344CB8AC3E}">
        <p14:creationId xmlns:p14="http://schemas.microsoft.com/office/powerpoint/2010/main" val="32756922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lv-LV" sz="3200" dirty="0"/>
              <a:t>List </a:t>
            </a:r>
            <a:r>
              <a:rPr lang="en-US" sz="3200" dirty="0"/>
              <a:t>of</a:t>
            </a:r>
            <a:r>
              <a:rPr lang="lv-LV" sz="3200" dirty="0"/>
              <a:t> references (II)</a:t>
            </a:r>
          </a:p>
        </p:txBody>
      </p:sp>
      <p:sp>
        <p:nvSpPr>
          <p:cNvPr id="3" name="Content Placeholder 2"/>
          <p:cNvSpPr>
            <a:spLocks noGrp="1"/>
          </p:cNvSpPr>
          <p:nvPr>
            <p:ph idx="1"/>
          </p:nvPr>
        </p:nvSpPr>
        <p:spPr>
          <a:xfrm>
            <a:off x="375556" y="1623060"/>
            <a:ext cx="8665574" cy="4514850"/>
          </a:xfrm>
        </p:spPr>
        <p:txBody>
          <a:bodyPr>
            <a:noAutofit/>
          </a:bodyPr>
          <a:lstStyle/>
          <a:p>
            <a:pPr marL="228600" indent="-228600" algn="just">
              <a:buFont typeface="+mj-lt"/>
              <a:buAutoNum type="arabicPeriod" startAt="12"/>
            </a:pPr>
            <a:r>
              <a:rPr lang="en-US" sz="1200" dirty="0"/>
              <a:t>European Commission, Farm to Fork strategy, DG SANTE/Unit ‘Food information and composition, food waste‘, 2020</a:t>
            </a:r>
          </a:p>
          <a:p>
            <a:pPr marL="228600" indent="-228600" algn="just">
              <a:buFont typeface="+mj-lt"/>
              <a:buAutoNum type="arabicPeriod" startAt="12"/>
            </a:pPr>
            <a:r>
              <a:rPr lang="en-US" sz="1200" dirty="0"/>
              <a:t>Eurostat, Agricultural production – crops, November 2020, Online: https://ec.europa.eu/eurostat/statistics-explained/index.php?title=Agricultural_production_-_crops</a:t>
            </a:r>
          </a:p>
          <a:p>
            <a:pPr marL="228600" indent="-228600" algn="just">
              <a:buFont typeface="+mj-lt"/>
              <a:buAutoNum type="arabicPeriod" startAt="12"/>
            </a:pPr>
            <a:r>
              <a:rPr lang="en-US" sz="1200" dirty="0"/>
              <a:t>Eurostat, Agricultural production – livestock and meat, November 2020, Online: https://ec.europa.eu/eurostat/statistics-explained/index.php?title=Agricultural_production_-_livestock_and_meat&amp;oldid=427096</a:t>
            </a:r>
            <a:endParaRPr lang="lv-LV" sz="1200" dirty="0"/>
          </a:p>
          <a:p>
            <a:pPr marL="228600" indent="-228600" algn="just">
              <a:buFont typeface="+mj-lt"/>
              <a:buAutoNum type="arabicPeriod" startAt="12"/>
            </a:pPr>
            <a:r>
              <a:rPr lang="en-US" sz="1200" dirty="0"/>
              <a:t>OECD and FAO, OECD-FAO Agricultural Outlook </a:t>
            </a:r>
            <a:r>
              <a:rPr lang="lv-LV" sz="1200" dirty="0"/>
              <a:t>2020-2029, 2020</a:t>
            </a:r>
          </a:p>
          <a:p>
            <a:pPr marL="228600" indent="-228600" algn="just">
              <a:buFont typeface="+mj-lt"/>
              <a:buAutoNum type="arabicPeriod" startAt="12"/>
            </a:pPr>
            <a:r>
              <a:rPr lang="en-US" sz="1200" dirty="0"/>
              <a:t>The World Bank, Agriculture and food overview, last updated September 30 , 2020, Online</a:t>
            </a:r>
            <a:r>
              <a:rPr lang="lv-LV" sz="1200" dirty="0"/>
              <a:t>: </a:t>
            </a:r>
            <a:r>
              <a:rPr lang="lv-LV" sz="1200" dirty="0">
                <a:hlinkClick r:id="rId2"/>
              </a:rPr>
              <a:t>https://www.worldbank.org/en/topic/agriculture/overview#1</a:t>
            </a:r>
            <a:endParaRPr lang="lv-LV" sz="1200" dirty="0"/>
          </a:p>
          <a:p>
            <a:pPr marL="228600" indent="-228600" algn="just">
              <a:buFont typeface="+mj-lt"/>
              <a:buAutoNum type="arabicPeriod" startAt="12"/>
            </a:pPr>
            <a:r>
              <a:rPr lang="lv-LV" sz="1200" dirty="0"/>
              <a:t>M. J. </a:t>
            </a:r>
            <a:r>
              <a:rPr lang="lv-LV" sz="1200" dirty="0" err="1"/>
              <a:t>Adegbeye</a:t>
            </a:r>
            <a:r>
              <a:rPr lang="lv-LV" sz="1200" dirty="0"/>
              <a:t> </a:t>
            </a:r>
            <a:r>
              <a:rPr lang="lv-LV" sz="1200" dirty="0" err="1"/>
              <a:t>et</a:t>
            </a:r>
            <a:r>
              <a:rPr lang="lv-LV" sz="1200" dirty="0"/>
              <a:t> </a:t>
            </a:r>
            <a:r>
              <a:rPr lang="lv-LV" sz="1200" dirty="0" err="1"/>
              <a:t>al</a:t>
            </a:r>
            <a:r>
              <a:rPr lang="lv-LV" sz="1200" dirty="0"/>
              <a:t>., “</a:t>
            </a:r>
            <a:r>
              <a:rPr lang="lv-LV" sz="1200" dirty="0" err="1"/>
              <a:t>Sustainable</a:t>
            </a:r>
            <a:r>
              <a:rPr lang="lv-LV" sz="1200" dirty="0"/>
              <a:t> </a:t>
            </a:r>
            <a:r>
              <a:rPr lang="lv-LV" sz="1200" dirty="0" err="1"/>
              <a:t>agriculture</a:t>
            </a:r>
            <a:r>
              <a:rPr lang="lv-LV" sz="1200" dirty="0"/>
              <a:t> </a:t>
            </a:r>
            <a:r>
              <a:rPr lang="lv-LV" sz="1200" dirty="0" err="1"/>
              <a:t>options</a:t>
            </a:r>
            <a:r>
              <a:rPr lang="lv-LV" sz="1200" dirty="0"/>
              <a:t> </a:t>
            </a:r>
            <a:r>
              <a:rPr lang="lv-LV" sz="1200" dirty="0" err="1"/>
              <a:t>for</a:t>
            </a:r>
            <a:r>
              <a:rPr lang="lv-LV" sz="1200" dirty="0"/>
              <a:t> </a:t>
            </a:r>
            <a:r>
              <a:rPr lang="lv-LV" sz="1200" dirty="0" err="1"/>
              <a:t>production</a:t>
            </a:r>
            <a:r>
              <a:rPr lang="lv-LV" sz="1200" dirty="0"/>
              <a:t>, </a:t>
            </a:r>
            <a:r>
              <a:rPr lang="lv-LV" sz="1200" dirty="0" err="1"/>
              <a:t>greenhouse</a:t>
            </a:r>
            <a:r>
              <a:rPr lang="lv-LV" sz="1200" dirty="0"/>
              <a:t> </a:t>
            </a:r>
            <a:r>
              <a:rPr lang="lv-LV" sz="1200" dirty="0" err="1"/>
              <a:t>gasses</a:t>
            </a:r>
            <a:r>
              <a:rPr lang="lv-LV" sz="1200" dirty="0"/>
              <a:t> </a:t>
            </a:r>
            <a:r>
              <a:rPr lang="lv-LV" sz="1200" dirty="0" err="1"/>
              <a:t>and</a:t>
            </a:r>
            <a:r>
              <a:rPr lang="lv-LV" sz="1200" dirty="0"/>
              <a:t> </a:t>
            </a:r>
            <a:r>
              <a:rPr lang="lv-LV" sz="1200" dirty="0" err="1"/>
              <a:t>pollution</a:t>
            </a:r>
            <a:r>
              <a:rPr lang="lv-LV" sz="1200" dirty="0"/>
              <a:t> </a:t>
            </a:r>
            <a:r>
              <a:rPr lang="lv-LV" sz="1200" dirty="0" err="1"/>
              <a:t>alleviation</a:t>
            </a:r>
            <a:r>
              <a:rPr lang="lv-LV" sz="1200" dirty="0"/>
              <a:t>, </a:t>
            </a:r>
            <a:r>
              <a:rPr lang="lv-LV" sz="1200" dirty="0" err="1"/>
              <a:t>and</a:t>
            </a:r>
            <a:r>
              <a:rPr lang="lv-LV" sz="1200" dirty="0"/>
              <a:t> </a:t>
            </a:r>
            <a:r>
              <a:rPr lang="lv-LV" sz="1200" dirty="0" err="1"/>
              <a:t>nutrient</a:t>
            </a:r>
            <a:r>
              <a:rPr lang="lv-LV" sz="1200" dirty="0"/>
              <a:t> </a:t>
            </a:r>
            <a:r>
              <a:rPr lang="lv-LV" sz="1200" dirty="0" err="1"/>
              <a:t>recycling</a:t>
            </a:r>
            <a:r>
              <a:rPr lang="lv-LV" sz="1200" dirty="0"/>
              <a:t> </a:t>
            </a:r>
            <a:r>
              <a:rPr lang="lv-LV" sz="1200" dirty="0" err="1"/>
              <a:t>in</a:t>
            </a:r>
            <a:r>
              <a:rPr lang="lv-LV" sz="1200" dirty="0"/>
              <a:t> </a:t>
            </a:r>
            <a:r>
              <a:rPr lang="lv-LV" sz="1200" dirty="0" err="1"/>
              <a:t>emerging</a:t>
            </a:r>
            <a:r>
              <a:rPr lang="lv-LV" sz="1200" dirty="0"/>
              <a:t> </a:t>
            </a:r>
            <a:r>
              <a:rPr lang="lv-LV" sz="1200" dirty="0" err="1"/>
              <a:t>and</a:t>
            </a:r>
            <a:r>
              <a:rPr lang="lv-LV" sz="1200" dirty="0"/>
              <a:t> </a:t>
            </a:r>
            <a:r>
              <a:rPr lang="lv-LV" sz="1200" dirty="0" err="1"/>
              <a:t>transitional</a:t>
            </a:r>
            <a:r>
              <a:rPr lang="lv-LV" sz="1200" dirty="0"/>
              <a:t> </a:t>
            </a:r>
            <a:r>
              <a:rPr lang="lv-LV" sz="1200" dirty="0" err="1"/>
              <a:t>nations</a:t>
            </a:r>
            <a:r>
              <a:rPr lang="lv-LV" sz="1200" dirty="0"/>
              <a:t> - </a:t>
            </a:r>
            <a:r>
              <a:rPr lang="lv-LV" sz="1200" dirty="0" err="1"/>
              <a:t>An</a:t>
            </a:r>
            <a:r>
              <a:rPr lang="lv-LV" sz="1200" dirty="0"/>
              <a:t> </a:t>
            </a:r>
            <a:r>
              <a:rPr lang="lv-LV" sz="1200" dirty="0" err="1"/>
              <a:t>overview</a:t>
            </a:r>
            <a:r>
              <a:rPr lang="lv-LV" sz="1200" dirty="0"/>
              <a:t>,” J. </a:t>
            </a:r>
            <a:r>
              <a:rPr lang="lv-LV" sz="1200" dirty="0" err="1"/>
              <a:t>Clean</a:t>
            </a:r>
            <a:r>
              <a:rPr lang="lv-LV" sz="1200" dirty="0"/>
              <a:t>. </a:t>
            </a:r>
            <a:r>
              <a:rPr lang="lv-LV" sz="1200" dirty="0" err="1"/>
              <a:t>Prod</a:t>
            </a:r>
            <a:r>
              <a:rPr lang="lv-LV" sz="1200" dirty="0"/>
              <a:t>., </a:t>
            </a:r>
            <a:r>
              <a:rPr lang="lv-LV" sz="1200" dirty="0" err="1"/>
              <a:t>vol</a:t>
            </a:r>
            <a:r>
              <a:rPr lang="lv-LV" sz="1200" dirty="0"/>
              <a:t>. 242, p. 118319, 2020, </a:t>
            </a:r>
            <a:r>
              <a:rPr lang="lv-LV" sz="1200" dirty="0" err="1"/>
              <a:t>doi</a:t>
            </a:r>
            <a:r>
              <a:rPr lang="lv-LV" sz="1200" dirty="0"/>
              <a:t>: 10.1016/j.jclepro.2019.118319.</a:t>
            </a:r>
          </a:p>
          <a:p>
            <a:pPr marL="228600" indent="-228600" algn="just">
              <a:buFont typeface="+mj-lt"/>
              <a:buAutoNum type="arabicPeriod" startAt="12"/>
            </a:pPr>
            <a:r>
              <a:rPr lang="en-US" sz="1200" dirty="0" err="1"/>
              <a:t>Swamy</a:t>
            </a:r>
            <a:r>
              <a:rPr lang="en-US" sz="1200" dirty="0"/>
              <a:t> Krishna </a:t>
            </a:r>
            <a:r>
              <a:rPr lang="lv-LV" sz="1200" dirty="0"/>
              <a:t>K. N., </a:t>
            </a:r>
            <a:r>
              <a:rPr lang="en-US" sz="1200" dirty="0"/>
              <a:t>Agro Farming Skills + Agro Farming Culture = 300 % Growth &gt;A Power Packed GDP Growth is Just Possible</a:t>
            </a:r>
            <a:r>
              <a:rPr lang="lv-LV" sz="1200" dirty="0"/>
              <a:t>, </a:t>
            </a:r>
            <a:r>
              <a:rPr lang="lv-LV" sz="1200" dirty="0" err="1"/>
              <a:t>April</a:t>
            </a:r>
            <a:r>
              <a:rPr lang="lv-LV" sz="1200" dirty="0"/>
              <a:t> 23, 2018, </a:t>
            </a:r>
            <a:r>
              <a:rPr lang="en-US" sz="1200" dirty="0"/>
              <a:t>Online</a:t>
            </a:r>
            <a:r>
              <a:rPr lang="lv-LV" sz="1200" dirty="0"/>
              <a:t>: </a:t>
            </a:r>
            <a:r>
              <a:rPr lang="lv-LV" sz="1200" dirty="0">
                <a:hlinkClick r:id="rId3"/>
              </a:rPr>
              <a:t>https://www.linkedin.com/pulse/100-organic-agro-farming-can-make-farmers-super-rich-k-n-krishna</a:t>
            </a:r>
            <a:endParaRPr lang="lv-LV" sz="1200" dirty="0"/>
          </a:p>
          <a:p>
            <a:pPr marL="228600" indent="-228600" algn="just">
              <a:buFont typeface="+mj-lt"/>
              <a:buAutoNum type="arabicPeriod" startAt="12"/>
            </a:pPr>
            <a:r>
              <a:rPr lang="en-US" sz="1200" dirty="0"/>
              <a:t>Our World in Data, Agricultural database, March 2020, Accessed: July 2021, Available</a:t>
            </a:r>
            <a:r>
              <a:rPr lang="lv-LV" sz="1200" dirty="0"/>
              <a:t>: </a:t>
            </a:r>
            <a:r>
              <a:rPr lang="lv-LV" sz="1200" dirty="0">
                <a:hlinkClick r:id="rId4"/>
              </a:rPr>
              <a:t>https://ourworldindata.org/agricultural-production</a:t>
            </a:r>
            <a:endParaRPr lang="lv-LV" sz="1200" dirty="0"/>
          </a:p>
          <a:p>
            <a:pPr marL="228600" indent="-228600" algn="just">
              <a:buFont typeface="+mj-lt"/>
              <a:buAutoNum type="arabicPeriod" startAt="12"/>
            </a:pPr>
            <a:r>
              <a:rPr lang="lv-LV" sz="1200" dirty="0" err="1"/>
              <a:t>Garden</a:t>
            </a:r>
            <a:r>
              <a:rPr lang="lv-LV" sz="1200" dirty="0"/>
              <a:t> </a:t>
            </a:r>
            <a:r>
              <a:rPr lang="lv-LV" sz="1200" dirty="0" err="1"/>
              <a:t>Myths</a:t>
            </a:r>
            <a:r>
              <a:rPr lang="lv-LV" sz="1200" dirty="0"/>
              <a:t>, 2015, </a:t>
            </a:r>
            <a:r>
              <a:rPr lang="lv-LV" sz="1200" dirty="0" err="1"/>
              <a:t>Available</a:t>
            </a:r>
            <a:r>
              <a:rPr lang="lv-LV" sz="1200" dirty="0"/>
              <a:t>: </a:t>
            </a:r>
            <a:r>
              <a:rPr lang="lv-LV" sz="1200" dirty="0">
                <a:hlinkClick r:id="rId5"/>
              </a:rPr>
              <a:t>https://www.gardenmyths.com/compost-microbes-good-soil/</a:t>
            </a:r>
            <a:endParaRPr lang="lv-LV" sz="1200" dirty="0"/>
          </a:p>
          <a:p>
            <a:pPr marL="228600" indent="-228600" algn="just">
              <a:buFont typeface="+mj-lt"/>
              <a:buAutoNum type="arabicPeriod" startAt="12"/>
            </a:pPr>
            <a:r>
              <a:rPr lang="lv-LV" sz="1200" dirty="0" err="1"/>
              <a:t>Clever</a:t>
            </a:r>
            <a:r>
              <a:rPr lang="lv-LV" sz="1200" dirty="0"/>
              <a:t> </a:t>
            </a:r>
            <a:r>
              <a:rPr lang="lv-LV" sz="1200" dirty="0" err="1"/>
              <a:t>composting</a:t>
            </a:r>
            <a:r>
              <a:rPr lang="lv-LV" sz="1200" dirty="0"/>
              <a:t>, 2015, </a:t>
            </a:r>
            <a:r>
              <a:rPr lang="lv-LV" sz="1200" dirty="0" err="1"/>
              <a:t>Available</a:t>
            </a:r>
            <a:r>
              <a:rPr lang="lv-LV" sz="1200" dirty="0"/>
              <a:t>: </a:t>
            </a:r>
            <a:r>
              <a:rPr lang="lv-LV" sz="1200" dirty="0">
                <a:hlinkClick r:id="rId6"/>
              </a:rPr>
              <a:t>http://clevercomposting.com/nitrogen-carbon-compost/compost-microorganisms/</a:t>
            </a:r>
            <a:endParaRPr lang="lv-LV" sz="1200" dirty="0"/>
          </a:p>
          <a:p>
            <a:pPr marL="228600" indent="-228600" algn="just">
              <a:buFont typeface="+mj-lt"/>
              <a:buAutoNum type="arabicPeriod" startAt="12"/>
            </a:pPr>
            <a:r>
              <a:rPr lang="lv-LV" sz="1200" dirty="0" err="1"/>
              <a:t>Patsios</a:t>
            </a:r>
            <a:r>
              <a:rPr lang="lv-LV" sz="1200" dirty="0"/>
              <a:t> S., </a:t>
            </a:r>
            <a:r>
              <a:rPr lang="lv-LV" sz="1200" dirty="0" err="1"/>
              <a:t>et.al</a:t>
            </a:r>
            <a:r>
              <a:rPr lang="lv-LV" sz="1200" dirty="0"/>
              <a:t>., </a:t>
            </a:r>
            <a:r>
              <a:rPr lang="en-US" sz="1200" dirty="0" err="1"/>
              <a:t>Characterisation</a:t>
            </a:r>
            <a:r>
              <a:rPr lang="en-US" sz="1200" dirty="0"/>
              <a:t> of agricultural waste co- and by-products</a:t>
            </a:r>
            <a:r>
              <a:rPr lang="lv-LV" sz="1200" dirty="0"/>
              <a:t>, </a:t>
            </a:r>
            <a:r>
              <a:rPr lang="lv-LV" sz="1200" dirty="0" err="1"/>
              <a:t>Agrocycle</a:t>
            </a:r>
            <a:r>
              <a:rPr lang="lv-LV" sz="1200" dirty="0"/>
              <a:t> – EU </a:t>
            </a:r>
            <a:r>
              <a:rPr lang="lv-LV" sz="1200" dirty="0" err="1"/>
              <a:t>Horizon</a:t>
            </a:r>
            <a:r>
              <a:rPr lang="lv-LV" sz="1200" dirty="0"/>
              <a:t> 2020, 2016</a:t>
            </a:r>
          </a:p>
        </p:txBody>
      </p:sp>
      <p:sp>
        <p:nvSpPr>
          <p:cNvPr id="4" name="Slide Number Placeholder 3"/>
          <p:cNvSpPr>
            <a:spLocks noGrp="1"/>
          </p:cNvSpPr>
          <p:nvPr>
            <p:ph type="sldNum" sz="quarter" idx="12"/>
          </p:nvPr>
        </p:nvSpPr>
        <p:spPr/>
        <p:txBody>
          <a:bodyPr/>
          <a:lstStyle/>
          <a:p>
            <a:fld id="{F5D31388-1EA4-4B74-8FFA-0D39003D9700}" type="slidenum">
              <a:rPr lang="it-IT" smtClean="0"/>
              <a:pPr/>
              <a:t>71</a:t>
            </a:fld>
            <a:endParaRPr lang="it-IT"/>
          </a:p>
        </p:txBody>
      </p:sp>
    </p:spTree>
    <p:extLst>
      <p:ext uri="{BB962C8B-B14F-4D97-AF65-F5344CB8AC3E}">
        <p14:creationId xmlns:p14="http://schemas.microsoft.com/office/powerpoint/2010/main" val="2737302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22960"/>
          </a:xfrm>
        </p:spPr>
        <p:txBody>
          <a:bodyPr>
            <a:normAutofit/>
          </a:bodyPr>
          <a:lstStyle/>
          <a:p>
            <a:r>
              <a:rPr lang="lv-LV" sz="3200" dirty="0"/>
              <a:t>List </a:t>
            </a:r>
            <a:r>
              <a:rPr lang="en-US" sz="3200" dirty="0"/>
              <a:t>of</a:t>
            </a:r>
            <a:r>
              <a:rPr lang="lv-LV" sz="3200" dirty="0"/>
              <a:t> references (III)</a:t>
            </a:r>
          </a:p>
        </p:txBody>
      </p:sp>
      <p:sp>
        <p:nvSpPr>
          <p:cNvPr id="3" name="Content Placeholder 2"/>
          <p:cNvSpPr>
            <a:spLocks noGrp="1"/>
          </p:cNvSpPr>
          <p:nvPr>
            <p:ph idx="1"/>
          </p:nvPr>
        </p:nvSpPr>
        <p:spPr>
          <a:xfrm>
            <a:off x="375556" y="1623060"/>
            <a:ext cx="8665574" cy="4514850"/>
          </a:xfrm>
        </p:spPr>
        <p:txBody>
          <a:bodyPr>
            <a:noAutofit/>
          </a:bodyPr>
          <a:lstStyle/>
          <a:p>
            <a:pPr marL="228600" indent="-228600" algn="just">
              <a:buFont typeface="+mj-lt"/>
              <a:buAutoNum type="arabicPeriod" startAt="23"/>
            </a:pPr>
            <a:r>
              <a:rPr lang="lv-LV" sz="1200" dirty="0"/>
              <a:t>L. </a:t>
            </a:r>
            <a:r>
              <a:rPr lang="lv-LV" sz="1200" dirty="0" err="1"/>
              <a:t>Smolskait</a:t>
            </a:r>
            <a:r>
              <a:rPr lang="lv-LV" sz="1200" dirty="0"/>
              <a:t>, P. R. </a:t>
            </a:r>
            <a:r>
              <a:rPr lang="lv-LV" sz="1200" dirty="0" err="1"/>
              <a:t>Venskutonis</a:t>
            </a:r>
            <a:r>
              <a:rPr lang="lv-LV" sz="1200" dirty="0"/>
              <a:t>, </a:t>
            </a:r>
            <a:r>
              <a:rPr lang="lv-LV" sz="1200" dirty="0" err="1"/>
              <a:t>and</a:t>
            </a:r>
            <a:r>
              <a:rPr lang="lv-LV" sz="1200" dirty="0"/>
              <a:t> T. </a:t>
            </a:r>
            <a:r>
              <a:rPr lang="lv-LV" sz="1200" dirty="0" err="1"/>
              <a:t>Talou</a:t>
            </a:r>
            <a:r>
              <a:rPr lang="lv-LV" sz="1200" dirty="0"/>
              <a:t>, “</a:t>
            </a:r>
            <a:r>
              <a:rPr lang="lv-LV" sz="1200" dirty="0" err="1"/>
              <a:t>Comprehensive</a:t>
            </a:r>
            <a:r>
              <a:rPr lang="lv-LV" sz="1200" dirty="0"/>
              <a:t> </a:t>
            </a:r>
            <a:r>
              <a:rPr lang="lv-LV" sz="1200" dirty="0" err="1"/>
              <a:t>evaluation</a:t>
            </a:r>
            <a:r>
              <a:rPr lang="lv-LV" sz="1200" dirty="0"/>
              <a:t> </a:t>
            </a:r>
            <a:r>
              <a:rPr lang="lv-LV" sz="1200" dirty="0" err="1"/>
              <a:t>of</a:t>
            </a:r>
            <a:r>
              <a:rPr lang="lv-LV" sz="1200" dirty="0"/>
              <a:t> </a:t>
            </a:r>
            <a:r>
              <a:rPr lang="lv-LV" sz="1200" dirty="0" err="1"/>
              <a:t>antioxidant</a:t>
            </a:r>
            <a:r>
              <a:rPr lang="lv-LV" sz="1200" dirty="0"/>
              <a:t> </a:t>
            </a:r>
            <a:r>
              <a:rPr lang="lv-LV" sz="1200" dirty="0" err="1"/>
              <a:t>and</a:t>
            </a:r>
            <a:r>
              <a:rPr lang="lv-LV" sz="1200" dirty="0"/>
              <a:t> </a:t>
            </a:r>
            <a:r>
              <a:rPr lang="lv-LV" sz="1200" dirty="0" err="1"/>
              <a:t>antimicrobial</a:t>
            </a:r>
            <a:r>
              <a:rPr lang="lv-LV" sz="1200" dirty="0"/>
              <a:t> </a:t>
            </a:r>
            <a:r>
              <a:rPr lang="lv-LV" sz="1200" dirty="0" err="1"/>
              <a:t>properties</a:t>
            </a:r>
            <a:r>
              <a:rPr lang="lv-LV" sz="1200" dirty="0"/>
              <a:t> </a:t>
            </a:r>
            <a:r>
              <a:rPr lang="lv-LV" sz="1200" dirty="0" err="1"/>
              <a:t>of</a:t>
            </a:r>
            <a:r>
              <a:rPr lang="lv-LV" sz="1200" dirty="0"/>
              <a:t> </a:t>
            </a:r>
            <a:r>
              <a:rPr lang="lv-LV" sz="1200" dirty="0" err="1"/>
              <a:t>different</a:t>
            </a:r>
            <a:r>
              <a:rPr lang="lv-LV" sz="1200" dirty="0"/>
              <a:t> </a:t>
            </a:r>
            <a:r>
              <a:rPr lang="lv-LV" sz="1200" dirty="0" err="1"/>
              <a:t>mushroom</a:t>
            </a:r>
            <a:r>
              <a:rPr lang="lv-LV" sz="1200" dirty="0"/>
              <a:t> </a:t>
            </a:r>
            <a:r>
              <a:rPr lang="lv-LV" sz="1200" dirty="0" err="1"/>
              <a:t>species</a:t>
            </a:r>
            <a:r>
              <a:rPr lang="lv-LV" sz="1200" dirty="0"/>
              <a:t>,” LWT - </a:t>
            </a:r>
            <a:r>
              <a:rPr lang="lv-LV" sz="1200" dirty="0" err="1"/>
              <a:t>Food</a:t>
            </a:r>
            <a:r>
              <a:rPr lang="lv-LV" sz="1200" dirty="0"/>
              <a:t> </a:t>
            </a:r>
            <a:r>
              <a:rPr lang="lv-LV" sz="1200" dirty="0" err="1"/>
              <a:t>Sci</a:t>
            </a:r>
            <a:r>
              <a:rPr lang="lv-LV" sz="1200" dirty="0"/>
              <a:t>. </a:t>
            </a:r>
            <a:r>
              <a:rPr lang="lv-LV" sz="1200" dirty="0" err="1"/>
              <a:t>Technol</a:t>
            </a:r>
            <a:r>
              <a:rPr lang="lv-LV" sz="1200" dirty="0"/>
              <a:t>., </a:t>
            </a:r>
            <a:r>
              <a:rPr lang="lv-LV" sz="1200" dirty="0" err="1"/>
              <a:t>vol</a:t>
            </a:r>
            <a:r>
              <a:rPr lang="lv-LV" sz="1200" dirty="0"/>
              <a:t>. 60, no. 1, </a:t>
            </a:r>
            <a:r>
              <a:rPr lang="lv-LV" sz="1200" dirty="0" err="1"/>
              <a:t>pp</a:t>
            </a:r>
            <a:r>
              <a:rPr lang="lv-LV" sz="1200" dirty="0"/>
              <a:t>. 462–471, 2015, </a:t>
            </a:r>
            <a:r>
              <a:rPr lang="lv-LV" sz="1200" dirty="0" err="1"/>
              <a:t>doi</a:t>
            </a:r>
            <a:r>
              <a:rPr lang="lv-LV" sz="1200" dirty="0"/>
              <a:t>: 10.1016/j.lwt.2014.08.007.</a:t>
            </a:r>
          </a:p>
          <a:p>
            <a:pPr marL="228600" indent="-228600" algn="just">
              <a:buFont typeface="+mj-lt"/>
              <a:buAutoNum type="arabicPeriod" startAt="23"/>
            </a:pPr>
            <a:r>
              <a:rPr lang="en-US" sz="1200" dirty="0"/>
              <a:t>B. O. </a:t>
            </a:r>
            <a:r>
              <a:rPr lang="en-US" sz="1200" dirty="0" err="1"/>
              <a:t>Alao</a:t>
            </a:r>
            <a:r>
              <a:rPr lang="en-US" sz="1200" dirty="0"/>
              <a:t>, A. B. </a:t>
            </a:r>
            <a:r>
              <a:rPr lang="en-US" sz="1200" dirty="0" err="1"/>
              <a:t>Falowo</a:t>
            </a:r>
            <a:r>
              <a:rPr lang="en-US" sz="1200" dirty="0"/>
              <a:t>, A. </a:t>
            </a:r>
            <a:r>
              <a:rPr lang="en-US" sz="1200" dirty="0" err="1"/>
              <a:t>Chulayo</a:t>
            </a:r>
            <a:r>
              <a:rPr lang="en-US" sz="1200" dirty="0"/>
              <a:t>, and V. </a:t>
            </a:r>
            <a:r>
              <a:rPr lang="en-US" sz="1200" dirty="0" err="1"/>
              <a:t>Muchenje</a:t>
            </a:r>
            <a:r>
              <a:rPr lang="en-US" sz="1200" dirty="0"/>
              <a:t>, “The potential of animal by-products in food systems: Production, prospects and challenges,” Sustain., vol. 9, no. 7, pp. 1–18, 2017, </a:t>
            </a:r>
            <a:r>
              <a:rPr lang="en-US" sz="1200" dirty="0" err="1"/>
              <a:t>doi</a:t>
            </a:r>
            <a:r>
              <a:rPr lang="en-US" sz="1200" dirty="0"/>
              <a:t>: 10.3390/su9071089.</a:t>
            </a:r>
            <a:endParaRPr lang="lv-LV" sz="1200" dirty="0"/>
          </a:p>
          <a:p>
            <a:pPr marL="228600" indent="-228600" algn="just">
              <a:buFont typeface="+mj-lt"/>
              <a:buAutoNum type="arabicPeriod" startAt="23"/>
            </a:pPr>
            <a:r>
              <a:rPr lang="en-US" sz="1200" dirty="0"/>
              <a:t>Muscat, A., de </a:t>
            </a:r>
            <a:r>
              <a:rPr lang="en-US" sz="1200" dirty="0" err="1"/>
              <a:t>Olde</a:t>
            </a:r>
            <a:r>
              <a:rPr lang="en-US" sz="1200" dirty="0"/>
              <a:t>, E. M., </a:t>
            </a:r>
            <a:r>
              <a:rPr lang="en-US" sz="1200" dirty="0" err="1"/>
              <a:t>Kovacic</a:t>
            </a:r>
            <a:r>
              <a:rPr lang="en-US" sz="1200" dirty="0"/>
              <a:t>, Z., de Boer, I. J.M., Ripoll-Bosch, R., Food, energy or biomaterials? Policy coherence across agro-food and </a:t>
            </a:r>
            <a:r>
              <a:rPr lang="en-US" sz="1200" dirty="0" err="1"/>
              <a:t>bioeconomy</a:t>
            </a:r>
            <a:r>
              <a:rPr lang="en-US" sz="1200" dirty="0"/>
              <a:t> policy domains in the EU, Environmental Science and Policy, July 2020, pp. 21-30</a:t>
            </a:r>
          </a:p>
          <a:p>
            <a:pPr marL="228600" indent="-228600" algn="just">
              <a:buFont typeface="+mj-lt"/>
              <a:buAutoNum type="arabicPeriod" startAt="23"/>
            </a:pPr>
            <a:r>
              <a:rPr lang="en-US" sz="1200" dirty="0"/>
              <a:t>Ben </a:t>
            </a:r>
            <a:r>
              <a:rPr lang="en-US" sz="1200" dirty="0" err="1"/>
              <a:t>Fradj</a:t>
            </a:r>
            <a:r>
              <a:rPr lang="en-US" sz="1200" dirty="0"/>
              <a:t>, </a:t>
            </a:r>
            <a:r>
              <a:rPr lang="en-US" sz="1200" dirty="0" err="1"/>
              <a:t>Nosra</a:t>
            </a:r>
            <a:r>
              <a:rPr lang="en-US" sz="1200" dirty="0"/>
              <a:t>, </a:t>
            </a:r>
            <a:r>
              <a:rPr lang="en-US" sz="1200" dirty="0" err="1"/>
              <a:t>Jayet</a:t>
            </a:r>
            <a:r>
              <a:rPr lang="en-US" sz="1200" dirty="0"/>
              <a:t>, Pierre Alain, </a:t>
            </a:r>
            <a:r>
              <a:rPr lang="en-US" sz="1200" dirty="0" err="1"/>
              <a:t>Rozakis</a:t>
            </a:r>
            <a:r>
              <a:rPr lang="en-US" sz="1200" dirty="0"/>
              <a:t>, Stelios, </a:t>
            </a:r>
            <a:r>
              <a:rPr lang="en-US" sz="1200" dirty="0" err="1"/>
              <a:t>Georganta</a:t>
            </a:r>
            <a:r>
              <a:rPr lang="en-US" sz="1200" dirty="0"/>
              <a:t>, </a:t>
            </a:r>
            <a:r>
              <a:rPr lang="en-US" sz="1200" dirty="0" err="1"/>
              <a:t>Eleni</a:t>
            </a:r>
            <a:r>
              <a:rPr lang="en-US" sz="1200" dirty="0"/>
              <a:t>, </a:t>
            </a:r>
            <a:r>
              <a:rPr lang="en-US" sz="1200" dirty="0" err="1"/>
              <a:t>Jędrejek</a:t>
            </a:r>
            <a:r>
              <a:rPr lang="en-US" sz="1200" dirty="0"/>
              <a:t>, Anna, Contribution of agricultural systems to the </a:t>
            </a:r>
            <a:r>
              <a:rPr lang="en-US" sz="1200" dirty="0" err="1"/>
              <a:t>bioeconomy</a:t>
            </a:r>
            <a:r>
              <a:rPr lang="en-US" sz="1200" dirty="0"/>
              <a:t> in Poland: Integration of willow in the context of a stylized CAP diversification, Land Use Policy, Volume 99, May 2020.</a:t>
            </a:r>
          </a:p>
          <a:p>
            <a:pPr marL="228600" indent="-228600" algn="just">
              <a:buFont typeface="+mj-lt"/>
              <a:buAutoNum type="arabicPeriod" startAt="23"/>
            </a:pPr>
            <a:r>
              <a:rPr lang="en-US" sz="1200" dirty="0" err="1"/>
              <a:t>Kircher</a:t>
            </a:r>
            <a:r>
              <a:rPr lang="en-US" sz="1200" dirty="0"/>
              <a:t>, Manfred, </a:t>
            </a:r>
            <a:r>
              <a:rPr lang="en-US" sz="1200" dirty="0" err="1"/>
              <a:t>Bioeconomy</a:t>
            </a:r>
            <a:r>
              <a:rPr lang="en-US" sz="1200" dirty="0"/>
              <a:t> – present status and future needs of industrial value chains, New Biotechnology, Volume 60, 2021</a:t>
            </a:r>
          </a:p>
          <a:p>
            <a:pPr marL="228600" indent="-228600" algn="just">
              <a:buFont typeface="+mj-lt"/>
              <a:buAutoNum type="arabicPeriod" startAt="23"/>
            </a:pPr>
            <a:r>
              <a:rPr lang="en-US" sz="1200" dirty="0" err="1"/>
              <a:t>Diakosavvas</a:t>
            </a:r>
            <a:r>
              <a:rPr lang="en-US" sz="1200" dirty="0"/>
              <a:t>, D. and C. </a:t>
            </a:r>
            <a:r>
              <a:rPr lang="en-US" sz="1200" dirty="0" err="1"/>
              <a:t>Frezal</a:t>
            </a:r>
            <a:r>
              <a:rPr lang="en-US" sz="1200" dirty="0"/>
              <a:t> (2019-09-12), “Bio-economy and the sustainability of the agriculture and food system: Opportunities and policy challenges”, OECD Food, Agriculture and Fisheries Papers, No. 136, OECD Publishing, Paris. http://dx.doi.org/10.1787/d0ad045d-en</a:t>
            </a:r>
            <a:endParaRPr lang="lv-LV" sz="1200" dirty="0"/>
          </a:p>
          <a:p>
            <a:pPr marL="228600" indent="-228600" algn="just">
              <a:buFont typeface="+mj-lt"/>
              <a:buAutoNum type="arabicPeriod" startAt="23"/>
            </a:pPr>
            <a:r>
              <a:rPr lang="en-US" sz="1200" dirty="0"/>
              <a:t>Aung, M. T., </a:t>
            </a:r>
            <a:r>
              <a:rPr lang="en-US" sz="1200" dirty="0" err="1"/>
              <a:t>Bioeconomy</a:t>
            </a:r>
            <a:r>
              <a:rPr lang="en-US" sz="1200" dirty="0"/>
              <a:t> in Thailand at a glance, Stockholm Environment Institute, January 2021</a:t>
            </a:r>
          </a:p>
          <a:p>
            <a:pPr marL="228600" indent="-228600" algn="just">
              <a:buFont typeface="+mj-lt"/>
              <a:buAutoNum type="arabicPeriod" startAt="23"/>
            </a:pPr>
            <a:r>
              <a:rPr lang="en-US" sz="1200" dirty="0" err="1"/>
              <a:t>Szarka</a:t>
            </a:r>
            <a:r>
              <a:rPr lang="en-US" sz="1200" dirty="0"/>
              <a:t> N., et.al., Biomass flow in </a:t>
            </a:r>
            <a:r>
              <a:rPr lang="en-US" sz="1200" dirty="0" err="1"/>
              <a:t>bioeconomy</a:t>
            </a:r>
            <a:r>
              <a:rPr lang="en-US" sz="1200" dirty="0"/>
              <a:t>: Overview for Germany, Volume 150, Issue: June 2020, 2021</a:t>
            </a:r>
            <a:endParaRPr lang="lv-LV" sz="1200" dirty="0"/>
          </a:p>
          <a:p>
            <a:pPr marL="228600" indent="-228600" algn="just">
              <a:buFont typeface="+mj-lt"/>
              <a:buAutoNum type="arabicPeriod" startAt="23"/>
            </a:pPr>
            <a:r>
              <a:rPr lang="en-US" sz="1200" dirty="0"/>
              <a:t>Liu H., et. al., Sustainable blueberry waste recycling towards </a:t>
            </a:r>
            <a:r>
              <a:rPr lang="en-US" sz="1200" dirty="0" err="1"/>
              <a:t>biorefinery</a:t>
            </a:r>
            <a:r>
              <a:rPr lang="en-US" sz="1200" dirty="0"/>
              <a:t> strategy and circular </a:t>
            </a:r>
            <a:r>
              <a:rPr lang="en-US" sz="1200" dirty="0" err="1"/>
              <a:t>bioeconomy</a:t>
            </a:r>
            <a:r>
              <a:rPr lang="en-US" sz="1200" dirty="0"/>
              <a:t>: A review</a:t>
            </a:r>
            <a:r>
              <a:rPr lang="lv-LV" sz="1200" dirty="0"/>
              <a:t>, </a:t>
            </a:r>
            <a:r>
              <a:rPr lang="lv-LV" sz="1200" dirty="0" err="1"/>
              <a:t>Bioresource</a:t>
            </a:r>
            <a:r>
              <a:rPr lang="lv-LV" sz="1200" dirty="0"/>
              <a:t> </a:t>
            </a:r>
            <a:r>
              <a:rPr lang="en-US" sz="1200" dirty="0"/>
              <a:t>Technology, Volume 332, Issue April</a:t>
            </a:r>
            <a:r>
              <a:rPr lang="lv-LV" sz="1200" dirty="0"/>
              <a:t>, 2021</a:t>
            </a:r>
          </a:p>
          <a:p>
            <a:pPr marL="228600" indent="-228600" algn="just">
              <a:buFont typeface="+mj-lt"/>
              <a:buAutoNum type="arabicPeriod" startAt="23"/>
            </a:pPr>
            <a:r>
              <a:rPr lang="en-US" sz="1200" dirty="0" err="1"/>
              <a:t>Pleissner</a:t>
            </a:r>
            <a:r>
              <a:rPr lang="en-US" sz="1200" dirty="0"/>
              <a:t> D., et.al</a:t>
            </a:r>
            <a:r>
              <a:rPr lang="lv-LV" sz="1200" dirty="0"/>
              <a:t>., </a:t>
            </a:r>
            <a:r>
              <a:rPr lang="en-US" sz="1200" dirty="0"/>
              <a:t>Valorization of organic residues for the production of added value chemicals: A contribution to the bio-based economy</a:t>
            </a:r>
            <a:r>
              <a:rPr lang="lv-LV" sz="1200" dirty="0"/>
              <a:t>, </a:t>
            </a:r>
            <a:r>
              <a:rPr lang="en-US" sz="1200" dirty="0"/>
              <a:t>Biochemical Engineering Journal, Volume </a:t>
            </a:r>
            <a:r>
              <a:rPr lang="lv-LV" sz="1200" dirty="0"/>
              <a:t>116, 2016</a:t>
            </a:r>
          </a:p>
        </p:txBody>
      </p:sp>
      <p:sp>
        <p:nvSpPr>
          <p:cNvPr id="4" name="Slide Number Placeholder 3"/>
          <p:cNvSpPr>
            <a:spLocks noGrp="1"/>
          </p:cNvSpPr>
          <p:nvPr>
            <p:ph type="sldNum" sz="quarter" idx="12"/>
          </p:nvPr>
        </p:nvSpPr>
        <p:spPr/>
        <p:txBody>
          <a:bodyPr/>
          <a:lstStyle/>
          <a:p>
            <a:fld id="{F5D31388-1EA4-4B74-8FFA-0D39003D9700}" type="slidenum">
              <a:rPr lang="it-IT" smtClean="0"/>
              <a:pPr/>
              <a:t>72</a:t>
            </a:fld>
            <a:endParaRPr lang="it-IT"/>
          </a:p>
        </p:txBody>
      </p:sp>
    </p:spTree>
    <p:extLst>
      <p:ext uri="{BB962C8B-B14F-4D97-AF65-F5344CB8AC3E}">
        <p14:creationId xmlns:p14="http://schemas.microsoft.com/office/powerpoint/2010/main" val="3712972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Synopsis</a:t>
            </a:r>
          </a:p>
        </p:txBody>
      </p:sp>
      <p:sp>
        <p:nvSpPr>
          <p:cNvPr id="3" name="Content Placeholder 2"/>
          <p:cNvSpPr>
            <a:spLocks noGrp="1"/>
          </p:cNvSpPr>
          <p:nvPr>
            <p:ph idx="1"/>
          </p:nvPr>
        </p:nvSpPr>
        <p:spPr/>
        <p:txBody>
          <a:bodyPr/>
          <a:lstStyle/>
          <a:p>
            <a:r>
              <a:rPr lang="en-US" dirty="0">
                <a:solidFill>
                  <a:schemeClr val="accent6"/>
                </a:solidFill>
              </a:rPr>
              <a:t>This lecture gives an insight into </a:t>
            </a:r>
            <a:r>
              <a:rPr lang="lv-LV" dirty="0">
                <a:solidFill>
                  <a:schemeClr val="accent6"/>
                </a:solidFill>
              </a:rPr>
              <a:t>t</a:t>
            </a:r>
            <a:r>
              <a:rPr lang="en-US" dirty="0">
                <a:solidFill>
                  <a:schemeClr val="accent6"/>
                </a:solidFill>
              </a:rPr>
              <a:t>he use of the main </a:t>
            </a:r>
            <a:r>
              <a:rPr lang="en-US" dirty="0" err="1">
                <a:solidFill>
                  <a:schemeClr val="accent6"/>
                </a:solidFill>
              </a:rPr>
              <a:t>bioeconomy</a:t>
            </a:r>
            <a:r>
              <a:rPr lang="en-US" dirty="0">
                <a:solidFill>
                  <a:schemeClr val="accent6"/>
                </a:solidFill>
              </a:rPr>
              <a:t> aspects in the agro-farming sector regarding existing agricultural types </a:t>
            </a:r>
          </a:p>
          <a:p>
            <a:r>
              <a:rPr lang="en-US" dirty="0">
                <a:solidFill>
                  <a:schemeClr val="accent6"/>
                </a:solidFill>
              </a:rPr>
              <a:t>Agro-farming is viewed as a system regarding different agriculture types and uses of resources and residues to obtain value-added products</a:t>
            </a:r>
            <a:endParaRPr lang="lv-LV" dirty="0">
              <a:solidFill>
                <a:schemeClr val="accent6"/>
              </a:solidFill>
            </a:endParaRPr>
          </a:p>
          <a:p>
            <a:r>
              <a:rPr lang="en-US" dirty="0">
                <a:solidFill>
                  <a:schemeClr val="accent6"/>
                </a:solidFill>
              </a:rPr>
              <a:t>Several examples of resources and residues uses are given in the lecture</a:t>
            </a:r>
          </a:p>
          <a:p>
            <a:r>
              <a:rPr lang="en-US" dirty="0">
                <a:solidFill>
                  <a:schemeClr val="accent6"/>
                </a:solidFill>
              </a:rPr>
              <a:t>Examples offered in the final section of the lecture include the </a:t>
            </a:r>
            <a:r>
              <a:rPr lang="en-US" dirty="0" err="1">
                <a:solidFill>
                  <a:schemeClr val="accent6"/>
                </a:solidFill>
              </a:rPr>
              <a:t>bioeconomy</a:t>
            </a:r>
            <a:r>
              <a:rPr lang="en-US" dirty="0">
                <a:solidFill>
                  <a:schemeClr val="accent6"/>
                </a:solidFill>
              </a:rPr>
              <a:t> development in different countries regarding agricultural sector and the use of specific resources</a:t>
            </a:r>
            <a:endParaRPr lang="lv-LV" dirty="0">
              <a:solidFill>
                <a:schemeClr val="accent6"/>
              </a:solidFill>
            </a:endParaRPr>
          </a:p>
          <a:p>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73</a:t>
            </a:fld>
            <a:endParaRPr lang="it-IT"/>
          </a:p>
        </p:txBody>
      </p:sp>
    </p:spTree>
    <p:extLst>
      <p:ext uri="{BB962C8B-B14F-4D97-AF65-F5344CB8AC3E}">
        <p14:creationId xmlns:p14="http://schemas.microsoft.com/office/powerpoint/2010/main" val="367586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457200" indent="-457200">
              <a:buFont typeface="+mj-lt"/>
              <a:buAutoNum type="arabicParenR"/>
            </a:pPr>
            <a:r>
              <a:rPr lang="lv-LV" sz="1800" dirty="0"/>
              <a:t>OECD-FAO </a:t>
            </a:r>
            <a:r>
              <a:rPr lang="en-US" sz="1800" dirty="0"/>
              <a:t>Agricultural Outlook </a:t>
            </a:r>
            <a:r>
              <a:rPr lang="lv-LV" sz="1800" dirty="0"/>
              <a:t>2020-2029</a:t>
            </a:r>
          </a:p>
          <a:p>
            <a:pPr marL="342900" lvl="1" indent="0">
              <a:buNone/>
            </a:pPr>
            <a:r>
              <a:rPr lang="en-US" dirty="0">
                <a:solidFill>
                  <a:srgbClr val="159A34"/>
                </a:solidFill>
              </a:rPr>
              <a:t>The Outlook provides information on the existing system in the agricultural sector with a focus on food demand, consumption with predictions for future tendencies of these indicators. Possible impacts of COVID-19 are considered in predictions</a:t>
            </a:r>
          </a:p>
          <a:p>
            <a:pPr marL="457200" indent="-457200">
              <a:buFont typeface="+mj-lt"/>
              <a:buAutoNum type="arabicParenR"/>
            </a:pPr>
            <a:r>
              <a:rPr lang="en-US" sz="1800" dirty="0" err="1"/>
              <a:t>Diakosavvas</a:t>
            </a:r>
            <a:r>
              <a:rPr lang="en-US" sz="1800" dirty="0"/>
              <a:t>, D. and C. </a:t>
            </a:r>
            <a:r>
              <a:rPr lang="en-US" sz="1800" dirty="0" err="1"/>
              <a:t>Frezal</a:t>
            </a:r>
            <a:r>
              <a:rPr lang="en-US" sz="1800" dirty="0"/>
              <a:t> (2019-09-12), “Bio-economy and the sustainability of the agriculture and food system: Opportunities and policy challenges”, OECD Food, Agriculture and Fisheries Papers, No. 136, OECD Publishing, Paris. </a:t>
            </a:r>
            <a:r>
              <a:rPr lang="en-US" sz="1800" dirty="0">
                <a:hlinkClick r:id="rId2"/>
              </a:rPr>
              <a:t>http://dx.doi.org/10.1787/d0ad045d-en</a:t>
            </a:r>
            <a:endParaRPr lang="lv-LV" sz="1800" dirty="0"/>
          </a:p>
          <a:p>
            <a:pPr marL="342900" lvl="1" indent="0">
              <a:buNone/>
            </a:pPr>
            <a:r>
              <a:rPr lang="en-US" dirty="0">
                <a:solidFill>
                  <a:srgbClr val="159A34"/>
                </a:solidFill>
              </a:rPr>
              <a:t>The publication offers an insight on </a:t>
            </a:r>
            <a:r>
              <a:rPr lang="en-US" dirty="0" err="1">
                <a:solidFill>
                  <a:srgbClr val="159A34"/>
                </a:solidFill>
              </a:rPr>
              <a:t>bioeconomy</a:t>
            </a:r>
            <a:r>
              <a:rPr lang="en-US" dirty="0">
                <a:solidFill>
                  <a:srgbClr val="159A34"/>
                </a:solidFill>
              </a:rPr>
              <a:t> status at the global level, with summaries on existing policies and strategies regarding </a:t>
            </a:r>
            <a:r>
              <a:rPr lang="en-US" dirty="0" err="1">
                <a:solidFill>
                  <a:srgbClr val="159A34"/>
                </a:solidFill>
              </a:rPr>
              <a:t>bioeconomy</a:t>
            </a:r>
            <a:r>
              <a:rPr lang="en-US" dirty="0">
                <a:solidFill>
                  <a:srgbClr val="159A34"/>
                </a:solidFill>
              </a:rPr>
              <a:t> and a short description of what is included in them</a:t>
            </a:r>
          </a:p>
          <a:p>
            <a:pPr marL="457200" indent="-457200">
              <a:buFont typeface="+mj-lt"/>
              <a:buAutoNum type="arabicParenR"/>
            </a:pPr>
            <a:r>
              <a:rPr lang="lv-LV" sz="1800" dirty="0" err="1"/>
              <a:t>Patsios</a:t>
            </a:r>
            <a:r>
              <a:rPr lang="lv-LV" sz="1800" dirty="0"/>
              <a:t> S., </a:t>
            </a:r>
            <a:r>
              <a:rPr lang="lv-LV" sz="1800" dirty="0" err="1"/>
              <a:t>et.al</a:t>
            </a:r>
            <a:r>
              <a:rPr lang="lv-LV" sz="1800" dirty="0"/>
              <a:t>., </a:t>
            </a:r>
            <a:r>
              <a:rPr lang="en-US" sz="1800" dirty="0" err="1"/>
              <a:t>Characterisation</a:t>
            </a:r>
            <a:r>
              <a:rPr lang="en-US" sz="1800" dirty="0"/>
              <a:t> of agricultural waste co- and by-products</a:t>
            </a:r>
            <a:r>
              <a:rPr lang="lv-LV" sz="1800" dirty="0"/>
              <a:t>, </a:t>
            </a:r>
            <a:r>
              <a:rPr lang="lv-LV" sz="1800" dirty="0" err="1"/>
              <a:t>Agrocycle</a:t>
            </a:r>
            <a:r>
              <a:rPr lang="lv-LV" sz="1800" dirty="0"/>
              <a:t> – EU </a:t>
            </a:r>
            <a:r>
              <a:rPr lang="lv-LV" sz="1800" dirty="0" err="1"/>
              <a:t>Horizon</a:t>
            </a:r>
            <a:r>
              <a:rPr lang="lv-LV" sz="1800" dirty="0"/>
              <a:t> 2020, 2016</a:t>
            </a:r>
          </a:p>
          <a:p>
            <a:pPr marL="342900" lvl="1" indent="0">
              <a:lnSpc>
                <a:spcPct val="100000"/>
              </a:lnSpc>
              <a:buNone/>
            </a:pPr>
            <a:r>
              <a:rPr lang="en-US" dirty="0">
                <a:solidFill>
                  <a:srgbClr val="159A34"/>
                </a:solidFill>
              </a:rPr>
              <a:t>This is a summary of the study regarding by-products and co-products and their possible uses for 28 popular products in the EU. Most of the offered uses are residues that are transformed to high added-value products</a:t>
            </a:r>
          </a:p>
          <a:p>
            <a:pPr marL="0" indent="0">
              <a:buNone/>
            </a:pPr>
            <a:endParaRPr lang="lv-LV" sz="2000" dirty="0"/>
          </a:p>
          <a:p>
            <a:pPr marL="457200" indent="-457200">
              <a:buFont typeface="+mj-lt"/>
              <a:buAutoNum type="arabicParenR"/>
            </a:pPr>
            <a:endParaRPr lang="lv-LV" sz="2000" dirty="0"/>
          </a:p>
          <a:p>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74</a:t>
            </a:fld>
            <a:endParaRPr lang="it-IT"/>
          </a:p>
        </p:txBody>
      </p:sp>
    </p:spTree>
    <p:extLst>
      <p:ext uri="{BB962C8B-B14F-4D97-AF65-F5344CB8AC3E}">
        <p14:creationId xmlns:p14="http://schemas.microsoft.com/office/powerpoint/2010/main" val="3751495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Presenters’ bio</a:t>
            </a:r>
          </a:p>
        </p:txBody>
      </p:sp>
      <p:sp>
        <p:nvSpPr>
          <p:cNvPr id="5" name="Content Placeholder 4"/>
          <p:cNvSpPr>
            <a:spLocks noGrp="1"/>
          </p:cNvSpPr>
          <p:nvPr>
            <p:ph sz="half" idx="1"/>
          </p:nvPr>
        </p:nvSpPr>
        <p:spPr>
          <a:xfrm>
            <a:off x="514350" y="1687514"/>
            <a:ext cx="3886200" cy="4351338"/>
          </a:xfrm>
        </p:spPr>
        <p:txBody>
          <a:bodyPr/>
          <a:lstStyle/>
          <a:p>
            <a:r>
              <a:rPr lang="en-US" b="1" dirty="0"/>
              <a:t>Vivita Priedniece</a:t>
            </a:r>
            <a:endParaRPr lang="lv-LV" b="1" dirty="0"/>
          </a:p>
          <a:p>
            <a:pPr lvl="1"/>
            <a:r>
              <a:rPr lang="en-US" dirty="0">
                <a:solidFill>
                  <a:srgbClr val="76B82A"/>
                </a:solidFill>
              </a:rPr>
              <a:t>researcher and PhD student </a:t>
            </a:r>
            <a:endParaRPr lang="lv-LV" dirty="0">
              <a:solidFill>
                <a:srgbClr val="76B82A"/>
              </a:solidFill>
            </a:endParaRPr>
          </a:p>
          <a:p>
            <a:pPr lvl="1"/>
            <a:r>
              <a:rPr lang="en-US" dirty="0">
                <a:solidFill>
                  <a:srgbClr val="76B82A"/>
                </a:solidFill>
              </a:rPr>
              <a:t>lecturer</a:t>
            </a:r>
            <a:endParaRPr lang="lv-LV" dirty="0">
              <a:solidFill>
                <a:srgbClr val="76B82A"/>
              </a:solidFill>
            </a:endParaRPr>
          </a:p>
          <a:p>
            <a:pPr lvl="1"/>
            <a:r>
              <a:rPr lang="en-US" dirty="0">
                <a:solidFill>
                  <a:srgbClr val="76B82A"/>
                </a:solidFill>
              </a:rPr>
              <a:t>senior laboratory assistant</a:t>
            </a:r>
          </a:p>
          <a:p>
            <a:r>
              <a:rPr lang="en-US" dirty="0"/>
              <a:t>Institute of Energy Systems and Environment, Riga Technical university</a:t>
            </a:r>
          </a:p>
          <a:p>
            <a:r>
              <a:rPr lang="en-US" dirty="0"/>
              <a:t>Main research topics: </a:t>
            </a:r>
            <a:endParaRPr lang="lv-LV" dirty="0"/>
          </a:p>
          <a:p>
            <a:pPr lvl="1"/>
            <a:r>
              <a:rPr lang="en-US" dirty="0">
                <a:solidFill>
                  <a:srgbClr val="76B82A"/>
                </a:solidFill>
              </a:rPr>
              <a:t>value-added use of agricultural and forestry residues</a:t>
            </a:r>
            <a:endParaRPr lang="lv-LV" dirty="0">
              <a:solidFill>
                <a:srgbClr val="76B82A"/>
              </a:solidFill>
            </a:endParaRPr>
          </a:p>
          <a:p>
            <a:pPr lvl="1"/>
            <a:r>
              <a:rPr lang="en-US" dirty="0">
                <a:solidFill>
                  <a:srgbClr val="76B82A"/>
                </a:solidFill>
              </a:rPr>
              <a:t>flue gas treatment technologies</a:t>
            </a:r>
            <a:endParaRPr lang="lv-LV" dirty="0">
              <a:solidFill>
                <a:srgbClr val="76B82A"/>
              </a:solidFill>
            </a:endParaRPr>
          </a:p>
          <a:p>
            <a:pPr lvl="1"/>
            <a:r>
              <a:rPr lang="en-US" dirty="0">
                <a:solidFill>
                  <a:srgbClr val="76B82A"/>
                </a:solidFill>
              </a:rPr>
              <a:t>testing of solid resources, mostly  biofuels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75</a:t>
            </a:fld>
            <a:endParaRPr lang="it-IT"/>
          </a:p>
        </p:txBody>
      </p:sp>
      <p:pic>
        <p:nvPicPr>
          <p:cNvPr id="7" name="Content Placeholder 6"/>
          <p:cNvPicPr>
            <a:picLocks noGrp="1" noChangeAspect="1"/>
          </p:cNvPicPr>
          <p:nvPr>
            <p:ph sz="half" idx="2"/>
          </p:nvPr>
        </p:nvPicPr>
        <p:blipFill>
          <a:blip r:embed="rId3"/>
          <a:stretch>
            <a:fillRect/>
          </a:stretch>
        </p:blipFill>
        <p:spPr>
          <a:xfrm>
            <a:off x="5376198" y="1457325"/>
            <a:ext cx="2902387" cy="4351338"/>
          </a:xfrm>
          <a:prstGeom prst="rect">
            <a:avLst/>
          </a:prstGeom>
        </p:spPr>
      </p:pic>
    </p:spTree>
    <p:extLst>
      <p:ext uri="{BB962C8B-B14F-4D97-AF65-F5344CB8AC3E}">
        <p14:creationId xmlns:p14="http://schemas.microsoft.com/office/powerpoint/2010/main" val="3130221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r>
              <a:rPr lang="lv-LV" dirty="0"/>
              <a:t>!</a:t>
            </a:r>
            <a:endParaRPr lang="en-US" dirty="0"/>
          </a:p>
        </p:txBody>
      </p:sp>
      <p:sp>
        <p:nvSpPr>
          <p:cNvPr id="4" name="Content Placeholder 3"/>
          <p:cNvSpPr>
            <a:spLocks noGrp="1"/>
          </p:cNvSpPr>
          <p:nvPr>
            <p:ph idx="1"/>
          </p:nvPr>
        </p:nvSpPr>
        <p:spPr>
          <a:xfrm>
            <a:off x="375556" y="1823125"/>
            <a:ext cx="3586844" cy="4351338"/>
          </a:xfrm>
        </p:spPr>
        <p:txBody>
          <a:bodyPr vert="horz" lIns="91440" tIns="45720" rIns="91440" bIns="45720" rtlCol="0">
            <a:normAutofit fontScale="85000" lnSpcReduction="20000"/>
          </a:bodyPr>
          <a:lstStyle/>
          <a:p>
            <a:pPr marL="0" indent="0">
              <a:buNone/>
            </a:pPr>
            <a:r>
              <a:rPr lang="de-DE" b="1" dirty="0"/>
              <a:t>Vivita Priedniece</a:t>
            </a:r>
          </a:p>
          <a:p>
            <a:pPr marL="0" indent="0">
              <a:buNone/>
            </a:pPr>
            <a:r>
              <a:rPr lang="en-US" b="1" dirty="0"/>
              <a:t>Researcher</a:t>
            </a:r>
          </a:p>
          <a:p>
            <a:pPr marL="0" indent="0">
              <a:buNone/>
            </a:pPr>
            <a:endParaRPr lang="de-DE" dirty="0"/>
          </a:p>
          <a:p>
            <a:pPr marL="0" indent="0">
              <a:buNone/>
            </a:pPr>
            <a:r>
              <a:rPr lang="de-DE" dirty="0"/>
              <a:t>Riga Technical University </a:t>
            </a:r>
          </a:p>
          <a:p>
            <a:pPr marL="0" indent="0">
              <a:buNone/>
            </a:pPr>
            <a:r>
              <a:rPr lang="de-DE" dirty="0"/>
              <a:t>Institute </a:t>
            </a:r>
            <a:r>
              <a:rPr lang="en-US" dirty="0"/>
              <a:t>of</a:t>
            </a:r>
            <a:r>
              <a:rPr lang="de-DE" dirty="0"/>
              <a:t> </a:t>
            </a:r>
            <a:r>
              <a:rPr lang="en-US" dirty="0"/>
              <a:t>Energy</a:t>
            </a:r>
            <a:r>
              <a:rPr lang="de-DE" dirty="0"/>
              <a:t> Systems </a:t>
            </a:r>
            <a:r>
              <a:rPr lang="en-US" dirty="0"/>
              <a:t>and</a:t>
            </a:r>
            <a:r>
              <a:rPr lang="de-DE" dirty="0"/>
              <a:t> Environment</a:t>
            </a:r>
          </a:p>
          <a:p>
            <a:endParaRPr lang="de-DE" dirty="0"/>
          </a:p>
          <a:p>
            <a:pPr marL="0" indent="0">
              <a:buNone/>
            </a:pPr>
            <a:r>
              <a:rPr lang="lv-LV" dirty="0" err="1"/>
              <a:t>Ā</a:t>
            </a:r>
            <a:r>
              <a:rPr lang="en-US" dirty="0" err="1"/>
              <a:t>zenes</a:t>
            </a:r>
            <a:r>
              <a:rPr lang="en-US" dirty="0"/>
              <a:t> street 12/1</a:t>
            </a:r>
            <a:endParaRPr lang="en-GB" dirty="0"/>
          </a:p>
          <a:p>
            <a:pPr marL="0" indent="0">
              <a:buNone/>
            </a:pPr>
            <a:r>
              <a:rPr lang="en-GB" dirty="0"/>
              <a:t>LV-1048,</a:t>
            </a:r>
          </a:p>
          <a:p>
            <a:pPr marL="0" indent="0">
              <a:buNone/>
            </a:pPr>
            <a:r>
              <a:rPr lang="en-GB" dirty="0"/>
              <a:t>Riga, Latvia</a:t>
            </a:r>
          </a:p>
          <a:p>
            <a:endParaRPr lang="en-GB" dirty="0"/>
          </a:p>
          <a:p>
            <a:pPr marL="0" indent="0">
              <a:buNone/>
            </a:pPr>
            <a:r>
              <a:rPr lang="en-GB" dirty="0"/>
              <a:t>E-</a:t>
            </a:r>
            <a:r>
              <a:rPr lang="lv-LV" dirty="0"/>
              <a:t>m</a:t>
            </a:r>
            <a:r>
              <a:rPr lang="en-GB" dirty="0"/>
              <a:t>ail: </a:t>
            </a:r>
            <a:r>
              <a:rPr lang="en-GB" dirty="0">
                <a:hlinkClick r:id="rId2"/>
              </a:rPr>
              <a:t>vivita.predniece@rtu.lv</a:t>
            </a:r>
            <a:r>
              <a:rPr lang="en-GB" dirty="0"/>
              <a:t> </a:t>
            </a:r>
          </a:p>
          <a:p>
            <a:pPr marL="0" indent="0">
              <a:buNone/>
            </a:pPr>
            <a:r>
              <a:rPr lang="en-GB" dirty="0">
                <a:hlinkClick r:id="rId3"/>
              </a:rPr>
              <a:t>www.rtu.lv</a:t>
            </a:r>
            <a:r>
              <a:rPr lang="en-GB" dirty="0"/>
              <a:t> </a:t>
            </a:r>
          </a:p>
          <a:p>
            <a:pPr marL="0" indent="0">
              <a:buNone/>
            </a:pPr>
            <a:r>
              <a:rPr lang="en-GB" dirty="0">
                <a:hlinkClick r:id="rId4"/>
              </a:rPr>
              <a:t>www.videszinatne.rtu.lv</a:t>
            </a:r>
            <a:r>
              <a:rPr lang="en-GB" dirty="0"/>
              <a:t>  </a:t>
            </a:r>
            <a:endParaRPr lang="de-DE" dirty="0"/>
          </a:p>
          <a:p>
            <a:endParaRPr lang="de-DE" dirty="0"/>
          </a:p>
          <a:p>
            <a:endParaRPr lang="lv-LV"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76</a:t>
            </a:fld>
            <a:endParaRPr lang="it-IT"/>
          </a:p>
        </p:txBody>
      </p:sp>
    </p:spTree>
    <p:extLst>
      <p:ext uri="{BB962C8B-B14F-4D97-AF65-F5344CB8AC3E}">
        <p14:creationId xmlns:p14="http://schemas.microsoft.com/office/powerpoint/2010/main" val="874594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Agro-farming</a:t>
            </a:r>
          </a:p>
        </p:txBody>
      </p:sp>
      <p:sp>
        <p:nvSpPr>
          <p:cNvPr id="3" name="Content Placeholder 2"/>
          <p:cNvSpPr>
            <a:spLocks noGrp="1"/>
          </p:cNvSpPr>
          <p:nvPr>
            <p:ph idx="1"/>
          </p:nvPr>
        </p:nvSpPr>
        <p:spPr>
          <a:xfrm>
            <a:off x="375556" y="1690689"/>
            <a:ext cx="8392886" cy="2484269"/>
          </a:xfrm>
        </p:spPr>
        <p:txBody>
          <a:bodyPr>
            <a:normAutofit/>
          </a:bodyPr>
          <a:lstStyle/>
          <a:p>
            <a:pPr algn="just"/>
            <a:r>
              <a:rPr lang="en-US" sz="2000" dirty="0"/>
              <a:t>The advanced form of traditional agriculture</a:t>
            </a:r>
          </a:p>
          <a:p>
            <a:pPr algn="just"/>
            <a:r>
              <a:rPr lang="en-US" sz="2000" dirty="0"/>
              <a:t>A practice of cultivating plants and livestock</a:t>
            </a:r>
          </a:p>
          <a:p>
            <a:pPr algn="just"/>
            <a:r>
              <a:rPr lang="en-US" sz="2000" dirty="0"/>
              <a:t>Cultivation of plants is enhanced with the help of livestock and/or advanced machinery to provide a more efficient farming process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8</a:t>
            </a:fld>
            <a:endParaRPr lang="it-IT"/>
          </a:p>
        </p:txBody>
      </p:sp>
      <p:pic>
        <p:nvPicPr>
          <p:cNvPr id="5" name="Picture 2" descr="Galvanized Steel in The Agricultural Industry"/>
          <p:cNvPicPr>
            <a:picLocks noChangeAspect="1" noChangeArrowheads="1"/>
          </p:cNvPicPr>
          <p:nvPr/>
        </p:nvPicPr>
        <p:blipFill rotWithShape="1">
          <a:blip r:embed="rId2">
            <a:extLst>
              <a:ext uri="{28A0092B-C50C-407E-A947-70E740481C1C}">
                <a14:useLocalDpi xmlns:a14="http://schemas.microsoft.com/office/drawing/2010/main" val="0"/>
              </a:ext>
            </a:extLst>
          </a:blip>
          <a:srcRect t="28788" b="28574"/>
          <a:stretch/>
        </p:blipFill>
        <p:spPr bwMode="auto">
          <a:xfrm>
            <a:off x="1790866" y="4307306"/>
            <a:ext cx="5562266"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90866" y="5770346"/>
            <a:ext cx="5562266" cy="246221"/>
          </a:xfrm>
          <a:prstGeom prst="rect">
            <a:avLst/>
          </a:prstGeom>
        </p:spPr>
        <p:txBody>
          <a:bodyPr wrap="square">
            <a:spAutoFit/>
          </a:bodyPr>
          <a:lstStyle/>
          <a:p>
            <a:pPr algn="ctr"/>
            <a:r>
              <a:rPr lang="en-US" sz="1000" dirty="0"/>
              <a:t>Source: from National Material Company</a:t>
            </a:r>
            <a:r>
              <a:rPr lang="lv-LV" sz="1000" dirty="0"/>
              <a:t>, 2021</a:t>
            </a:r>
            <a:r>
              <a:rPr lang="en-US" sz="1000" dirty="0"/>
              <a:t> </a:t>
            </a:r>
            <a:r>
              <a:rPr lang="lv-LV" sz="1000" dirty="0"/>
              <a:t>[1] </a:t>
            </a:r>
          </a:p>
        </p:txBody>
      </p:sp>
    </p:spTree>
    <p:extLst>
      <p:ext uri="{BB962C8B-B14F-4D97-AF65-F5344CB8AC3E}">
        <p14:creationId xmlns:p14="http://schemas.microsoft.com/office/powerpoint/2010/main" val="397209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915" y="891540"/>
            <a:ext cx="8229600" cy="848082"/>
          </a:xfrm>
        </p:spPr>
        <p:txBody>
          <a:bodyPr>
            <a:noAutofit/>
          </a:bodyPr>
          <a:lstStyle/>
          <a:p>
            <a:pPr algn="ctr"/>
            <a:r>
              <a:rPr lang="en-US" sz="2800" dirty="0"/>
              <a:t>An example of different types of </a:t>
            </a:r>
            <a:br>
              <a:rPr lang="lv-LV" sz="2800" dirty="0"/>
            </a:br>
            <a:r>
              <a:rPr lang="en-US" sz="2800" dirty="0"/>
              <a:t>agricultural practices</a:t>
            </a:r>
          </a:p>
        </p:txBody>
      </p:sp>
      <p:sp>
        <p:nvSpPr>
          <p:cNvPr id="10" name="Rectangle 8"/>
          <p:cNvSpPr>
            <a:spLocks noChangeArrowheads="1"/>
          </p:cNvSpPr>
          <p:nvPr/>
        </p:nvSpPr>
        <p:spPr bwMode="auto">
          <a:xfrm flipV="1">
            <a:off x="2189748" y="3322684"/>
            <a:ext cx="131094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lv-LV" sz="1350"/>
          </a:p>
        </p:txBody>
      </p:sp>
      <p:graphicFrame>
        <p:nvGraphicFramePr>
          <p:cNvPr id="11" name="Object 10"/>
          <p:cNvGraphicFramePr>
            <a:graphicFrameLocks noChangeAspect="1"/>
          </p:cNvGraphicFramePr>
          <p:nvPr>
            <p:extLst>
              <p:ext uri="{D42A27DB-BD31-4B8C-83A1-F6EECF244321}">
                <p14:modId xmlns:p14="http://schemas.microsoft.com/office/powerpoint/2010/main" val="1682127578"/>
              </p:ext>
            </p:extLst>
          </p:nvPr>
        </p:nvGraphicFramePr>
        <p:xfrm>
          <a:off x="2233935" y="1836477"/>
          <a:ext cx="4459561" cy="4005005"/>
        </p:xfrm>
        <a:graphic>
          <a:graphicData uri="http://schemas.openxmlformats.org/presentationml/2006/ole">
            <mc:AlternateContent xmlns:mc="http://schemas.openxmlformats.org/markup-compatibility/2006">
              <mc:Choice xmlns:v="urn:schemas-microsoft-com:vml" Requires="v">
                <p:oleObj spid="_x0000_s29699" name="Visio" r:id="rId3" imgW="3457508" imgH="3105097" progId="Visio.Drawing.15">
                  <p:embed/>
                </p:oleObj>
              </mc:Choice>
              <mc:Fallback>
                <p:oleObj name="Visio" r:id="rId3" imgW="3457508" imgH="3105097" progId="Visio.Drawing.15">
                  <p:embed/>
                  <p:pic>
                    <p:nvPicPr>
                      <p:cNvPr id="11" name="Object 10"/>
                      <p:cNvPicPr>
                        <a:picLocks noChangeAspect="1" noChangeArrowheads="1"/>
                      </p:cNvPicPr>
                      <p:nvPr/>
                    </p:nvPicPr>
                    <p:blipFill>
                      <a:blip r:embed="rId4"/>
                      <a:srcRect/>
                      <a:stretch>
                        <a:fillRect/>
                      </a:stretch>
                    </p:blipFill>
                    <p:spPr bwMode="auto">
                      <a:xfrm>
                        <a:off x="2233935" y="1836477"/>
                        <a:ext cx="4459561" cy="4005005"/>
                      </a:xfrm>
                      <a:prstGeom prst="rect">
                        <a:avLst/>
                      </a:prstGeom>
                      <a:noFill/>
                    </p:spPr>
                  </p:pic>
                </p:oleObj>
              </mc:Fallback>
            </mc:AlternateContent>
          </a:graphicData>
        </a:graphic>
      </p:graphicFrame>
      <p:sp>
        <p:nvSpPr>
          <p:cNvPr id="12" name="Rectangle 11"/>
          <p:cNvSpPr/>
          <p:nvPr/>
        </p:nvSpPr>
        <p:spPr>
          <a:xfrm>
            <a:off x="348915" y="5842234"/>
            <a:ext cx="8229600" cy="246221"/>
          </a:xfrm>
          <a:prstGeom prst="rect">
            <a:avLst/>
          </a:prstGeom>
        </p:spPr>
        <p:txBody>
          <a:bodyPr wrap="square">
            <a:spAutoFit/>
          </a:bodyPr>
          <a:lstStyle/>
          <a:p>
            <a:pPr algn="ctr"/>
            <a:r>
              <a:rPr lang="en-US" sz="1000" dirty="0"/>
              <a:t>Source: </a:t>
            </a:r>
            <a:r>
              <a:rPr lang="en-US" sz="1000"/>
              <a:t>from Geography </a:t>
            </a:r>
            <a:r>
              <a:rPr lang="en-US" sz="1000" dirty="0"/>
              <a:t>Revision</a:t>
            </a:r>
            <a:r>
              <a:rPr lang="lv-LV" sz="1000" dirty="0"/>
              <a:t>, 2021</a:t>
            </a:r>
            <a:r>
              <a:rPr lang="en-US" sz="1000" dirty="0"/>
              <a:t> </a:t>
            </a:r>
            <a:r>
              <a:rPr lang="lv-LV" sz="1000" dirty="0"/>
              <a:t>[2</a:t>
            </a:r>
            <a:r>
              <a:rPr lang="en-US" sz="1000" dirty="0"/>
              <a:t>]</a:t>
            </a:r>
            <a:endParaRPr lang="lv-LV" sz="1000" dirty="0"/>
          </a:p>
        </p:txBody>
      </p:sp>
      <p:sp>
        <p:nvSpPr>
          <p:cNvPr id="2" name="Slide Number Placeholder 1"/>
          <p:cNvSpPr>
            <a:spLocks noGrp="1"/>
          </p:cNvSpPr>
          <p:nvPr>
            <p:ph type="sldNum" sz="quarter" idx="12"/>
          </p:nvPr>
        </p:nvSpPr>
        <p:spPr/>
        <p:txBody>
          <a:bodyPr/>
          <a:lstStyle/>
          <a:p>
            <a:fld id="{F5D31388-1EA4-4B74-8FFA-0D39003D9700}" type="slidenum">
              <a:rPr lang="it-IT" smtClean="0"/>
              <a:pPr/>
              <a:t>9</a:t>
            </a:fld>
            <a:endParaRPr lang="it-IT"/>
          </a:p>
        </p:txBody>
      </p:sp>
    </p:spTree>
    <p:extLst>
      <p:ext uri="{BB962C8B-B14F-4D97-AF65-F5344CB8AC3E}">
        <p14:creationId xmlns:p14="http://schemas.microsoft.com/office/powerpoint/2010/main" val="1418773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added xmlns="009b461b-d22b-4144-bb78-40b08bf44dfd" xsi:nil="true"/>
    <lcf76f155ced4ddcb4097134ff3c332f xmlns="009b461b-d22b-4144-bb78-40b08bf44dfd">
      <Terms xmlns="http://schemas.microsoft.com/office/infopath/2007/PartnerControls"/>
    </lcf76f155ced4ddcb4097134ff3c332f>
    <TaxCatchAll xmlns="e5da38d3-9311-4eaa-9c0f-92c14a7f68e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95BDC47F34A54FABDCAB1B18340115" ma:contentTypeVersion="17" ma:contentTypeDescription="Create a new document." ma:contentTypeScope="" ma:versionID="5a2247949326176d1532d6999e5d18fc">
  <xsd:schema xmlns:xsd="http://www.w3.org/2001/XMLSchema" xmlns:xs="http://www.w3.org/2001/XMLSchema" xmlns:p="http://schemas.microsoft.com/office/2006/metadata/properties" xmlns:ns2="009b461b-d22b-4144-bb78-40b08bf44dfd" xmlns:ns3="e5da38d3-9311-4eaa-9c0f-92c14a7f68ec" targetNamespace="http://schemas.microsoft.com/office/2006/metadata/properties" ma:root="true" ma:fieldsID="271208b202fffd967b74586b7e76df0a" ns2:_="" ns3:_="">
    <xsd:import namespace="009b461b-d22b-4144-bb78-40b08bf44dfd"/>
    <xsd:import namespace="e5da38d3-9311-4eaa-9c0f-92c14a7f68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Dateadded"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b461b-d22b-4144-bb78-40b08bf44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added" ma:index="18" nillable="true" ma:displayName="Date added" ma:format="DateOnly" ma:internalName="Dateadded">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da38d3-9311-4eaa-9c0f-92c14a7f68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d63b068-c9f6-4052-b2e4-faff3e8f8bf8}" ma:internalName="TaxCatchAll" ma:showField="CatchAllData" ma:web="e5da38d3-9311-4eaa-9c0f-92c14a7f68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2C1816-D7EE-4484-95B6-D7CDBB5683FA}">
  <ds:schemaRefs>
    <ds:schemaRef ds:uri="http://purl.org/dc/elements/1.1/"/>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e5da38d3-9311-4eaa-9c0f-92c14a7f68ec"/>
    <ds:schemaRef ds:uri="009b461b-d22b-4144-bb78-40b08bf44dfd"/>
  </ds:schemaRefs>
</ds:datastoreItem>
</file>

<file path=customXml/itemProps2.xml><?xml version="1.0" encoding="utf-8"?>
<ds:datastoreItem xmlns:ds="http://schemas.openxmlformats.org/officeDocument/2006/customXml" ds:itemID="{DB08966A-AEEC-4A83-AC83-122A51A06040}"/>
</file>

<file path=customXml/itemProps3.xml><?xml version="1.0" encoding="utf-8"?>
<ds:datastoreItem xmlns:ds="http://schemas.openxmlformats.org/officeDocument/2006/customXml" ds:itemID="{AFF7766F-DCAB-4359-98A3-D6606D0AE6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SWEDA PPT Template</Template>
  <TotalTime>7749</TotalTime>
  <Words>5718</Words>
  <Application>Microsoft Office PowerPoint</Application>
  <PresentationFormat>On-screen Show (4:3)</PresentationFormat>
  <Paragraphs>661</Paragraphs>
  <Slides>76</Slides>
  <Notes>39</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Tema di Office</vt:lpstr>
      <vt:lpstr>Bioeconomy within the agro-farming sector</vt:lpstr>
      <vt:lpstr>Aim and objectives</vt:lpstr>
      <vt:lpstr>Learning outcomes</vt:lpstr>
      <vt:lpstr>Keywords</vt:lpstr>
      <vt:lpstr>Table of contents</vt:lpstr>
      <vt:lpstr>Agriculture and agro-farming sector</vt:lpstr>
      <vt:lpstr>Agriculture</vt:lpstr>
      <vt:lpstr>Agro-farming</vt:lpstr>
      <vt:lpstr>An example of different types of  agricultural practices</vt:lpstr>
      <vt:lpstr>Shifting cultivation</vt:lpstr>
      <vt:lpstr>Rudimentary sedentary tillage</vt:lpstr>
      <vt:lpstr>A fallow</vt:lpstr>
      <vt:lpstr>Nomadic herding</vt:lpstr>
      <vt:lpstr>Livestock farming/animal husbandry</vt:lpstr>
      <vt:lpstr>Commercial plantations</vt:lpstr>
      <vt:lpstr>Mixed farming</vt:lpstr>
      <vt:lpstr>Specialized horticulture</vt:lpstr>
      <vt:lpstr>Subsistence farming</vt:lpstr>
      <vt:lpstr>Arable farming</vt:lpstr>
      <vt:lpstr>Agroecology</vt:lpstr>
      <vt:lpstr>Circular economy</vt:lpstr>
      <vt:lpstr>Circular economy in agriculture</vt:lpstr>
      <vt:lpstr>Legislation &amp; statistics</vt:lpstr>
      <vt:lpstr>Common agricultural policy (CAP) (I)</vt:lpstr>
      <vt:lpstr>Common agricultural policy (II)</vt:lpstr>
      <vt:lpstr>European Green Deal</vt:lpstr>
      <vt:lpstr>From farm to fork (I)</vt:lpstr>
      <vt:lpstr>From farm to fork (II)</vt:lpstr>
      <vt:lpstr>Production of main cereals, EU-27</vt:lpstr>
      <vt:lpstr>Livestock population, EU-27</vt:lpstr>
      <vt:lpstr>OECD and FAO information</vt:lpstr>
      <vt:lpstr>Globally</vt:lpstr>
      <vt:lpstr>Agriculture and environment</vt:lpstr>
      <vt:lpstr>Climate impact on agriculture (I)</vt:lpstr>
      <vt:lpstr>Climate impact on agriculture (II)</vt:lpstr>
      <vt:lpstr>SMART agro-farming practices</vt:lpstr>
      <vt:lpstr>Agricultural resources</vt:lpstr>
      <vt:lpstr>Agricultural resources (bioresources)</vt:lpstr>
      <vt:lpstr>Agricultural land use in the world</vt:lpstr>
      <vt:lpstr>Crops (I)</vt:lpstr>
      <vt:lpstr>Crops (II)</vt:lpstr>
      <vt:lpstr>Vegetables</vt:lpstr>
      <vt:lpstr>Fruits and berries</vt:lpstr>
      <vt:lpstr>Livestock</vt:lpstr>
      <vt:lpstr>Microorganisms (I)</vt:lpstr>
      <vt:lpstr>Microorganisms (II)</vt:lpstr>
      <vt:lpstr>Agricultural by-products</vt:lpstr>
      <vt:lpstr>The use of agricultural resources</vt:lpstr>
      <vt:lpstr>The use of agricultural resources</vt:lpstr>
      <vt:lpstr>Agricultural residues</vt:lpstr>
      <vt:lpstr>AgroCycle project and benefits from it (I)</vt:lpstr>
      <vt:lpstr>AgroCycle project and benefits from it (II)</vt:lpstr>
      <vt:lpstr>Fruit, berry and vegetable residues (I)</vt:lpstr>
      <vt:lpstr>Fruit, berry and vegetable residues (II)</vt:lpstr>
      <vt:lpstr>Crop residues </vt:lpstr>
      <vt:lpstr>Cultivated mushrooms</vt:lpstr>
      <vt:lpstr>Livestock</vt:lpstr>
      <vt:lpstr>What to expect in agriculture?</vt:lpstr>
      <vt:lpstr>Examples</vt:lpstr>
      <vt:lpstr>Agro-food and bioeconomy policy in the EU</vt:lpstr>
      <vt:lpstr>The European agricultural supply model AROPAj</vt:lpstr>
      <vt:lpstr>Farm-oriented models for assessing CAP impact and biomass supply</vt:lpstr>
      <vt:lpstr>Agricultural biomass value chain and its share in consumption</vt:lpstr>
      <vt:lpstr>Bioeconomy strategies in countries (I)</vt:lpstr>
      <vt:lpstr>Bioeconomy strategies in countries (II)</vt:lpstr>
      <vt:lpstr>Bioeconomy in Thailand</vt:lpstr>
      <vt:lpstr>Bioeconomy in Germany</vt:lpstr>
      <vt:lpstr>Use of blueberry waste</vt:lpstr>
      <vt:lpstr>Use of food waste</vt:lpstr>
      <vt:lpstr>List of references (I)</vt:lpstr>
      <vt:lpstr>List of references (II)</vt:lpstr>
      <vt:lpstr>List of references (III)</vt:lpstr>
      <vt:lpstr>Synopsis</vt:lpstr>
      <vt:lpstr>Further reading</vt:lpstr>
      <vt:lpstr>Presenters’ bio</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Altheo Valentini</dc:creator>
  <cp:lastModifiedBy>Vivita Priedniece</cp:lastModifiedBy>
  <cp:revision>258</cp:revision>
  <dcterms:created xsi:type="dcterms:W3CDTF">2021-06-01T03:14:12Z</dcterms:created>
  <dcterms:modified xsi:type="dcterms:W3CDTF">2021-12-08T07:40:14Z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0x0101005B95BDC47F34A54FABDCAB1B18340115</vt:lpwstr>
  </property>
  <property fmtid="{D5CDD505-2E9C-101B-9397-08002B2CF9AE}" pid="3" name="MediaServiceImageTags">
    <vt:lpwstr/>
  </property>
</Properties>
</file>