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57" r:id="rId6"/>
    <p:sldId id="265" r:id="rId7"/>
    <p:sldId id="266" r:id="rId8"/>
    <p:sldId id="755" r:id="rId9"/>
    <p:sldId id="608" r:id="rId10"/>
    <p:sldId id="267" r:id="rId11"/>
    <p:sldId id="759" r:id="rId12"/>
    <p:sldId id="937" r:id="rId13"/>
    <p:sldId id="943" r:id="rId14"/>
    <p:sldId id="924" r:id="rId15"/>
    <p:sldId id="926" r:id="rId16"/>
    <p:sldId id="938" r:id="rId17"/>
    <p:sldId id="921" r:id="rId18"/>
    <p:sldId id="944" r:id="rId19"/>
    <p:sldId id="928" r:id="rId20"/>
    <p:sldId id="939" r:id="rId21"/>
    <p:sldId id="945" r:id="rId22"/>
    <p:sldId id="930" r:id="rId23"/>
    <p:sldId id="947" r:id="rId24"/>
    <p:sldId id="948" r:id="rId25"/>
    <p:sldId id="932" r:id="rId26"/>
    <p:sldId id="949" r:id="rId27"/>
    <p:sldId id="950" r:id="rId28"/>
    <p:sldId id="951" r:id="rId29"/>
    <p:sldId id="952" r:id="rId30"/>
    <p:sldId id="898" r:id="rId31"/>
    <p:sldId id="955" r:id="rId32"/>
    <p:sldId id="956" r:id="rId33"/>
    <p:sldId id="901" r:id="rId34"/>
    <p:sldId id="936" r:id="rId35"/>
    <p:sldId id="907" r:id="rId36"/>
    <p:sldId id="703" r:id="rId37"/>
    <p:sldId id="866" r:id="rId38"/>
    <p:sldId id="957" r:id="rId39"/>
    <p:sldId id="890" r:id="rId40"/>
    <p:sldId id="891" r:id="rId41"/>
    <p:sldId id="892" r:id="rId42"/>
    <p:sldId id="953" r:id="rId43"/>
    <p:sldId id="954" r:id="rId44"/>
  </p:sldIdLst>
  <p:sldSz cx="9144000" cy="6858000" type="screen4x3"/>
  <p:notesSz cx="7102475" cy="93884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ma Žihare" initials="LŽ" lastIdx="1" clrIdx="0">
    <p:extLst>
      <p:ext uri="{19B8F6BF-5375-455C-9EA6-DF929625EA0E}">
        <p15:presenceInfo xmlns:p15="http://schemas.microsoft.com/office/powerpoint/2012/main" userId="Lauma Žiha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82A"/>
    <a:srgbClr val="66FF99"/>
    <a:srgbClr val="BE889B"/>
    <a:srgbClr val="36F32D"/>
    <a:srgbClr val="9966FF"/>
    <a:srgbClr val="EB5F5F"/>
    <a:srgbClr val="B71982"/>
    <a:srgbClr val="CCCCFF"/>
    <a:srgbClr val="159A34"/>
    <a:srgbClr val="E4C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90" autoAdjust="0"/>
    <p:restoredTop sz="67105" autoAdjust="0"/>
  </p:normalViewPr>
  <p:slideViewPr>
    <p:cSldViewPr snapToGrid="0">
      <p:cViewPr varScale="1">
        <p:scale>
          <a:sx n="45" d="100"/>
          <a:sy n="45" d="100"/>
        </p:scale>
        <p:origin x="1203" y="39"/>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038397C-49C9-4F1E-B228-BF281010CEC5}" type="datetimeFigureOut">
              <a:rPr lang="en-GB" smtClean="0"/>
              <a:t>01/12/2021</a:t>
            </a:fld>
            <a:endParaRPr lang="en-GB"/>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7FC909E-DB3A-494C-BD89-D0479E55F7C5}" type="slidenum">
              <a:rPr lang="en-GB" smtClean="0"/>
              <a:t>‹#›</a:t>
            </a:fld>
            <a:endParaRPr lang="en-GB"/>
          </a:p>
        </p:txBody>
      </p:sp>
    </p:spTree>
    <p:extLst>
      <p:ext uri="{BB962C8B-B14F-4D97-AF65-F5344CB8AC3E}">
        <p14:creationId xmlns:p14="http://schemas.microsoft.com/office/powerpoint/2010/main" val="1632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so.org/iso/fr/catalogue_detail?csnumber=3745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unep.fr/shared/publications/pdf/DTIx1164xPA-guidelines_sLCA.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onlinelibrary.wiley.com/doi/10.1111/gcb.12709#gcb12709-fig-0002"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Welcome to today lecture. </a:t>
            </a:r>
            <a:r>
              <a:rPr lang="en-US" sz="1200" kern="1200" dirty="0">
                <a:solidFill>
                  <a:schemeClr val="tx1"/>
                </a:solidFill>
                <a:effectLst/>
                <a:latin typeface="+mn-lt"/>
                <a:ea typeface="+mn-ea"/>
                <a:cs typeface="+mn-cs"/>
              </a:rPr>
              <a:t>I am Prof. Francesco Romagnoli from the Institute of Energy Systems and Environment at the Riga Technical University. I am happy to share with you the contents of the lecture on “Life Cycle Thinking-based methods and quantitative tools.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a:t>
            </a:fld>
            <a:endParaRPr lang="en-GB"/>
          </a:p>
        </p:txBody>
      </p:sp>
    </p:spTree>
    <p:extLst>
      <p:ext uri="{BB962C8B-B14F-4D97-AF65-F5344CB8AC3E}">
        <p14:creationId xmlns:p14="http://schemas.microsoft.com/office/powerpoint/2010/main" val="3676791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concept of sustainability defined within the SDGs is also included within the three sustainability pillars model developed by </a:t>
            </a:r>
            <a:r>
              <a:rPr lang="en-GB" sz="1200" b="0" i="0" u="none" strike="noStrike" kern="1200" baseline="0" dirty="0" err="1">
                <a:solidFill>
                  <a:schemeClr val="tx1"/>
                </a:solidFill>
                <a:latin typeface="+mn-lt"/>
                <a:ea typeface="+mn-ea"/>
                <a:cs typeface="+mn-cs"/>
              </a:rPr>
              <a:t>Elkinton</a:t>
            </a:r>
            <a:r>
              <a:rPr lang="en-GB" sz="1200" b="0" i="0" u="none" strike="noStrike" kern="1200" baseline="0" dirty="0">
                <a:solidFill>
                  <a:schemeClr val="tx1"/>
                </a:solidFill>
                <a:latin typeface="+mn-lt"/>
                <a:ea typeface="+mn-ea"/>
                <a:cs typeface="+mn-cs"/>
              </a:rPr>
              <a:t> (1998). This conceptualization of the</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sustainability merge three main dimensions to be guarantee the preservation of the future generation needs, namely Environmental, economic, and social. The overarching approach drafted in </a:t>
            </a:r>
            <a:r>
              <a:rPr lang="en-GB" sz="1200" b="0" i="0" u="none" strike="noStrike" kern="1200" baseline="0" dirty="0" err="1">
                <a:solidFill>
                  <a:schemeClr val="tx1"/>
                </a:solidFill>
                <a:latin typeface="+mn-lt"/>
                <a:ea typeface="+mn-ea"/>
                <a:cs typeface="+mn-cs"/>
              </a:rPr>
              <a:t>Elkinton</a:t>
            </a:r>
            <a:r>
              <a:rPr lang="en-GB" sz="1200" b="0" i="0" u="none" strike="noStrike" kern="1200" baseline="0" dirty="0">
                <a:solidFill>
                  <a:schemeClr val="tx1"/>
                </a:solidFill>
                <a:latin typeface="+mn-lt"/>
                <a:ea typeface="+mn-ea"/>
                <a:cs typeface="+mn-cs"/>
              </a:rPr>
              <a:t> view is also embedding the concept of viability, equity and be</a:t>
            </a:r>
            <a:r>
              <a:rPr lang="lv-LV" sz="1200" b="0" i="0" u="none" strike="noStrike" kern="1200" baseline="0" dirty="0">
                <a:solidFill>
                  <a:schemeClr val="tx1"/>
                </a:solidFill>
                <a:latin typeface="+mn-lt"/>
                <a:ea typeface="+mn-ea"/>
                <a:cs typeface="+mn-cs"/>
              </a:rPr>
              <a:t>a</a:t>
            </a:r>
            <a:r>
              <a:rPr lang="en-GB" sz="1200" b="0" i="0" u="none" strike="noStrike" kern="1200" baseline="0" dirty="0">
                <a:solidFill>
                  <a:schemeClr val="tx1"/>
                </a:solidFill>
                <a:latin typeface="+mn-lt"/>
                <a:ea typeface="+mn-ea"/>
                <a:cs typeface="+mn-cs"/>
              </a:rPr>
              <a:t>re</a:t>
            </a:r>
            <a:r>
              <a:rPr lang="lv-LV" sz="1200" b="0" i="0" u="none" strike="noStrike" kern="1200" baseline="0" dirty="0">
                <a:solidFill>
                  <a:schemeClr val="tx1"/>
                </a:solidFill>
                <a:latin typeface="+mn-lt"/>
                <a:ea typeface="+mn-ea"/>
                <a:cs typeface="+mn-cs"/>
              </a:rPr>
              <a:t>bility</a:t>
            </a:r>
            <a:r>
              <a:rPr lang="en-GB" sz="1200" b="0" i="0" u="none" strike="noStrike" kern="1200" baseline="0" dirty="0">
                <a:solidFill>
                  <a:schemeClr val="tx1"/>
                </a:solidFill>
                <a:latin typeface="+mn-lt"/>
                <a:ea typeface="+mn-ea"/>
                <a:cs typeface="+mn-cs"/>
              </a:rPr>
              <a:t> embracing only 2 of the 3 sustainable pillars.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concept of Sustainability is tackling the business-as-usual view which address to meet only the nowadays society needs.</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11</a:t>
            </a:fld>
            <a:endParaRPr lang="en-GB"/>
          </a:p>
        </p:txBody>
      </p:sp>
    </p:spTree>
    <p:extLst>
      <p:ext uri="{BB962C8B-B14F-4D97-AF65-F5344CB8AC3E}">
        <p14:creationId xmlns:p14="http://schemas.microsoft.com/office/powerpoint/2010/main" val="15771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sustainability approach is thus supporting the main principles of the Circular- </a:t>
            </a:r>
            <a:r>
              <a:rPr lang="lv-LV" sz="1200" b="0" i="0" u="none" strike="noStrike" kern="1200" baseline="0" dirty="0">
                <a:solidFill>
                  <a:schemeClr val="tx1"/>
                </a:solidFill>
                <a:latin typeface="+mn-lt"/>
                <a:ea typeface="+mn-ea"/>
                <a:cs typeface="+mn-cs"/>
              </a:rPr>
              <a:t>and </a:t>
            </a:r>
            <a:r>
              <a:rPr lang="en-GB" sz="1200" b="0" i="0" u="none" strike="noStrike" kern="1200" baseline="0" dirty="0">
                <a:solidFill>
                  <a:schemeClr val="tx1"/>
                </a:solidFill>
                <a:latin typeface="+mn-lt"/>
                <a:ea typeface="+mn-ea"/>
                <a:cs typeface="+mn-cs"/>
              </a:rPr>
              <a:t>Bio</a:t>
            </a:r>
            <a:r>
              <a:rPr lang="lv-LV" sz="1200" b="0" i="0" u="none" strike="noStrike" kern="1200" baseline="0" dirty="0">
                <a:solidFill>
                  <a:schemeClr val="tx1"/>
                </a:solidFill>
                <a:latin typeface="+mn-lt"/>
                <a:ea typeface="+mn-ea"/>
                <a:cs typeface="+mn-cs"/>
              </a:rPr>
              <a:t>-</a:t>
            </a:r>
            <a:r>
              <a:rPr lang="en-GB" sz="1200" b="0" i="0" u="none" strike="noStrike" kern="1200" baseline="0" dirty="0">
                <a:solidFill>
                  <a:schemeClr val="tx1"/>
                </a:solidFill>
                <a:latin typeface="+mn-lt"/>
                <a:ea typeface="+mn-ea"/>
                <a:cs typeface="+mn-cs"/>
              </a:rPr>
              <a:t>Economy. As we already seen in the previous lecture the idea of Circular Economy is an integral vision that helps us to rethink our economy and our society. Therefore, the key aspect is “circularizing” both the economy and society within the aim of decrease primary resources extraction and exploitation (either bio of fossil), phasing down the landfill, and preserve ecological systems.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Therefore, Circular Economy constitutes a driving incentive to this transformation and contributes to achieve the Sustainable Development Goals (SDGs) of UN 2030 Agenda. It offers a holistic framework to redesign the system, a new model that would take us into the “</a:t>
            </a:r>
            <a:r>
              <a:rPr lang="en-GB" sz="1200" b="1" i="0" u="none" strike="noStrike" kern="1200" baseline="0" dirty="0">
                <a:solidFill>
                  <a:schemeClr val="tx1"/>
                </a:solidFill>
                <a:latin typeface="+mn-lt"/>
                <a:ea typeface="+mn-ea"/>
                <a:cs typeface="+mn-cs"/>
              </a:rPr>
              <a:t>humanity’s sweet doughnut</a:t>
            </a:r>
            <a:r>
              <a:rPr lang="en-GB" sz="1200" b="0" i="0" u="none" strike="noStrike" kern="1200" baseline="0" dirty="0">
                <a:solidFill>
                  <a:schemeClr val="tx1"/>
                </a:solidFill>
                <a:latin typeface="+mn-lt"/>
                <a:ea typeface="+mn-ea"/>
                <a:cs typeface="+mn-cs"/>
              </a:rPr>
              <a:t>” of social impacts and needs like reported in Figure 1.</a:t>
            </a:r>
          </a:p>
          <a:p>
            <a:r>
              <a:rPr lang="en-GB" sz="1200" b="0" i="0" u="none" strike="noStrike" kern="1200" baseline="0" dirty="0">
                <a:solidFill>
                  <a:schemeClr val="tx1"/>
                </a:solidFill>
                <a:latin typeface="+mn-lt"/>
                <a:ea typeface="+mn-ea"/>
                <a:cs typeface="+mn-cs"/>
              </a:rPr>
              <a:t>In principle, Circular Economy redefines the relationship between economy, society and nature. Its model distinguishes economic growth from natural resource depletion and ecological overload. Circular Economy aims to eliminate accumulated imbalances in the linear system and it combines economic prosperity with environmental caution. The concept of Circular Economy is based on the fundamental and obvious assumption that resources are limited and they must be preserved for future generations. </a:t>
            </a:r>
            <a:r>
              <a:rPr lang="en-GB" sz="1200" b="1" i="0" u="none" strike="noStrike" kern="1200" baseline="0" dirty="0">
                <a:solidFill>
                  <a:schemeClr val="tx1"/>
                </a:solidFill>
                <a:latin typeface="+mn-lt"/>
                <a:ea typeface="+mn-ea"/>
                <a:cs typeface="+mn-cs"/>
              </a:rPr>
              <a:t>It mimics nature by cycling resources</a:t>
            </a:r>
            <a:r>
              <a:rPr lang="en-GB" sz="1200" b="0" i="0" u="none" strike="noStrike" kern="1200" baseline="0" dirty="0">
                <a:solidFill>
                  <a:schemeClr val="tx1"/>
                </a:solidFill>
                <a:latin typeface="+mn-lt"/>
                <a:ea typeface="+mn-ea"/>
                <a:cs typeface="+mn-cs"/>
              </a:rPr>
              <a:t>. This requires sustainable consumption and production based on the so-called eco-design or environmentally responsible design.</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According to the Ellen MacArthur Foundation, “Economics by design must be restorative and aim to maintain products, components and materials at maximum utility and value, differentiating technical from biological cycles”</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12</a:t>
            </a:fld>
            <a:endParaRPr lang="en-GB"/>
          </a:p>
        </p:txBody>
      </p:sp>
    </p:spTree>
    <p:extLst>
      <p:ext uri="{BB962C8B-B14F-4D97-AF65-F5344CB8AC3E}">
        <p14:creationId xmlns:p14="http://schemas.microsoft.com/office/powerpoint/2010/main" val="40064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issue of environmental sustainability is of course great interest today. The international community encourages companies to adopt cleaner and as much as possible circular production systems and technologies. The market seems to reward environmentally responsible organizations, and many companies around the world are increasingly becoming interested in environmental issues,</a:t>
            </a:r>
            <a:r>
              <a:rPr lang="lv-LV" sz="1200" b="0" i="0" u="none" strike="noStrike" kern="1200" baseline="0" dirty="0">
                <a:solidFill>
                  <a:schemeClr val="tx1"/>
                </a:solidFill>
                <a:latin typeface="+mn-lt"/>
                <a:ea typeface="+mn-ea"/>
                <a:cs typeface="+mn-cs"/>
              </a:rPr>
              <a:t> i</a:t>
            </a:r>
            <a:r>
              <a:rPr lang="en-GB" sz="1200" b="0" i="0" u="none" strike="noStrike" kern="1200" baseline="0" dirty="0">
                <a:solidFill>
                  <a:schemeClr val="tx1"/>
                </a:solidFill>
                <a:latin typeface="+mn-lt"/>
                <a:ea typeface="+mn-ea"/>
                <a:cs typeface="+mn-cs"/>
              </a:rPr>
              <a:t>introducing them as strategic variables in their businesses.</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With a life cycle perspective, we consider the totality of the system in our analysis, including the evaluation of the product’s entire life cycle, with a long-term time horizon and a multidimensional view.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Life cycle </a:t>
            </a:r>
            <a:r>
              <a:rPr lang="en-GB" sz="1200" b="0" i="0" u="none" strike="noStrike" kern="1200" baseline="0" dirty="0">
                <a:solidFill>
                  <a:schemeClr val="tx1"/>
                </a:solidFill>
                <a:latin typeface="+mn-lt"/>
                <a:ea typeface="+mn-ea"/>
                <a:cs typeface="+mn-cs"/>
              </a:rPr>
              <a:t>thinking (LCT) offers this totality: a comprehensive analysis of the topic it requires, leading to solutions for reducing impacts in an absolute and not a relative way. As shown in the right figure, a product’s life cycle can begin with the extraction of raw materials from natural resources in the ground, and with energy generation. Materials and energy are then part of production, packaging, distribution, use, maintenance, and eventually recycling, reuse, recovery, or final disposal. In each life cycle stage there is the potential to reduce resource consumption and improve the product’s performance.</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life cycle metaphor is borrowed from the field of biology. For example, the life cycle of a tree starts with a seed, which by its growth evolve into an adult tree to further have the seed cone necessary to have further seeds. In much the same way a man-made object starts its lifecycle by the harvesting and extraction of resources, followed by production, use, and eventually management as waste, which marks the end of the life cycle.</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Decisions made considering a full life cycle perspective and broader implications on the environmental, economic, and social pillars of a healthy planet, allow us to address unintended trade-offs between these pillars, and focus attention on the key drivers of change. As a result, progress towards sustainable</a:t>
            </a:r>
          </a:p>
          <a:p>
            <a:r>
              <a:rPr lang="en-GB" sz="1200" b="0" i="0" u="none" strike="noStrike" kern="1200" baseline="0" dirty="0">
                <a:solidFill>
                  <a:schemeClr val="tx1"/>
                </a:solidFill>
                <a:latin typeface="+mn-lt"/>
                <a:ea typeface="+mn-ea"/>
                <a:cs typeface="+mn-cs"/>
              </a:rPr>
              <a:t>development is faster and more efficient than when decisions are isolated.</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However, over the years, many environmental management tools have shown an important limit, that is the reduction of environmental impacts of an organization or a process by allocating them at other times, upstream or downstream of the supply chain, thus increasing the environmental loads of other subjects, such as suppliers, distributors, customers. This is because many environmental management tools observe the environmental problem from a single point of view, the one of the single organization, while environmental problems are generated by different subjects that, together, contribute in a closely interconnected way to the overall environmental impact.</a:t>
            </a:r>
          </a:p>
          <a:p>
            <a:endParaRPr lang="en-GB"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14</a:t>
            </a:fld>
            <a:endParaRPr lang="en-GB"/>
          </a:p>
        </p:txBody>
      </p:sp>
    </p:spTree>
    <p:extLst>
      <p:ext uri="{BB962C8B-B14F-4D97-AF65-F5344CB8AC3E}">
        <p14:creationId xmlns:p14="http://schemas.microsoft.com/office/powerpoint/2010/main" val="18502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As mentioned,</a:t>
            </a:r>
            <a:r>
              <a:rPr lang="en-US" altLang="en-US" baseline="0" dirty="0">
                <a:latin typeface="Arial" panose="020B0604020202020204" pitchFamily="34" charset="0"/>
                <a:cs typeface="Arial" panose="020B0604020202020204" pitchFamily="34" charset="0"/>
              </a:rPr>
              <a:t> t</a:t>
            </a:r>
            <a:r>
              <a:rPr lang="en-US" altLang="en-US" dirty="0">
                <a:latin typeface="Arial" panose="020B0604020202020204" pitchFamily="34" charset="0"/>
                <a:cs typeface="Arial" panose="020B0604020202020204" pitchFamily="34" charset="0"/>
              </a:rPr>
              <a:t>he aim of an</a:t>
            </a:r>
            <a:r>
              <a:rPr lang="en-US" altLang="en-US" baseline="0" dirty="0">
                <a:latin typeface="Arial" panose="020B0604020202020204" pitchFamily="34" charset="0"/>
                <a:cs typeface="Arial" panose="020B0604020202020204" pitchFamily="34" charset="0"/>
              </a:rPr>
              <a:t> ideal </a:t>
            </a:r>
            <a:r>
              <a:rPr lang="en-US" altLang="en-US" b="1" baseline="0" dirty="0">
                <a:latin typeface="Arial" panose="020B0604020202020204" pitchFamily="34" charset="0"/>
                <a:cs typeface="Arial" panose="020B0604020202020204" pitchFamily="34" charset="0"/>
              </a:rPr>
              <a:t>sustainable world </a:t>
            </a:r>
            <a:r>
              <a:rPr lang="en-US" altLang="en-US" baseline="0" dirty="0">
                <a:latin typeface="Arial" panose="020B0604020202020204" pitchFamily="34" charset="0"/>
                <a:cs typeface="Arial" panose="020B0604020202020204" pitchFamily="34" charset="0"/>
              </a:rPr>
              <a:t>is thus a close loop trying to minimize the extraction and landfill, increasing the re-use and re-cycling and minimize the energy use with  a higher energy efficiency. But a more quantitative framework is needed to screen and select the more sustainable solutions.</a:t>
            </a:r>
          </a:p>
          <a:p>
            <a:endParaRPr lang="en-US" altLang="en-US" dirty="0">
              <a:latin typeface="Arial" panose="020B0604020202020204" pitchFamily="34" charset="0"/>
              <a:cs typeface="Arial" panose="020B0604020202020204" pitchFamily="34" charset="0"/>
            </a:endParaRPr>
          </a:p>
          <a:p>
            <a:r>
              <a:rPr lang="en-GB" sz="1200" b="0" i="0" u="none" strike="noStrike" kern="1200" baseline="0" dirty="0">
                <a:solidFill>
                  <a:schemeClr val="tx1"/>
                </a:solidFill>
                <a:latin typeface="+mn-lt"/>
                <a:ea typeface="+mn-ea"/>
                <a:cs typeface="+mn-cs"/>
              </a:rPr>
              <a:t>Thinking in terms of the life cycle, businesses recognize that each choice sets the stage for not only how the product will look and function, but also for how it will impact the environment and the community as it is manufactured, used, disposed of, re-used, or recycled. Products can be designed so they will have less environmental impact when they are manufactured, used, and discarded. With a life cycle approach, companies would be to calculate the full life cycle cost of the goods they purchase. This includes the point-of-purchase price as well as the costs of transporting, storing, installing, cleaning, operating, repairing, and eventually discarding those goods. </a:t>
            </a:r>
          </a:p>
          <a:p>
            <a:endParaRPr lang="en-US" alt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life cycle thinking approach promotes relevant innovations in designing, producing and using products and services, and it brings benefits to several stakeholders along the product supply chain. </a:t>
            </a:r>
            <a:endParaRPr lang="en-US" alt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life cycle approach identifies opportunities and risks of a product or technology, from raw materials to disposal, named “from cradle to grave” represented in the picture.</a:t>
            </a:r>
            <a:endParaRPr lang="en-GB" altLang="en-US"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15</a:t>
            </a:fld>
            <a:endParaRPr lang="en-GB"/>
          </a:p>
        </p:txBody>
      </p:sp>
    </p:spTree>
    <p:extLst>
      <p:ext uri="{BB962C8B-B14F-4D97-AF65-F5344CB8AC3E}">
        <p14:creationId xmlns:p14="http://schemas.microsoft.com/office/powerpoint/2010/main" val="78195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life cycle thinking approach promotes relevant innovations in designing, producing and using products and services, and it brings benefits to several stakeholders along the product supply chain.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Sustainable development should ideally improve the quality of life for every individual without expending the </a:t>
            </a:r>
            <a:r>
              <a:rPr lang="en-GB" sz="1200" b="1" i="0" u="none" strike="noStrike" kern="1200" baseline="0" dirty="0">
                <a:solidFill>
                  <a:schemeClr val="tx1"/>
                </a:solidFill>
                <a:latin typeface="+mn-lt"/>
                <a:ea typeface="+mn-ea"/>
                <a:cs typeface="+mn-cs"/>
              </a:rPr>
              <a:t>Earth’s resources beyond its capacity</a:t>
            </a:r>
            <a:r>
              <a:rPr lang="en-GB" sz="1200" b="0" i="0" u="none" strike="noStrike" kern="1200" baseline="0" dirty="0">
                <a:solidFill>
                  <a:schemeClr val="tx1"/>
                </a:solidFill>
                <a:latin typeface="+mn-lt"/>
                <a:ea typeface="+mn-ea"/>
                <a:cs typeface="+mn-cs"/>
              </a:rPr>
              <a:t>. Without a functioning environment we will not be able to give future generations the same possibilities for achieving the levels of welfare that current generations are experiencing.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Researchers have attempted to quantify carrying capacities of the ecosystem that must not be exceeded to maintain functions, as well as other ecosystem aspects of interest. This is reflected in the frame of the so called Planetary boundaries can be interpreted as carrying capacities for the entire Earth system towards various anthropogenic pressures, such as greenhouse gases and interference with nutrient cycles. According to estimates, this exceedance has already happened for four of the nine proposed planetary Boundaries. </a:t>
            </a:r>
            <a:r>
              <a:rPr lang="en-GB" sz="1200" b="1" i="0" kern="1200" dirty="0">
                <a:solidFill>
                  <a:schemeClr val="tx1"/>
                </a:solidFill>
                <a:effectLst/>
                <a:latin typeface="+mn-lt"/>
                <a:ea typeface="+mn-ea"/>
                <a:cs typeface="+mn-cs"/>
              </a:rPr>
              <a:t>The Planetary Boundaries concept </a:t>
            </a:r>
            <a:r>
              <a:rPr lang="en-GB" sz="1200" b="0" i="0" kern="1200" dirty="0">
                <a:solidFill>
                  <a:schemeClr val="tx1"/>
                </a:solidFill>
                <a:effectLst/>
                <a:latin typeface="+mn-lt"/>
                <a:ea typeface="+mn-ea"/>
                <a:cs typeface="+mn-cs"/>
              </a:rPr>
              <a:t>identifies nine global priorities relating to human-induced changes to the environment. The science shows that these nine processes and systems regulate the stability and resilience of the Earth. </a:t>
            </a:r>
            <a:endParaRPr lang="en-GB"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animation</a:t>
            </a:r>
            <a:r>
              <a:rPr lang="en-US"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A life cycle approach identifies opportunities and risks of a product or technology, from raw materials to disposal, named “from cradle to grave”.</a:t>
            </a:r>
          </a:p>
          <a:p>
            <a:r>
              <a:rPr lang="en-GB" sz="1200" b="0" i="0" u="none" strike="noStrike" kern="1200" baseline="0" dirty="0">
                <a:solidFill>
                  <a:schemeClr val="tx1"/>
                </a:solidFill>
                <a:latin typeface="+mn-lt"/>
                <a:ea typeface="+mn-ea"/>
                <a:cs typeface="+mn-cs"/>
              </a:rPr>
              <a:t>As mentioned Sustainability has three dimensions: economy, society, and environment. In the business community the term “triple bottom line” was coined to explain the importance of achieving Sustainability.</a:t>
            </a:r>
          </a:p>
          <a:p>
            <a:r>
              <a:rPr lang="en-US" sz="1200" b="0" i="0" u="none" strike="noStrike" kern="1200" baseline="0" dirty="0">
                <a:solidFill>
                  <a:schemeClr val="tx1"/>
                </a:solidFill>
                <a:latin typeface="+mn-lt"/>
                <a:ea typeface="+mn-ea"/>
                <a:cs typeface="+mn-cs"/>
              </a:rPr>
              <a:t>Based on that</a:t>
            </a:r>
            <a:r>
              <a:rPr lang="en-GB" sz="1200" b="0" i="0" u="none" strike="noStrike" kern="1200" baseline="0" dirty="0">
                <a:solidFill>
                  <a:schemeClr val="tx1"/>
                </a:solidFill>
                <a:latin typeface="+mn-lt"/>
                <a:ea typeface="+mn-ea"/>
                <a:cs typeface="+mn-cs"/>
              </a:rPr>
              <a:t>, the scientific community has developed advanced models of LCA methodology, including the triple bottom line perspective: thus, life cycle costing (LCC) and social life cycle assessment (SLCA), as second and third pillars of sustainability, are born, distinguishing economic and social impacts of product systems along their life cycle.</a:t>
            </a:r>
          </a:p>
          <a:p>
            <a:r>
              <a:rPr lang="en-US" sz="1200" b="0" i="0" u="none" strike="noStrike" kern="1200" baseline="0" dirty="0">
                <a:solidFill>
                  <a:schemeClr val="tx1"/>
                </a:solidFill>
                <a:latin typeface="+mn-lt"/>
                <a:ea typeface="+mn-ea"/>
                <a:cs typeface="+mn-cs"/>
              </a:rPr>
              <a:t>The figure </a:t>
            </a:r>
            <a:r>
              <a:rPr lang="en-GB" sz="1200" b="0" i="0" u="none" strike="noStrike" kern="1200" baseline="0" dirty="0">
                <a:solidFill>
                  <a:schemeClr val="tx1"/>
                </a:solidFill>
                <a:latin typeface="+mn-lt"/>
                <a:ea typeface="+mn-ea"/>
                <a:cs typeface="+mn-cs"/>
              </a:rPr>
              <a:t>shows the possible link between LCT and sustainable development through the three pillars of sustainability and the multidimensionality of LCT.</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16</a:t>
            </a:fld>
            <a:endParaRPr lang="en-GB"/>
          </a:p>
        </p:txBody>
      </p:sp>
    </p:spTree>
    <p:extLst>
      <p:ext uri="{BB962C8B-B14F-4D97-AF65-F5344CB8AC3E}">
        <p14:creationId xmlns:p14="http://schemas.microsoft.com/office/powerpoint/2010/main" val="156196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closer look about Life Cycle Sustainability Assessment approach.</a:t>
            </a:r>
            <a:endParaRPr lang="en-GB" dirty="0"/>
          </a:p>
        </p:txBody>
      </p:sp>
      <p:sp>
        <p:nvSpPr>
          <p:cNvPr id="4" name="Slide Number Placeholder 3"/>
          <p:cNvSpPr>
            <a:spLocks noGrp="1"/>
          </p:cNvSpPr>
          <p:nvPr>
            <p:ph type="sldNum" sz="quarter" idx="5"/>
          </p:nvPr>
        </p:nvSpPr>
        <p:spPr/>
        <p:txBody>
          <a:bodyPr/>
          <a:lstStyle/>
          <a:p>
            <a:fld id="{97FC909E-DB3A-494C-BD89-D0479E55F7C5}" type="slidenum">
              <a:rPr lang="en-GB" smtClean="0"/>
              <a:t>17</a:t>
            </a:fld>
            <a:endParaRPr lang="en-GB"/>
          </a:p>
        </p:txBody>
      </p:sp>
    </p:spTree>
    <p:extLst>
      <p:ext uri="{BB962C8B-B14F-4D97-AF65-F5344CB8AC3E}">
        <p14:creationId xmlns:p14="http://schemas.microsoft.com/office/powerpoint/2010/main" val="2916693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0" i="0" u="none" strike="noStrike" kern="1200" baseline="0" dirty="0">
                <a:solidFill>
                  <a:schemeClr val="tx1"/>
                </a:solidFill>
                <a:latin typeface="+mn-lt"/>
                <a:ea typeface="+mn-ea"/>
                <a:cs typeface="+mn-cs"/>
              </a:rPr>
              <a:t>There could be many  </a:t>
            </a:r>
            <a:r>
              <a:rPr lang="en-GB" sz="2400" b="0" i="0" u="none" strike="noStrike" kern="1200" baseline="0" dirty="0">
                <a:solidFill>
                  <a:schemeClr val="tx1"/>
                </a:solidFill>
                <a:latin typeface="+mn-lt"/>
                <a:ea typeface="+mn-ea"/>
                <a:cs typeface="+mn-cs"/>
              </a:rPr>
              <a:t>initiatives in LCT implementation as presented in the figure according to Maslow's Pyramid of Sustainable Development. We will now mainly focus on the concept propose by </a:t>
            </a:r>
            <a:r>
              <a:rPr lang="en-GB" sz="1200" b="0" i="0" u="none" strike="noStrike" kern="1200" baseline="0" dirty="0" err="1">
                <a:solidFill>
                  <a:schemeClr val="tx1"/>
                </a:solidFill>
                <a:latin typeface="+mn-lt"/>
                <a:ea typeface="+mn-ea"/>
                <a:cs typeface="+mn-cs"/>
              </a:rPr>
              <a:t>Kloepffer</a:t>
            </a:r>
            <a:r>
              <a:rPr lang="en-GB" sz="1200" b="0" i="0" u="none" strike="noStrike" kern="1200" baseline="0" dirty="0">
                <a:solidFill>
                  <a:schemeClr val="tx1"/>
                </a:solidFill>
                <a:latin typeface="+mn-lt"/>
                <a:ea typeface="+mn-ea"/>
                <a:cs typeface="+mn-cs"/>
              </a:rPr>
              <a:t> and Renner ideally considered the so called Life Cycle Sustainability Assessment as the </a:t>
            </a:r>
            <a:r>
              <a:rPr lang="en-GB" sz="1200" b="1" i="0" u="none" strike="noStrike" kern="1200" baseline="0" dirty="0">
                <a:solidFill>
                  <a:schemeClr val="tx1"/>
                </a:solidFill>
                <a:latin typeface="+mn-lt"/>
                <a:ea typeface="+mn-ea"/>
                <a:cs typeface="+mn-cs"/>
              </a:rPr>
              <a:t>sum of the three methodological quantitative approach namely E-LCA, LCC, and </a:t>
            </a:r>
            <a:r>
              <a:rPr lang="en-GB" sz="1200" b="1" i="1" u="none" strike="noStrike" kern="1200" baseline="0" dirty="0">
                <a:solidFill>
                  <a:schemeClr val="tx1"/>
                </a:solidFill>
                <a:latin typeface="+mn-lt"/>
                <a:ea typeface="+mn-ea"/>
                <a:cs typeface="+mn-cs"/>
              </a:rPr>
              <a:t>S</a:t>
            </a:r>
            <a:r>
              <a:rPr lang="en-GB" sz="1200" b="0" i="1" u="none" strike="noStrike" kern="1200" baseline="0" dirty="0">
                <a:solidFill>
                  <a:schemeClr val="tx1"/>
                </a:solidFill>
                <a:latin typeface="+mn-lt"/>
                <a:ea typeface="+mn-ea"/>
                <a:cs typeface="+mn-cs"/>
              </a:rPr>
              <a:t>-LCA</a:t>
            </a:r>
            <a:endParaRPr lang="en-GB" sz="2400" b="0" i="1" u="none" strike="noStrike" kern="1200" baseline="0" dirty="0">
              <a:solidFill>
                <a:schemeClr val="tx1"/>
              </a:solidFill>
              <a:latin typeface="+mn-lt"/>
              <a:ea typeface="+mn-ea"/>
              <a:cs typeface="+mn-cs"/>
            </a:endParaRPr>
          </a:p>
          <a:p>
            <a:endParaRPr lang="en-US" sz="24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E-LCA is nowadays </a:t>
            </a:r>
            <a:r>
              <a:rPr lang="en-US" sz="1200" b="1" i="0" u="none" strike="noStrike" kern="1200" baseline="0" dirty="0">
                <a:solidFill>
                  <a:schemeClr val="tx1"/>
                </a:solidFill>
                <a:latin typeface="+mn-lt"/>
                <a:ea typeface="+mn-ea"/>
                <a:cs typeface="+mn-cs"/>
              </a:rPr>
              <a:t>is proven </a:t>
            </a:r>
            <a:r>
              <a:rPr lang="en-US" sz="1200" b="0" i="0" u="none" strike="noStrike" kern="1200" baseline="0" dirty="0">
                <a:solidFill>
                  <a:schemeClr val="tx1"/>
                </a:solidFill>
                <a:latin typeface="+mn-lt"/>
                <a:ea typeface="+mn-ea"/>
                <a:cs typeface="+mn-cs"/>
              </a:rPr>
              <a:t>and standardized approach by ISO within the Standard</a:t>
            </a:r>
            <a:r>
              <a:rPr lang="lv-LV" sz="1200" b="0" i="0"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 14044</a:t>
            </a:r>
            <a:r>
              <a:rPr lang="lv-LV" sz="1200" b="0" i="0" u="none" strike="noStrike" kern="1200" baseline="0" dirty="0">
                <a:solidFill>
                  <a:schemeClr val="tx1"/>
                </a:solidFill>
                <a:latin typeface="+mn-lt"/>
                <a:ea typeface="+mn-ea"/>
                <a:cs typeface="+mn-cs"/>
              </a:rPr>
              <a:t>;</a:t>
            </a:r>
            <a:endParaRPr lang="en-GB" sz="1200" b="0" i="0" u="none" strike="noStrike" kern="1200" baseline="0" dirty="0">
              <a:solidFill>
                <a:schemeClr val="tx1"/>
              </a:solidFill>
              <a:latin typeface="+mn-lt"/>
              <a:ea typeface="+mn-ea"/>
              <a:cs typeface="+mn-cs"/>
            </a:endParaRPr>
          </a:p>
          <a:p>
            <a:pPr algn="l"/>
            <a:r>
              <a:rPr lang="en-GB" sz="1200" b="1" i="0" u="none" strike="noStrike" kern="1200" baseline="0" dirty="0">
                <a:solidFill>
                  <a:schemeClr val="tx1"/>
                </a:solidFill>
                <a:latin typeface="+mn-lt"/>
                <a:ea typeface="+mn-ea"/>
                <a:cs typeface="+mn-cs"/>
              </a:rPr>
              <a:t>LCC</a:t>
            </a:r>
            <a:r>
              <a:rPr lang="en-GB" sz="1200" b="0" i="0" u="none" strike="noStrike" kern="1200" baseline="0" dirty="0">
                <a:solidFill>
                  <a:schemeClr val="tx1"/>
                </a:solidFill>
                <a:latin typeface="+mn-lt"/>
                <a:ea typeface="+mn-ea"/>
                <a:cs typeface="+mn-cs"/>
              </a:rPr>
              <a:t> has become the acronym of the tool which, consistently with the E-LCA model, across the product’s life cycle, includes all costs borne by different actors with different perspectives and at different times - </a:t>
            </a:r>
            <a:r>
              <a:rPr lang="en-GB" sz="1800" b="0" i="0" u="none" strike="noStrike" baseline="0" dirty="0">
                <a:latin typeface="HelveticaNeue-Light"/>
              </a:rPr>
              <a:t>15686-5 (Life cycle costing) covers the main principles, processes, calculations and definitions for life 	cycle costing.</a:t>
            </a:r>
            <a:r>
              <a:rPr lang="en-GB"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The SLCA is a methodological approach aimed at evaluating social and socioeconomic aspects of products and their potential positive and negative impacts along their life cycle. Social impacts are those that may affect stakeholders along the product life cycle and may be linked to company </a:t>
            </a:r>
            <a:r>
              <a:rPr lang="en-GB" sz="1200" b="0" i="0" u="none" strike="noStrike" kern="1200" baseline="0" dirty="0" err="1">
                <a:solidFill>
                  <a:schemeClr val="tx1"/>
                </a:solidFill>
                <a:latin typeface="+mn-lt"/>
                <a:ea typeface="+mn-ea"/>
                <a:cs typeface="+mn-cs"/>
              </a:rPr>
              <a:t>behavior</a:t>
            </a:r>
            <a:r>
              <a:rPr lang="en-GB" sz="1200" b="0" i="0" u="none" strike="noStrike" kern="1200" baseline="0" dirty="0">
                <a:solidFill>
                  <a:schemeClr val="tx1"/>
                </a:solidFill>
                <a:latin typeface="+mn-lt"/>
                <a:ea typeface="+mn-ea"/>
                <a:cs typeface="+mn-cs"/>
              </a:rPr>
              <a:t>, socioeconomic processes, and impacts on social capital. </a:t>
            </a:r>
            <a:r>
              <a:rPr lang="en-GB" sz="3600" b="0" i="0" dirty="0">
                <a:solidFill>
                  <a:srgbClr val="666666"/>
                </a:solidFill>
                <a:effectLst/>
                <a:latin typeface="Open Sans" panose="020B0606030504020204" pitchFamily="34" charset="0"/>
              </a:rPr>
              <a:t>Although S-LCA follows the </a:t>
            </a:r>
            <a:r>
              <a:rPr lang="en-GB" sz="3600" b="0" i="0" dirty="0">
                <a:solidFill>
                  <a:srgbClr val="35A533"/>
                </a:solidFill>
                <a:effectLst/>
                <a:latin typeface="Open Sans" panose="020B0606030504020204" pitchFamily="34" charset="0"/>
                <a:hlinkClick r:id="rId3"/>
              </a:rPr>
              <a:t>ISO 14040</a:t>
            </a:r>
            <a:r>
              <a:rPr lang="en-GB" sz="3600" b="0" i="0" dirty="0">
                <a:solidFill>
                  <a:srgbClr val="666666"/>
                </a:solidFill>
                <a:effectLst/>
                <a:latin typeface="Open Sans" panose="020B0606030504020204" pitchFamily="34" charset="0"/>
              </a:rPr>
              <a:t> framework, some aspects differ, are more common or are amplified at each phase of the study. The UNEP </a:t>
            </a:r>
            <a:r>
              <a:rPr lang="en-GB" sz="3600" b="0" i="0" dirty="0">
                <a:solidFill>
                  <a:srgbClr val="35A533"/>
                </a:solidFill>
                <a:effectLst/>
                <a:latin typeface="Open Sans" panose="020B0606030504020204" pitchFamily="34" charset="0"/>
                <a:hlinkClick r:id="rId4"/>
              </a:rPr>
              <a:t>Guidelines for Social Life Cycle Assessment of Products</a:t>
            </a:r>
            <a:r>
              <a:rPr lang="en-GB" sz="3600" b="0" i="0" dirty="0">
                <a:solidFill>
                  <a:srgbClr val="666666"/>
                </a:solidFill>
                <a:effectLst/>
                <a:latin typeface="Open Sans" panose="020B0606030504020204" pitchFamily="34" charset="0"/>
              </a:rPr>
              <a:t> proposes a methodology to develop life cycle inventories.</a:t>
            </a:r>
            <a:endParaRPr lang="en-US" sz="2400" b="0" i="0" u="none" strike="noStrike" kern="1200" baseline="0" dirty="0">
              <a:solidFill>
                <a:schemeClr val="tx1"/>
              </a:solidFill>
              <a:latin typeface="+mn-lt"/>
              <a:ea typeface="+mn-ea"/>
              <a:cs typeface="+mn-cs"/>
            </a:endParaRPr>
          </a:p>
          <a:p>
            <a:endParaRPr lang="en-US" sz="24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kern="1200" baseline="0" dirty="0">
                <a:solidFill>
                  <a:schemeClr val="tx1"/>
                </a:solidFill>
                <a:latin typeface="+mn-lt"/>
                <a:ea typeface="+mn-ea"/>
                <a:cs typeface="+mn-cs"/>
              </a:rPr>
              <a:t>Merging these 3 concept comes The conceptual approach for </a:t>
            </a:r>
            <a:r>
              <a:rPr lang="en-GB" sz="2400" b="1" i="0" u="none" strike="noStrike" kern="1200" baseline="0" dirty="0">
                <a:solidFill>
                  <a:schemeClr val="tx1"/>
                </a:solidFill>
                <a:latin typeface="+mn-lt"/>
                <a:ea typeface="+mn-ea"/>
                <a:cs typeface="+mn-cs"/>
              </a:rPr>
              <a:t>Life Cycle Sustainability Assessment </a:t>
            </a:r>
            <a:r>
              <a:rPr lang="en-GB" sz="2400" b="0" i="0" u="none" strike="noStrike" kern="1200" baseline="0" dirty="0">
                <a:solidFill>
                  <a:schemeClr val="tx1"/>
                </a:solidFill>
                <a:latin typeface="+mn-lt"/>
                <a:ea typeface="+mn-ea"/>
                <a:cs typeface="+mn-cs"/>
              </a:rPr>
              <a:t>(LCSA) has been, in fact, summarized by </a:t>
            </a:r>
            <a:r>
              <a:rPr lang="en-GB" sz="2400" b="0" i="0" u="none" strike="noStrike" kern="1200" baseline="0" dirty="0" err="1">
                <a:solidFill>
                  <a:schemeClr val="tx1"/>
                </a:solidFill>
                <a:latin typeface="+mn-lt"/>
                <a:ea typeface="+mn-ea"/>
                <a:cs typeface="+mn-cs"/>
              </a:rPr>
              <a:t>Kloepffer</a:t>
            </a:r>
            <a:r>
              <a:rPr lang="en-GB" sz="2400" b="0" i="0" u="none" strike="noStrike" kern="1200" baseline="0" dirty="0">
                <a:solidFill>
                  <a:schemeClr val="tx1"/>
                </a:solidFill>
                <a:latin typeface="+mn-lt"/>
                <a:ea typeface="+mn-ea"/>
                <a:cs typeface="+mn-cs"/>
              </a:rPr>
              <a:t> (2003, 2008) as an addition of environmental LCA (LCA), economic LCA (life cycle costing (LCC)), and social LCA (SLCA), based on the very same inventory of material and energy flows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As is commonly acknowledged LCSA can be considered as the integration, or better, as resulting from the addition of the three dimensions of sustainability perspectives, i.e., economic, environmental, social, and according with several authors it can be presented as the following easy equation.</a:t>
            </a:r>
            <a:endParaRPr lang="en-GB" sz="24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baseline="0" dirty="0">
              <a:solidFill>
                <a:schemeClr val="tx1"/>
              </a:solidFill>
              <a:latin typeface="+mn-lt"/>
              <a:ea typeface="+mn-ea"/>
              <a:cs typeface="+mn-cs"/>
            </a:endParaRPr>
          </a:p>
          <a:p>
            <a:r>
              <a:rPr lang="en-GB" sz="2400" b="0" i="0" u="none" strike="noStrike" kern="1200" baseline="0" dirty="0">
                <a:solidFill>
                  <a:schemeClr val="tx1"/>
                </a:solidFill>
                <a:latin typeface="+mn-lt"/>
                <a:ea typeface="+mn-ea"/>
                <a:cs typeface="+mn-cs"/>
              </a:rPr>
              <a:t>As mentioned the </a:t>
            </a:r>
            <a:r>
              <a:rPr lang="en-GB" sz="2400" b="0" i="0" u="none" strike="noStrike" kern="1200" baseline="0" dirty="0" err="1">
                <a:solidFill>
                  <a:schemeClr val="tx1"/>
                </a:solidFill>
                <a:latin typeface="+mn-lt"/>
                <a:ea typeface="+mn-ea"/>
                <a:cs typeface="+mn-cs"/>
              </a:rPr>
              <a:t>Brundtland</a:t>
            </a:r>
            <a:r>
              <a:rPr lang="en-GB" sz="2400" b="0" i="0" u="none" strike="noStrike" kern="1200" baseline="0" dirty="0">
                <a:solidFill>
                  <a:schemeClr val="tx1"/>
                </a:solidFill>
                <a:latin typeface="+mn-lt"/>
                <a:ea typeface="+mn-ea"/>
                <a:cs typeface="+mn-cs"/>
              </a:rPr>
              <a:t> definition has been largely criticized for being ambiguous and lacking on quantitative assessment methods.</a:t>
            </a:r>
          </a:p>
          <a:p>
            <a:r>
              <a:rPr lang="en-GB" sz="2400" b="0" i="0" u="none" strike="noStrike" kern="1200" baseline="0" dirty="0">
                <a:solidFill>
                  <a:schemeClr val="tx1"/>
                </a:solidFill>
                <a:latin typeface="+mn-lt"/>
                <a:ea typeface="+mn-ea"/>
                <a:cs typeface="+mn-cs"/>
              </a:rPr>
              <a:t>Nevertheless considering the established concept of “Sustainability”, as proposed by the </a:t>
            </a:r>
            <a:r>
              <a:rPr lang="en-GB" sz="2400" b="0" i="0" u="none" strike="noStrike" kern="1200" baseline="0" dirty="0" err="1">
                <a:solidFill>
                  <a:schemeClr val="tx1"/>
                </a:solidFill>
                <a:latin typeface="+mn-lt"/>
                <a:ea typeface="+mn-ea"/>
                <a:cs typeface="+mn-cs"/>
              </a:rPr>
              <a:t>Brundtland</a:t>
            </a:r>
            <a:r>
              <a:rPr lang="en-GB" sz="2400" b="0" i="0" u="none" strike="noStrike" kern="1200" baseline="0" dirty="0">
                <a:solidFill>
                  <a:schemeClr val="tx1"/>
                </a:solidFill>
                <a:latin typeface="+mn-lt"/>
                <a:ea typeface="+mn-ea"/>
                <a:cs typeface="+mn-cs"/>
              </a:rPr>
              <a:t> report (United Nations General Assembly, 1987), and the three sustainability pillars model developed by </a:t>
            </a:r>
            <a:r>
              <a:rPr lang="en-GB" sz="2400" b="0" i="0" u="none" strike="noStrike" kern="1200" baseline="0" dirty="0" err="1">
                <a:solidFill>
                  <a:schemeClr val="tx1"/>
                </a:solidFill>
                <a:latin typeface="+mn-lt"/>
                <a:ea typeface="+mn-ea"/>
                <a:cs typeface="+mn-cs"/>
              </a:rPr>
              <a:t>Elkinton</a:t>
            </a:r>
            <a:r>
              <a:rPr lang="en-GB" sz="2400" b="0" i="0" u="none" strike="noStrike" kern="1200" baseline="0" dirty="0">
                <a:solidFill>
                  <a:schemeClr val="tx1"/>
                </a:solidFill>
                <a:latin typeface="+mn-lt"/>
                <a:ea typeface="+mn-ea"/>
                <a:cs typeface="+mn-cs"/>
              </a:rPr>
              <a:t> (1998), several aspects are to be accounted in the evaluation of products and processes.</a:t>
            </a:r>
          </a:p>
          <a:p>
            <a:r>
              <a:rPr lang="en-GB" sz="2400" b="0" i="0" u="none" strike="noStrike" kern="1200" baseline="0" dirty="0">
                <a:solidFill>
                  <a:schemeClr val="tx1"/>
                </a:solidFill>
                <a:latin typeface="+mn-lt"/>
                <a:ea typeface="+mn-ea"/>
                <a:cs typeface="+mn-cs"/>
              </a:rPr>
              <a:t>By the  sustainable development definition such evaluation should be performed over a </a:t>
            </a:r>
            <a:r>
              <a:rPr lang="en-GB" sz="2400" b="1" i="0" u="none" strike="noStrike" kern="1200" baseline="0" dirty="0">
                <a:solidFill>
                  <a:schemeClr val="tx1"/>
                </a:solidFill>
                <a:latin typeface="+mn-lt"/>
                <a:ea typeface="+mn-ea"/>
                <a:cs typeface="+mn-cs"/>
              </a:rPr>
              <a:t>system the boundaries</a:t>
            </a:r>
            <a:r>
              <a:rPr lang="en-GB" sz="2400" b="0" i="0" u="none" strike="noStrike" kern="1200" baseline="0" dirty="0">
                <a:solidFill>
                  <a:schemeClr val="tx1"/>
                </a:solidFill>
                <a:latin typeface="+mn-lt"/>
                <a:ea typeface="+mn-ea"/>
                <a:cs typeface="+mn-cs"/>
              </a:rPr>
              <a:t> of which comprise all the element required to avoid the shifting of burdens among generations, over both time and space.</a:t>
            </a:r>
          </a:p>
          <a:p>
            <a:endParaRPr lang="en-US" sz="2400" b="0" i="0" u="none" strike="noStrike" kern="1200" baseline="0" dirty="0">
              <a:solidFill>
                <a:schemeClr val="tx1"/>
              </a:solidFill>
              <a:latin typeface="+mn-lt"/>
              <a:ea typeface="+mn-ea"/>
              <a:cs typeface="+mn-cs"/>
            </a:endParaRPr>
          </a:p>
          <a:p>
            <a:r>
              <a:rPr lang="en-GB" sz="2400" b="0" i="0" u="none" strike="noStrike" kern="1200" baseline="0" dirty="0">
                <a:solidFill>
                  <a:schemeClr val="tx1"/>
                </a:solidFill>
                <a:latin typeface="+mn-lt"/>
                <a:ea typeface="+mn-ea"/>
                <a:cs typeface="+mn-cs"/>
              </a:rPr>
              <a:t>Therefore, the whole range of impacts and effects induced must be assessed, based on the different aspects touched on and the timing in which these effects unravel. For these reasons, on one hand, “intact environment, social justice, and economic prosperity” (</a:t>
            </a:r>
            <a:r>
              <a:rPr lang="en-GB" sz="2400" b="0" i="0" u="none" strike="noStrike" kern="1200" baseline="0" dirty="0" err="1">
                <a:solidFill>
                  <a:schemeClr val="tx1"/>
                </a:solidFill>
                <a:latin typeface="+mn-lt"/>
                <a:ea typeface="+mn-ea"/>
                <a:cs typeface="+mn-cs"/>
              </a:rPr>
              <a:t>Finkbeiner</a:t>
            </a:r>
            <a:r>
              <a:rPr lang="en-GB" sz="2400" b="0" i="0" u="none" strike="noStrike" kern="1200" baseline="0" dirty="0">
                <a:solidFill>
                  <a:schemeClr val="tx1"/>
                </a:solidFill>
                <a:latin typeface="+mn-lt"/>
                <a:ea typeface="+mn-ea"/>
                <a:cs typeface="+mn-cs"/>
              </a:rPr>
              <a:t> et al., 2010: 3310) should represent the final goal of each application and the yardstick of the assessment, in order to address the horizontal dimension. On the other hand, the application of a life cycle thinking lens is required to explore the longitudinal dimension of the impacts and consider both the direct and indirect impacts triggered throughout the different phases of the product or process life and the time-scale of the impacts, considering the relationship between present needs and future opportunities.</a:t>
            </a:r>
          </a:p>
          <a:p>
            <a:endParaRPr lang="en-GB" sz="24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18</a:t>
            </a:fld>
            <a:endParaRPr lang="en-GB"/>
          </a:p>
        </p:txBody>
      </p:sp>
    </p:spTree>
    <p:extLst>
      <p:ext uri="{BB962C8B-B14F-4D97-AF65-F5344CB8AC3E}">
        <p14:creationId xmlns:p14="http://schemas.microsoft.com/office/powerpoint/2010/main" val="360559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u="none" strike="noStrike" kern="1200" baseline="0" dirty="0">
                <a:solidFill>
                  <a:schemeClr val="tx1"/>
                </a:solidFill>
                <a:latin typeface="+mn-lt"/>
                <a:ea typeface="+mn-ea"/>
                <a:cs typeface="+mn-cs"/>
              </a:rPr>
              <a:t>As mentioned </a:t>
            </a:r>
            <a:r>
              <a:rPr lang="en-GB" sz="1200" b="0" i="0" u="none" strike="noStrike" kern="1200" baseline="0" dirty="0">
                <a:solidFill>
                  <a:schemeClr val="tx1"/>
                </a:solidFill>
                <a:latin typeface="+mn-lt"/>
                <a:ea typeface="+mn-ea"/>
                <a:cs typeface="+mn-cs"/>
              </a:rPr>
              <a:t>LCSA consists of LCA for environmental assessment, life cycle costing (LCC) for economic assessment,</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and social life cycle assessment (SLCA) for social impact assessment. Due to the completeness of overall analysis of sustainability, the studies related to LCSA have increased in recent years.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Examining the sustainability performances for a certain product or a service, the studies related to LCSA focus more on the comparison of multiple objects. LCSA combined with multicriteria decision making (MCDM) has been widely used as assessment framework.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To apply LCSA in more situations, LCSA has been also extended to the fuzzy framework, dynamic system, and by combining with other theories.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As examples of assessment methods as seen in the figure, the three perspectives embodied into LCSA has been translated into a ternary diagram, namely the life cycle sustainability triangle (LCST). By this triple-parameters scheme the environmental impacts, environmental, economic, and social impacts can be visualized, based on the relative weights attributed. The representation of a hypothetical weighting set is given in the picture. </a:t>
            </a:r>
          </a:p>
          <a:p>
            <a:r>
              <a:rPr lang="en-GB" sz="1200" b="0" i="0" u="none" strike="noStrike" kern="1200" baseline="0" dirty="0">
                <a:solidFill>
                  <a:schemeClr val="tx1"/>
                </a:solidFill>
                <a:latin typeface="+mn-lt"/>
                <a:ea typeface="+mn-ea"/>
                <a:cs typeface="+mn-cs"/>
              </a:rPr>
              <a:t>A second example of implemented scheme proposes a life cycle sustainability dashboard (LCSD). As reported in figure this approach reports the visualization of the LCSD, as a composition of three different and free-standing evaluations, separately performed over the three relevant aspects of sustainability.</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19</a:t>
            </a:fld>
            <a:endParaRPr lang="en-GB"/>
          </a:p>
        </p:txBody>
      </p:sp>
    </p:spTree>
    <p:extLst>
      <p:ext uri="{BB962C8B-B14F-4D97-AF65-F5344CB8AC3E}">
        <p14:creationId xmlns:p14="http://schemas.microsoft.com/office/powerpoint/2010/main" val="305072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As it is largely recognized in LCSA, as in several other topics, a standardization is necessary in order to achieve a common and widely shared description of the principles and framework for formulating, conducting, and reporting LSCA approach and studies. This was made by the Life Cycle Initiative which created the guidelines towards making a LCSA.</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20</a:t>
            </a:fld>
            <a:endParaRPr lang="en-GB"/>
          </a:p>
        </p:txBody>
      </p:sp>
    </p:spTree>
    <p:extLst>
      <p:ext uri="{BB962C8B-B14F-4D97-AF65-F5344CB8AC3E}">
        <p14:creationId xmlns:p14="http://schemas.microsoft.com/office/powerpoint/2010/main" val="3859336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standardization still not </a:t>
            </a:r>
            <a:r>
              <a:rPr lang="en-US" dirty="0" err="1"/>
              <a:t>revcognized</a:t>
            </a:r>
            <a:r>
              <a:rPr lang="en-US" dirty="0"/>
              <a:t> as integrated methods</a:t>
            </a:r>
            <a:r>
              <a:rPr lang="en-US" baseline="0" dirty="0"/>
              <a:t> involves the 3 dimensions of the sustainability according to specific guidelines of ISO standards as it the case for the Environmental LCA according to the ISO Nr. 14040/44, for LCC in line with the </a:t>
            </a:r>
            <a:r>
              <a:rPr lang="en-GB" sz="1200" b="1" dirty="0">
                <a:solidFill>
                  <a:schemeClr val="bg1">
                    <a:lumMod val="50000"/>
                  </a:schemeClr>
                </a:solidFill>
              </a:rPr>
              <a:t>ISO </a:t>
            </a:r>
            <a:r>
              <a:rPr lang="en-GB" sz="1200" b="1" i="0" u="none" strike="noStrike" baseline="0" dirty="0">
                <a:solidFill>
                  <a:schemeClr val="bg1">
                    <a:lumMod val="50000"/>
                  </a:schemeClr>
                </a:solidFill>
                <a:latin typeface="HelveticaNeue-Light"/>
              </a:rPr>
              <a:t>15686-5 and for the Social following still the ISO </a:t>
            </a:r>
            <a:r>
              <a:rPr lang="en-US" baseline="0" dirty="0"/>
              <a:t>14040/44 but the guideline of UNEP/SETAC namely </a:t>
            </a:r>
            <a:r>
              <a:rPr lang="en-GB" b="0" i="0" dirty="0">
                <a:solidFill>
                  <a:srgbClr val="4D5156"/>
                </a:solidFill>
                <a:effectLst/>
                <a:latin typeface="arial" panose="020B0604020202020204" pitchFamily="34" charset="0"/>
              </a:rPr>
              <a:t>United Nations Environment Programme (UNEP) and Society of Environmental Toxicology and Chemistry (SETAC).</a:t>
            </a:r>
            <a:endParaRPr lang="en-GB" sz="1200" b="1" dirty="0">
              <a:solidFill>
                <a:schemeClr val="bg1">
                  <a:lumMod val="50000"/>
                </a:schemeClr>
              </a:solidFill>
            </a:endParaRPr>
          </a:p>
          <a:p>
            <a:r>
              <a:rPr lang="en-US" baseline="0" dirty="0"/>
              <a:t> </a:t>
            </a:r>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21</a:t>
            </a:fld>
            <a:endParaRPr lang="en-GB"/>
          </a:p>
        </p:txBody>
      </p:sp>
    </p:spTree>
    <p:extLst>
      <p:ext uri="{BB962C8B-B14F-4D97-AF65-F5344CB8AC3E}">
        <p14:creationId xmlns:p14="http://schemas.microsoft.com/office/powerpoint/2010/main" val="30503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C909E-DB3A-494C-BD89-D0479E55F7C5}" type="slidenum">
              <a:rPr lang="en-GB" smtClean="0"/>
              <a:t>2</a:t>
            </a:fld>
            <a:endParaRPr lang="en-GB"/>
          </a:p>
        </p:txBody>
      </p:sp>
    </p:spTree>
    <p:extLst>
      <p:ext uri="{BB962C8B-B14F-4D97-AF65-F5344CB8AC3E}">
        <p14:creationId xmlns:p14="http://schemas.microsoft.com/office/powerpoint/2010/main" val="1184963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First of all, such as in several other contexts, it is important to speak the same language and for this reason is proposed a general methodological structure for the LCSA.</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As for any single assessment component (i.e., LCA, LCCA, SLCA), the LCSA can also be carried out in four steps in a processual and iterative manner, which are composed of: goal and scope definition, inventory analysis, impact assessment (involving the four steps: classification, characterization, normalization, and analysis of data quality) and interpretation.</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 is a very important point that different life-cycle based methods for sustainability assessment have to have the consolidated approach. This should regard key components of the process like: the functional unit and the use of consistent - ideally identical - system boundaries for all the 3 dimensions. </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The primary purpose of a functional unit</a:t>
            </a:r>
            <a:r>
              <a:rPr lang="en-GB" sz="1200" b="0" i="0" u="none" strike="noStrike" kern="1200" baseline="0" dirty="0">
                <a:solidFill>
                  <a:schemeClr val="tx1"/>
                </a:solidFill>
                <a:latin typeface="+mn-lt"/>
                <a:ea typeface="+mn-ea"/>
                <a:cs typeface="+mn-cs"/>
              </a:rPr>
              <a:t> is to provide a reference to which the inputs and outputs are related, ensuring the comparability of LCSA results and defining the quantification of the identified function of the product/process/services. </a:t>
            </a:r>
          </a:p>
          <a:p>
            <a:r>
              <a:rPr lang="en-GB" sz="1200" b="0" i="0" u="none" strike="noStrike" kern="1200" baseline="0" dirty="0">
                <a:solidFill>
                  <a:schemeClr val="tx1"/>
                </a:solidFill>
                <a:latin typeface="+mn-lt"/>
                <a:ea typeface="+mn-ea"/>
                <a:cs typeface="+mn-cs"/>
              </a:rPr>
              <a:t>Also, in an LCSA, </a:t>
            </a:r>
            <a:r>
              <a:rPr lang="en-GB" sz="1200" b="1" i="0" u="none" strike="noStrike" kern="1200" baseline="0" dirty="0">
                <a:solidFill>
                  <a:schemeClr val="tx1"/>
                </a:solidFill>
                <a:latin typeface="+mn-lt"/>
                <a:ea typeface="+mn-ea"/>
                <a:cs typeface="+mn-cs"/>
              </a:rPr>
              <a:t>the inventory and impact indicators must be related to a common product </a:t>
            </a:r>
            <a:r>
              <a:rPr lang="en-GB" sz="1200" b="0" i="0" u="none" strike="noStrike" kern="1200" baseline="0" dirty="0">
                <a:solidFill>
                  <a:schemeClr val="tx1"/>
                </a:solidFill>
                <a:latin typeface="+mn-lt"/>
                <a:ea typeface="+mn-ea"/>
                <a:cs typeface="+mn-cs"/>
              </a:rPr>
              <a:t>functional unit, which is the basis of all techniques described. Also for the S-LCA it is recommended that the functional unit describes both the technical utility of the product and the product’s social utility. </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assumption that primary data are the best option both from a qualitative and quantitative point of view seems to be definitely true also for LCSA.</a:t>
            </a:r>
          </a:p>
          <a:p>
            <a:r>
              <a:rPr lang="en-GB" sz="1200" b="0" i="0" u="none" strike="noStrike" kern="1200" baseline="0" dirty="0">
                <a:solidFill>
                  <a:schemeClr val="tx1"/>
                </a:solidFill>
                <a:latin typeface="+mn-lt"/>
                <a:ea typeface="+mn-ea"/>
                <a:cs typeface="+mn-cs"/>
              </a:rPr>
              <a:t>Inventory analysis involves data collection and calculation procedures to quantify relevant inputs and outputs of a product system.</a:t>
            </a:r>
          </a:p>
          <a:p>
            <a:r>
              <a:rPr lang="en-GB" sz="1200" b="0" i="0" u="none" strike="noStrike" kern="1200" baseline="0" dirty="0">
                <a:solidFill>
                  <a:schemeClr val="tx1"/>
                </a:solidFill>
                <a:latin typeface="+mn-lt"/>
                <a:ea typeface="+mn-ea"/>
                <a:cs typeface="+mn-cs"/>
              </a:rPr>
              <a:t>If for LCA and LCC a quantitative approach is perfectly recognized as possible and useful, on the contrary, there is a wide debate about the opportunity to utilize quantitative inventory data for social assessment in the SLCA, or to opt for qualitative data and indicators.</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For LCSA, such indicators should be chosen in accordance with internationally recognized categorizations/standards. </a:t>
            </a:r>
          </a:p>
          <a:p>
            <a:r>
              <a:rPr lang="en-GB" sz="1200" b="0" i="0" u="none" strike="noStrike" kern="1200" baseline="0" dirty="0">
                <a:solidFill>
                  <a:schemeClr val="tx1"/>
                </a:solidFill>
                <a:latin typeface="+mn-lt"/>
                <a:ea typeface="+mn-ea"/>
                <a:cs typeface="+mn-cs"/>
              </a:rPr>
              <a:t>For an LCSA study, it is recommended that all impact categories that are relevant across the life cycle of a product are selected. These should follow the perspectives provided by each of the three techniques and consider the stakeholder views when defining the impact categories. </a:t>
            </a:r>
          </a:p>
          <a:p>
            <a:r>
              <a:rPr lang="en-GB" sz="1200" b="0" i="0" u="none" strike="noStrike" kern="1200" baseline="0" dirty="0">
                <a:solidFill>
                  <a:schemeClr val="tx1"/>
                </a:solidFill>
                <a:latin typeface="+mn-lt"/>
                <a:ea typeface="+mn-ea"/>
                <a:cs typeface="+mn-cs"/>
              </a:rPr>
              <a:t>Furthermore, by considering all relevant impact categories from a cross-media, multidimensional (social, economic, and environmental), intergenerational, and geographic perspective, potential trade-offs can be identified and assessed.</a:t>
            </a:r>
          </a:p>
          <a:p>
            <a:r>
              <a:rPr lang="en-GB" sz="1200" b="0" i="0" u="none" strike="noStrike" kern="1200" baseline="0" dirty="0">
                <a:solidFill>
                  <a:schemeClr val="tx1"/>
                </a:solidFill>
                <a:latin typeface="+mn-lt"/>
                <a:ea typeface="+mn-ea"/>
                <a:cs typeface="+mn-cs"/>
              </a:rPr>
              <a:t>For the LCA impact assessment, an evolution of several methods during the time can be considered as an abundant basin where it is possible find several calculation methods.</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During the last years, also for LCC, several models have been developed for the determination</a:t>
            </a:r>
          </a:p>
          <a:p>
            <a:r>
              <a:rPr lang="en-GB" sz="1200" b="0" i="0" u="none" strike="noStrike" kern="1200" baseline="0" dirty="0">
                <a:solidFill>
                  <a:schemeClr val="tx1"/>
                </a:solidFill>
                <a:latin typeface="+mn-lt"/>
                <a:ea typeface="+mn-ea"/>
                <a:cs typeface="+mn-cs"/>
              </a:rPr>
              <a:t>of the economic impact of a product, concerning its whole life cycle. </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For an S-LCA, from a social perspective, following the UN declaration on economic, social, and cultural rights, the potentially most affected stakeholder groups identified are mainly workers and local community groups.</a:t>
            </a:r>
            <a:endParaRPr lang="en-GB" dirty="0"/>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22</a:t>
            </a:fld>
            <a:endParaRPr lang="en-GB"/>
          </a:p>
        </p:txBody>
      </p:sp>
    </p:spTree>
    <p:extLst>
      <p:ext uri="{BB962C8B-B14F-4D97-AF65-F5344CB8AC3E}">
        <p14:creationId xmlns:p14="http://schemas.microsoft.com/office/powerpoint/2010/main" val="567531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As mentioned, the concept of sustainability assessment of a product can be described by three methods entirely. The figure shows the system boundary of an LCSA (Traverso et al., 2012).</a:t>
            </a:r>
          </a:p>
          <a:p>
            <a:r>
              <a:rPr lang="en-GB" sz="1200" b="0" i="0" u="none" strike="noStrike" kern="1200" baseline="0" dirty="0">
                <a:solidFill>
                  <a:schemeClr val="tx1"/>
                </a:solidFill>
                <a:latin typeface="+mn-lt"/>
                <a:ea typeface="+mn-ea"/>
                <a:cs typeface="+mn-cs"/>
              </a:rPr>
              <a:t>Because of the differences between the LCA, the LCC, and the S-LCA in system boundary, data inventory, and evaluation indicator aspects, the research of the LCSA faces many difficulties. Therefore, the theory and models still have no definite standard, and the application of the LCSA is also not common.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recommended</a:t>
            </a:r>
            <a:r>
              <a:rPr lang="en-US" baseline="0" dirty="0"/>
              <a:t> </a:t>
            </a:r>
            <a:r>
              <a:rPr lang="en-US" dirty="0"/>
              <a:t>that the boundaries contains all the life cycle stages relevant for at least one technique. In case of exclusion of life cycle stages the reason should ne justified.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 the past, the LCSA has been expressed by the integration of three or two life cycle assessment methods. The research of two LCA methods integration is more usual while the research of three methods integration is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23</a:t>
            </a:fld>
            <a:endParaRPr lang="en-GB"/>
          </a:p>
        </p:txBody>
      </p:sp>
    </p:spTree>
    <p:extLst>
      <p:ext uri="{BB962C8B-B14F-4D97-AF65-F5344CB8AC3E}">
        <p14:creationId xmlns:p14="http://schemas.microsoft.com/office/powerpoint/2010/main" val="151773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Lyfe Cycle Iniative witihn a inter-univeristy cooperation and SECAP develope a general guidelies about the Life Cycle Sustainability Assessment</a:t>
            </a:r>
            <a:endParaRPr lang="en-GB" dirty="0"/>
          </a:p>
        </p:txBody>
      </p:sp>
      <p:sp>
        <p:nvSpPr>
          <p:cNvPr id="4" name="Slide Number Placeholder 3"/>
          <p:cNvSpPr>
            <a:spLocks noGrp="1"/>
          </p:cNvSpPr>
          <p:nvPr>
            <p:ph type="sldNum" sz="quarter" idx="5"/>
          </p:nvPr>
        </p:nvSpPr>
        <p:spPr/>
        <p:txBody>
          <a:bodyPr/>
          <a:lstStyle/>
          <a:p>
            <a:fld id="{97FC909E-DB3A-494C-BD89-D0479E55F7C5}" type="slidenum">
              <a:rPr lang="en-GB" smtClean="0"/>
              <a:t>24</a:t>
            </a:fld>
            <a:endParaRPr lang="en-GB"/>
          </a:p>
        </p:txBody>
      </p:sp>
    </p:spTree>
    <p:extLst>
      <p:ext uri="{BB962C8B-B14F-4D97-AF65-F5344CB8AC3E}">
        <p14:creationId xmlns:p14="http://schemas.microsoft.com/office/powerpoint/2010/main" val="1361872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The implemantion of the Life Cycle Sustainability Assessment approach according to this joined document hase key important aspects on its implementation.</a:t>
            </a:r>
          </a:p>
          <a:p>
            <a:endParaRPr lang="lv-LV" dirty="0"/>
          </a:p>
          <a:p>
            <a:pPr marL="171450" indent="-171450">
              <a:buFont typeface="Arial" panose="020B0604020202020204" pitchFamily="34" charset="0"/>
              <a:buChar char="•"/>
            </a:pPr>
            <a:r>
              <a:rPr lang="lv-LV" dirty="0"/>
              <a:t>Fir of all, it scale of applicability </a:t>
            </a:r>
            <a:r>
              <a:rPr lang="en-US" dirty="0"/>
              <a:t> feasible worldwide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not re-inventing the wheel</a:t>
            </a:r>
            <a:r>
              <a:rPr lang="lv-LV" dirty="0"/>
              <a:t> so using already existing approach and merging themconsistenly and systematically</a:t>
            </a:r>
            <a:endParaRPr lang="en-US" dirty="0"/>
          </a:p>
          <a:p>
            <a:pPr marL="171450" indent="-171450">
              <a:buFont typeface="Arial" panose="020B0604020202020204" pitchFamily="34" charset="0"/>
              <a:buChar char="•"/>
            </a:pPr>
            <a:r>
              <a:rPr lang="en-US" dirty="0"/>
              <a:t>While methods for E-LCA, LCC and S-LCA have been developed as stand-alone tools, their contribution in one study allow for integrated decision-making on the triple bottom line of sustainable development (i.e. 3P: people, plant and profit</a:t>
            </a:r>
          </a:p>
          <a:p>
            <a:pPr marL="171450" indent="-171450">
              <a:buFont typeface="Arial" panose="020B0604020202020204" pitchFamily="34" charset="0"/>
              <a:buChar char="•"/>
            </a:pPr>
            <a:r>
              <a:rPr lang="en-US" dirty="0"/>
              <a:t>It was contributing to UN Conference on Sustainable Development Rio +20</a:t>
            </a:r>
          </a:p>
          <a:p>
            <a:endParaRPr lang="lv-LV" dirty="0"/>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25</a:t>
            </a:fld>
            <a:endParaRPr lang="en-GB"/>
          </a:p>
        </p:txBody>
      </p:sp>
    </p:spTree>
    <p:extLst>
      <p:ext uri="{BB962C8B-B14F-4D97-AF65-F5344CB8AC3E}">
        <p14:creationId xmlns:p14="http://schemas.microsoft.com/office/powerpoint/2010/main" val="973920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lv-LV" dirty="0"/>
              <a:t>In </a:t>
            </a:r>
            <a:r>
              <a:rPr lang="en-US" noProof="0" dirty="0"/>
              <a:t>this slides are summarized the main benefits and thus </a:t>
            </a:r>
            <a:r>
              <a:rPr lang="lv-LV" noProof="0" dirty="0"/>
              <a:t>main</a:t>
            </a:r>
            <a:r>
              <a:rPr lang="en-US" noProof="0" dirty="0"/>
              <a:t> reason for the application of Life Cycle Sustainability Assessment approach.</a:t>
            </a:r>
          </a:p>
          <a:p>
            <a:pPr marL="171450" indent="-171450">
              <a:buFont typeface="Arial" panose="020B0604020202020204" pitchFamily="34" charset="0"/>
              <a:buChar char="•"/>
            </a:pPr>
            <a:r>
              <a:rPr lang="en-US" noProof="0" dirty="0"/>
              <a:t>Life Cycle Sustainability Assessment could help in clarifying the trade-offs between the three sustainability pillars, life cycle stages and impacts, products and generations</a:t>
            </a:r>
          </a:p>
          <a:p>
            <a:pPr marL="171450" indent="-171450">
              <a:buFont typeface="Arial" panose="020B0604020202020204" pitchFamily="34" charset="0"/>
              <a:buChar char="•"/>
            </a:pPr>
            <a:r>
              <a:rPr lang="en-US" noProof="0" dirty="0"/>
              <a:t>It could show enterprises how to become more socially and environmentally responsible by taking into account the full spectrum of impacts of their products</a:t>
            </a:r>
          </a:p>
          <a:p>
            <a:pPr marL="171450" indent="-171450">
              <a:buFont typeface="Arial" panose="020B0604020202020204" pitchFamily="34" charset="0"/>
              <a:buChar char="•"/>
            </a:pPr>
            <a:r>
              <a:rPr lang="en-US" noProof="0" dirty="0"/>
              <a:t>It will promote awareness in value chain actors on sustainability issues</a:t>
            </a:r>
          </a:p>
          <a:p>
            <a:pPr marL="171450" indent="-171450">
              <a:buFont typeface="Arial" panose="020B0604020202020204" pitchFamily="34" charset="0"/>
              <a:buChar char="•"/>
            </a:pPr>
            <a:r>
              <a:rPr lang="en-US" noProof="0" dirty="0"/>
              <a:t>It will support decision-makers in prioritizing resources and investing them where there are more chances of positive impacts and less risk of negatives ones</a:t>
            </a:r>
          </a:p>
          <a:p>
            <a:pPr marL="171450" indent="-171450">
              <a:buFont typeface="Arial" panose="020B0604020202020204" pitchFamily="34" charset="0"/>
              <a:buChar char="•"/>
            </a:pPr>
            <a:r>
              <a:rPr lang="en-US" noProof="0" dirty="0"/>
              <a:t>It would also drive decision makers to choose sustainable products and technologies</a:t>
            </a:r>
          </a:p>
          <a:p>
            <a:pPr marL="171450" indent="-171450">
              <a:buFont typeface="Arial" panose="020B0604020202020204" pitchFamily="34" charset="0"/>
              <a:buChar char="•"/>
            </a:pPr>
            <a:r>
              <a:rPr lang="en-US" noProof="0" dirty="0"/>
              <a:t>Moreover it will help consumers to know which products are more cost-</a:t>
            </a:r>
            <a:r>
              <a:rPr lang="en-US" noProof="0" dirty="0" err="1"/>
              <a:t>effici</a:t>
            </a:r>
            <a:r>
              <a:rPr lang="lv-LV" noProof="0" dirty="0"/>
              <a:t>ent</a:t>
            </a:r>
            <a:r>
              <a:rPr lang="en-US" noProof="0" dirty="0"/>
              <a:t>, eco-efficient and social responsible </a:t>
            </a:r>
            <a:r>
              <a:rPr lang="lv-LV" noProof="0" dirty="0"/>
              <a:t>and </a:t>
            </a:r>
            <a:r>
              <a:rPr lang="en-US" noProof="0" dirty="0" err="1"/>
              <a:t>mea</a:t>
            </a:r>
            <a:r>
              <a:rPr lang="lv-LV" noProof="0" dirty="0"/>
              <a:t>n</a:t>
            </a:r>
            <a:r>
              <a:rPr lang="en-US" noProof="0" dirty="0"/>
              <a:t>time being more responsible </a:t>
            </a:r>
          </a:p>
          <a:p>
            <a:endParaRPr lang="en-GB" dirty="0"/>
          </a:p>
        </p:txBody>
      </p:sp>
      <p:sp>
        <p:nvSpPr>
          <p:cNvPr id="4" name="Slide Number Placeholder 3"/>
          <p:cNvSpPr>
            <a:spLocks noGrp="1"/>
          </p:cNvSpPr>
          <p:nvPr>
            <p:ph type="sldNum" sz="quarter" idx="5"/>
          </p:nvPr>
        </p:nvSpPr>
        <p:spPr/>
        <p:txBody>
          <a:bodyPr/>
          <a:lstStyle/>
          <a:p>
            <a:fld id="{97FC909E-DB3A-494C-BD89-D0479E55F7C5}" type="slidenum">
              <a:rPr lang="en-GB" smtClean="0"/>
              <a:t>26</a:t>
            </a:fld>
            <a:endParaRPr lang="en-GB"/>
          </a:p>
        </p:txBody>
      </p:sp>
    </p:spTree>
    <p:extLst>
      <p:ext uri="{BB962C8B-B14F-4D97-AF65-F5344CB8AC3E}">
        <p14:creationId xmlns:p14="http://schemas.microsoft.com/office/powerpoint/2010/main" val="3344307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am now going to focus on the main aspects and concepts of Agrobiodiversity.</a:t>
            </a: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27</a:t>
            </a:fld>
            <a:endParaRPr lang="en-GB"/>
          </a:p>
        </p:txBody>
      </p:sp>
    </p:spTree>
    <p:extLst>
      <p:ext uri="{BB962C8B-B14F-4D97-AF65-F5344CB8AC3E}">
        <p14:creationId xmlns:p14="http://schemas.microsoft.com/office/powerpoint/2010/main" val="727657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Life Cycle Assessment (LCA) </a:t>
            </a:r>
            <a:r>
              <a:rPr lang="lv-LV" sz="1200" b="0" i="0" u="none" strike="noStrike" kern="1200" baseline="0" dirty="0">
                <a:solidFill>
                  <a:schemeClr val="tx1"/>
                </a:solidFill>
                <a:latin typeface="+mn-lt"/>
                <a:ea typeface="+mn-ea"/>
                <a:cs typeface="+mn-cs"/>
              </a:rPr>
              <a:t>is a science-base</a:t>
            </a:r>
            <a:r>
              <a:rPr lang="en-GB" sz="1200" b="0" i="0" u="none" strike="noStrike" kern="1200" baseline="0" dirty="0">
                <a:solidFill>
                  <a:schemeClr val="tx1"/>
                </a:solidFill>
                <a:latin typeface="+mn-lt"/>
                <a:ea typeface="+mn-ea"/>
                <a:cs typeface="+mn-cs"/>
              </a:rPr>
              <a:t>methodology was born in order to face the need for methods</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for understanding and addressing environmental protection and the impacts of products. In</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other words, it was born to provide information to show the effects of an activity on the</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environment and to identify opportunities for making changes to reduce the environmental</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impacts . </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According to SETAC LCA is a methodology to evaluate the environmental burdens associated with a product, process, or activity. It identifies and quantifies energy and materials used and waste released to the environment; it assesses the impact of energy, materials, and releases to the environment; it identifies and evaluates opportunities for environmental improvements</a:t>
            </a:r>
            <a:r>
              <a:rPr lang="lv-LV" sz="1200" b="0" i="0" u="none" strike="noStrike" kern="1200" baseline="0" dirty="0">
                <a:solidFill>
                  <a:schemeClr val="tx1"/>
                </a:solidFill>
                <a:latin typeface="+mn-lt"/>
                <a:ea typeface="+mn-ea"/>
                <a:cs typeface="+mn-cs"/>
              </a:rPr>
              <a:t>.</a:t>
            </a:r>
          </a:p>
          <a:p>
            <a:endParaRPr lang="lv-LV"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76B82A"/>
                </a:solidFill>
              </a:rPr>
              <a:t>Today </a:t>
            </a:r>
            <a:r>
              <a:rPr lang="en-GB" sz="1200" dirty="0">
                <a:solidFill>
                  <a:srgbClr val="76B82A"/>
                </a:solidFill>
              </a:rPr>
              <a:t>The LCA methodology is a standardized, which ensures its reliability and transparency. </a:t>
            </a:r>
            <a:r>
              <a:rPr lang="en-GB" sz="1200" b="0" i="0" u="none" strike="noStrike" kern="1200" baseline="0" dirty="0">
                <a:solidFill>
                  <a:schemeClr val="tx1"/>
                </a:solidFill>
                <a:latin typeface="+mn-lt"/>
                <a:ea typeface="+mn-ea"/>
                <a:cs typeface="+mn-cs"/>
              </a:rPr>
              <a:t>Currently, the LCA methodology is standardized by two international</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standards, namely ISO 14040:2006 and ISO 14044:2006.</a:t>
            </a:r>
            <a:endParaRPr lang="lv-LV"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6B82A"/>
                </a:solidFill>
              </a:rPr>
              <a:t>In each life cycle stage there is the potential to reduce resource consumption and improve the performance of products.</a:t>
            </a:r>
          </a:p>
          <a:p>
            <a:endParaRPr lang="en-GB" dirty="0"/>
          </a:p>
        </p:txBody>
      </p:sp>
      <p:sp>
        <p:nvSpPr>
          <p:cNvPr id="4" name="Slide Number Placeholder 3"/>
          <p:cNvSpPr>
            <a:spLocks noGrp="1"/>
          </p:cNvSpPr>
          <p:nvPr>
            <p:ph type="sldNum" sz="quarter" idx="5"/>
          </p:nvPr>
        </p:nvSpPr>
        <p:spPr/>
        <p:txBody>
          <a:bodyPr/>
          <a:lstStyle/>
          <a:p>
            <a:fld id="{97FC909E-DB3A-494C-BD89-D0479E55F7C5}" type="slidenum">
              <a:rPr lang="en-GB" smtClean="0"/>
              <a:t>28</a:t>
            </a:fld>
            <a:endParaRPr lang="en-GB"/>
          </a:p>
        </p:txBody>
      </p:sp>
    </p:spTree>
    <p:extLst>
      <p:ext uri="{BB962C8B-B14F-4D97-AF65-F5344CB8AC3E}">
        <p14:creationId xmlns:p14="http://schemas.microsoft.com/office/powerpoint/2010/main" val="4188901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ISO 14040-44 E-LCA is defined as a t</a:t>
            </a:r>
            <a:r>
              <a:rPr lang="en-GB" i="1" dirty="0" err="1">
                <a:solidFill>
                  <a:srgbClr val="76B82A"/>
                </a:solidFill>
              </a:rPr>
              <a:t>echnique</a:t>
            </a:r>
            <a:r>
              <a:rPr lang="en-GB" i="1" dirty="0">
                <a:solidFill>
                  <a:srgbClr val="76B82A"/>
                </a:solidFill>
              </a:rPr>
              <a:t> for assessing</a:t>
            </a:r>
            <a:r>
              <a:rPr lang="lv-LV" i="1" dirty="0">
                <a:solidFill>
                  <a:srgbClr val="76B82A"/>
                </a:solidFill>
              </a:rPr>
              <a:t> </a:t>
            </a:r>
            <a:r>
              <a:rPr lang="en-GB" i="1" dirty="0">
                <a:solidFill>
                  <a:srgbClr val="76B82A"/>
                </a:solidFill>
              </a:rPr>
              <a:t>environmental aspects and potential impacts throughout a product (or service)'s life cycle from raw material acquisition through production, use and disposal.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Within this definition is expressed the circularity of product life cycle taking into account the so called</a:t>
            </a:r>
            <a:r>
              <a:rPr lang="lv-LV" altLang="en-US" sz="1200" dirty="0"/>
              <a:t> Cradle-to-grave</a:t>
            </a:r>
            <a:r>
              <a:rPr lang="en-US" altLang="en-US" sz="1200" dirty="0"/>
              <a:t> (or cradle-to-cradle) perspective, which </a:t>
            </a:r>
            <a:r>
              <a:rPr lang="en-US" altLang="ja-JP" sz="1200" dirty="0">
                <a:ea typeface="MS PGothic" panose="020B0600070205080204" pitchFamily="34" charset="-128"/>
              </a:rPr>
              <a:t>begins with raw materials production and extends to manufacture, use, transport, and waste management (i.e. </a:t>
            </a:r>
            <a:r>
              <a:rPr lang="en-US" altLang="en-US" sz="1200" b="1" dirty="0">
                <a:latin typeface="Arial" panose="020B0604020202020204" pitchFamily="34" charset="0"/>
                <a:cs typeface="Arial" panose="020B0604020202020204" pitchFamily="34" charset="0"/>
              </a:rPr>
              <a:t>Impacts extend well beyond the “use” phase</a:t>
            </a:r>
            <a:r>
              <a:rPr lang="en-US" altLang="en-US" sz="1200" dirty="0">
                <a:latin typeface="Arial" panose="020B0604020202020204" pitchFamily="34" charset="0"/>
                <a:cs typeface="Arial" panose="020B0604020202020204" pitchFamily="34" charset="0"/>
              </a:rPr>
              <a:t>)</a:t>
            </a:r>
            <a:endParaRPr lang="en-US" altLang="en-US" sz="1200" dirty="0"/>
          </a:p>
          <a:p>
            <a:endParaRPr lang="en-GB" dirty="0"/>
          </a:p>
        </p:txBody>
      </p:sp>
      <p:sp>
        <p:nvSpPr>
          <p:cNvPr id="4" name="Slide Number Placeholder 3"/>
          <p:cNvSpPr>
            <a:spLocks noGrp="1"/>
          </p:cNvSpPr>
          <p:nvPr>
            <p:ph type="sldNum" sz="quarter" idx="5"/>
          </p:nvPr>
        </p:nvSpPr>
        <p:spPr/>
        <p:txBody>
          <a:bodyPr/>
          <a:lstStyle/>
          <a:p>
            <a:fld id="{97FC909E-DB3A-494C-BD89-D0479E55F7C5}" type="slidenum">
              <a:rPr lang="en-GB" smtClean="0"/>
              <a:t>29</a:t>
            </a:fld>
            <a:endParaRPr lang="en-GB"/>
          </a:p>
        </p:txBody>
      </p:sp>
    </p:spTree>
    <p:extLst>
      <p:ext uri="{BB962C8B-B14F-4D97-AF65-F5344CB8AC3E}">
        <p14:creationId xmlns:p14="http://schemas.microsoft.com/office/powerpoint/2010/main" val="3563985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first phase of the E-LCA is the description of the goal and scope, which includes defining the</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objectives of the study and setting the system boundaries. The second phase, called inventory</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analysis, compiles inputs and outputs for each process in the life cycle and sums them across</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the whole system. Typically, several hundreds of emissions and resources are quantified.</a:t>
            </a:r>
          </a:p>
          <a:p>
            <a:r>
              <a:rPr lang="en-GB" sz="1200" b="0" i="0" u="none" strike="noStrike" kern="1200" baseline="0" dirty="0">
                <a:solidFill>
                  <a:schemeClr val="tx1"/>
                </a:solidFill>
                <a:latin typeface="+mn-lt"/>
                <a:ea typeface="+mn-ea"/>
                <a:cs typeface="+mn-cs"/>
              </a:rPr>
              <a:t>In the third phase, known as life-cycle impact assessment (LCIA), emissions and resources</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are grouped according to their impact categories and converted to common impact</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units to make them comparable. The final phase is the interpretation of the inventory and</a:t>
            </a:r>
            <a:r>
              <a:rPr lang="lv-LV"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impact assessment results in order to answer the objectives of the study</a:t>
            </a:r>
            <a:r>
              <a:rPr lang="lv-LV" sz="1200" b="0" i="0" u="none" strike="noStrike" kern="1200" baseline="0" dirty="0">
                <a:solidFill>
                  <a:schemeClr val="tx1"/>
                </a:solidFill>
                <a:latin typeface="+mn-lt"/>
                <a:ea typeface="+mn-ea"/>
                <a:cs typeface="+mn-cs"/>
              </a:rPr>
              <a:t>.</a:t>
            </a:r>
          </a:p>
          <a:p>
            <a:endParaRPr lang="lv-LV" sz="1200" b="0" i="0" u="none" strike="noStrike" kern="1200" baseline="0" dirty="0">
              <a:solidFill>
                <a:schemeClr val="tx1"/>
              </a:solidFill>
              <a:latin typeface="+mn-lt"/>
              <a:ea typeface="+mn-ea"/>
              <a:cs typeface="+mn-cs"/>
            </a:endParaRPr>
          </a:p>
          <a:p>
            <a:r>
              <a:rPr lang="lv-LV" sz="1800" b="0" i="0" u="none" strike="noStrike" baseline="0" dirty="0">
                <a:solidFill>
                  <a:srgbClr val="000000"/>
                </a:solidFill>
                <a:latin typeface="Times New Roman" panose="02020603050405020304" pitchFamily="18" charset="0"/>
              </a:rPr>
              <a:t>In the picture is reported an example of analyzed system for the production of 1 ton of grain. In the picture are reported the </a:t>
            </a:r>
            <a:r>
              <a:rPr lang="en-US" sz="1800" b="0" i="0" u="none" strike="noStrike" baseline="0" dirty="0" err="1">
                <a:solidFill>
                  <a:srgbClr val="000000"/>
                </a:solidFill>
                <a:latin typeface="Times New Roman" panose="02020603050405020304" pitchFamily="18" charset="0"/>
              </a:rPr>
              <a:t>boundar</a:t>
            </a:r>
            <a:r>
              <a:rPr lang="lv-LV" sz="1800" b="0" i="0" u="none" strike="noStrike" baseline="0" dirty="0">
                <a:solidFill>
                  <a:srgbClr val="000000"/>
                </a:solidFill>
                <a:latin typeface="Times New Roman" panose="02020603050405020304" pitchFamily="18" charset="0"/>
              </a:rPr>
              <a:t>ies</a:t>
            </a:r>
            <a:r>
              <a:rPr lang="en-US" sz="1800" b="0" i="0" u="none" strike="noStrike" baseline="0" dirty="0">
                <a:solidFill>
                  <a:srgbClr val="000000"/>
                </a:solidFill>
                <a:latin typeface="Times New Roman" panose="02020603050405020304" pitchFamily="18" charset="0"/>
              </a:rPr>
              <a:t> can </a:t>
            </a:r>
            <a:r>
              <a:rPr lang="lv-LV" sz="1800" b="0" i="0" u="none" strike="noStrike" baseline="0" dirty="0">
                <a:solidFill>
                  <a:srgbClr val="000000"/>
                </a:solidFill>
                <a:latin typeface="Times New Roman" panose="02020603050405020304" pitchFamily="18" charset="0"/>
              </a:rPr>
              <a:t>considered in such specific </a:t>
            </a:r>
            <a:r>
              <a:rPr lang="en-US" sz="1800" b="0" i="0" u="none" strike="noStrike" baseline="0" dirty="0">
                <a:solidFill>
                  <a:srgbClr val="000000"/>
                </a:solidFill>
                <a:latin typeface="Times New Roman" panose="02020603050405020304" pitchFamily="18" charset="0"/>
              </a:rPr>
              <a:t>LCA stud</a:t>
            </a:r>
            <a:r>
              <a:rPr lang="lv-LV" sz="1800" b="0" i="0" u="none" strike="noStrike" baseline="0" dirty="0">
                <a:solidFill>
                  <a:srgbClr val="000000"/>
                </a:solidFill>
                <a:latin typeface="Times New Roman" panose="02020603050405020304" pitchFamily="18" charset="0"/>
              </a:rPr>
              <a:t>y</a:t>
            </a:r>
            <a:r>
              <a:rPr lang="en-US" sz="1800" b="0" i="0" u="none" strike="noStrike" baseline="0" dirty="0">
                <a:solidFill>
                  <a:srgbClr val="000000"/>
                </a:solidFill>
                <a:latin typeface="Times New Roman" panose="02020603050405020304" pitchFamily="18" charset="0"/>
              </a:rPr>
              <a:t> </a:t>
            </a:r>
            <a:r>
              <a:rPr lang="lv-LV" sz="1800" b="0" i="0" u="none" strike="noStrike" baseline="0" dirty="0">
                <a:solidFill>
                  <a:srgbClr val="000000"/>
                </a:solidFill>
                <a:latin typeface="Times New Roman" panose="02020603050405020304" pitchFamily="18" charset="0"/>
              </a:rPr>
              <a:t>which for example </a:t>
            </a:r>
            <a:r>
              <a:rPr lang="en-US" sz="1800" b="0" i="0" u="none" strike="noStrike" baseline="0" dirty="0">
                <a:solidFill>
                  <a:srgbClr val="000000"/>
                </a:solidFill>
                <a:latin typeface="Times New Roman" panose="02020603050405020304" pitchFamily="18" charset="0"/>
              </a:rPr>
              <a:t>used LCA to determine the environmental impacts of different fertilizer</a:t>
            </a:r>
            <a:r>
              <a:rPr lang="lv-LV"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management regimes in wheat production systems </a:t>
            </a:r>
            <a:r>
              <a:rPr lang="lv-LV" sz="1800" b="0" i="0" u="none" strike="noStrike" baseline="0" dirty="0">
                <a:solidFill>
                  <a:srgbClr val="000000"/>
                </a:solidFill>
                <a:latin typeface="Times New Roman" panose="02020603050405020304" pitchFamily="18" charset="0"/>
              </a:rPr>
              <a:t>.</a:t>
            </a:r>
            <a:endParaRPr lang="lv-LV" sz="1200" b="0" i="0" u="none" strike="noStrike" kern="1200" baseline="0" dirty="0">
              <a:solidFill>
                <a:schemeClr val="tx1"/>
              </a:solidFill>
              <a:latin typeface="+mn-lt"/>
              <a:ea typeface="+mn-ea"/>
              <a:cs typeface="+mn-cs"/>
            </a:endParaRPr>
          </a:p>
          <a:p>
            <a:endParaRPr lang="lv-LV"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30</a:t>
            </a:fld>
            <a:endParaRPr lang="en-GB"/>
          </a:p>
        </p:txBody>
      </p:sp>
    </p:spTree>
    <p:extLst>
      <p:ext uri="{BB962C8B-B14F-4D97-AF65-F5344CB8AC3E}">
        <p14:creationId xmlns:p14="http://schemas.microsoft.com/office/powerpoint/2010/main" val="3167076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 scheme representing the application of </a:t>
            </a:r>
            <a:r>
              <a:rPr lang="lv-LV" sz="1200" b="0" i="0" u="none" strike="noStrike" kern="1200" baseline="0" dirty="0">
                <a:solidFill>
                  <a:schemeClr val="tx1"/>
                </a:solidFill>
                <a:latin typeface="+mn-lt"/>
                <a:ea typeface="+mn-ea"/>
                <a:cs typeface="+mn-cs"/>
              </a:rPr>
              <a:t>4 steps of </a:t>
            </a:r>
            <a:r>
              <a:rPr lang="en-GB" sz="1200" b="0" i="0" u="none" strike="noStrike" kern="1200" baseline="0" dirty="0">
                <a:solidFill>
                  <a:schemeClr val="tx1"/>
                </a:solidFill>
                <a:latin typeface="+mn-lt"/>
                <a:ea typeface="+mn-ea"/>
                <a:cs typeface="+mn-cs"/>
              </a:rPr>
              <a:t>the LCA methodology is shown</a:t>
            </a:r>
            <a:r>
              <a:rPr lang="lv-LV" sz="1200" b="0" i="0" u="none" strike="noStrike" kern="1200" baseline="0" dirty="0">
                <a:solidFill>
                  <a:schemeClr val="tx1"/>
                </a:solidFill>
                <a:latin typeface="+mn-lt"/>
                <a:ea typeface="+mn-ea"/>
                <a:cs typeface="+mn-cs"/>
              </a:rPr>
              <a:t> in the figure. The figure is</a:t>
            </a:r>
            <a:r>
              <a:rPr lang="en-US" sz="1200" b="0" i="0" u="none" strike="noStrike" kern="1200" baseline="0" dirty="0">
                <a:solidFill>
                  <a:schemeClr val="tx1"/>
                </a:solidFill>
                <a:latin typeface="+mn-lt"/>
                <a:ea typeface="+mn-ea"/>
                <a:cs typeface="+mn-cs"/>
              </a:rPr>
              <a:t> in</a:t>
            </a:r>
            <a:r>
              <a:rPr lang="lv-LV" sz="1200" b="0" i="0" u="none" strike="noStrike" kern="1200" baseline="0" dirty="0">
                <a:solidFill>
                  <a:schemeClr val="tx1"/>
                </a:solidFill>
                <a:latin typeface="+mn-lt"/>
                <a:ea typeface="+mn-ea"/>
                <a:cs typeface="+mn-cs"/>
              </a:rPr>
              <a:t> line with the </a:t>
            </a:r>
            <a:r>
              <a:rPr lang="en-US" sz="1800" b="0" i="0" u="none" strike="noStrike" baseline="0" dirty="0">
                <a:solidFill>
                  <a:srgbClr val="000000"/>
                </a:solidFill>
                <a:latin typeface="AdvP7C2E"/>
              </a:rPr>
              <a:t>currently accepted definition of LCA </a:t>
            </a:r>
            <a:r>
              <a:rPr lang="lv-LV" sz="1800" b="0" i="0" u="none" strike="noStrike" baseline="0" dirty="0">
                <a:solidFill>
                  <a:srgbClr val="000000"/>
                </a:solidFill>
                <a:latin typeface="AdvP7C2E"/>
              </a:rPr>
              <a:t>which is a</a:t>
            </a:r>
            <a:r>
              <a:rPr lang="en-US" sz="1800" b="0" i="0" u="none" strike="noStrike" baseline="0" dirty="0">
                <a:solidFill>
                  <a:srgbClr val="000000"/>
                </a:solidFill>
                <a:latin typeface="AdvP7C2E"/>
              </a:rPr>
              <a:t> “compilation and evaluation of inputs, outputs,</a:t>
            </a:r>
            <a:r>
              <a:rPr lang="lv-LV" sz="1800" b="0" i="0" u="none" strike="noStrike" baseline="0" dirty="0">
                <a:solidFill>
                  <a:srgbClr val="000000"/>
                </a:solidFill>
                <a:latin typeface="AdvP7C2E"/>
              </a:rPr>
              <a:t> </a:t>
            </a:r>
            <a:r>
              <a:rPr lang="en-US" sz="1800" b="0" i="0" u="none" strike="noStrike" baseline="0" dirty="0">
                <a:solidFill>
                  <a:srgbClr val="000000"/>
                </a:solidFill>
                <a:latin typeface="AdvP7C2E"/>
              </a:rPr>
              <a:t>and potential environmental impacts of a product system throughout its life cycle,”</a:t>
            </a:r>
            <a:r>
              <a:rPr lang="lv-LV" sz="1800" b="0" i="0" u="none" strike="noStrike" baseline="0" dirty="0">
                <a:solidFill>
                  <a:srgbClr val="000000"/>
                </a:solidFill>
                <a:latin typeface="AdvP7C2E"/>
              </a:rPr>
              <a:t> based</a:t>
            </a:r>
            <a:r>
              <a:rPr lang="en-US" sz="1800" b="0" i="0" u="none" strike="noStrike" baseline="0" dirty="0">
                <a:solidFill>
                  <a:srgbClr val="000000"/>
                </a:solidFill>
                <a:latin typeface="AdvP7C2E"/>
              </a:rPr>
              <a:t> on four steps</a:t>
            </a:r>
            <a:r>
              <a:rPr lang="lv-LV" sz="1800" b="0" i="0" u="none" strike="noStrike" baseline="0" dirty="0">
                <a:solidFill>
                  <a:srgbClr val="000000"/>
                </a:solidFill>
                <a:latin typeface="AdvP7C2E"/>
              </a:rPr>
              <a:t>.</a:t>
            </a:r>
          </a:p>
          <a:p>
            <a:endParaRPr lang="lv-LV" sz="1800" b="0" i="0" u="none" strike="noStrike" baseline="0" dirty="0">
              <a:solidFill>
                <a:srgbClr val="000000"/>
              </a:solidFill>
              <a:latin typeface="AdvP7C2E"/>
            </a:endParaRPr>
          </a:p>
          <a:p>
            <a:pPr algn="l"/>
            <a:r>
              <a:rPr lang="en-US" sz="1800" b="0" i="0" u="none" strike="noStrike" baseline="0" dirty="0">
                <a:latin typeface="AdvP7C2E"/>
              </a:rPr>
              <a:t>Typically, in the inventory phase all emissions and resources are quantified.</a:t>
            </a:r>
          </a:p>
          <a:p>
            <a:pPr algn="l"/>
            <a:r>
              <a:rPr lang="en-US" sz="1800" b="0" i="0" u="none" strike="noStrike" baseline="0" dirty="0">
                <a:latin typeface="AdvP7C2E"/>
              </a:rPr>
              <a:t>In the third phase, known as life-cycle impact assessment (LCIA), emissions and resources</a:t>
            </a:r>
            <a:r>
              <a:rPr lang="lv-LV" sz="1800" b="0" i="0" u="none" strike="noStrike" baseline="0" dirty="0">
                <a:latin typeface="AdvP7C2E"/>
              </a:rPr>
              <a:t> </a:t>
            </a:r>
            <a:r>
              <a:rPr lang="en-US" sz="1800" b="0" i="0" u="none" strike="noStrike" baseline="0" dirty="0">
                <a:latin typeface="AdvP7C2E"/>
              </a:rPr>
              <a:t>are grouped according to their impact categories and converted to common impact</a:t>
            </a:r>
            <a:r>
              <a:rPr lang="lv-LV" sz="1800" b="0" i="0" u="none" strike="noStrike" baseline="0" dirty="0">
                <a:latin typeface="AdvP7C2E"/>
              </a:rPr>
              <a:t> </a:t>
            </a:r>
            <a:r>
              <a:rPr lang="en-US" sz="1800" b="0" i="0" u="none" strike="noStrike" baseline="0" dirty="0">
                <a:latin typeface="AdvP7C2E"/>
              </a:rPr>
              <a:t>units to make them comparable.</a:t>
            </a:r>
            <a:r>
              <a:rPr lang="lv-LV" sz="1800" b="0" i="0" u="none" strike="noStrike" baseline="0" dirty="0">
                <a:latin typeface="AdvP7C2E"/>
              </a:rPr>
              <a:t> </a:t>
            </a:r>
            <a:endParaRPr lang="en-US" sz="1800" b="0" i="0" u="none" strike="noStrike" baseline="0" dirty="0">
              <a:latin typeface="AdvP7C2E"/>
            </a:endParaRPr>
          </a:p>
          <a:p>
            <a:pPr algn="l"/>
            <a:r>
              <a:rPr lang="en-US" sz="1800" b="0" i="0" u="none" strike="noStrike" baseline="0" dirty="0">
                <a:latin typeface="AdvP7C2E"/>
              </a:rPr>
              <a:t>(animation) </a:t>
            </a:r>
            <a:r>
              <a:rPr lang="lv-LV" sz="1800" b="0" i="0" u="none" strike="noStrike" baseline="0" dirty="0">
                <a:latin typeface="AdvP7C2E"/>
              </a:rPr>
              <a:t>As it can be seen in the figure the aim is to return an environmental profile of the investigated product’s system. Specifically, for in the pciture is reported </a:t>
            </a:r>
            <a:r>
              <a:rPr lang="en-US" sz="1800" b="0" i="0" u="none" strike="noStrike" baseline="0" dirty="0">
                <a:latin typeface="AdvP7C2E"/>
              </a:rPr>
              <a:t>a </a:t>
            </a:r>
            <a:r>
              <a:rPr lang="lv-LV" sz="1800" b="0" i="0" u="none" strike="noStrike" baseline="0" dirty="0">
                <a:latin typeface="AdvP7C2E"/>
              </a:rPr>
              <a:t>fictional example focused on 4 main impact categories for a convention cradel-to-grave approach. The selected impact categories for the description of the environmental profile: climate change, terrestrial acification, human toxicuty and particular matter formation. </a:t>
            </a:r>
            <a:r>
              <a:rPr lang="en-US" sz="1800" b="0" i="0" u="none" strike="noStrike" baseline="0" dirty="0">
                <a:latin typeface="AdvP7C2E"/>
              </a:rPr>
              <a:t>The final phase is the interpretation of the inventory and</a:t>
            </a:r>
            <a:r>
              <a:rPr lang="lv-LV" sz="1800" b="0" i="0" u="none" strike="noStrike" baseline="0" dirty="0">
                <a:latin typeface="AdvP7C2E"/>
              </a:rPr>
              <a:t> </a:t>
            </a:r>
            <a:r>
              <a:rPr lang="en-US" sz="1800" b="0" i="0" u="none" strike="noStrike" baseline="0" dirty="0">
                <a:latin typeface="AdvP7C2E"/>
              </a:rPr>
              <a:t>impact assessment results in order to answer the objectives of the study</a:t>
            </a:r>
            <a:r>
              <a:rPr lang="lv-LV" sz="1800" b="0" i="0" u="none" strike="noStrike" baseline="0" dirty="0">
                <a:latin typeface="AdvP7C2E"/>
              </a:rPr>
              <a:t>.</a:t>
            </a:r>
          </a:p>
          <a:p>
            <a:pPr algn="l"/>
            <a:endParaRPr lang="lv-LV" sz="1800" b="0" i="0" u="none" strike="noStrike" baseline="0" dirty="0">
              <a:solidFill>
                <a:srgbClr val="000000"/>
              </a:solidFill>
              <a:latin typeface="AdvP7C2E"/>
            </a:endParaRPr>
          </a:p>
          <a:p>
            <a:pPr algn="l"/>
            <a:r>
              <a:rPr lang="lv-LV" sz="1800" b="0" i="0" u="none" strike="noStrike" baseline="0" dirty="0">
                <a:latin typeface="AdvP7C2E"/>
              </a:rPr>
              <a:t>We will talk more in details about the E-LCA in the unit 4 of this module.</a:t>
            </a:r>
            <a:endParaRPr lang="lv-LV" sz="1800" b="0" i="0" u="none" strike="noStrike" baseline="0" dirty="0">
              <a:solidFill>
                <a:srgbClr val="000000"/>
              </a:solidFill>
              <a:latin typeface="AdvP7C2E"/>
            </a:endParaRP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31</a:t>
            </a:fld>
            <a:endParaRPr lang="en-GB"/>
          </a:p>
        </p:txBody>
      </p:sp>
    </p:spTree>
    <p:extLst>
      <p:ext uri="{BB962C8B-B14F-4D97-AF65-F5344CB8AC3E}">
        <p14:creationId xmlns:p14="http://schemas.microsoft.com/office/powerpoint/2010/main" val="248796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7FC909E-DB3A-494C-BD89-D0479E55F7C5}" type="slidenum">
              <a:rPr lang="en-GB" smtClean="0"/>
              <a:t>3</a:t>
            </a:fld>
            <a:endParaRPr lang="en-GB"/>
          </a:p>
        </p:txBody>
      </p:sp>
    </p:spTree>
    <p:extLst>
      <p:ext uri="{BB962C8B-B14F-4D97-AF65-F5344CB8AC3E}">
        <p14:creationId xmlns:p14="http://schemas.microsoft.com/office/powerpoint/2010/main" val="3597957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Summary</a:t>
            </a:r>
            <a:r>
              <a:rPr lang="lv-LV" dirty="0"/>
              <a:t> </a:t>
            </a:r>
            <a:r>
              <a:rPr lang="lv-LV" dirty="0" err="1"/>
              <a:t>of</a:t>
            </a:r>
            <a:r>
              <a:rPr lang="lv-LV" dirty="0"/>
              <a:t> </a:t>
            </a:r>
            <a:r>
              <a:rPr lang="lv-LV" dirty="0" err="1"/>
              <a:t>contents</a:t>
            </a:r>
            <a:r>
              <a:rPr lang="lv-LV" dirty="0"/>
              <a:t> </a:t>
            </a:r>
            <a:r>
              <a:rPr lang="lv-LV" dirty="0" err="1"/>
              <a:t>and</a:t>
            </a:r>
            <a:r>
              <a:rPr lang="lv-LV" dirty="0"/>
              <a:t> </a:t>
            </a:r>
            <a:r>
              <a:rPr lang="lv-LV" dirty="0" err="1"/>
              <a:t>learners</a:t>
            </a:r>
            <a:r>
              <a:rPr lang="lv-LV" dirty="0"/>
              <a:t> </a:t>
            </a:r>
            <a:r>
              <a:rPr lang="lv-LV" dirty="0" err="1"/>
              <a:t>achievments</a:t>
            </a:r>
            <a:endParaRPr lang="lv-LV" dirty="0"/>
          </a:p>
        </p:txBody>
      </p:sp>
      <p:sp>
        <p:nvSpPr>
          <p:cNvPr id="4" name="Slide Number Placeholder 3"/>
          <p:cNvSpPr>
            <a:spLocks noGrp="1"/>
          </p:cNvSpPr>
          <p:nvPr>
            <p:ph type="sldNum" sz="quarter" idx="10"/>
          </p:nvPr>
        </p:nvSpPr>
        <p:spPr/>
        <p:txBody>
          <a:bodyPr/>
          <a:lstStyle/>
          <a:p>
            <a:fld id="{97FC909E-DB3A-494C-BD89-D0479E55F7C5}" type="slidenum">
              <a:rPr lang="en-GB" smtClean="0"/>
              <a:t>33</a:t>
            </a:fld>
            <a:endParaRPr lang="en-GB"/>
          </a:p>
        </p:txBody>
      </p:sp>
    </p:spTree>
    <p:extLst>
      <p:ext uri="{BB962C8B-B14F-4D97-AF65-F5344CB8AC3E}">
        <p14:creationId xmlns:p14="http://schemas.microsoft.com/office/powerpoint/2010/main" val="1863694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36</a:t>
            </a:fld>
            <a:endParaRPr lang="en-GB"/>
          </a:p>
        </p:txBody>
      </p:sp>
    </p:spTree>
    <p:extLst>
      <p:ext uri="{BB962C8B-B14F-4D97-AF65-F5344CB8AC3E}">
        <p14:creationId xmlns:p14="http://schemas.microsoft.com/office/powerpoint/2010/main" val="2086597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Identifying the connections between types of environmental pollution and impact Sorting the interventions into classes according to the effect they have on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potential environmental impact of the product's inventory flows are assessed during the LCIA phase. These potential impacts may be expressed at the midpoint or endpoint level, within a cause–effect chain or environmental mechanism midpoint results are well-characterized in terms of physical units, as shown in Fig </a:t>
            </a:r>
            <a:r>
              <a:rPr lang="en-GB" sz="1200" b="1" u="sng" kern="1200" dirty="0">
                <a:solidFill>
                  <a:schemeClr val="tx1"/>
                </a:solidFill>
                <a:effectLst/>
                <a:latin typeface="+mn-lt"/>
                <a:ea typeface="+mn-ea"/>
                <a:cs typeface="+mn-cs"/>
                <a:hlinkClick r:id="rId3"/>
              </a:rPr>
              <a:t>2</a:t>
            </a:r>
            <a:endParaRPr lang="en-GB" dirty="0"/>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39</a:t>
            </a:fld>
            <a:endParaRPr lang="en-GB"/>
          </a:p>
        </p:txBody>
      </p:sp>
    </p:spTree>
    <p:extLst>
      <p:ext uri="{BB962C8B-B14F-4D97-AF65-F5344CB8AC3E}">
        <p14:creationId xmlns:p14="http://schemas.microsoft.com/office/powerpoint/2010/main" val="1844813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Biodiversity impacts in LCA are usually assessed at the </a:t>
            </a:r>
            <a:r>
              <a:rPr lang="en-GB" sz="1200" b="1" i="0" u="none" strike="noStrike" kern="1200" baseline="0" dirty="0">
                <a:solidFill>
                  <a:schemeClr val="tx1"/>
                </a:solidFill>
                <a:latin typeface="+mn-lt"/>
                <a:ea typeface="+mn-ea"/>
                <a:cs typeface="+mn-cs"/>
              </a:rPr>
              <a:t>endpoint level</a:t>
            </a:r>
            <a:r>
              <a:rPr lang="en-GB" sz="1200" b="0" i="0" u="none" strike="noStrike" kern="1200" baseline="0" dirty="0">
                <a:solidFill>
                  <a:schemeClr val="tx1"/>
                </a:solidFill>
                <a:latin typeface="+mn-lt"/>
                <a:ea typeface="+mn-ea"/>
                <a:cs typeface="+mn-cs"/>
              </a:rPr>
              <a:t>. Currently </a:t>
            </a:r>
            <a:r>
              <a:rPr lang="en-GB" sz="1200" b="1" i="0" u="none" strike="noStrike" kern="1200" baseline="0" dirty="0">
                <a:solidFill>
                  <a:schemeClr val="tx1"/>
                </a:solidFill>
                <a:latin typeface="+mn-lt"/>
                <a:ea typeface="+mn-ea"/>
                <a:cs typeface="+mn-cs"/>
              </a:rPr>
              <a:t>EF </a:t>
            </a:r>
            <a:r>
              <a:rPr lang="en-GB" sz="1200" b="0" i="0" u="none" strike="noStrike" kern="1200" baseline="0" dirty="0">
                <a:solidFill>
                  <a:schemeClr val="tx1"/>
                </a:solidFill>
                <a:latin typeface="+mn-lt"/>
                <a:ea typeface="+mn-ea"/>
                <a:cs typeface="+mn-cs"/>
              </a:rPr>
              <a:t>is a</a:t>
            </a:r>
            <a:r>
              <a:rPr lang="en-GB" sz="1200" b="1" i="0" u="none" strike="noStrike" kern="1200" baseline="0" dirty="0">
                <a:solidFill>
                  <a:schemeClr val="tx1"/>
                </a:solidFill>
                <a:latin typeface="+mn-lt"/>
                <a:ea typeface="+mn-ea"/>
                <a:cs typeface="+mn-cs"/>
              </a:rPr>
              <a:t>ddressing impacts which ultimately may lead to biodiversity loss</a:t>
            </a:r>
            <a:r>
              <a:rPr lang="en-GB" sz="1200" b="0" i="0" u="none" strike="noStrike" kern="1200" baseline="0" dirty="0">
                <a:solidFill>
                  <a:schemeClr val="tx1"/>
                </a:solidFill>
                <a:latin typeface="+mn-lt"/>
                <a:ea typeface="+mn-ea"/>
                <a:cs typeface="+mn-cs"/>
              </a:rPr>
              <a:t>, such as climate change, </a:t>
            </a:r>
            <a:r>
              <a:rPr lang="en-GB" sz="1200" b="0" i="0" u="none" strike="noStrike" kern="1200" baseline="0" dirty="0" err="1">
                <a:solidFill>
                  <a:schemeClr val="tx1"/>
                </a:solidFill>
                <a:latin typeface="+mn-lt"/>
                <a:ea typeface="+mn-ea"/>
                <a:cs typeface="+mn-cs"/>
              </a:rPr>
              <a:t>ecotoxicity</a:t>
            </a:r>
            <a:r>
              <a:rPr lang="en-GB" sz="1200" b="0" i="0" u="none" strike="noStrike" kern="1200" baseline="0" dirty="0">
                <a:solidFill>
                  <a:schemeClr val="tx1"/>
                </a:solidFill>
                <a:latin typeface="+mn-lt"/>
                <a:ea typeface="+mn-ea"/>
                <a:cs typeface="+mn-cs"/>
              </a:rPr>
              <a:t>, land use </a:t>
            </a:r>
            <a:r>
              <a:rPr lang="en-GB" sz="1200" b="0" i="0" u="none" strike="noStrike" kern="1200" baseline="0" dirty="0" err="1">
                <a:solidFill>
                  <a:schemeClr val="tx1"/>
                </a:solidFill>
                <a:latin typeface="+mn-lt"/>
                <a:ea typeface="+mn-ea"/>
                <a:cs typeface="+mn-cs"/>
              </a:rPr>
              <a:t>etc</a:t>
            </a:r>
            <a:endParaRPr lang="en-GB" dirty="0"/>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Current LCIA methods use </a:t>
            </a:r>
            <a:r>
              <a:rPr lang="en-GB" sz="1200" b="1" i="0" u="none" strike="noStrike" kern="1200" baseline="0" dirty="0">
                <a:solidFill>
                  <a:schemeClr val="tx1"/>
                </a:solidFill>
                <a:latin typeface="+mn-lt"/>
                <a:ea typeface="+mn-ea"/>
                <a:cs typeface="+mn-cs"/>
              </a:rPr>
              <a:t>species richness </a:t>
            </a:r>
            <a:r>
              <a:rPr lang="en-GB" sz="1200" b="0" i="0" u="none" strike="noStrike" kern="1200" baseline="0" dirty="0">
                <a:solidFill>
                  <a:schemeClr val="tx1"/>
                </a:solidFill>
                <a:latin typeface="+mn-lt"/>
                <a:ea typeface="+mn-ea"/>
                <a:cs typeface="+mn-cs"/>
              </a:rPr>
              <a:t>to quantify potential impacts on biodiversity </a:t>
            </a:r>
            <a:r>
              <a:rPr lang="en-GB" sz="1200" b="1" i="0" u="none" strike="noStrike" kern="1200" baseline="0" dirty="0">
                <a:solidFill>
                  <a:schemeClr val="tx1"/>
                </a:solidFill>
                <a:latin typeface="+mn-lt"/>
                <a:ea typeface="+mn-ea"/>
                <a:cs typeface="+mn-cs"/>
              </a:rPr>
              <a:t>Potentially Disappearing Fraction of species (PDFs)</a:t>
            </a:r>
          </a:p>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FC909E-DB3A-494C-BD89-D0479E55F7C5}" type="slidenum">
              <a:rPr lang="en-GB" smtClean="0"/>
              <a:t>40</a:t>
            </a:fld>
            <a:endParaRPr lang="en-GB"/>
          </a:p>
        </p:txBody>
      </p:sp>
    </p:spTree>
    <p:extLst>
      <p:ext uri="{BB962C8B-B14F-4D97-AF65-F5344CB8AC3E}">
        <p14:creationId xmlns:p14="http://schemas.microsoft.com/office/powerpoint/2010/main" val="26140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97FC909E-DB3A-494C-BD89-D0479E55F7C5}" type="slidenum">
              <a:rPr lang="en-GB" smtClean="0"/>
              <a:t>4</a:t>
            </a:fld>
            <a:endParaRPr lang="en-GB"/>
          </a:p>
        </p:txBody>
      </p:sp>
    </p:spTree>
    <p:extLst>
      <p:ext uri="{BB962C8B-B14F-4D97-AF65-F5344CB8AC3E}">
        <p14:creationId xmlns:p14="http://schemas.microsoft.com/office/powerpoint/2010/main" val="1067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lecture is organized into three main parts: </a:t>
            </a:r>
            <a:r>
              <a:rPr lang="en-US" sz="1200" kern="1200" dirty="0">
                <a:solidFill>
                  <a:schemeClr val="tx1"/>
                </a:solidFill>
                <a:effectLst/>
                <a:latin typeface="+mn-lt"/>
                <a:ea typeface="+mn-ea"/>
                <a:cs typeface="+mn-cs"/>
              </a:rPr>
              <a:t>Agrobiodiversity main concepts, </a:t>
            </a:r>
            <a:r>
              <a:rPr lang="en-GB" sz="1200" kern="1200" dirty="0">
                <a:solidFill>
                  <a:schemeClr val="tx1"/>
                </a:solidFill>
                <a:effectLst/>
                <a:latin typeface="+mn-lt"/>
                <a:ea typeface="+mn-ea"/>
                <a:cs typeface="+mn-cs"/>
              </a:rPr>
              <a:t>Connecting Global Priorities within agrobiodiversity and examples of agrobiodiversity assessment and preservation strategies</a:t>
            </a:r>
          </a:p>
          <a:p>
            <a:endParaRPr lang="lv-LV" dirty="0"/>
          </a:p>
        </p:txBody>
      </p:sp>
      <p:sp>
        <p:nvSpPr>
          <p:cNvPr id="4" name="Slide Number Placeholder 3"/>
          <p:cNvSpPr>
            <a:spLocks noGrp="1"/>
          </p:cNvSpPr>
          <p:nvPr>
            <p:ph type="sldNum" sz="quarter" idx="10"/>
          </p:nvPr>
        </p:nvSpPr>
        <p:spPr/>
        <p:txBody>
          <a:bodyPr/>
          <a:lstStyle/>
          <a:p>
            <a:fld id="{97FC909E-DB3A-494C-BD89-D0479E55F7C5}" type="slidenum">
              <a:rPr lang="en-GB" smtClean="0"/>
              <a:t>5</a:t>
            </a:fld>
            <a:endParaRPr lang="en-GB"/>
          </a:p>
        </p:txBody>
      </p:sp>
    </p:spTree>
    <p:extLst>
      <p:ext uri="{BB962C8B-B14F-4D97-AF65-F5344CB8AC3E}">
        <p14:creationId xmlns:p14="http://schemas.microsoft.com/office/powerpoint/2010/main" val="402407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 am now going to focus on the main aspects and concepts about </a:t>
            </a:r>
            <a:r>
              <a:rPr lang="en-GB" sz="1200"/>
              <a:t>Life Cycle Sustainability Assessment</a:t>
            </a:r>
            <a:r>
              <a:rPr lang="en-GB" sz="1200" kern="120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6</a:t>
            </a:fld>
            <a:endParaRPr lang="en-GB"/>
          </a:p>
        </p:txBody>
      </p:sp>
    </p:spTree>
    <p:extLst>
      <p:ext uri="{BB962C8B-B14F-4D97-AF65-F5344CB8AC3E}">
        <p14:creationId xmlns:p14="http://schemas.microsoft.com/office/powerpoint/2010/main" val="178163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Four main parts will be dedicated to this section: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Sustainability definition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Life Cycle Thinking approach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Life Cycle Sustainability Assessment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Environmental Life Cycle Assessment in a nutshell</a:t>
            </a:r>
          </a:p>
          <a:p>
            <a:endParaRPr lang="lv-LV" dirty="0"/>
          </a:p>
        </p:txBody>
      </p:sp>
      <p:sp>
        <p:nvSpPr>
          <p:cNvPr id="4" name="Slide Number Placeholder 3"/>
          <p:cNvSpPr>
            <a:spLocks noGrp="1"/>
          </p:cNvSpPr>
          <p:nvPr>
            <p:ph type="sldNum" sz="quarter" idx="10"/>
          </p:nvPr>
        </p:nvSpPr>
        <p:spPr/>
        <p:txBody>
          <a:bodyPr/>
          <a:lstStyle/>
          <a:p>
            <a:fld id="{97FC909E-DB3A-494C-BD89-D0479E55F7C5}" type="slidenum">
              <a:rPr lang="en-GB" smtClean="0"/>
              <a:t>7</a:t>
            </a:fld>
            <a:endParaRPr lang="en-GB"/>
          </a:p>
        </p:txBody>
      </p:sp>
    </p:spTree>
    <p:extLst>
      <p:ext uri="{BB962C8B-B14F-4D97-AF65-F5344CB8AC3E}">
        <p14:creationId xmlns:p14="http://schemas.microsoft.com/office/powerpoint/2010/main" val="309865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Before going on the definition of the Life Cycle Sustainability Assessment we should look at the definition of the term sustainability. </a:t>
            </a:r>
            <a:r>
              <a:rPr lang="en-GB" sz="1200" b="0" i="0" u="none" strike="noStrike" kern="1200" baseline="0" dirty="0">
                <a:solidFill>
                  <a:schemeClr val="tx1"/>
                </a:solidFill>
                <a:latin typeface="+mn-lt"/>
                <a:ea typeface="+mn-ea"/>
                <a:cs typeface="+mn-cs"/>
              </a:rPr>
              <a:t>The term sustainability firstly appeared within the report of the World Commission on Environment and Development “Our Common Future” in 2017. Also called as </a:t>
            </a:r>
            <a:r>
              <a:rPr lang="en-GB" sz="1200" b="1" i="0" u="none" strike="noStrike" kern="1200" baseline="0" dirty="0">
                <a:solidFill>
                  <a:schemeClr val="tx1"/>
                </a:solidFill>
                <a:latin typeface="+mn-lt"/>
                <a:ea typeface="+mn-ea"/>
                <a:cs typeface="+mn-cs"/>
              </a:rPr>
              <a:t>Brundtland report  </a:t>
            </a:r>
            <a:r>
              <a:rPr lang="en-GB" sz="1200" b="0" i="0" u="none" strike="noStrike" kern="1200" baseline="0" dirty="0">
                <a:solidFill>
                  <a:schemeClr val="tx1"/>
                </a:solidFill>
                <a:latin typeface="+mn-lt"/>
                <a:ea typeface="+mn-ea"/>
                <a:cs typeface="+mn-cs"/>
              </a:rPr>
              <a:t>the document described a new approach to development which should “meet the needs of the present without compromising the ability of future generations to meet their own needs” (Brundtland et al., 1987, p. 41). This new approach is derived from a progressive acknowledgement of the insufficient progress made to defeat poverty and to ensure well-being to all human beings as well as of the environmental boundaries given by a planet with finite resources.</a:t>
            </a:r>
          </a:p>
          <a:p>
            <a:endParaRPr lang="en-GB" altLang="en-US" sz="2400"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None/>
            </a:pPr>
            <a:r>
              <a:rPr lang="en-GB" altLang="en-US" sz="3200" kern="1200" dirty="0">
                <a:solidFill>
                  <a:schemeClr val="tx1"/>
                </a:solidFill>
                <a:latin typeface="Arial" panose="020B0604020202020204" pitchFamily="34" charset="0"/>
                <a:ea typeface="+mn-ea"/>
                <a:cs typeface="Arial" panose="020B0604020202020204" pitchFamily="34" charset="0"/>
              </a:rPr>
              <a:t>Different definition of “sustainable development” and “sustainability” have been presented since so far. However, there is a large degree of common ground on definitions addressed to specific key dimensions. The first dimension relates to measures of welfare. The Second dimension relates to the concern for inter-generational equity. The third dimension relates to intra-generational equity and the fourth dimension relates to interspecies equity</a:t>
            </a:r>
            <a:endParaRPr lang="en-US" altLang="en-US" sz="3200" kern="1200" dirty="0">
              <a:solidFill>
                <a:schemeClr val="tx1"/>
              </a:solidFill>
              <a:latin typeface="Arial" panose="020B0604020202020204" pitchFamily="34" charset="0"/>
              <a:ea typeface="+mn-ea"/>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chemeClr val="tx1"/>
                </a:solidFill>
                <a:latin typeface="+mn-lt"/>
                <a:ea typeface="+mn-ea"/>
                <a:cs typeface="+mn-cs"/>
              </a:rPr>
              <a:t>Except for these theoretical inferences, the Brundtland definition has been largely criticized for being ambiguous. Nevertheless was the background which brought to the definition of the 17 Sustainable Development Goals in 215 signed by 193 </a:t>
            </a:r>
            <a:r>
              <a:rPr lang="en-GB" sz="2400" dirty="0"/>
              <a:t>Member States of the United Nations implementing</a:t>
            </a:r>
            <a:r>
              <a:rPr lang="en-GB" sz="2400" baseline="0" dirty="0"/>
              <a:t> the </a:t>
            </a:r>
            <a:r>
              <a:rPr lang="en-GB" sz="2400" dirty="0"/>
              <a:t>2030 Agenda for Sustainable Development</a:t>
            </a:r>
          </a:p>
          <a:p>
            <a:endParaRPr lang="en-US" altLang="en-US" sz="24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9</a:t>
            </a:fld>
            <a:endParaRPr lang="en-GB"/>
          </a:p>
        </p:txBody>
      </p:sp>
    </p:spTree>
    <p:extLst>
      <p:ext uri="{BB962C8B-B14F-4D97-AF65-F5344CB8AC3E}">
        <p14:creationId xmlns:p14="http://schemas.microsoft.com/office/powerpoint/2010/main" val="424822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mn-ea"/>
                <a:cs typeface="+mn-cs"/>
              </a:rPr>
              <a:t>During the United Nations Conference on Sustainable Development (Rio+20) in 2012</a:t>
            </a:r>
            <a:r>
              <a:rPr lang="en-GB" sz="1200" b="0" i="0" kern="1200" baseline="0" dirty="0">
                <a:solidFill>
                  <a:schemeClr val="tx1"/>
                </a:solidFill>
                <a:effectLst/>
                <a:latin typeface="Arial" charset="0"/>
                <a:ea typeface="+mn-ea"/>
                <a:cs typeface="+mn-cs"/>
              </a:rPr>
              <a:t> was proposed </a:t>
            </a:r>
            <a:r>
              <a:rPr lang="en-GB" sz="1200" b="0" i="0" kern="1200" dirty="0">
                <a:solidFill>
                  <a:schemeClr val="tx1"/>
                </a:solidFill>
                <a:effectLst/>
                <a:latin typeface="Arial" charset="0"/>
                <a:ea typeface="+mn-ea"/>
                <a:cs typeface="+mn-cs"/>
              </a:rPr>
              <a:t>the development of a set of goals and targets aiming at promoting sustainable development: the</a:t>
            </a:r>
            <a:r>
              <a:rPr lang="en-GB" sz="1200" b="0" i="0" kern="1200" baseline="0" dirty="0">
                <a:solidFill>
                  <a:schemeClr val="tx1"/>
                </a:solidFill>
                <a:effectLst/>
                <a:latin typeface="Arial" charset="0"/>
                <a:ea typeface="+mn-ea"/>
                <a:cs typeface="+mn-cs"/>
              </a:rPr>
              <a:t> so called </a:t>
            </a:r>
            <a:r>
              <a:rPr lang="en-GB" sz="1200" b="0" i="0" kern="1200" dirty="0">
                <a:solidFill>
                  <a:schemeClr val="tx1"/>
                </a:solidFill>
                <a:effectLst/>
                <a:latin typeface="Arial" charset="0"/>
                <a:ea typeface="+mn-ea"/>
                <a:cs typeface="+mn-cs"/>
              </a:rPr>
              <a:t>The Sustainable Development Goals (SDGs) . The Sustainable Development Goals (SDGs) – or Global Goals are a collection of 17 interlinked global goals designed to be a "blueprint to achieve a better and more sustainable future for all". The SDGs were set up in 2015 in The Paris Agreement by the United Nations General Assembly and are intended to be achieved by the year 2030. They are included in a UN Resolution called the 2030 Agenda or what is colloquially known as Agenda 2030. The SDGs were developed in the Post-2015 </a:t>
            </a:r>
            <a:r>
              <a:rPr lang="lv-LV" sz="1200" b="0" i="0" kern="1200" dirty="0">
                <a:solidFill>
                  <a:schemeClr val="tx1"/>
                </a:solidFill>
                <a:effectLst/>
                <a:latin typeface="Arial" charset="0"/>
                <a:ea typeface="+mn-ea"/>
                <a:cs typeface="+mn-cs"/>
              </a:rPr>
              <a:t> </a:t>
            </a:r>
            <a:r>
              <a:rPr lang="en-GB" sz="1200" b="0" i="0" kern="1200" dirty="0">
                <a:solidFill>
                  <a:schemeClr val="tx1"/>
                </a:solidFill>
                <a:effectLst/>
                <a:latin typeface="Arial" charset="0"/>
                <a:ea typeface="+mn-ea"/>
                <a:cs typeface="+mn-cs"/>
              </a:rPr>
              <a:t>development</a:t>
            </a:r>
            <a:r>
              <a:rPr lang="en-GB" sz="1200" b="0" i="0" kern="1200" baseline="0" dirty="0">
                <a:solidFill>
                  <a:schemeClr val="tx1"/>
                </a:solidFill>
                <a:effectLst/>
                <a:latin typeface="Arial" charset="0"/>
                <a:ea typeface="+mn-ea"/>
                <a:cs typeface="+mn-cs"/>
              </a:rPr>
              <a:t> agenda</a:t>
            </a:r>
            <a:r>
              <a:rPr lang="en-GB" sz="1200" b="0" i="0" kern="1200" dirty="0">
                <a:solidFill>
                  <a:schemeClr val="tx1"/>
                </a:solidFill>
                <a:effectLst/>
                <a:latin typeface="Arial" charset="0"/>
                <a:ea typeface="+mn-ea"/>
                <a:cs typeface="+mn-cs"/>
              </a:rPr>
              <a:t> as the future global development framework to succeed the Millennium</a:t>
            </a:r>
            <a:r>
              <a:rPr lang="en-GB" sz="1200" b="0" i="0" kern="1200" baseline="0" dirty="0">
                <a:solidFill>
                  <a:schemeClr val="tx1"/>
                </a:solidFill>
                <a:effectLst/>
                <a:latin typeface="Arial" charset="0"/>
                <a:ea typeface="+mn-ea"/>
                <a:cs typeface="+mn-cs"/>
              </a:rPr>
              <a:t> development goals</a:t>
            </a:r>
            <a:r>
              <a:rPr lang="en-GB" sz="1200" b="0" i="0" kern="1200" dirty="0">
                <a:solidFill>
                  <a:schemeClr val="tx1"/>
                </a:solidFill>
                <a:effectLst/>
                <a:latin typeface="Arial" charset="0"/>
                <a:ea typeface="+mn-ea"/>
                <a:cs typeface="+mn-cs"/>
              </a:rPr>
              <a:t> which ended in 2015.</a:t>
            </a:r>
            <a:endParaRPr lang="lv-LV" sz="1200" b="0" i="0" kern="1200" dirty="0">
              <a:solidFill>
                <a:schemeClr val="tx1"/>
              </a:solidFill>
              <a:effectLst/>
              <a:latin typeface="Arial" charset="0"/>
              <a:ea typeface="+mn-ea"/>
              <a:cs typeface="+mn-cs"/>
            </a:endParaRPr>
          </a:p>
          <a:p>
            <a:endParaRPr lang="lv-LV" sz="1200" b="0" i="0" kern="1200" dirty="0">
              <a:solidFill>
                <a:schemeClr val="tx1"/>
              </a:solidFill>
              <a:effectLst/>
              <a:latin typeface="Arial" charset="0"/>
              <a:ea typeface="+mn-ea"/>
              <a:cs typeface="+mn-cs"/>
            </a:endParaRPr>
          </a:p>
          <a:p>
            <a:r>
              <a:rPr lang="en-US" b="0" i="0" dirty="0">
                <a:solidFill>
                  <a:srgbClr val="0D1E4F"/>
                </a:solidFill>
                <a:effectLst/>
                <a:latin typeface="Roboto" panose="02000000000000000000" pitchFamily="2" charset="0"/>
              </a:rPr>
              <a:t>In that same year, at the twenty-first session of the Conference of the Parties (COP21) to the United Nations Framework Convention on Climate Change (UNFCCC), Parties to the UNFCCC adopted the Paris Agreement, addressing the need to fight climate change.</a:t>
            </a:r>
            <a:endParaRPr lang="lv-LV" sz="1200" b="0" i="0" kern="1200" dirty="0">
              <a:solidFill>
                <a:schemeClr val="tx1"/>
              </a:solidFill>
              <a:effectLst/>
              <a:latin typeface="Arial" charset="0"/>
              <a:ea typeface="+mn-ea"/>
              <a:cs typeface="+mn-cs"/>
            </a:endParaRPr>
          </a:p>
          <a:p>
            <a:endParaRPr lang="en-GB" sz="1200" b="0" i="0" kern="1200" dirty="0">
              <a:solidFill>
                <a:schemeClr val="tx1"/>
              </a:solidFill>
              <a:effectLst/>
              <a:latin typeface="Arial" charset="0"/>
              <a:ea typeface="+mn-ea"/>
              <a:cs typeface="+mn-cs"/>
            </a:endParaRPr>
          </a:p>
          <a:p>
            <a:pPr fontAlgn="base"/>
            <a:r>
              <a:rPr lang="en-GB" sz="1200" b="0" i="0" kern="1200" dirty="0">
                <a:solidFill>
                  <a:schemeClr val="tx1"/>
                </a:solidFill>
                <a:effectLst/>
                <a:latin typeface="Arial" charset="0"/>
                <a:ea typeface="+mn-ea"/>
                <a:cs typeface="+mn-cs"/>
              </a:rPr>
              <a:t>The Paris Agreement is a legally binding international treaty on climate change. It was adopted by 196 Parties at COP 21 in Paris, on 12 December 2015 and entered into force on 4 November 2016. Its goal is to limit global warming to well below 2, preferably to 1.5 degrees Celsius, compared to pre-industrial levels. During these day at COP 26 all parties were discussing the new condition of the agreement.</a:t>
            </a:r>
          </a:p>
          <a:p>
            <a:endParaRPr lang="en-GB" altLang="en-US"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7FC909E-DB3A-494C-BD89-D0479E55F7C5}" type="slidenum">
              <a:rPr lang="en-GB" smtClean="0"/>
              <a:t>10</a:t>
            </a:fld>
            <a:endParaRPr lang="en-GB"/>
          </a:p>
        </p:txBody>
      </p:sp>
    </p:spTree>
    <p:extLst>
      <p:ext uri="{BB962C8B-B14F-4D97-AF65-F5344CB8AC3E}">
        <p14:creationId xmlns:p14="http://schemas.microsoft.com/office/powerpoint/2010/main" val="25896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DA819-98A1-4198-9101-2E2338D071D7}"/>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a:extLst>
              <a:ext uri="{FF2B5EF4-FFF2-40B4-BE49-F238E27FC236}">
                <a16:creationId xmlns:a16="http://schemas.microsoft.com/office/drawing/2014/main" id="{902EF67E-47E5-4525-8E81-29E113DCFF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6" name="Segnaposto numero diapositiva 5">
            <a:extLst>
              <a:ext uri="{FF2B5EF4-FFF2-40B4-BE49-F238E27FC236}">
                <a16:creationId xmlns:a16="http://schemas.microsoft.com/office/drawing/2014/main" id="{5A9693AC-89A8-4372-8B13-8BF2C423E8FB}"/>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10628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2EA35-18DB-4E7E-A58A-9299B76A6103}"/>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E22B5D21-E0A7-4CDD-B79C-EB73D2BA310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2C2F49D7-8A91-444C-8DDA-4016734130D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04969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91E99EC-C7AB-4784-9472-4785E57F54F7}"/>
              </a:ext>
            </a:extLst>
          </p:cNvPr>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04E1CEFD-3A6C-4A58-85BC-38B2578D1B71}"/>
              </a:ext>
            </a:extLst>
          </p:cNvPr>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2E886229-473A-4A9A-BCF2-FB7E841D6985}"/>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29532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196DC-07FF-46BC-B5C3-6D35A2EE106C}"/>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E6B32E27-A2AA-4C24-8CC1-5ABFE674536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75C97C12-9314-45D4-824A-6781E0B374CD}"/>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4023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9744D-1769-4534-A97C-EA7C47596DF8}"/>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a:extLst>
              <a:ext uri="{FF2B5EF4-FFF2-40B4-BE49-F238E27FC236}">
                <a16:creationId xmlns:a16="http://schemas.microsoft.com/office/drawing/2014/main" id="{595C8C96-1506-4434-AF8D-681F542C32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6" name="Segnaposto numero diapositiva 5">
            <a:extLst>
              <a:ext uri="{FF2B5EF4-FFF2-40B4-BE49-F238E27FC236}">
                <a16:creationId xmlns:a16="http://schemas.microsoft.com/office/drawing/2014/main" id="{33C17FFD-1634-40E8-BF1F-AFBF2F8D17E1}"/>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80572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077F1B-6398-47D6-BCD4-C9048C32787E}"/>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D5F45C23-A5A8-426D-ACEB-5B0D2F61DCE4}"/>
              </a:ext>
            </a:extLst>
          </p:cNvPr>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CE4C456-FFA5-46F1-A469-CC5B735E79C9}"/>
              </a:ext>
            </a:extLst>
          </p:cNvPr>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A9AFE69E-5AB9-4B28-8C62-197B8DD24CF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92667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CC69C-7363-48C7-9BBD-C0D1F955071A}"/>
              </a:ext>
            </a:extLst>
          </p:cNvPr>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a:extLst>
              <a:ext uri="{FF2B5EF4-FFF2-40B4-BE49-F238E27FC236}">
                <a16:creationId xmlns:a16="http://schemas.microsoft.com/office/drawing/2014/main" id="{4013E8AB-84D3-40FF-81D1-00E0F8D849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FBC62EB-1FE4-4F68-BC00-DF97E0517EE3}"/>
              </a:ext>
            </a:extLst>
          </p:cNvPr>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EECAF15-63CA-463B-9934-4D6043B6FA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AF4DC971-8C8A-48BD-B2ED-0BFB3858A4A0}"/>
              </a:ext>
            </a:extLst>
          </p:cNvPr>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a:extLst>
              <a:ext uri="{FF2B5EF4-FFF2-40B4-BE49-F238E27FC236}">
                <a16:creationId xmlns:a16="http://schemas.microsoft.com/office/drawing/2014/main" id="{0D70414F-3CF5-4CA2-9E89-3F54A8FEF28E}"/>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2486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5F6A4-3678-413A-8854-420615295CE8}"/>
              </a:ext>
            </a:extLst>
          </p:cNvPr>
          <p:cNvSpPr>
            <a:spLocks noGrp="1"/>
          </p:cNvSpPr>
          <p:nvPr>
            <p:ph type="title"/>
          </p:nvPr>
        </p:nvSpPr>
        <p:spPr/>
        <p:txBody>
          <a:bodyPr/>
          <a:lstStyle/>
          <a:p>
            <a:r>
              <a:rPr lang="it-IT"/>
              <a:t>Fare clic per modificare lo stile del titolo</a:t>
            </a:r>
          </a:p>
        </p:txBody>
      </p:sp>
      <p:sp>
        <p:nvSpPr>
          <p:cNvPr id="5" name="Segnaposto numero diapositiva 4">
            <a:extLst>
              <a:ext uri="{FF2B5EF4-FFF2-40B4-BE49-F238E27FC236}">
                <a16:creationId xmlns:a16="http://schemas.microsoft.com/office/drawing/2014/main" id="{6FD406C0-CD3E-40E2-896A-70A4C4871638}"/>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415036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2FA434F-43A8-490B-8C73-CAD6CAA11429}"/>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121917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BA2264-B4BC-40E9-8C12-57BF5E95DE54}"/>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a:extLst>
              <a:ext uri="{FF2B5EF4-FFF2-40B4-BE49-F238E27FC236}">
                <a16:creationId xmlns:a16="http://schemas.microsoft.com/office/drawing/2014/main" id="{6EE1ABE2-1038-4DA0-997C-F107D031F7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EE32488-72FB-45C0-A7B0-17E9FD1986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7" name="Segnaposto numero diapositiva 6">
            <a:extLst>
              <a:ext uri="{FF2B5EF4-FFF2-40B4-BE49-F238E27FC236}">
                <a16:creationId xmlns:a16="http://schemas.microsoft.com/office/drawing/2014/main" id="{AF1724F6-48AF-40EC-A876-6B762FCE3A91}"/>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58334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03E89A-4BAE-48D6-842B-6EC1BFB9FD0E}"/>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a:extLst>
              <a:ext uri="{FF2B5EF4-FFF2-40B4-BE49-F238E27FC236}">
                <a16:creationId xmlns:a16="http://schemas.microsoft.com/office/drawing/2014/main" id="{A86B7A0D-6DB6-4F97-AEFF-5AF23FF02E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p>
        </p:txBody>
      </p:sp>
      <p:sp>
        <p:nvSpPr>
          <p:cNvPr id="4" name="Segnaposto testo 3">
            <a:extLst>
              <a:ext uri="{FF2B5EF4-FFF2-40B4-BE49-F238E27FC236}">
                <a16:creationId xmlns:a16="http://schemas.microsoft.com/office/drawing/2014/main" id="{B929586A-78ED-4493-943C-FA71220A82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7" name="Segnaposto numero diapositiva 6">
            <a:extLst>
              <a:ext uri="{FF2B5EF4-FFF2-40B4-BE49-F238E27FC236}">
                <a16:creationId xmlns:a16="http://schemas.microsoft.com/office/drawing/2014/main" id="{EB6C3C62-E86B-4B8E-B815-34B988B6C523}"/>
              </a:ext>
            </a:extLst>
          </p:cNvPr>
          <p:cNvSpPr>
            <a:spLocks noGrp="1"/>
          </p:cNvSpPr>
          <p:nvPr>
            <p:ph type="sldNum" sz="quarter" idx="12"/>
          </p:nvPr>
        </p:nvSpPr>
        <p:spPr/>
        <p:txBody>
          <a:bodyPr/>
          <a:lstStyle>
            <a:lvl1pPr>
              <a:defRPr sz="1200"/>
            </a:lvl1pPr>
          </a:lstStyle>
          <a:p>
            <a:fld id="{F5D31388-1EA4-4B74-8FFA-0D39003D9700}" type="slidenum">
              <a:rPr lang="it-IT" smtClean="0"/>
              <a:pPr/>
              <a:t>‹#›</a:t>
            </a:fld>
            <a:endParaRPr lang="it-IT"/>
          </a:p>
        </p:txBody>
      </p:sp>
    </p:spTree>
    <p:extLst>
      <p:ext uri="{BB962C8B-B14F-4D97-AF65-F5344CB8AC3E}">
        <p14:creationId xmlns:p14="http://schemas.microsoft.com/office/powerpoint/2010/main" val="348386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EA711EC-948A-4576-AD07-E33F10DB14F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7638" y="5290233"/>
            <a:ext cx="9379273" cy="2405280"/>
          </a:xfrm>
          <a:prstGeom prst="rect">
            <a:avLst/>
          </a:prstGeom>
        </p:spPr>
      </p:pic>
      <p:sp>
        <p:nvSpPr>
          <p:cNvPr id="2" name="Segnaposto titolo 1">
            <a:extLst>
              <a:ext uri="{FF2B5EF4-FFF2-40B4-BE49-F238E27FC236}">
                <a16:creationId xmlns:a16="http://schemas.microsoft.com/office/drawing/2014/main" id="{E823E71C-C102-457B-846D-C528A823A2DC}"/>
              </a:ext>
            </a:extLst>
          </p:cNvPr>
          <p:cNvSpPr>
            <a:spLocks noGrp="1"/>
          </p:cNvSpPr>
          <p:nvPr>
            <p:ph type="title"/>
          </p:nvPr>
        </p:nvSpPr>
        <p:spPr>
          <a:xfrm>
            <a:off x="375556" y="800100"/>
            <a:ext cx="8392886" cy="890589"/>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15E3DD5-0C21-4D27-A219-93CC26B8F6AC}"/>
              </a:ext>
            </a:extLst>
          </p:cNvPr>
          <p:cNvSpPr>
            <a:spLocks noGrp="1"/>
          </p:cNvSpPr>
          <p:nvPr>
            <p:ph type="body" idx="1"/>
          </p:nvPr>
        </p:nvSpPr>
        <p:spPr>
          <a:xfrm>
            <a:off x="375556" y="1823125"/>
            <a:ext cx="8392886"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E9A5408B-9D07-4503-A292-B790B08EBEFB}"/>
              </a:ext>
            </a:extLst>
          </p:cNvPr>
          <p:cNvSpPr>
            <a:spLocks noGrp="1"/>
          </p:cNvSpPr>
          <p:nvPr>
            <p:ph type="sldNum" sz="quarter" idx="4"/>
          </p:nvPr>
        </p:nvSpPr>
        <p:spPr>
          <a:xfrm>
            <a:off x="8278585" y="6462711"/>
            <a:ext cx="489857" cy="365125"/>
          </a:xfrm>
          <a:prstGeom prst="rect">
            <a:avLst/>
          </a:prstGeom>
        </p:spPr>
        <p:txBody>
          <a:bodyPr vert="horz" lIns="91440" tIns="45720" rIns="91440" bIns="45720" rtlCol="0" anchor="ctr"/>
          <a:lstStyle>
            <a:lvl1pPr algn="r">
              <a:defRPr sz="900">
                <a:solidFill>
                  <a:schemeClr val="bg1"/>
                </a:solidFill>
              </a:defRPr>
            </a:lvl1pPr>
          </a:lstStyle>
          <a:p>
            <a:fld id="{F5D31388-1EA4-4B74-8FFA-0D39003D9700}" type="slidenum">
              <a:rPr lang="it-IT" smtClean="0"/>
              <a:pPr/>
              <a:t>‹#›</a:t>
            </a:fld>
            <a:endParaRPr lang="it-IT" dirty="0"/>
          </a:p>
        </p:txBody>
      </p:sp>
      <p:sp>
        <p:nvSpPr>
          <p:cNvPr id="9" name="Google Shape;55;p13">
            <a:extLst>
              <a:ext uri="{FF2B5EF4-FFF2-40B4-BE49-F238E27FC236}">
                <a16:creationId xmlns:a16="http://schemas.microsoft.com/office/drawing/2014/main" id="{45A9DD9F-F47E-4A0A-9BB0-5EE7E8CDC37B}"/>
              </a:ext>
            </a:extLst>
          </p:cNvPr>
          <p:cNvSpPr txBox="1"/>
          <p:nvPr userDrawn="1"/>
        </p:nvSpPr>
        <p:spPr>
          <a:xfrm>
            <a:off x="507643" y="6464299"/>
            <a:ext cx="7846383" cy="42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it" sz="800" dirty="0">
                <a:solidFill>
                  <a:schemeClr val="bg1"/>
                </a:solidFill>
                <a:latin typeface="Montserrat"/>
                <a:ea typeface="Montserrat"/>
                <a:cs typeface="Montserrat"/>
                <a:sym typeface="Montserrat"/>
              </a:rPr>
              <a:t>The European Commission support for the production of this publication does not constitute endorsement of the contents which reflects the views only</a:t>
            </a:r>
            <a:r>
              <a:rPr lang="it" sz="800" baseline="0" dirty="0">
                <a:solidFill>
                  <a:schemeClr val="bg1"/>
                </a:solidFill>
                <a:latin typeface="Montserrat"/>
                <a:ea typeface="Montserrat"/>
                <a:cs typeface="Montserrat"/>
                <a:sym typeface="Montserrat"/>
              </a:rPr>
              <a:t> </a:t>
            </a:r>
            <a:r>
              <a:rPr lang="it" sz="800" dirty="0">
                <a:solidFill>
                  <a:schemeClr val="bg1"/>
                </a:solidFill>
                <a:latin typeface="Montserrat"/>
                <a:ea typeface="Montserrat"/>
                <a:cs typeface="Montserrat"/>
                <a:sym typeface="Montserrat"/>
              </a:rPr>
              <a:t>of the authors, and the Commission cannot be held responsible for any use which may be made of the information contained therein.</a:t>
            </a:r>
            <a:endParaRPr sz="800" dirty="0">
              <a:solidFill>
                <a:schemeClr val="bg1"/>
              </a:solidFill>
              <a:latin typeface="Montserrat"/>
              <a:ea typeface="Montserrat"/>
              <a:cs typeface="Montserrat"/>
              <a:sym typeface="Montserrat"/>
            </a:endParaRPr>
          </a:p>
        </p:txBody>
      </p:sp>
      <p:pic>
        <p:nvPicPr>
          <p:cNvPr id="11" name="Immagine 10">
            <a:extLst>
              <a:ext uri="{FF2B5EF4-FFF2-40B4-BE49-F238E27FC236}">
                <a16:creationId xmlns:a16="http://schemas.microsoft.com/office/drawing/2014/main" id="{5BBFABC3-3641-4FD4-A618-B562D776BE9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6332220" y="135123"/>
            <a:ext cx="2459082" cy="527541"/>
          </a:xfrm>
          <a:prstGeom prst="rect">
            <a:avLst/>
          </a:prstGeom>
        </p:spPr>
      </p:pic>
      <p:pic>
        <p:nvPicPr>
          <p:cNvPr id="13" name="Immagine 12">
            <a:extLst>
              <a:ext uri="{FF2B5EF4-FFF2-40B4-BE49-F238E27FC236}">
                <a16:creationId xmlns:a16="http://schemas.microsoft.com/office/drawing/2014/main" id="{38499B4E-2B9F-4805-8782-F01A7E2983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9368" y="120101"/>
            <a:ext cx="2502413" cy="597409"/>
          </a:xfrm>
          <a:prstGeom prst="rect">
            <a:avLst/>
          </a:prstGeom>
        </p:spPr>
      </p:pic>
    </p:spTree>
    <p:extLst>
      <p:ext uri="{BB962C8B-B14F-4D97-AF65-F5344CB8AC3E}">
        <p14:creationId xmlns:p14="http://schemas.microsoft.com/office/powerpoint/2010/main" val="389597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https://www.researchgate.net/publication/305444131"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restorative-leadership.com/blog/taking-the-long-view-gro-bundtland-on-leadership-and-sustainable-development" TargetMode="External"/><Relationship Id="rId2" Type="http://schemas.openxmlformats.org/officeDocument/2006/relationships/hyperlink" Target="https://www.are.admin.ch/are/en/home/media/publications/sustainable-development/brundtland-report.html" TargetMode="External"/><Relationship Id="rId1" Type="http://schemas.openxmlformats.org/officeDocument/2006/relationships/slideLayout" Target="../slideLayouts/slideLayout2.xml"/><Relationship Id="rId4" Type="http://schemas.openxmlformats.org/officeDocument/2006/relationships/hyperlink" Target="https://aer.eu/sustainable-development-goals-engaging-regions/"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www.bioversityinternational.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0823CFD9-DD03-4D77-A44E-F56612639B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620" y="1057672"/>
            <a:ext cx="2010364" cy="4864100"/>
          </a:xfrm>
          <a:prstGeom prst="rect">
            <a:avLst/>
          </a:prstGeom>
        </p:spPr>
      </p:pic>
      <p:pic>
        <p:nvPicPr>
          <p:cNvPr id="7" name="Immagine 6">
            <a:extLst>
              <a:ext uri="{FF2B5EF4-FFF2-40B4-BE49-F238E27FC236}">
                <a16:creationId xmlns:a16="http://schemas.microsoft.com/office/drawing/2014/main" id="{13CF8A4F-194E-4EBB-A02A-7413B811B9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34753" y="800100"/>
            <a:ext cx="3357793" cy="5143500"/>
          </a:xfrm>
          <a:prstGeom prst="rect">
            <a:avLst/>
          </a:prstGeom>
        </p:spPr>
      </p:pic>
      <p:sp>
        <p:nvSpPr>
          <p:cNvPr id="2" name="Titolo 1"/>
          <p:cNvSpPr>
            <a:spLocks noGrp="1"/>
          </p:cNvSpPr>
          <p:nvPr>
            <p:ph type="ctrTitle"/>
          </p:nvPr>
        </p:nvSpPr>
        <p:spPr>
          <a:xfrm>
            <a:off x="1143000" y="3069569"/>
            <a:ext cx="6858000" cy="1586567"/>
          </a:xfrm>
        </p:spPr>
        <p:txBody>
          <a:bodyPr>
            <a:normAutofit/>
          </a:bodyPr>
          <a:lstStyle/>
          <a:p>
            <a:r>
              <a:rPr lang="en-GB" sz="3600" dirty="0"/>
              <a:t>Life Cycle Thinking-based methods and quantitative tools </a:t>
            </a:r>
            <a:endParaRPr lang="en-US" sz="3600" dirty="0"/>
          </a:p>
        </p:txBody>
      </p:sp>
      <p:sp>
        <p:nvSpPr>
          <p:cNvPr id="3" name="Sottotitolo 2"/>
          <p:cNvSpPr>
            <a:spLocks noGrp="1"/>
          </p:cNvSpPr>
          <p:nvPr>
            <p:ph type="subTitle" idx="1"/>
          </p:nvPr>
        </p:nvSpPr>
        <p:spPr>
          <a:xfrm>
            <a:off x="1143000" y="5013325"/>
            <a:ext cx="6858000" cy="742949"/>
          </a:xfrm>
        </p:spPr>
        <p:txBody>
          <a:bodyPr>
            <a:normAutofit fontScale="70000" lnSpcReduction="20000"/>
          </a:bodyPr>
          <a:lstStyle/>
          <a:p>
            <a:r>
              <a:rPr lang="en-GB" dirty="0"/>
              <a:t>Francesco Romagnoli, RTU, Latvia</a:t>
            </a:r>
          </a:p>
          <a:p>
            <a:r>
              <a:rPr lang="en-GB" dirty="0"/>
              <a:t>Maksims Feofilovs, RTU, Latvia</a:t>
            </a:r>
          </a:p>
          <a:p>
            <a:r>
              <a:rPr lang="en-US" dirty="0"/>
              <a:t>Fabian Diaz, RTU, Latvia </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t>1</a:t>
            </a:fld>
            <a:endParaRPr lang="it-IT"/>
          </a:p>
        </p:txBody>
      </p:sp>
      <p:sp>
        <p:nvSpPr>
          <p:cNvPr id="8" name="CasellaDiTesto 9">
            <a:extLst>
              <a:ext uri="{FF2B5EF4-FFF2-40B4-BE49-F238E27FC236}">
                <a16:creationId xmlns:a16="http://schemas.microsoft.com/office/drawing/2014/main" id="{1A9F24D3-FBA3-4903-85CC-218C33772D02}"/>
              </a:ext>
            </a:extLst>
          </p:cNvPr>
          <p:cNvSpPr txBox="1"/>
          <p:nvPr/>
        </p:nvSpPr>
        <p:spPr>
          <a:xfrm>
            <a:off x="698767" y="1057672"/>
            <a:ext cx="8069675" cy="1754326"/>
          </a:xfrm>
          <a:prstGeom prst="rect">
            <a:avLst/>
          </a:prstGeom>
          <a:noFill/>
        </p:spPr>
        <p:txBody>
          <a:bodyPr wrap="square">
            <a:spAutoFit/>
          </a:bodyPr>
          <a:lstStyle/>
          <a:p>
            <a:pPr algn="ctr"/>
            <a:r>
              <a:rPr lang="en-US" dirty="0">
                <a:solidFill>
                  <a:srgbClr val="159A34"/>
                </a:solidFill>
                <a:latin typeface="Arial Rounded MT Bold" panose="020F0704030504030204" pitchFamily="34" charset="0"/>
                <a:ea typeface="+mj-ea"/>
                <a:cs typeface="+mj-cs"/>
              </a:rPr>
              <a:t>MODULE 2 </a:t>
            </a:r>
          </a:p>
          <a:p>
            <a:pPr algn="ctr"/>
            <a:r>
              <a:rPr lang="en-US" dirty="0" err="1">
                <a:solidFill>
                  <a:srgbClr val="159A34"/>
                </a:solidFill>
                <a:latin typeface="Arial Rounded MT Bold" panose="020F0704030504030204" pitchFamily="34" charset="0"/>
                <a:ea typeface="+mj-ea"/>
                <a:cs typeface="+mj-cs"/>
              </a:rPr>
              <a:t>Bioeconomy</a:t>
            </a:r>
            <a:r>
              <a:rPr lang="en-US" dirty="0">
                <a:solidFill>
                  <a:srgbClr val="159A34"/>
                </a:solidFill>
                <a:latin typeface="Arial Rounded MT Bold" panose="020F0704030504030204" pitchFamily="34" charset="0"/>
                <a:ea typeface="+mj-ea"/>
                <a:cs typeface="+mj-cs"/>
              </a:rPr>
              <a:t>, agrobiodiversity, biomass use, strategies and resources for sustainable rural development</a:t>
            </a:r>
          </a:p>
          <a:p>
            <a:pPr algn="ctr"/>
            <a:endParaRPr lang="en-US" dirty="0">
              <a:solidFill>
                <a:srgbClr val="159A34"/>
              </a:solidFill>
              <a:latin typeface="Arial Rounded MT Bold" panose="020F0704030504030204" pitchFamily="34" charset="0"/>
              <a:ea typeface="+mj-ea"/>
              <a:cs typeface="+mj-cs"/>
            </a:endParaRPr>
          </a:p>
          <a:p>
            <a:pPr algn="ctr"/>
            <a:r>
              <a:rPr lang="en-US" dirty="0">
                <a:solidFill>
                  <a:srgbClr val="159A34"/>
                </a:solidFill>
                <a:latin typeface="Arial Rounded MT Bold" panose="020F0704030504030204" pitchFamily="34" charset="0"/>
                <a:ea typeface="+mj-ea"/>
                <a:cs typeface="+mj-cs"/>
              </a:rPr>
              <a:t>UNIT 3</a:t>
            </a:r>
          </a:p>
          <a:p>
            <a:pPr algn="ctr"/>
            <a:r>
              <a:rPr lang="en-GB" dirty="0" err="1">
                <a:solidFill>
                  <a:srgbClr val="159A34"/>
                </a:solidFill>
                <a:latin typeface="Arial Rounded MT Bold" panose="020F0704030504030204" pitchFamily="34" charset="0"/>
                <a:ea typeface="+mj-ea"/>
                <a:cs typeface="+mj-cs"/>
              </a:rPr>
              <a:t>Bioeconomy</a:t>
            </a:r>
            <a:r>
              <a:rPr lang="en-GB" dirty="0">
                <a:solidFill>
                  <a:srgbClr val="159A34"/>
                </a:solidFill>
                <a:latin typeface="Arial Rounded MT Bold" panose="020F0704030504030204" pitchFamily="34" charset="0"/>
                <a:ea typeface="+mj-ea"/>
                <a:cs typeface="+mj-cs"/>
              </a:rPr>
              <a:t> evaluation methods in the agro-farming sector</a:t>
            </a:r>
            <a:endParaRPr lang="it-IT" dirty="0">
              <a:solidFill>
                <a:srgbClr val="159A34"/>
              </a:solidFill>
              <a:latin typeface="Arial Rounded MT Bold" panose="020F0704030504030204" pitchFamily="34" charset="0"/>
              <a:ea typeface="+mj-ea"/>
              <a:cs typeface="+mj-cs"/>
            </a:endParaRPr>
          </a:p>
        </p:txBody>
      </p:sp>
    </p:spTree>
    <p:extLst>
      <p:ext uri="{BB962C8B-B14F-4D97-AF65-F5344CB8AC3E}">
        <p14:creationId xmlns:p14="http://schemas.microsoft.com/office/powerpoint/2010/main" val="275687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What</a:t>
            </a:r>
            <a:r>
              <a:rPr lang="lv-LV" dirty="0"/>
              <a:t> </a:t>
            </a:r>
            <a:r>
              <a:rPr lang="lv-LV" dirty="0" err="1"/>
              <a:t>is</a:t>
            </a:r>
            <a:r>
              <a:rPr lang="lv-LV" dirty="0"/>
              <a:t> </a:t>
            </a:r>
            <a:r>
              <a:rPr lang="lv-LV" dirty="0" err="1"/>
              <a:t>sustainability</a:t>
            </a:r>
            <a:r>
              <a:rPr lang="lv-LV" dirty="0"/>
              <a:t>?</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10</a:t>
            </a:fld>
            <a:endParaRPr lang="it-IT"/>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456" y="1429541"/>
            <a:ext cx="7323371" cy="36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6358" y="5250252"/>
            <a:ext cx="8631282" cy="1202529"/>
          </a:xfrm>
          <a:prstGeom prst="rect">
            <a:avLst/>
          </a:prstGeom>
        </p:spPr>
        <p:txBody>
          <a:bodyPr vert="horz" lIns="91440" tIns="45720" rIns="91440" bIns="45720" rtlCol="0">
            <a:normAutofit fontScale="92500" lnSpcReduction="10000"/>
          </a:bodyPr>
          <a:lstStyle/>
          <a:p>
            <a:pPr marL="342900" indent="-342900" defTabSz="685800">
              <a:lnSpc>
                <a:spcPct val="90000"/>
              </a:lnSpc>
              <a:spcBef>
                <a:spcPts val="750"/>
              </a:spcBef>
              <a:buFont typeface="Arial" panose="020B0604020202020204" pitchFamily="34" charset="0"/>
              <a:buChar char="•"/>
            </a:pPr>
            <a:r>
              <a:rPr lang="en-GB" sz="2100" b="1" dirty="0">
                <a:solidFill>
                  <a:srgbClr val="76B82A"/>
                </a:solidFill>
              </a:rPr>
              <a:t>Sustainable Development Goal</a:t>
            </a:r>
            <a:r>
              <a:rPr lang="lv-LV" sz="2100" b="1" dirty="0">
                <a:solidFill>
                  <a:srgbClr val="76B82A"/>
                </a:solidFill>
              </a:rPr>
              <a:t>s, </a:t>
            </a:r>
            <a:r>
              <a:rPr lang="en-US" sz="2100" b="1" dirty="0">
                <a:solidFill>
                  <a:srgbClr val="76B82A"/>
                </a:solidFill>
              </a:rPr>
              <a:t>United Nations Conference on Sustainable Development</a:t>
            </a:r>
            <a:r>
              <a:rPr lang="lv-LV" sz="2100" b="1" dirty="0">
                <a:solidFill>
                  <a:srgbClr val="76B82A"/>
                </a:solidFill>
              </a:rPr>
              <a:t> (Rio+20, 201</a:t>
            </a:r>
            <a:r>
              <a:rPr lang="en-US" sz="2100" b="1" dirty="0">
                <a:solidFill>
                  <a:srgbClr val="76B82A"/>
                </a:solidFill>
              </a:rPr>
              <a:t>2</a:t>
            </a:r>
            <a:r>
              <a:rPr lang="lv-LV" sz="2100" b="1" dirty="0">
                <a:solidFill>
                  <a:srgbClr val="76B82A"/>
                </a:solidFill>
              </a:rPr>
              <a:t>)</a:t>
            </a:r>
          </a:p>
          <a:p>
            <a:pPr marL="342900" indent="-342900" defTabSz="685800">
              <a:lnSpc>
                <a:spcPct val="90000"/>
              </a:lnSpc>
              <a:spcBef>
                <a:spcPts val="750"/>
              </a:spcBef>
              <a:buFont typeface="Arial" panose="020B0604020202020204" pitchFamily="34" charset="0"/>
              <a:buChar char="•"/>
            </a:pPr>
            <a:r>
              <a:rPr lang="lv-LV" sz="2100" b="1" dirty="0">
                <a:solidFill>
                  <a:srgbClr val="76B82A"/>
                </a:solidFill>
              </a:rPr>
              <a:t>During the </a:t>
            </a:r>
            <a:r>
              <a:rPr lang="en-US" sz="2100" b="1" dirty="0">
                <a:solidFill>
                  <a:srgbClr val="76B82A"/>
                </a:solidFill>
              </a:rPr>
              <a:t>Conference of the Parties (COP21)</a:t>
            </a:r>
            <a:r>
              <a:rPr lang="en-GB" sz="2100" b="1" dirty="0">
                <a:solidFill>
                  <a:srgbClr val="76B82A"/>
                </a:solidFill>
              </a:rPr>
              <a:t> </a:t>
            </a:r>
            <a:r>
              <a:rPr lang="lv-LV" sz="2100" b="1" dirty="0">
                <a:solidFill>
                  <a:srgbClr val="76B82A"/>
                </a:solidFill>
              </a:rPr>
              <a:t>signed the </a:t>
            </a:r>
            <a:r>
              <a:rPr lang="en-GB" sz="2100" b="1" dirty="0">
                <a:solidFill>
                  <a:srgbClr val="76B82A"/>
                </a:solidFill>
              </a:rPr>
              <a:t>Paris Agreement (2015) </a:t>
            </a:r>
            <a:r>
              <a:rPr lang="lv-LV" sz="2100" b="1" dirty="0">
                <a:solidFill>
                  <a:srgbClr val="76B82A"/>
                </a:solidFill>
              </a:rPr>
              <a:t>including SDGs</a:t>
            </a:r>
            <a:endParaRPr lang="en-GB" sz="2100" b="1" dirty="0">
              <a:solidFill>
                <a:srgbClr val="76B82A"/>
              </a:solidFill>
            </a:endParaRPr>
          </a:p>
        </p:txBody>
      </p:sp>
      <p:sp>
        <p:nvSpPr>
          <p:cNvPr id="7" name="TextBox 6">
            <a:extLst>
              <a:ext uri="{FF2B5EF4-FFF2-40B4-BE49-F238E27FC236}">
                <a16:creationId xmlns:a16="http://schemas.microsoft.com/office/drawing/2014/main" id="{FB1E2D68-D8CC-4E7B-8D1E-2B9B11D1E509}"/>
              </a:ext>
            </a:extLst>
          </p:cNvPr>
          <p:cNvSpPr txBox="1"/>
          <p:nvPr/>
        </p:nvSpPr>
        <p:spPr>
          <a:xfrm>
            <a:off x="674456" y="4995477"/>
            <a:ext cx="4686300" cy="276999"/>
          </a:xfrm>
          <a:prstGeom prst="rect">
            <a:avLst/>
          </a:prstGeom>
        </p:spPr>
        <p:txBody>
          <a:bodyPr wrap="square">
            <a:spAutoFit/>
          </a:bodyPr>
          <a:lstStyle>
            <a:defPPr>
              <a:defRPr lang="it-IT"/>
            </a:defPPr>
            <a:lvl1pPr>
              <a:defRPr sz="1200" i="1">
                <a:solidFill>
                  <a:srgbClr val="76B82A"/>
                </a:solidFill>
              </a:defRPr>
            </a:lvl1pPr>
          </a:lstStyle>
          <a:p>
            <a:r>
              <a:rPr lang="lv-LV" dirty="0"/>
              <a:t>Source: </a:t>
            </a:r>
            <a:r>
              <a:rPr lang="en-GB" dirty="0"/>
              <a:t>Assembly of European Regions</a:t>
            </a:r>
            <a:r>
              <a:rPr lang="lv-LV" dirty="0"/>
              <a:t> [3]</a:t>
            </a:r>
            <a:endParaRPr lang="en-GB" dirty="0"/>
          </a:p>
        </p:txBody>
      </p:sp>
    </p:spTree>
    <p:extLst>
      <p:ext uri="{BB962C8B-B14F-4D97-AF65-F5344CB8AC3E}">
        <p14:creationId xmlns:p14="http://schemas.microsoft.com/office/powerpoint/2010/main" val="78979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84914" y="2076450"/>
            <a:ext cx="3690713" cy="3524250"/>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r>
              <a:rPr lang="lv-LV" dirty="0" err="1"/>
              <a:t>What</a:t>
            </a:r>
            <a:r>
              <a:rPr lang="lv-LV" dirty="0"/>
              <a:t> </a:t>
            </a:r>
            <a:r>
              <a:rPr lang="lv-LV" dirty="0" err="1"/>
              <a:t>is</a:t>
            </a:r>
            <a:r>
              <a:rPr lang="lv-LV" dirty="0"/>
              <a:t> </a:t>
            </a:r>
            <a:r>
              <a:rPr lang="lv-LV" dirty="0" err="1"/>
              <a:t>sustainability</a:t>
            </a:r>
            <a:r>
              <a:rPr lang="lv-LV" dirty="0"/>
              <a:t>?</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11</a:t>
            </a:fld>
            <a:endParaRPr lang="it-IT"/>
          </a:p>
        </p:txBody>
      </p:sp>
      <p:sp>
        <p:nvSpPr>
          <p:cNvPr id="5" name="Rectangle 3"/>
          <p:cNvSpPr txBox="1">
            <a:spLocks noChangeArrowheads="1"/>
          </p:cNvSpPr>
          <p:nvPr/>
        </p:nvSpPr>
        <p:spPr>
          <a:xfrm>
            <a:off x="613536" y="1861766"/>
            <a:ext cx="8154906" cy="4429867"/>
          </a:xfrm>
          <a:prstGeom prst="rect">
            <a:avLst/>
          </a:prstGeom>
        </p:spPr>
        <p:txBody>
          <a:bodyPr vert="horz" wrap="square" lIns="68580" tIns="34290" rIns="68580" bIns="34290" numCol="1" rtlCol="0" anchor="t" anchorCtr="0" compatLnSpc="1">
            <a:prstTxWarp prst="textNoShape">
              <a:avLst/>
            </a:prstTxWarp>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b="1" dirty="0"/>
              <a:t>Sustainability</a:t>
            </a:r>
            <a:r>
              <a:rPr lang="en-US" altLang="en-US" dirty="0"/>
              <a:t> is “</a:t>
            </a:r>
            <a:r>
              <a:rPr lang="en-US" altLang="ja-JP" dirty="0"/>
              <a:t>meeting needs of present without compromising our ability to meet future needs”</a:t>
            </a:r>
          </a:p>
          <a:p>
            <a:endParaRPr lang="en-US" altLang="ja-JP" dirty="0"/>
          </a:p>
          <a:p>
            <a:endParaRPr lang="en-US" altLang="ja-JP" dirty="0"/>
          </a:p>
          <a:p>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endParaRPr lang="en-US" altLang="ja-JP" dirty="0"/>
          </a:p>
          <a:p>
            <a:r>
              <a:rPr lang="en-US" altLang="ja-JP" dirty="0"/>
              <a:t>“</a:t>
            </a:r>
            <a:r>
              <a:rPr lang="en-US" altLang="ja-JP" b="1" dirty="0"/>
              <a:t>Business as usual” </a:t>
            </a:r>
            <a:r>
              <a:rPr lang="en-US" altLang="ja-JP" dirty="0"/>
              <a:t>can be defined as meeting needs of present without considering future needs or current social costs</a:t>
            </a:r>
          </a:p>
        </p:txBody>
      </p:sp>
      <p:sp>
        <p:nvSpPr>
          <p:cNvPr id="7" name="Rectangle 6"/>
          <p:cNvSpPr/>
          <p:nvPr/>
        </p:nvSpPr>
        <p:spPr>
          <a:xfrm>
            <a:off x="5807784" y="2572178"/>
            <a:ext cx="2869491" cy="1061829"/>
          </a:xfrm>
          <a:prstGeom prst="rect">
            <a:avLst/>
          </a:prstGeom>
        </p:spPr>
        <p:txBody>
          <a:bodyPr wrap="square">
            <a:spAutoFit/>
          </a:bodyPr>
          <a:lstStyle/>
          <a:p>
            <a:pPr algn="just"/>
            <a:r>
              <a:rPr lang="en-GB" sz="2100" b="1" dirty="0">
                <a:solidFill>
                  <a:srgbClr val="76B82A"/>
                </a:solidFill>
              </a:rPr>
              <a:t>Three sustainability pillars model developed by </a:t>
            </a:r>
            <a:r>
              <a:rPr lang="en-GB" sz="2100" b="1" dirty="0" err="1">
                <a:solidFill>
                  <a:srgbClr val="76B82A"/>
                </a:solidFill>
              </a:rPr>
              <a:t>Elkinton</a:t>
            </a:r>
            <a:r>
              <a:rPr lang="en-GB" sz="2100" b="1" dirty="0">
                <a:solidFill>
                  <a:srgbClr val="76B82A"/>
                </a:solidFill>
              </a:rPr>
              <a:t> (1998)</a:t>
            </a:r>
            <a:r>
              <a:rPr lang="lv-LV" sz="2100" b="1" dirty="0">
                <a:solidFill>
                  <a:srgbClr val="76B82A"/>
                </a:solidFill>
              </a:rPr>
              <a:t> [4]</a:t>
            </a:r>
            <a:endParaRPr lang="en-GB" sz="2100" b="1" dirty="0">
              <a:solidFill>
                <a:srgbClr val="76B82A"/>
              </a:solidFill>
            </a:endParaRPr>
          </a:p>
        </p:txBody>
      </p:sp>
    </p:spTree>
    <p:extLst>
      <p:ext uri="{BB962C8B-B14F-4D97-AF65-F5344CB8AC3E}">
        <p14:creationId xmlns:p14="http://schemas.microsoft.com/office/powerpoint/2010/main" val="139772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and circularity</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12</a:t>
            </a:fld>
            <a:endParaRPr lang="it-IT"/>
          </a:p>
        </p:txBody>
      </p:sp>
      <p:pic>
        <p:nvPicPr>
          <p:cNvPr id="5" name="Picture 4"/>
          <p:cNvPicPr>
            <a:picLocks noChangeAspect="1"/>
          </p:cNvPicPr>
          <p:nvPr/>
        </p:nvPicPr>
        <p:blipFill>
          <a:blip r:embed="rId3"/>
          <a:stretch>
            <a:fillRect/>
          </a:stretch>
        </p:blipFill>
        <p:spPr>
          <a:xfrm>
            <a:off x="2470890" y="1418361"/>
            <a:ext cx="6673110" cy="4448741"/>
          </a:xfrm>
          <a:prstGeom prst="rect">
            <a:avLst/>
          </a:prstGeom>
        </p:spPr>
      </p:pic>
      <p:sp>
        <p:nvSpPr>
          <p:cNvPr id="6" name="Rectangle 5"/>
          <p:cNvSpPr/>
          <p:nvPr/>
        </p:nvSpPr>
        <p:spPr>
          <a:xfrm>
            <a:off x="257226" y="6042027"/>
            <a:ext cx="8629545" cy="276999"/>
          </a:xfrm>
          <a:prstGeom prst="rect">
            <a:avLst/>
          </a:prstGeom>
        </p:spPr>
        <p:txBody>
          <a:bodyPr wrap="square">
            <a:spAutoFit/>
          </a:bodyPr>
          <a:lstStyle/>
          <a:p>
            <a:r>
              <a:rPr lang="lv-LV" sz="1200" i="1" dirty="0">
                <a:solidFill>
                  <a:srgbClr val="76B82A"/>
                </a:solidFill>
              </a:rPr>
              <a:t>Source: </a:t>
            </a:r>
            <a:r>
              <a:rPr lang="en-GB" sz="1200" i="1" dirty="0" err="1">
                <a:solidFill>
                  <a:srgbClr val="76B82A"/>
                </a:solidFill>
              </a:rPr>
              <a:t>Rikardo</a:t>
            </a:r>
            <a:r>
              <a:rPr lang="en-GB" sz="1200" i="1" dirty="0">
                <a:solidFill>
                  <a:srgbClr val="76B82A"/>
                </a:solidFill>
              </a:rPr>
              <a:t> </a:t>
            </a:r>
            <a:r>
              <a:rPr lang="en-GB" sz="1200" i="1" dirty="0" err="1">
                <a:solidFill>
                  <a:srgbClr val="76B82A"/>
                </a:solidFill>
              </a:rPr>
              <a:t>Minguez</a:t>
            </a:r>
            <a:r>
              <a:rPr lang="en-GB" sz="1200" i="1" dirty="0">
                <a:solidFill>
                  <a:srgbClr val="76B82A"/>
                </a:solidFill>
              </a:rPr>
              <a:t> et al., 2021</a:t>
            </a:r>
            <a:r>
              <a:rPr lang="lv-LV" sz="1200" i="1" dirty="0">
                <a:solidFill>
                  <a:srgbClr val="76B82A"/>
                </a:solidFill>
              </a:rPr>
              <a:t> [5]</a:t>
            </a:r>
            <a:endParaRPr lang="en-GB" sz="1200" i="1" dirty="0">
              <a:solidFill>
                <a:srgbClr val="76B82A"/>
              </a:solidFill>
            </a:endParaRPr>
          </a:p>
        </p:txBody>
      </p:sp>
      <p:sp>
        <p:nvSpPr>
          <p:cNvPr id="3" name="Content Placeholder 2"/>
          <p:cNvSpPr>
            <a:spLocks noGrp="1"/>
          </p:cNvSpPr>
          <p:nvPr>
            <p:ph idx="1"/>
          </p:nvPr>
        </p:nvSpPr>
        <p:spPr>
          <a:xfrm>
            <a:off x="204106" y="1690689"/>
            <a:ext cx="2720069" cy="4351338"/>
          </a:xfrm>
        </p:spPr>
        <p:txBody>
          <a:bodyPr/>
          <a:lstStyle/>
          <a:p>
            <a:r>
              <a:rPr lang="en-US" b="1" dirty="0"/>
              <a:t>Closing the loop (</a:t>
            </a:r>
            <a:r>
              <a:rPr lang="en-GB" b="1" dirty="0"/>
              <a:t>humanity’s sweet doughnut)</a:t>
            </a:r>
          </a:p>
          <a:p>
            <a:r>
              <a:rPr lang="en-GB" b="1" dirty="0"/>
              <a:t>Mimics nature by cycling resources</a:t>
            </a:r>
          </a:p>
          <a:p>
            <a:r>
              <a:rPr lang="en-US" b="1" dirty="0" err="1"/>
              <a:t>Ecodesign</a:t>
            </a:r>
            <a:r>
              <a:rPr lang="en-US" b="1" dirty="0"/>
              <a:t> </a:t>
            </a:r>
            <a:endParaRPr lang="en-GB" b="1" dirty="0"/>
          </a:p>
          <a:p>
            <a:endParaRPr lang="en-GB" b="1" dirty="0"/>
          </a:p>
        </p:txBody>
      </p:sp>
    </p:spTree>
    <p:extLst>
      <p:ext uri="{BB962C8B-B14F-4D97-AF65-F5344CB8AC3E}">
        <p14:creationId xmlns:p14="http://schemas.microsoft.com/office/powerpoint/2010/main" val="1857191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5130800"/>
            <a:ext cx="8392886" cy="890589"/>
          </a:xfrm>
        </p:spPr>
        <p:txBody>
          <a:bodyPr/>
          <a:lstStyle/>
          <a:p>
            <a:r>
              <a:rPr lang="en-US" dirty="0"/>
              <a:t>Life Cycle Thinking approach </a:t>
            </a:r>
          </a:p>
        </p:txBody>
      </p:sp>
      <p:sp>
        <p:nvSpPr>
          <p:cNvPr id="4" name="Slide Number Placeholder 3"/>
          <p:cNvSpPr>
            <a:spLocks noGrp="1"/>
          </p:cNvSpPr>
          <p:nvPr>
            <p:ph type="sldNum" sz="quarter" idx="12"/>
          </p:nvPr>
        </p:nvSpPr>
        <p:spPr/>
        <p:txBody>
          <a:bodyPr/>
          <a:lstStyle/>
          <a:p>
            <a:fld id="{F5D31388-1EA4-4B74-8FFA-0D39003D9700}" type="slidenum">
              <a:rPr lang="it-IT" smtClean="0"/>
              <a:pPr/>
              <a:t>13</a:t>
            </a:fld>
            <a:endParaRPr lang="it-IT"/>
          </a:p>
        </p:txBody>
      </p:sp>
    </p:spTree>
    <p:extLst>
      <p:ext uri="{BB962C8B-B14F-4D97-AF65-F5344CB8AC3E}">
        <p14:creationId xmlns:p14="http://schemas.microsoft.com/office/powerpoint/2010/main" val="998236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From the environmental concerns to a life cycle perspective</a:t>
            </a:r>
          </a:p>
        </p:txBody>
      </p:sp>
      <p:sp>
        <p:nvSpPr>
          <p:cNvPr id="4" name="Slide Number Placeholder 3"/>
          <p:cNvSpPr>
            <a:spLocks noGrp="1"/>
          </p:cNvSpPr>
          <p:nvPr>
            <p:ph type="sldNum" sz="quarter" idx="12"/>
          </p:nvPr>
        </p:nvSpPr>
        <p:spPr/>
        <p:txBody>
          <a:bodyPr/>
          <a:lstStyle/>
          <a:p>
            <a:fld id="{F5D31388-1EA4-4B74-8FFA-0D39003D9700}" type="slidenum">
              <a:rPr lang="it-IT" smtClean="0"/>
              <a:pPr/>
              <a:t>14</a:t>
            </a:fld>
            <a:endParaRPr lang="it-IT"/>
          </a:p>
        </p:txBody>
      </p:sp>
      <p:pic>
        <p:nvPicPr>
          <p:cNvPr id="6" name="Picture 5"/>
          <p:cNvPicPr>
            <a:picLocks noChangeAspect="1"/>
          </p:cNvPicPr>
          <p:nvPr/>
        </p:nvPicPr>
        <p:blipFill>
          <a:blip r:embed="rId3"/>
          <a:stretch>
            <a:fillRect/>
          </a:stretch>
        </p:blipFill>
        <p:spPr>
          <a:xfrm>
            <a:off x="4713844" y="1534877"/>
            <a:ext cx="4268298" cy="4522789"/>
          </a:xfrm>
          <a:prstGeom prst="rect">
            <a:avLst/>
          </a:prstGeom>
        </p:spPr>
      </p:pic>
      <p:sp>
        <p:nvSpPr>
          <p:cNvPr id="7" name="Rectangle 6"/>
          <p:cNvSpPr/>
          <p:nvPr/>
        </p:nvSpPr>
        <p:spPr>
          <a:xfrm>
            <a:off x="375556" y="5929196"/>
            <a:ext cx="5552522" cy="276999"/>
          </a:xfrm>
          <a:prstGeom prst="rect">
            <a:avLst/>
          </a:prstGeom>
        </p:spPr>
        <p:txBody>
          <a:bodyPr wrap="square">
            <a:spAutoFit/>
          </a:bodyPr>
          <a:lstStyle/>
          <a:p>
            <a:r>
              <a:rPr lang="en-GB" sz="1200" i="1" dirty="0">
                <a:solidFill>
                  <a:srgbClr val="76B82A"/>
                </a:solidFill>
              </a:rPr>
              <a:t>Source: </a:t>
            </a:r>
            <a:r>
              <a:rPr lang="en-GB" sz="1200" i="1" dirty="0" err="1">
                <a:solidFill>
                  <a:srgbClr val="76B82A"/>
                </a:solidFill>
              </a:rPr>
              <a:t>Jingzheng</a:t>
            </a:r>
            <a:r>
              <a:rPr lang="en-GB" sz="1200" i="1" dirty="0">
                <a:solidFill>
                  <a:srgbClr val="76B82A"/>
                </a:solidFill>
              </a:rPr>
              <a:t> </a:t>
            </a:r>
            <a:r>
              <a:rPr lang="lv-LV" sz="1200" i="1" dirty="0">
                <a:solidFill>
                  <a:srgbClr val="76B82A"/>
                </a:solidFill>
              </a:rPr>
              <a:t>et al.</a:t>
            </a:r>
            <a:r>
              <a:rPr lang="en-GB" sz="1200" i="1" dirty="0">
                <a:solidFill>
                  <a:srgbClr val="76B82A"/>
                </a:solidFill>
              </a:rPr>
              <a:t>, 2020 [</a:t>
            </a:r>
            <a:r>
              <a:rPr lang="lv-LV" sz="1200" i="1" dirty="0">
                <a:solidFill>
                  <a:srgbClr val="76B82A"/>
                </a:solidFill>
              </a:rPr>
              <a:t>6</a:t>
            </a:r>
            <a:r>
              <a:rPr lang="en-GB" sz="1200" i="1" dirty="0">
                <a:solidFill>
                  <a:srgbClr val="76B82A"/>
                </a:solidFill>
              </a:rPr>
              <a:t>] </a:t>
            </a:r>
          </a:p>
        </p:txBody>
      </p:sp>
      <p:pic>
        <p:nvPicPr>
          <p:cNvPr id="8" name="Picture 9"/>
          <p:cNvPicPr>
            <a:picLocks noChangeAspect="1"/>
          </p:cNvPicPr>
          <p:nvPr/>
        </p:nvPicPr>
        <p:blipFill>
          <a:blip r:embed="rId4">
            <a:extLst>
              <a:ext uri="{28A0092B-C50C-407E-A947-70E740481C1C}">
                <a14:useLocalDpi xmlns:a14="http://schemas.microsoft.com/office/drawing/2010/main" val="0"/>
              </a:ext>
            </a:extLst>
          </a:blip>
          <a:srcRect t="3638" b="-3638"/>
          <a:stretch>
            <a:fillRect/>
          </a:stretch>
        </p:blipFill>
        <p:spPr bwMode="auto">
          <a:xfrm>
            <a:off x="375556" y="2400202"/>
            <a:ext cx="4228575" cy="308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8849" y="1939922"/>
            <a:ext cx="102701" cy="37728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533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background of the life cycle thinking</a:t>
            </a:r>
          </a:p>
        </p:txBody>
      </p:sp>
      <p:sp>
        <p:nvSpPr>
          <p:cNvPr id="3" name="Content Placeholder 2"/>
          <p:cNvSpPr>
            <a:spLocks noGrp="1"/>
          </p:cNvSpPr>
          <p:nvPr>
            <p:ph idx="1"/>
          </p:nvPr>
        </p:nvSpPr>
        <p:spPr>
          <a:xfrm>
            <a:off x="375556" y="1911406"/>
            <a:ext cx="4148819" cy="3722834"/>
          </a:xfrm>
        </p:spPr>
        <p:txBody>
          <a:bodyPr/>
          <a:lstStyle/>
          <a:p>
            <a:pPr marL="0" indent="0">
              <a:buNone/>
            </a:pPr>
            <a:r>
              <a:rPr lang="en-GB" b="1" dirty="0"/>
              <a:t>IDEAL “SUSTAINABLE” WORLD: a closed loop</a:t>
            </a:r>
          </a:p>
          <a:p>
            <a:r>
              <a:rPr lang="en-GB" dirty="0"/>
              <a:t>Reduce natural resources extracted </a:t>
            </a:r>
          </a:p>
          <a:p>
            <a:r>
              <a:rPr lang="en-GB" dirty="0"/>
              <a:t>Reduce landfilling or released as emissions</a:t>
            </a:r>
          </a:p>
          <a:p>
            <a:r>
              <a:rPr lang="en-US" dirty="0"/>
              <a:t>Increase energy efficiency</a:t>
            </a:r>
            <a:endParaRPr lang="en-GB" dirty="0"/>
          </a:p>
          <a:p>
            <a:r>
              <a:rPr lang="en-GB" dirty="0"/>
              <a:t> Cradle-to-grave(cradle) </a:t>
            </a:r>
          </a:p>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15</a:t>
            </a:fld>
            <a:endParaRPr lang="it-IT"/>
          </a:p>
        </p:txBody>
      </p:sp>
      <p:pic>
        <p:nvPicPr>
          <p:cNvPr id="5" name="Picture 1">
            <a:extLst>
              <a:ext uri="{FF2B5EF4-FFF2-40B4-BE49-F238E27FC236}">
                <a16:creationId xmlns:a16="http://schemas.microsoft.com/office/drawing/2014/main" id="{45E93CE6-BF1C-4409-A72F-0C4E3416F4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26" y="1861054"/>
            <a:ext cx="4780822" cy="391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CC1EA31B-76DF-437F-9D12-EF4D7D82F9F4}"/>
              </a:ext>
            </a:extLst>
          </p:cNvPr>
          <p:cNvSpPr txBox="1">
            <a:spLocks noChangeArrowheads="1"/>
          </p:cNvSpPr>
          <p:nvPr/>
        </p:nvSpPr>
        <p:spPr bwMode="auto">
          <a:xfrm>
            <a:off x="245470" y="5941764"/>
            <a:ext cx="8370930" cy="307777"/>
          </a:xfrm>
          <a:prstGeom prst="rect">
            <a:avLst/>
          </a:prstGeom>
        </p:spPr>
        <p:txBody>
          <a:bodyPr wrap="square">
            <a:spAutoFit/>
          </a:bodyPr>
          <a:lstStyle>
            <a:defPPr>
              <a:defRPr lang="it-IT"/>
            </a:defPPr>
            <a:lvl1pPr>
              <a:defRPr sz="1200" i="1">
                <a:solidFill>
                  <a:srgbClr val="76B82A"/>
                </a:solidFill>
              </a:defRPr>
            </a:lvl1pPr>
          </a:lstStyle>
          <a:p>
            <a:r>
              <a:rPr lang="lv-LV" altLang="lv-LV" dirty="0"/>
              <a:t>Source: </a:t>
            </a:r>
            <a:r>
              <a:rPr lang="fr-FR" altLang="lv-LV" dirty="0" err="1"/>
              <a:t>Manuele</a:t>
            </a:r>
            <a:r>
              <a:rPr lang="fr-FR" altLang="lv-LV" dirty="0"/>
              <a:t> </a:t>
            </a:r>
            <a:r>
              <a:rPr lang="fr-FR" altLang="lv-LV" dirty="0" err="1"/>
              <a:t>Margni</a:t>
            </a:r>
            <a:r>
              <a:rPr lang="fr-FR" altLang="lv-LV" dirty="0"/>
              <a:t>,</a:t>
            </a:r>
            <a:r>
              <a:rPr lang="lv-LV" altLang="lv-LV" dirty="0"/>
              <a:t> 2015 [7</a:t>
            </a:r>
            <a:r>
              <a:rPr lang="lv-LV" altLang="lv-LV" sz="1400" dirty="0"/>
              <a:t>] </a:t>
            </a:r>
            <a:endParaRPr lang="lv-LV" altLang="lv-LV" dirty="0"/>
          </a:p>
        </p:txBody>
      </p:sp>
    </p:spTree>
    <p:extLst>
      <p:ext uri="{BB962C8B-B14F-4D97-AF65-F5344CB8AC3E}">
        <p14:creationId xmlns:p14="http://schemas.microsoft.com/office/powerpoint/2010/main" val="2949406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thinking approach</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16</a:t>
            </a:fld>
            <a:endParaRPr lang="it-IT"/>
          </a:p>
        </p:txBody>
      </p:sp>
      <p:pic>
        <p:nvPicPr>
          <p:cNvPr id="5" name="Picture 4"/>
          <p:cNvPicPr>
            <a:picLocks noChangeAspect="1"/>
          </p:cNvPicPr>
          <p:nvPr/>
        </p:nvPicPr>
        <p:blipFill>
          <a:blip r:embed="rId3"/>
          <a:stretch>
            <a:fillRect/>
          </a:stretch>
        </p:blipFill>
        <p:spPr>
          <a:xfrm>
            <a:off x="5649825" y="2510375"/>
            <a:ext cx="3118617" cy="3316726"/>
          </a:xfrm>
          <a:prstGeom prst="rect">
            <a:avLst/>
          </a:prstGeom>
        </p:spPr>
      </p:pic>
      <p:sp>
        <p:nvSpPr>
          <p:cNvPr id="7" name="Rectangle 6"/>
          <p:cNvSpPr/>
          <p:nvPr/>
        </p:nvSpPr>
        <p:spPr>
          <a:xfrm>
            <a:off x="425368" y="6032838"/>
            <a:ext cx="5552522" cy="276999"/>
          </a:xfrm>
          <a:prstGeom prst="rect">
            <a:avLst/>
          </a:prstGeom>
        </p:spPr>
        <p:txBody>
          <a:bodyPr wrap="square">
            <a:spAutoFit/>
          </a:bodyPr>
          <a:lstStyle/>
          <a:p>
            <a:r>
              <a:rPr lang="en-GB" sz="1200" i="1" dirty="0">
                <a:solidFill>
                  <a:srgbClr val="76B82A"/>
                </a:solidFill>
              </a:rPr>
              <a:t>Source:</a:t>
            </a:r>
            <a:r>
              <a:rPr lang="lv-LV" sz="1200" i="1" dirty="0">
                <a:solidFill>
                  <a:srgbClr val="76B82A"/>
                </a:solidFill>
              </a:rPr>
              <a:t> </a:t>
            </a:r>
            <a:r>
              <a:rPr lang="en-GB" sz="1200" i="1" dirty="0" err="1">
                <a:solidFill>
                  <a:srgbClr val="76B82A"/>
                </a:solidFill>
              </a:rPr>
              <a:t>Jingzheng</a:t>
            </a:r>
            <a:r>
              <a:rPr lang="lv-LV" sz="1200" i="1" dirty="0">
                <a:solidFill>
                  <a:srgbClr val="76B82A"/>
                </a:solidFill>
              </a:rPr>
              <a:t> </a:t>
            </a:r>
            <a:r>
              <a:rPr lang="en-GB" sz="1200" i="1" dirty="0">
                <a:solidFill>
                  <a:srgbClr val="76B82A"/>
                </a:solidFill>
              </a:rPr>
              <a:t>Ren, Sara </a:t>
            </a:r>
            <a:r>
              <a:rPr lang="en-GB" sz="1200" i="1" dirty="0" err="1">
                <a:solidFill>
                  <a:srgbClr val="76B82A"/>
                </a:solidFill>
              </a:rPr>
              <a:t>Toniolo</a:t>
            </a:r>
            <a:r>
              <a:rPr lang="en-GB" sz="1200" i="1" dirty="0">
                <a:solidFill>
                  <a:srgbClr val="76B82A"/>
                </a:solidFill>
              </a:rPr>
              <a:t>, 2020 [</a:t>
            </a:r>
            <a:r>
              <a:rPr lang="lv-LV" sz="1200" i="1" dirty="0">
                <a:solidFill>
                  <a:srgbClr val="76B82A"/>
                </a:solidFill>
              </a:rPr>
              <a:t>8</a:t>
            </a:r>
            <a:r>
              <a:rPr lang="en-GB" sz="1200" i="1" dirty="0">
                <a:solidFill>
                  <a:srgbClr val="76B82A"/>
                </a:solidFill>
              </a:rPr>
              <a:t>]</a:t>
            </a:r>
            <a:r>
              <a:rPr lang="lv-LV" sz="1200" i="1" dirty="0">
                <a:solidFill>
                  <a:srgbClr val="76B82A"/>
                </a:solidFill>
              </a:rPr>
              <a:t>; B</a:t>
            </a:r>
            <a:r>
              <a:rPr lang="en-GB" sz="1200" i="1" dirty="0" err="1">
                <a:solidFill>
                  <a:srgbClr val="76B82A"/>
                </a:solidFill>
              </a:rPr>
              <a:t>iodiversity</a:t>
            </a:r>
            <a:r>
              <a:rPr lang="lv-LV" sz="1200" i="1" dirty="0">
                <a:solidFill>
                  <a:srgbClr val="76B82A"/>
                </a:solidFill>
              </a:rPr>
              <a:t> international [9]</a:t>
            </a:r>
            <a:r>
              <a:rPr lang="en-GB" sz="1200" i="1" dirty="0">
                <a:solidFill>
                  <a:srgbClr val="76B82A"/>
                </a:solidFill>
              </a:rPr>
              <a:t> </a:t>
            </a:r>
          </a:p>
        </p:txBody>
      </p:sp>
      <p:pic>
        <p:nvPicPr>
          <p:cNvPr id="9" name="Content Placeholder 4"/>
          <p:cNvPicPr>
            <a:picLocks noChangeAspect="1"/>
          </p:cNvPicPr>
          <p:nvPr/>
        </p:nvPicPr>
        <p:blipFill>
          <a:blip r:embed="rId4"/>
          <a:stretch>
            <a:fillRect/>
          </a:stretch>
        </p:blipFill>
        <p:spPr>
          <a:xfrm>
            <a:off x="4182613" y="1883416"/>
            <a:ext cx="5046448" cy="4072248"/>
          </a:xfrm>
          <a:prstGeom prst="rect">
            <a:avLst/>
          </a:prstGeom>
        </p:spPr>
      </p:pic>
      <p:sp>
        <p:nvSpPr>
          <p:cNvPr id="3" name="Content Placeholder 2"/>
          <p:cNvSpPr>
            <a:spLocks noGrp="1"/>
          </p:cNvSpPr>
          <p:nvPr>
            <p:ph idx="1"/>
          </p:nvPr>
        </p:nvSpPr>
        <p:spPr>
          <a:xfrm>
            <a:off x="425368" y="3391612"/>
            <a:ext cx="4338112" cy="2104931"/>
          </a:xfrm>
        </p:spPr>
        <p:txBody>
          <a:bodyPr/>
          <a:lstStyle/>
          <a:p>
            <a:pPr>
              <a:buFont typeface="Wingdings" panose="05000000000000000000" pitchFamily="2" charset="2"/>
              <a:buChar char="q"/>
            </a:pPr>
            <a:r>
              <a:rPr lang="en-US" b="1" dirty="0"/>
              <a:t> “Triple bottom perspective”</a:t>
            </a:r>
          </a:p>
          <a:p>
            <a:pPr lvl="1"/>
            <a:r>
              <a:rPr lang="en-US" sz="2000" dirty="0"/>
              <a:t>Environmental Life Cycle assessment (E-LCA</a:t>
            </a:r>
            <a:endParaRPr lang="en-GB" sz="2000" dirty="0"/>
          </a:p>
          <a:p>
            <a:pPr lvl="1"/>
            <a:r>
              <a:rPr lang="en-GB" sz="2000" dirty="0"/>
              <a:t>Life cycle costing (LCC) </a:t>
            </a:r>
          </a:p>
          <a:p>
            <a:pPr lvl="1"/>
            <a:r>
              <a:rPr lang="en-GB" sz="2000" dirty="0"/>
              <a:t>Social life cycle assessment (SLCA)</a:t>
            </a:r>
          </a:p>
          <a:p>
            <a:endParaRPr lang="en-US" dirty="0"/>
          </a:p>
        </p:txBody>
      </p:sp>
      <p:sp>
        <p:nvSpPr>
          <p:cNvPr id="10" name="Content Placeholder 2"/>
          <p:cNvSpPr txBox="1">
            <a:spLocks/>
          </p:cNvSpPr>
          <p:nvPr/>
        </p:nvSpPr>
        <p:spPr>
          <a:xfrm>
            <a:off x="425368" y="1853004"/>
            <a:ext cx="4338112" cy="131474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q"/>
            </a:pPr>
            <a:r>
              <a:rPr lang="en-GB" b="1" dirty="0"/>
              <a:t> Earth’s resources capacities</a:t>
            </a:r>
            <a:endParaRPr lang="en-US" b="1" dirty="0"/>
          </a:p>
          <a:p>
            <a:pPr marL="0" indent="0">
              <a:buFont typeface="Arial" panose="020B0604020202020204" pitchFamily="34" charset="0"/>
              <a:buNone/>
            </a:pPr>
            <a:endParaRPr lang="en-US" b="1" dirty="0"/>
          </a:p>
          <a:p>
            <a:pPr>
              <a:buFont typeface="Wingdings" panose="05000000000000000000" pitchFamily="2" charset="2"/>
              <a:buChar char="q"/>
            </a:pPr>
            <a:r>
              <a:rPr lang="en-US" b="1" dirty="0"/>
              <a:t> “Planetary boundaries”</a:t>
            </a:r>
          </a:p>
        </p:txBody>
      </p:sp>
    </p:spTree>
    <p:extLst>
      <p:ext uri="{BB962C8B-B14F-4D97-AF65-F5344CB8AC3E}">
        <p14:creationId xmlns:p14="http://schemas.microsoft.com/office/powerpoint/2010/main" val="27433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5130800"/>
            <a:ext cx="8392886" cy="890589"/>
          </a:xfrm>
        </p:spPr>
        <p:txBody>
          <a:bodyPr>
            <a:normAutofit/>
          </a:bodyPr>
          <a:lstStyle/>
          <a:p>
            <a:r>
              <a:rPr lang="en-GB" dirty="0"/>
              <a:t>Life Cycle Sustainability Assessment </a:t>
            </a:r>
          </a:p>
        </p:txBody>
      </p:sp>
      <p:sp>
        <p:nvSpPr>
          <p:cNvPr id="4" name="Slide Number Placeholder 3"/>
          <p:cNvSpPr>
            <a:spLocks noGrp="1"/>
          </p:cNvSpPr>
          <p:nvPr>
            <p:ph type="sldNum" sz="quarter" idx="12"/>
          </p:nvPr>
        </p:nvSpPr>
        <p:spPr/>
        <p:txBody>
          <a:bodyPr/>
          <a:lstStyle/>
          <a:p>
            <a:fld id="{F5D31388-1EA4-4B74-8FFA-0D39003D9700}" type="slidenum">
              <a:rPr lang="it-IT" smtClean="0"/>
              <a:pPr/>
              <a:t>17</a:t>
            </a:fld>
            <a:endParaRPr lang="it-IT"/>
          </a:p>
        </p:txBody>
      </p:sp>
    </p:spTree>
    <p:extLst>
      <p:ext uri="{BB962C8B-B14F-4D97-AF65-F5344CB8AC3E}">
        <p14:creationId xmlns:p14="http://schemas.microsoft.com/office/powerpoint/2010/main" val="113558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LCT and sustainability</a:t>
            </a:r>
          </a:p>
        </p:txBody>
      </p:sp>
      <p:sp>
        <p:nvSpPr>
          <p:cNvPr id="4" name="Slide Number Placeholder 3"/>
          <p:cNvSpPr>
            <a:spLocks noGrp="1"/>
          </p:cNvSpPr>
          <p:nvPr>
            <p:ph type="sldNum" sz="quarter" idx="12"/>
          </p:nvPr>
        </p:nvSpPr>
        <p:spPr/>
        <p:txBody>
          <a:bodyPr/>
          <a:lstStyle/>
          <a:p>
            <a:fld id="{F5D31388-1EA4-4B74-8FFA-0D39003D9700}" type="slidenum">
              <a:rPr lang="it-IT" smtClean="0"/>
              <a:pPr/>
              <a:t>18</a:t>
            </a:fld>
            <a:endParaRPr lang="it-IT"/>
          </a:p>
        </p:txBody>
      </p:sp>
      <p:pic>
        <p:nvPicPr>
          <p:cNvPr id="5" name="Picture 4"/>
          <p:cNvPicPr>
            <a:picLocks noChangeAspect="1"/>
          </p:cNvPicPr>
          <p:nvPr/>
        </p:nvPicPr>
        <p:blipFill>
          <a:blip r:embed="rId3"/>
          <a:stretch>
            <a:fillRect/>
          </a:stretch>
        </p:blipFill>
        <p:spPr>
          <a:xfrm>
            <a:off x="4418315" y="2219291"/>
            <a:ext cx="4482498" cy="3227267"/>
          </a:xfrm>
          <a:prstGeom prst="rect">
            <a:avLst/>
          </a:prstGeom>
        </p:spPr>
      </p:pic>
      <p:sp>
        <p:nvSpPr>
          <p:cNvPr id="7" name="Content Placeholder 2"/>
          <p:cNvSpPr txBox="1">
            <a:spLocks/>
          </p:cNvSpPr>
          <p:nvPr/>
        </p:nvSpPr>
        <p:spPr>
          <a:xfrm>
            <a:off x="489413" y="1690689"/>
            <a:ext cx="5124578" cy="4605336"/>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LCT </a:t>
            </a:r>
            <a:r>
              <a:rPr lang="en-GB" dirty="0"/>
              <a:t>can be quantitatively  implemented considering </a:t>
            </a:r>
            <a:r>
              <a:rPr lang="en-GB" b="1" dirty="0"/>
              <a:t>3 life cycle dimensions </a:t>
            </a:r>
            <a:r>
              <a:rPr lang="en-GB" dirty="0"/>
              <a:t>resulting in an overall </a:t>
            </a:r>
            <a:r>
              <a:rPr lang="en-GB" b="1" dirty="0"/>
              <a:t>LCSA:</a:t>
            </a:r>
          </a:p>
          <a:p>
            <a:pPr marL="0" indent="0">
              <a:buNone/>
            </a:pPr>
            <a:endParaRPr lang="en-GB" b="1" dirty="0"/>
          </a:p>
          <a:p>
            <a:r>
              <a:rPr lang="en-GB" b="1" dirty="0"/>
              <a:t>Environmental (LCA) </a:t>
            </a:r>
            <a:r>
              <a:rPr lang="en-GB" dirty="0"/>
              <a:t>=&gt; proven – ISO 14040-44</a:t>
            </a:r>
          </a:p>
          <a:p>
            <a:r>
              <a:rPr lang="en-GB" b="1" dirty="0"/>
              <a:t>Economic</a:t>
            </a:r>
            <a:r>
              <a:rPr lang="en-GB" dirty="0"/>
              <a:t> (Life Cycle Costing, LCC) =&gt; proven (Conventional LCC, Environmental LCC. Societal LCC) – ISO </a:t>
            </a:r>
            <a:r>
              <a:rPr lang="en-GB" sz="1800" b="0" i="0" u="none" strike="noStrike" baseline="0" dirty="0">
                <a:latin typeface="HelveticaNeue-Light"/>
              </a:rPr>
              <a:t>15686-5</a:t>
            </a:r>
            <a:endParaRPr lang="en-GB" dirty="0"/>
          </a:p>
          <a:p>
            <a:r>
              <a:rPr lang="en-GB" b="1" dirty="0"/>
              <a:t>Social </a:t>
            </a:r>
            <a:r>
              <a:rPr lang="en-GB" dirty="0"/>
              <a:t>(Social Life Cycle Assessment, SLCA) =&gt; developing (UNEP guidelines)</a:t>
            </a:r>
          </a:p>
          <a:p>
            <a:endParaRPr lang="en-GB" dirty="0"/>
          </a:p>
          <a:p>
            <a:pPr marL="0" indent="0">
              <a:buNone/>
            </a:pPr>
            <a:r>
              <a:rPr lang="en-GB" dirty="0"/>
              <a:t>          </a:t>
            </a:r>
            <a:r>
              <a:rPr lang="en-GB" b="1" dirty="0"/>
              <a:t>LCSA = E-LCA + LCC + S-LCA </a:t>
            </a:r>
          </a:p>
          <a:p>
            <a:pPr marL="0" indent="0">
              <a:buNone/>
            </a:pPr>
            <a:r>
              <a:rPr lang="en-GB" dirty="0"/>
              <a:t>  (</a:t>
            </a:r>
            <a:r>
              <a:rPr lang="en-GB" dirty="0" err="1"/>
              <a:t>Kloepffer</a:t>
            </a:r>
            <a:r>
              <a:rPr lang="en-GB" dirty="0"/>
              <a:t>, 2008, </a:t>
            </a:r>
            <a:r>
              <a:rPr lang="en-GB" dirty="0" err="1"/>
              <a:t>Zamagni</a:t>
            </a:r>
            <a:r>
              <a:rPr lang="en-GB" dirty="0"/>
              <a:t>, 2012) =&gt; developing</a:t>
            </a:r>
          </a:p>
          <a:p>
            <a:endParaRPr lang="en-GB" dirty="0"/>
          </a:p>
          <a:p>
            <a:endParaRPr lang="en-GB" dirty="0"/>
          </a:p>
        </p:txBody>
      </p:sp>
      <p:sp>
        <p:nvSpPr>
          <p:cNvPr id="3" name="Content Placeholder 2"/>
          <p:cNvSpPr>
            <a:spLocks noGrp="1"/>
          </p:cNvSpPr>
          <p:nvPr>
            <p:ph idx="1"/>
          </p:nvPr>
        </p:nvSpPr>
        <p:spPr>
          <a:xfrm>
            <a:off x="7358514" y="2219291"/>
            <a:ext cx="1840141" cy="1006965"/>
          </a:xfrm>
        </p:spPr>
        <p:txBody>
          <a:bodyPr>
            <a:normAutofit/>
          </a:bodyPr>
          <a:lstStyle/>
          <a:p>
            <a:pPr marL="0" indent="0">
              <a:buNone/>
            </a:pPr>
            <a:r>
              <a:rPr lang="en-GB" sz="1800" b="1" dirty="0"/>
              <a:t>LCSA</a:t>
            </a:r>
            <a:r>
              <a:rPr lang="en-GB" sz="1800" dirty="0"/>
              <a:t> = Life Cycle Sustainability Assessment</a:t>
            </a:r>
          </a:p>
        </p:txBody>
      </p:sp>
      <p:sp>
        <p:nvSpPr>
          <p:cNvPr id="8" name="Rectangle 7"/>
          <p:cNvSpPr/>
          <p:nvPr/>
        </p:nvSpPr>
        <p:spPr>
          <a:xfrm>
            <a:off x="375556" y="6019026"/>
            <a:ext cx="8587015" cy="276999"/>
          </a:xfrm>
          <a:prstGeom prst="rect">
            <a:avLst/>
          </a:prstGeom>
        </p:spPr>
        <p:txBody>
          <a:bodyPr wrap="square">
            <a:spAutoFit/>
          </a:bodyPr>
          <a:lstStyle/>
          <a:p>
            <a:r>
              <a:rPr lang="en-GB" sz="1200" i="1" dirty="0">
                <a:solidFill>
                  <a:srgbClr val="76B82A"/>
                </a:solidFill>
              </a:rPr>
              <a:t>Source: </a:t>
            </a:r>
            <a:r>
              <a:rPr lang="en-GB" sz="1200" i="1" dirty="0" err="1">
                <a:solidFill>
                  <a:srgbClr val="76B82A"/>
                </a:solidFill>
              </a:rPr>
              <a:t>Jingzheng</a:t>
            </a:r>
            <a:r>
              <a:rPr lang="lv-LV" sz="1200" i="1" dirty="0">
                <a:solidFill>
                  <a:srgbClr val="76B82A"/>
                </a:solidFill>
              </a:rPr>
              <a:t> </a:t>
            </a:r>
            <a:r>
              <a:rPr lang="en-GB" sz="1200" i="1" dirty="0">
                <a:solidFill>
                  <a:srgbClr val="76B82A"/>
                </a:solidFill>
              </a:rPr>
              <a:t>Ren, Sara </a:t>
            </a:r>
            <a:r>
              <a:rPr lang="en-GB" sz="1200" i="1" dirty="0" err="1">
                <a:solidFill>
                  <a:srgbClr val="76B82A"/>
                </a:solidFill>
              </a:rPr>
              <a:t>Toniolo</a:t>
            </a:r>
            <a:r>
              <a:rPr lang="en-GB" sz="1200" i="1" dirty="0">
                <a:solidFill>
                  <a:srgbClr val="76B82A"/>
                </a:solidFill>
              </a:rPr>
              <a:t>, 2020 [</a:t>
            </a:r>
            <a:r>
              <a:rPr lang="lv-LV" sz="1200" i="1" dirty="0">
                <a:solidFill>
                  <a:srgbClr val="76B82A"/>
                </a:solidFill>
              </a:rPr>
              <a:t>8</a:t>
            </a:r>
            <a:r>
              <a:rPr lang="en-GB" sz="1200" i="1" dirty="0">
                <a:solidFill>
                  <a:srgbClr val="76B82A"/>
                </a:solidFill>
              </a:rPr>
              <a:t>]</a:t>
            </a:r>
          </a:p>
        </p:txBody>
      </p:sp>
    </p:spTree>
    <p:extLst>
      <p:ext uri="{BB962C8B-B14F-4D97-AF65-F5344CB8AC3E}">
        <p14:creationId xmlns:p14="http://schemas.microsoft.com/office/powerpoint/2010/main" val="403421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LCSA methods</a:t>
            </a:r>
            <a:endParaRPr lang="en-GB" dirty="0"/>
          </a:p>
        </p:txBody>
      </p:sp>
      <p:sp>
        <p:nvSpPr>
          <p:cNvPr id="3" name="Content Placeholder 2"/>
          <p:cNvSpPr>
            <a:spLocks noGrp="1"/>
          </p:cNvSpPr>
          <p:nvPr>
            <p:ph idx="1"/>
          </p:nvPr>
        </p:nvSpPr>
        <p:spPr>
          <a:xfrm>
            <a:off x="434900" y="1459028"/>
            <a:ext cx="8392886" cy="4351338"/>
          </a:xfrm>
        </p:spPr>
        <p:txBody>
          <a:bodyPr/>
          <a:lstStyle/>
          <a:p>
            <a:pPr marL="0" indent="0">
              <a:buNone/>
            </a:pPr>
            <a:endParaRPr lang="lv-LV" dirty="0"/>
          </a:p>
          <a:p>
            <a:pPr marL="0" indent="0">
              <a:buNone/>
            </a:pPr>
            <a:r>
              <a:rPr lang="lv-LV" dirty="0"/>
              <a:t>LCSA approaches:</a:t>
            </a:r>
          </a:p>
          <a:p>
            <a:r>
              <a:rPr lang="en-US" dirty="0"/>
              <a:t>Multicriteria decision making (MCDM) </a:t>
            </a:r>
          </a:p>
          <a:p>
            <a:r>
              <a:rPr lang="en-US" dirty="0"/>
              <a:t>Fuzzy</a:t>
            </a:r>
          </a:p>
          <a:p>
            <a:r>
              <a:rPr lang="en-US" dirty="0"/>
              <a:t>Dynamics</a:t>
            </a:r>
          </a:p>
          <a:p>
            <a:r>
              <a:rPr lang="en-US" dirty="0"/>
              <a:t>Combined</a:t>
            </a:r>
            <a:endParaRPr lang="en-GB" dirty="0"/>
          </a:p>
          <a:p>
            <a:pPr marL="0" indent="0">
              <a:buNone/>
            </a:pPr>
            <a:endParaRPr lang="en-US" dirty="0"/>
          </a:p>
          <a:p>
            <a:pPr marL="0" indent="0">
              <a:buNone/>
            </a:pPr>
            <a:r>
              <a:rPr lang="en-US" dirty="0"/>
              <a:t>Key examples from:</a:t>
            </a:r>
          </a:p>
          <a:p>
            <a:r>
              <a:rPr lang="en-US" dirty="0"/>
              <a:t>Life cycle sustainability triangle </a:t>
            </a:r>
            <a:r>
              <a:rPr lang="lv-LV" dirty="0"/>
              <a:t>(see figure1)</a:t>
            </a:r>
            <a:endParaRPr lang="en-US" dirty="0"/>
          </a:p>
          <a:p>
            <a:r>
              <a:rPr lang="en-US" dirty="0"/>
              <a:t>“</a:t>
            </a:r>
            <a:r>
              <a:rPr lang="en-US" dirty="0" err="1"/>
              <a:t>Dashscore</a:t>
            </a:r>
            <a:r>
              <a:rPr lang="en-US" dirty="0"/>
              <a:t>”</a:t>
            </a:r>
            <a:r>
              <a:rPr lang="lv-LV" dirty="0"/>
              <a:t> (see figure 2)</a:t>
            </a:r>
            <a:endParaRPr lang="en-US"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19</a:t>
            </a:fld>
            <a:endParaRPr lang="it-IT"/>
          </a:p>
        </p:txBody>
      </p:sp>
      <p:pic>
        <p:nvPicPr>
          <p:cNvPr id="6" name="Picture 5"/>
          <p:cNvPicPr>
            <a:picLocks noChangeAspect="1"/>
          </p:cNvPicPr>
          <p:nvPr/>
        </p:nvPicPr>
        <p:blipFill>
          <a:blip r:embed="rId3"/>
          <a:stretch>
            <a:fillRect/>
          </a:stretch>
        </p:blipFill>
        <p:spPr>
          <a:xfrm>
            <a:off x="5552315" y="3304653"/>
            <a:ext cx="3425471" cy="2513147"/>
          </a:xfrm>
          <a:prstGeom prst="rect">
            <a:avLst/>
          </a:prstGeom>
        </p:spPr>
      </p:pic>
      <p:sp>
        <p:nvSpPr>
          <p:cNvPr id="8" name="Rectangle 7"/>
          <p:cNvSpPr/>
          <p:nvPr/>
        </p:nvSpPr>
        <p:spPr>
          <a:xfrm>
            <a:off x="191257" y="6005941"/>
            <a:ext cx="8880172" cy="276999"/>
          </a:xfrm>
          <a:prstGeom prst="rect">
            <a:avLst/>
          </a:prstGeom>
        </p:spPr>
        <p:txBody>
          <a:bodyPr wrap="square">
            <a:spAutoFit/>
          </a:bodyPr>
          <a:lstStyle/>
          <a:p>
            <a:r>
              <a:rPr lang="en-GB" sz="1200" i="1" dirty="0">
                <a:solidFill>
                  <a:srgbClr val="76B82A"/>
                </a:solidFill>
              </a:rPr>
              <a:t>Source: </a:t>
            </a:r>
            <a:r>
              <a:rPr lang="en-GB" sz="1200" i="1" dirty="0" err="1">
                <a:solidFill>
                  <a:srgbClr val="76B82A"/>
                </a:solidFill>
              </a:rPr>
              <a:t>Jingzheng</a:t>
            </a:r>
            <a:r>
              <a:rPr lang="lv-LV" sz="1200" i="1" dirty="0">
                <a:solidFill>
                  <a:srgbClr val="76B82A"/>
                </a:solidFill>
              </a:rPr>
              <a:t> </a:t>
            </a:r>
            <a:r>
              <a:rPr lang="en-GB" sz="1200" i="1" dirty="0">
                <a:solidFill>
                  <a:srgbClr val="76B82A"/>
                </a:solidFill>
              </a:rPr>
              <a:t>Ren, Sara </a:t>
            </a:r>
            <a:r>
              <a:rPr lang="en-GB" sz="1200" i="1" dirty="0" err="1">
                <a:solidFill>
                  <a:srgbClr val="76B82A"/>
                </a:solidFill>
              </a:rPr>
              <a:t>Toniolo</a:t>
            </a:r>
            <a:r>
              <a:rPr lang="en-GB" sz="1200" i="1" dirty="0">
                <a:solidFill>
                  <a:srgbClr val="76B82A"/>
                </a:solidFill>
              </a:rPr>
              <a:t>, 2020 [</a:t>
            </a:r>
            <a:r>
              <a:rPr lang="lv-LV" sz="1200" i="1" dirty="0">
                <a:solidFill>
                  <a:srgbClr val="76B82A"/>
                </a:solidFill>
              </a:rPr>
              <a:t>8</a:t>
            </a:r>
            <a:r>
              <a:rPr lang="en-GB" sz="1200" i="1" dirty="0">
                <a:solidFill>
                  <a:srgbClr val="76B82A"/>
                </a:solidFill>
              </a:rPr>
              <a:t>]; </a:t>
            </a:r>
            <a:r>
              <a:rPr lang="en-GB" sz="1200" i="1" dirty="0" err="1">
                <a:solidFill>
                  <a:srgbClr val="76B82A"/>
                </a:solidFill>
              </a:rPr>
              <a:t>Marzia</a:t>
            </a:r>
            <a:r>
              <a:rPr lang="en-GB" sz="1200" i="1" dirty="0">
                <a:solidFill>
                  <a:srgbClr val="76B82A"/>
                </a:solidFill>
              </a:rPr>
              <a:t> Traverso</a:t>
            </a:r>
            <a:r>
              <a:rPr lang="lv-LV" sz="1200" i="1" dirty="0">
                <a:solidFill>
                  <a:srgbClr val="76B82A"/>
                </a:solidFill>
              </a:rPr>
              <a:t>, </a:t>
            </a:r>
            <a:r>
              <a:rPr lang="en-GB" sz="1200" i="1" dirty="0">
                <a:solidFill>
                  <a:srgbClr val="76B82A"/>
                </a:solidFill>
              </a:rPr>
              <a:t>2019 [</a:t>
            </a:r>
            <a:r>
              <a:rPr lang="lv-LV" sz="1200" i="1" dirty="0">
                <a:solidFill>
                  <a:srgbClr val="76B82A"/>
                </a:solidFill>
              </a:rPr>
              <a:t>10</a:t>
            </a:r>
            <a:r>
              <a:rPr lang="en-GB" sz="1200" i="1" dirty="0">
                <a:solidFill>
                  <a:srgbClr val="76B82A"/>
                </a:solidFill>
              </a:rPr>
              <a:t>] </a:t>
            </a:r>
          </a:p>
        </p:txBody>
      </p:sp>
      <p:pic>
        <p:nvPicPr>
          <p:cNvPr id="5" name="Picture 4"/>
          <p:cNvPicPr>
            <a:picLocks noChangeAspect="1"/>
          </p:cNvPicPr>
          <p:nvPr/>
        </p:nvPicPr>
        <p:blipFill>
          <a:blip r:embed="rId4"/>
          <a:stretch>
            <a:fillRect/>
          </a:stretch>
        </p:blipFill>
        <p:spPr>
          <a:xfrm>
            <a:off x="5089543" y="852059"/>
            <a:ext cx="4038243" cy="2239698"/>
          </a:xfrm>
          <a:prstGeom prst="rect">
            <a:avLst/>
          </a:prstGeom>
        </p:spPr>
      </p:pic>
      <p:sp>
        <p:nvSpPr>
          <p:cNvPr id="9" name="TextBox 8">
            <a:extLst>
              <a:ext uri="{FF2B5EF4-FFF2-40B4-BE49-F238E27FC236}">
                <a16:creationId xmlns:a16="http://schemas.microsoft.com/office/drawing/2014/main" id="{31786FA0-840B-44DB-B94E-B422843F2254}"/>
              </a:ext>
            </a:extLst>
          </p:cNvPr>
          <p:cNvSpPr txBox="1"/>
          <p:nvPr/>
        </p:nvSpPr>
        <p:spPr>
          <a:xfrm>
            <a:off x="5313225" y="3029777"/>
            <a:ext cx="3903650" cy="461666"/>
          </a:xfrm>
          <a:prstGeom prst="rect">
            <a:avLst/>
          </a:prstGeom>
        </p:spPr>
        <p:txBody>
          <a:bodyPr vert="horz" lIns="91440" tIns="45720" rIns="91440" bIns="45720" rtlCol="0">
            <a:normAutofit/>
          </a:bodyPr>
          <a:lstStyle>
            <a:lvl1pPr indent="0" defTabSz="685800">
              <a:lnSpc>
                <a:spcPct val="90000"/>
              </a:lnSpc>
              <a:spcBef>
                <a:spcPts val="750"/>
              </a:spcBef>
              <a:buFont typeface="Arial" panose="020B0604020202020204" pitchFamily="34" charset="0"/>
              <a:buNone/>
              <a:defRPr sz="2100">
                <a:solidFill>
                  <a:srgbClr val="76B82A"/>
                </a:solidFill>
              </a:defRPr>
            </a:lvl1pPr>
            <a:lvl2pPr marL="514350" indent="-171450" defTabSz="685800">
              <a:lnSpc>
                <a:spcPct val="90000"/>
              </a:lnSpc>
              <a:spcBef>
                <a:spcPts val="375"/>
              </a:spcBef>
              <a:buFont typeface="Arial" panose="020B0604020202020204" pitchFamily="34" charset="0"/>
              <a:buChar char="•"/>
              <a:defRPr>
                <a:solidFill>
                  <a:srgbClr val="DEDC00"/>
                </a:solidFill>
              </a:defRPr>
            </a:lvl2pPr>
            <a:lvl3pPr marL="857250" indent="-171450" defTabSz="685800">
              <a:lnSpc>
                <a:spcPct val="90000"/>
              </a:lnSpc>
              <a:spcBef>
                <a:spcPts val="375"/>
              </a:spcBef>
              <a:buFont typeface="Arial" panose="020B0604020202020204" pitchFamily="34" charset="0"/>
              <a:buChar char="•"/>
              <a:defRPr sz="1500">
                <a:solidFill>
                  <a:schemeClr val="tx1">
                    <a:lumMod val="85000"/>
                    <a:lumOff val="15000"/>
                  </a:schemeClr>
                </a:solidFill>
              </a:defRPr>
            </a:lvl3pPr>
            <a:lvl4pPr marL="12001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4pPr>
            <a:lvl5pPr marL="15430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lv-LV" sz="1400" b="1" dirty="0"/>
              <a:t>Figure 1: </a:t>
            </a:r>
            <a:r>
              <a:rPr lang="en-US" sz="1400" b="1" dirty="0"/>
              <a:t>Life cycle sustainability triangle</a:t>
            </a:r>
          </a:p>
        </p:txBody>
      </p:sp>
      <p:sp>
        <p:nvSpPr>
          <p:cNvPr id="10" name="TextBox 9">
            <a:extLst>
              <a:ext uri="{FF2B5EF4-FFF2-40B4-BE49-F238E27FC236}">
                <a16:creationId xmlns:a16="http://schemas.microsoft.com/office/drawing/2014/main" id="{8B47682B-4BE6-4748-B30D-EE9107B75AD2}"/>
              </a:ext>
            </a:extLst>
          </p:cNvPr>
          <p:cNvSpPr txBox="1"/>
          <p:nvPr/>
        </p:nvSpPr>
        <p:spPr>
          <a:xfrm>
            <a:off x="5242779" y="5775108"/>
            <a:ext cx="3903650" cy="461666"/>
          </a:xfrm>
          <a:prstGeom prst="rect">
            <a:avLst/>
          </a:prstGeom>
        </p:spPr>
        <p:txBody>
          <a:bodyPr vert="horz" lIns="91440" tIns="45720" rIns="91440" bIns="45720" rtlCol="0">
            <a:normAutofit/>
          </a:bodyPr>
          <a:lstStyle>
            <a:lvl1pPr indent="0" defTabSz="685800">
              <a:lnSpc>
                <a:spcPct val="90000"/>
              </a:lnSpc>
              <a:spcBef>
                <a:spcPts val="750"/>
              </a:spcBef>
              <a:buFont typeface="Arial" panose="020B0604020202020204" pitchFamily="34" charset="0"/>
              <a:buNone/>
              <a:defRPr sz="2100">
                <a:solidFill>
                  <a:srgbClr val="76B82A"/>
                </a:solidFill>
              </a:defRPr>
            </a:lvl1pPr>
            <a:lvl2pPr marL="514350" indent="-171450" defTabSz="685800">
              <a:lnSpc>
                <a:spcPct val="90000"/>
              </a:lnSpc>
              <a:spcBef>
                <a:spcPts val="375"/>
              </a:spcBef>
              <a:buFont typeface="Arial" panose="020B0604020202020204" pitchFamily="34" charset="0"/>
              <a:buChar char="•"/>
              <a:defRPr>
                <a:solidFill>
                  <a:srgbClr val="DEDC00"/>
                </a:solidFill>
              </a:defRPr>
            </a:lvl2pPr>
            <a:lvl3pPr marL="857250" indent="-171450" defTabSz="685800">
              <a:lnSpc>
                <a:spcPct val="90000"/>
              </a:lnSpc>
              <a:spcBef>
                <a:spcPts val="375"/>
              </a:spcBef>
              <a:buFont typeface="Arial" panose="020B0604020202020204" pitchFamily="34" charset="0"/>
              <a:buChar char="•"/>
              <a:defRPr sz="1500">
                <a:solidFill>
                  <a:schemeClr val="tx1">
                    <a:lumMod val="85000"/>
                    <a:lumOff val="15000"/>
                  </a:schemeClr>
                </a:solidFill>
              </a:defRPr>
            </a:lvl3pPr>
            <a:lvl4pPr marL="12001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4pPr>
            <a:lvl5pPr marL="15430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lv-LV" sz="1400" b="1" dirty="0"/>
              <a:t>Figure 2: Dashscore</a:t>
            </a:r>
            <a:endParaRPr lang="en-US" sz="1400" b="1" dirty="0"/>
          </a:p>
        </p:txBody>
      </p:sp>
    </p:spTree>
    <p:extLst>
      <p:ext uri="{BB962C8B-B14F-4D97-AF65-F5344CB8AC3E}">
        <p14:creationId xmlns:p14="http://schemas.microsoft.com/office/powerpoint/2010/main" val="409538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lv-LV" dirty="0" err="1"/>
              <a:t>Aim</a:t>
            </a:r>
            <a:r>
              <a:rPr lang="lv-LV" dirty="0"/>
              <a:t>/</a:t>
            </a:r>
            <a:r>
              <a:rPr lang="lv-LV" dirty="0" err="1"/>
              <a:t>objectives</a:t>
            </a:r>
            <a:endParaRPr lang="en-GB" dirty="0"/>
          </a:p>
        </p:txBody>
      </p:sp>
      <p:sp>
        <p:nvSpPr>
          <p:cNvPr id="5" name="Segnaposto contenuto 4"/>
          <p:cNvSpPr>
            <a:spLocks noGrp="1"/>
          </p:cNvSpPr>
          <p:nvPr>
            <p:ph idx="1"/>
          </p:nvPr>
        </p:nvSpPr>
        <p:spPr/>
        <p:txBody>
          <a:bodyPr>
            <a:normAutofit lnSpcReduction="10000"/>
          </a:bodyPr>
          <a:lstStyle/>
          <a:p>
            <a:r>
              <a:rPr lang="en-US" dirty="0"/>
              <a:t>Get acquainted about the main concepts of the main concept of the Life Cycle Sustainability assessment</a:t>
            </a:r>
          </a:p>
          <a:p>
            <a:r>
              <a:rPr lang="en-US" dirty="0"/>
              <a:t>Be aware about the main stages about the Environmental Life Cycle Assessment (E-LCA), Life Cycle Cost Assessment (LCCA) and Social Life Cycle Assessment (S-LCA) </a:t>
            </a:r>
          </a:p>
          <a:p>
            <a:r>
              <a:rPr lang="en-US" dirty="0"/>
              <a:t>Acquire knowledge on:</a:t>
            </a:r>
          </a:p>
          <a:p>
            <a:pPr lvl="1"/>
            <a:r>
              <a:rPr lang="en-US" sz="2000" dirty="0">
                <a:solidFill>
                  <a:srgbClr val="76B82A"/>
                </a:solidFill>
              </a:rPr>
              <a:t>main aspects of the Life Cycle Sustainability Assessment for </a:t>
            </a:r>
            <a:r>
              <a:rPr lang="en-US" sz="2000" dirty="0" err="1">
                <a:solidFill>
                  <a:srgbClr val="76B82A"/>
                </a:solidFill>
              </a:rPr>
              <a:t>bioconomy</a:t>
            </a:r>
            <a:r>
              <a:rPr lang="en-US" sz="2000" dirty="0">
                <a:solidFill>
                  <a:srgbClr val="76B82A"/>
                </a:solidFill>
              </a:rPr>
              <a:t> solution applied to the agro-farming sector</a:t>
            </a:r>
          </a:p>
          <a:p>
            <a:pPr lvl="1"/>
            <a:r>
              <a:rPr lang="en-US" sz="2000" dirty="0">
                <a:solidFill>
                  <a:srgbClr val="76B82A"/>
                </a:solidFill>
              </a:rPr>
              <a:t>use of dedicated assessment tools</a:t>
            </a:r>
          </a:p>
          <a:p>
            <a:pPr lvl="1"/>
            <a:r>
              <a:rPr lang="en-US" sz="2000" dirty="0">
                <a:solidFill>
                  <a:srgbClr val="76B82A"/>
                </a:solidFill>
              </a:rPr>
              <a:t>Identifying criticalities within specific case studies</a:t>
            </a:r>
          </a:p>
          <a:p>
            <a:pPr lvl="1"/>
            <a:r>
              <a:rPr lang="en-US" sz="2000" dirty="0">
                <a:solidFill>
                  <a:srgbClr val="76B82A"/>
                </a:solidFill>
              </a:rPr>
              <a:t>Be aware on the potential effect of alternative beneficial scenarios within a comparative assessment</a:t>
            </a:r>
          </a:p>
          <a:p>
            <a:pPr lvl="1"/>
            <a:r>
              <a:rPr lang="en-US" sz="2000" dirty="0">
                <a:solidFill>
                  <a:srgbClr val="76B82A"/>
                </a:solidFill>
              </a:rPr>
              <a:t>Quantitative evaluate the best option within a given scenario maximizing the circular and bio economy principles meantime strengthening the environmental wellbeing</a:t>
            </a:r>
          </a:p>
        </p:txBody>
      </p:sp>
      <p:sp>
        <p:nvSpPr>
          <p:cNvPr id="2" name="Slide Number Placeholder 1"/>
          <p:cNvSpPr>
            <a:spLocks noGrp="1"/>
          </p:cNvSpPr>
          <p:nvPr>
            <p:ph type="sldNum" sz="quarter" idx="12"/>
          </p:nvPr>
        </p:nvSpPr>
        <p:spPr/>
        <p:txBody>
          <a:bodyPr/>
          <a:lstStyle/>
          <a:p>
            <a:fld id="{F5D31388-1EA4-4B74-8FFA-0D39003D9700}" type="slidenum">
              <a:rPr lang="it-IT" smtClean="0"/>
              <a:t>2</a:t>
            </a:fld>
            <a:endParaRPr lang="it-IT"/>
          </a:p>
        </p:txBody>
      </p:sp>
    </p:spTree>
    <p:extLst>
      <p:ext uri="{BB962C8B-B14F-4D97-AF65-F5344CB8AC3E}">
        <p14:creationId xmlns:p14="http://schemas.microsoft.com/office/powerpoint/2010/main" val="247155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LCSA standardization</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20</a:t>
            </a:fld>
            <a:endParaRPr lang="it-IT"/>
          </a:p>
        </p:txBody>
      </p:sp>
      <p:pic>
        <p:nvPicPr>
          <p:cNvPr id="5" name="Picture 4"/>
          <p:cNvPicPr>
            <a:picLocks noChangeAspect="1"/>
          </p:cNvPicPr>
          <p:nvPr/>
        </p:nvPicPr>
        <p:blipFill>
          <a:blip r:embed="rId3"/>
          <a:stretch>
            <a:fillRect/>
          </a:stretch>
        </p:blipFill>
        <p:spPr>
          <a:xfrm>
            <a:off x="4418315" y="2219291"/>
            <a:ext cx="4482498" cy="3227267"/>
          </a:xfrm>
          <a:prstGeom prst="rect">
            <a:avLst/>
          </a:prstGeom>
        </p:spPr>
      </p:pic>
      <p:sp>
        <p:nvSpPr>
          <p:cNvPr id="6" name="Content Placeholder 2"/>
          <p:cNvSpPr txBox="1">
            <a:spLocks/>
          </p:cNvSpPr>
          <p:nvPr/>
        </p:nvSpPr>
        <p:spPr>
          <a:xfrm>
            <a:off x="7358515" y="2219291"/>
            <a:ext cx="1328286" cy="100696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dirty="0"/>
              <a:t>LCSA</a:t>
            </a:r>
            <a:r>
              <a:rPr lang="en-GB" sz="1800" dirty="0"/>
              <a:t> by Maslow pyramid </a:t>
            </a:r>
          </a:p>
        </p:txBody>
      </p:sp>
      <p:pic>
        <p:nvPicPr>
          <p:cNvPr id="7" name="Picture 6"/>
          <p:cNvPicPr>
            <a:picLocks noChangeAspect="1"/>
          </p:cNvPicPr>
          <p:nvPr/>
        </p:nvPicPr>
        <p:blipFill>
          <a:blip r:embed="rId4"/>
          <a:stretch>
            <a:fillRect/>
          </a:stretch>
        </p:blipFill>
        <p:spPr>
          <a:xfrm>
            <a:off x="723900" y="2151944"/>
            <a:ext cx="2673535" cy="3693700"/>
          </a:xfrm>
          <a:prstGeom prst="rect">
            <a:avLst/>
          </a:prstGeom>
        </p:spPr>
      </p:pic>
      <p:sp>
        <p:nvSpPr>
          <p:cNvPr id="8" name="Rectangle 7"/>
          <p:cNvSpPr/>
          <p:nvPr/>
        </p:nvSpPr>
        <p:spPr>
          <a:xfrm>
            <a:off x="131913" y="6029900"/>
            <a:ext cx="8880172" cy="276999"/>
          </a:xfrm>
          <a:prstGeom prst="rect">
            <a:avLst/>
          </a:prstGeom>
        </p:spPr>
        <p:txBody>
          <a:bodyPr wrap="square">
            <a:spAutoFit/>
          </a:bodyPr>
          <a:lstStyle/>
          <a:p>
            <a:r>
              <a:rPr lang="en-GB" sz="1200" i="1" dirty="0">
                <a:solidFill>
                  <a:srgbClr val="76B82A"/>
                </a:solidFill>
              </a:rPr>
              <a:t>Source: </a:t>
            </a:r>
            <a:r>
              <a:rPr lang="en-GB" sz="1200" i="1" dirty="0" err="1">
                <a:solidFill>
                  <a:srgbClr val="76B82A"/>
                </a:solidFill>
              </a:rPr>
              <a:t>Marzia</a:t>
            </a:r>
            <a:r>
              <a:rPr lang="en-GB" sz="1200" i="1" dirty="0">
                <a:solidFill>
                  <a:srgbClr val="76B82A"/>
                </a:solidFill>
              </a:rPr>
              <a:t> Traverso</a:t>
            </a:r>
            <a:r>
              <a:rPr lang="lv-LV" sz="1200" i="1" dirty="0">
                <a:solidFill>
                  <a:srgbClr val="76B82A"/>
                </a:solidFill>
              </a:rPr>
              <a:t>, </a:t>
            </a:r>
            <a:r>
              <a:rPr lang="en-GB" sz="1200" i="1" dirty="0">
                <a:solidFill>
                  <a:srgbClr val="76B82A"/>
                </a:solidFill>
              </a:rPr>
              <a:t>2019 [</a:t>
            </a:r>
            <a:r>
              <a:rPr lang="lv-LV" sz="1200" i="1" dirty="0">
                <a:solidFill>
                  <a:srgbClr val="76B82A"/>
                </a:solidFill>
              </a:rPr>
              <a:t>10</a:t>
            </a:r>
            <a:r>
              <a:rPr lang="en-GB" sz="1200" i="1" dirty="0">
                <a:solidFill>
                  <a:srgbClr val="76B82A"/>
                </a:solidFill>
              </a:rPr>
              <a:t>] </a:t>
            </a:r>
          </a:p>
        </p:txBody>
      </p:sp>
    </p:spTree>
    <p:extLst>
      <p:ext uri="{BB962C8B-B14F-4D97-AF65-F5344CB8AC3E}">
        <p14:creationId xmlns:p14="http://schemas.microsoft.com/office/powerpoint/2010/main" val="428480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LCSA standardization</a:t>
            </a:r>
            <a:endParaRPr lang="en-GB" dirty="0"/>
          </a:p>
        </p:txBody>
      </p:sp>
      <p:sp>
        <p:nvSpPr>
          <p:cNvPr id="3" name="Content Placeholder 2"/>
          <p:cNvSpPr>
            <a:spLocks noGrp="1"/>
          </p:cNvSpPr>
          <p:nvPr>
            <p:ph idx="1"/>
          </p:nvPr>
        </p:nvSpPr>
        <p:spPr/>
        <p:txBody>
          <a:bodyPr/>
          <a:lstStyle/>
          <a:p>
            <a:r>
              <a:rPr lang="en-US" dirty="0"/>
              <a:t>Consider all the 3 dimensions of sustainability: </a:t>
            </a:r>
            <a:r>
              <a:rPr lang="en-US" b="1" dirty="0"/>
              <a:t>Environment – Society - Economy</a:t>
            </a:r>
          </a:p>
          <a:p>
            <a:r>
              <a:rPr lang="en-US" dirty="0"/>
              <a:t>LCT for assessing product’s or service life cycles</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21</a:t>
            </a:fld>
            <a:endParaRPr lang="it-IT"/>
          </a:p>
        </p:txBody>
      </p:sp>
      <p:sp>
        <p:nvSpPr>
          <p:cNvPr id="8" name="Rectangle 7"/>
          <p:cNvSpPr/>
          <p:nvPr/>
        </p:nvSpPr>
        <p:spPr>
          <a:xfrm>
            <a:off x="263828" y="6029900"/>
            <a:ext cx="8880172" cy="276999"/>
          </a:xfrm>
          <a:prstGeom prst="rect">
            <a:avLst/>
          </a:prstGeom>
        </p:spPr>
        <p:txBody>
          <a:bodyPr wrap="square">
            <a:spAutoFit/>
          </a:bodyPr>
          <a:lstStyle/>
          <a:p>
            <a:r>
              <a:rPr lang="en-GB" sz="1200" i="1" dirty="0">
                <a:solidFill>
                  <a:srgbClr val="76B82A"/>
                </a:solidFill>
              </a:rPr>
              <a:t>Source: </a:t>
            </a:r>
            <a:r>
              <a:rPr lang="en-GB" sz="1200" i="1" dirty="0" err="1">
                <a:solidFill>
                  <a:srgbClr val="76B82A"/>
                </a:solidFill>
              </a:rPr>
              <a:t>Marzia</a:t>
            </a:r>
            <a:r>
              <a:rPr lang="en-GB" sz="1200" i="1" dirty="0">
                <a:solidFill>
                  <a:srgbClr val="76B82A"/>
                </a:solidFill>
              </a:rPr>
              <a:t> Traverso</a:t>
            </a:r>
            <a:r>
              <a:rPr lang="lv-LV" sz="1200" i="1" dirty="0">
                <a:solidFill>
                  <a:srgbClr val="76B82A"/>
                </a:solidFill>
              </a:rPr>
              <a:t>, </a:t>
            </a:r>
            <a:r>
              <a:rPr lang="en-GB" sz="1200" i="1" dirty="0">
                <a:solidFill>
                  <a:srgbClr val="76B82A"/>
                </a:solidFill>
              </a:rPr>
              <a:t>2019 [</a:t>
            </a:r>
            <a:r>
              <a:rPr lang="lv-LV" sz="1200" i="1" dirty="0">
                <a:solidFill>
                  <a:srgbClr val="76B82A"/>
                </a:solidFill>
              </a:rPr>
              <a:t>10</a:t>
            </a:r>
            <a:r>
              <a:rPr lang="en-GB" sz="1200" i="1" dirty="0">
                <a:solidFill>
                  <a:srgbClr val="76B82A"/>
                </a:solidFill>
              </a:rPr>
              <a:t>] </a:t>
            </a:r>
          </a:p>
        </p:txBody>
      </p:sp>
      <p:pic>
        <p:nvPicPr>
          <p:cNvPr id="9" name="Picture 8"/>
          <p:cNvPicPr>
            <a:picLocks noChangeAspect="1"/>
          </p:cNvPicPr>
          <p:nvPr/>
        </p:nvPicPr>
        <p:blipFill>
          <a:blip r:embed="rId3"/>
          <a:stretch>
            <a:fillRect/>
          </a:stretch>
        </p:blipFill>
        <p:spPr>
          <a:xfrm>
            <a:off x="766607" y="2953658"/>
            <a:ext cx="7716414" cy="2938398"/>
          </a:xfrm>
          <a:prstGeom prst="rect">
            <a:avLst/>
          </a:prstGeom>
        </p:spPr>
      </p:pic>
      <p:sp>
        <p:nvSpPr>
          <p:cNvPr id="10" name="TextBox 9">
            <a:extLst>
              <a:ext uri="{FF2B5EF4-FFF2-40B4-BE49-F238E27FC236}">
                <a16:creationId xmlns:a16="http://schemas.microsoft.com/office/drawing/2014/main" id="{61B6E4FE-FFBA-4BDF-803A-A85BC43047B4}"/>
              </a:ext>
            </a:extLst>
          </p:cNvPr>
          <p:cNvSpPr txBox="1"/>
          <p:nvPr/>
        </p:nvSpPr>
        <p:spPr>
          <a:xfrm>
            <a:off x="5281871" y="3624113"/>
            <a:ext cx="1442779" cy="276999"/>
          </a:xfrm>
          <a:prstGeom prst="rect">
            <a:avLst/>
          </a:prstGeom>
          <a:noFill/>
        </p:spPr>
        <p:txBody>
          <a:bodyPr wrap="square">
            <a:spAutoFit/>
          </a:bodyPr>
          <a:lstStyle/>
          <a:p>
            <a:r>
              <a:rPr lang="en-GB" sz="1200" b="1" dirty="0">
                <a:solidFill>
                  <a:schemeClr val="bg1">
                    <a:lumMod val="50000"/>
                  </a:schemeClr>
                </a:solidFill>
              </a:rPr>
              <a:t>ISO </a:t>
            </a:r>
            <a:r>
              <a:rPr lang="en-GB" sz="1200" b="1" i="0" u="none" strike="noStrike" baseline="0" dirty="0">
                <a:solidFill>
                  <a:schemeClr val="bg1">
                    <a:lumMod val="50000"/>
                  </a:schemeClr>
                </a:solidFill>
                <a:latin typeface="HelveticaNeue-Light"/>
              </a:rPr>
              <a:t>15686-5</a:t>
            </a:r>
            <a:endParaRPr lang="en-GB" sz="1200" b="1" dirty="0">
              <a:solidFill>
                <a:schemeClr val="bg1">
                  <a:lumMod val="50000"/>
                </a:schemeClr>
              </a:solidFill>
            </a:endParaRPr>
          </a:p>
        </p:txBody>
      </p:sp>
    </p:spTree>
    <p:extLst>
      <p:ext uri="{BB962C8B-B14F-4D97-AF65-F5344CB8AC3E}">
        <p14:creationId xmlns:p14="http://schemas.microsoft.com/office/powerpoint/2010/main" val="390861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LCSA </a:t>
            </a:r>
            <a:r>
              <a:rPr lang="en-GB" dirty="0"/>
              <a:t>basic methodological structure</a:t>
            </a:r>
          </a:p>
        </p:txBody>
      </p:sp>
      <p:sp>
        <p:nvSpPr>
          <p:cNvPr id="3" name="Content Placeholder 2"/>
          <p:cNvSpPr>
            <a:spLocks noGrp="1"/>
          </p:cNvSpPr>
          <p:nvPr>
            <p:ph idx="1"/>
          </p:nvPr>
        </p:nvSpPr>
        <p:spPr>
          <a:xfrm>
            <a:off x="677568" y="2146971"/>
            <a:ext cx="3962528" cy="3225125"/>
          </a:xfrm>
          <a:ln>
            <a:solidFill>
              <a:srgbClr val="92D050"/>
            </a:solidFill>
          </a:ln>
        </p:spPr>
        <p:txBody>
          <a:bodyPr vert="horz" lIns="91440" tIns="45720" rIns="91440" bIns="45720" rtlCol="0">
            <a:normAutofit/>
          </a:bodyPr>
          <a:lstStyle/>
          <a:p>
            <a:pPr marL="457200" indent="-457200">
              <a:buFont typeface="+mj-lt"/>
              <a:buAutoNum type="arabicPeriod"/>
            </a:pPr>
            <a:r>
              <a:rPr lang="en-GB" dirty="0"/>
              <a:t>Goal and scope definition</a:t>
            </a:r>
          </a:p>
          <a:p>
            <a:pPr marL="457200" indent="-457200">
              <a:buFont typeface="+mj-lt"/>
              <a:buAutoNum type="arabicPeriod"/>
            </a:pPr>
            <a:r>
              <a:rPr lang="en-GB" dirty="0"/>
              <a:t>Inventory analysis</a:t>
            </a:r>
          </a:p>
          <a:p>
            <a:pPr marL="457200" indent="-457200">
              <a:buFont typeface="+mj-lt"/>
              <a:buAutoNum type="arabicPeriod"/>
            </a:pPr>
            <a:r>
              <a:rPr lang="en-GB" dirty="0"/>
              <a:t>Impact assessment (involving the four steps: classification characterization, normalization, and analysis of data quality) </a:t>
            </a:r>
          </a:p>
          <a:p>
            <a:pPr marL="457200" indent="-457200">
              <a:buFont typeface="+mj-lt"/>
              <a:buAutoNum type="arabicPeriod"/>
            </a:pPr>
            <a:r>
              <a:rPr lang="en-GB" dirty="0"/>
              <a:t>Interpretation</a:t>
            </a:r>
          </a:p>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22</a:t>
            </a:fld>
            <a:endParaRPr lang="it-IT"/>
          </a:p>
        </p:txBody>
      </p:sp>
      <p:sp>
        <p:nvSpPr>
          <p:cNvPr id="5" name="Content Placeholder 2"/>
          <p:cNvSpPr txBox="1">
            <a:spLocks/>
          </p:cNvSpPr>
          <p:nvPr/>
        </p:nvSpPr>
        <p:spPr>
          <a:xfrm>
            <a:off x="6221056" y="2813722"/>
            <a:ext cx="2547386" cy="189162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solidFill>
                  <a:srgbClr val="00B050"/>
                </a:solidFill>
              </a:rPr>
              <a:t>Boundaries </a:t>
            </a:r>
          </a:p>
          <a:p>
            <a:r>
              <a:rPr lang="en-US" dirty="0">
                <a:solidFill>
                  <a:srgbClr val="00B050"/>
                </a:solidFill>
              </a:rPr>
              <a:t>Functional unit</a:t>
            </a:r>
          </a:p>
          <a:p>
            <a:r>
              <a:rPr lang="en-US" dirty="0">
                <a:solidFill>
                  <a:srgbClr val="00B050"/>
                </a:solidFill>
              </a:rPr>
              <a:t>Inventory data</a:t>
            </a:r>
          </a:p>
          <a:p>
            <a:r>
              <a:rPr lang="en-GB" dirty="0">
                <a:solidFill>
                  <a:srgbClr val="00B050"/>
                </a:solidFill>
              </a:rPr>
              <a:t>Impact categories</a:t>
            </a:r>
          </a:p>
          <a:p>
            <a:r>
              <a:rPr lang="en-US" dirty="0">
                <a:solidFill>
                  <a:srgbClr val="00B050"/>
                </a:solidFill>
              </a:rPr>
              <a:t>…</a:t>
            </a:r>
            <a:endParaRPr lang="en-GB" dirty="0">
              <a:solidFill>
                <a:srgbClr val="00B050"/>
              </a:solidFill>
            </a:endParaRPr>
          </a:p>
          <a:p>
            <a:endParaRPr lang="en-GB" dirty="0">
              <a:solidFill>
                <a:srgbClr val="00B050"/>
              </a:solidFill>
            </a:endParaRPr>
          </a:p>
        </p:txBody>
      </p:sp>
      <p:grpSp>
        <p:nvGrpSpPr>
          <p:cNvPr id="9" name="Group 8"/>
          <p:cNvGrpSpPr/>
          <p:nvPr/>
        </p:nvGrpSpPr>
        <p:grpSpPr>
          <a:xfrm>
            <a:off x="4901662" y="2146971"/>
            <a:ext cx="1057828" cy="3225125"/>
            <a:chOff x="4338085" y="1707273"/>
            <a:chExt cx="1057828" cy="3225125"/>
          </a:xfrm>
        </p:grpSpPr>
        <p:sp>
          <p:nvSpPr>
            <p:cNvPr id="6" name="Rectangle 5"/>
            <p:cNvSpPr/>
            <p:nvPr/>
          </p:nvSpPr>
          <p:spPr>
            <a:xfrm>
              <a:off x="4991100" y="1707273"/>
              <a:ext cx="404813" cy="322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800000">
              <a:off x="4338085" y="3034085"/>
              <a:ext cx="653015" cy="571500"/>
            </a:xfrm>
            <a:prstGeom prst="rightArrow">
              <a:avLst>
                <a:gd name="adj1" fmla="val 50000"/>
                <a:gd name="adj2" fmla="val 6333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677568" y="5534025"/>
            <a:ext cx="8090874" cy="786670"/>
          </a:xfrm>
          <a:prstGeom prst="rect">
            <a:avLst/>
          </a:prstGeom>
          <a:ln>
            <a:solidFill>
              <a:srgbClr val="92D050"/>
            </a:solidFill>
          </a:ln>
        </p:spPr>
        <p:txBody>
          <a:bodyPr vert="horz" lIns="91440" tIns="45720" rIns="91440" bIns="45720" rtlCol="0">
            <a:normAutofit fontScale="92500" lnSpcReduction="20000"/>
          </a:bodyPr>
          <a:lstStyle/>
          <a:p>
            <a:pPr algn="just" defTabSz="685800">
              <a:lnSpc>
                <a:spcPct val="90000"/>
              </a:lnSpc>
              <a:spcBef>
                <a:spcPts val="750"/>
              </a:spcBef>
            </a:pPr>
            <a:r>
              <a:rPr lang="en-GB" sz="2100" b="1" dirty="0">
                <a:solidFill>
                  <a:srgbClr val="76B82A"/>
                </a:solidFill>
              </a:rPr>
              <a:t>ATTENTION!!! </a:t>
            </a:r>
            <a:r>
              <a:rPr lang="en-GB" sz="2100" dirty="0">
                <a:solidFill>
                  <a:srgbClr val="76B82A"/>
                </a:solidFill>
              </a:rPr>
              <a:t>For LCA and LCC a quantitative approach is perfectly recognized more difficult to utilize quantitative inventory data</a:t>
            </a:r>
            <a:r>
              <a:rPr lang="lv-LV" sz="2100" dirty="0">
                <a:solidFill>
                  <a:srgbClr val="76B82A"/>
                </a:solidFill>
              </a:rPr>
              <a:t> abd indicators </a:t>
            </a:r>
            <a:r>
              <a:rPr lang="en-GB" sz="2100" dirty="0">
                <a:solidFill>
                  <a:srgbClr val="76B82A"/>
                </a:solidFill>
              </a:rPr>
              <a:t>for social assessment</a:t>
            </a:r>
            <a:r>
              <a:rPr lang="lv-LV" sz="2100" dirty="0">
                <a:solidFill>
                  <a:srgbClr val="76B82A"/>
                </a:solidFill>
              </a:rPr>
              <a:t> (i.e. S-LCA)</a:t>
            </a:r>
            <a:endParaRPr lang="en-GB" sz="2100" dirty="0">
              <a:solidFill>
                <a:srgbClr val="76B82A"/>
              </a:solidFill>
            </a:endParaRPr>
          </a:p>
        </p:txBody>
      </p:sp>
    </p:spTree>
    <p:extLst>
      <p:ext uri="{BB962C8B-B14F-4D97-AF65-F5344CB8AC3E}">
        <p14:creationId xmlns:p14="http://schemas.microsoft.com/office/powerpoint/2010/main" val="3772919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LCSA boundaries</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23</a:t>
            </a:fld>
            <a:endParaRPr lang="it-IT"/>
          </a:p>
        </p:txBody>
      </p:sp>
      <p:sp>
        <p:nvSpPr>
          <p:cNvPr id="8" name="Rectangle 7"/>
          <p:cNvSpPr/>
          <p:nvPr/>
        </p:nvSpPr>
        <p:spPr>
          <a:xfrm>
            <a:off x="375556" y="6001046"/>
            <a:ext cx="8392886" cy="461665"/>
          </a:xfrm>
          <a:prstGeom prst="rect">
            <a:avLst/>
          </a:prstGeom>
        </p:spPr>
        <p:txBody>
          <a:bodyPr wrap="square">
            <a:spAutoFit/>
          </a:bodyPr>
          <a:lstStyle/>
          <a:p>
            <a:r>
              <a:rPr lang="en-GB" sz="1200" i="1" dirty="0">
                <a:solidFill>
                  <a:srgbClr val="76B82A"/>
                </a:solidFill>
              </a:rPr>
              <a:t>Source: </a:t>
            </a:r>
            <a:r>
              <a:rPr lang="en-GB" sz="1200" i="1" dirty="0" err="1">
                <a:solidFill>
                  <a:srgbClr val="76B82A"/>
                </a:solidFill>
              </a:rPr>
              <a:t>Jingzheng</a:t>
            </a:r>
            <a:r>
              <a:rPr lang="lv-LV" sz="1200" i="1" dirty="0">
                <a:solidFill>
                  <a:srgbClr val="76B82A"/>
                </a:solidFill>
              </a:rPr>
              <a:t> </a:t>
            </a:r>
            <a:r>
              <a:rPr lang="en-GB" sz="1200" i="1" dirty="0">
                <a:solidFill>
                  <a:srgbClr val="76B82A"/>
                </a:solidFill>
              </a:rPr>
              <a:t>Ren, Sara </a:t>
            </a:r>
            <a:r>
              <a:rPr lang="en-GB" sz="1200" i="1" dirty="0" err="1">
                <a:solidFill>
                  <a:srgbClr val="76B82A"/>
                </a:solidFill>
              </a:rPr>
              <a:t>Toniolo</a:t>
            </a:r>
            <a:r>
              <a:rPr lang="en-GB" sz="1200" i="1" dirty="0">
                <a:solidFill>
                  <a:srgbClr val="76B82A"/>
                </a:solidFill>
              </a:rPr>
              <a:t>, 2020 [</a:t>
            </a:r>
            <a:r>
              <a:rPr lang="lv-LV" sz="1200" i="1" dirty="0">
                <a:solidFill>
                  <a:srgbClr val="76B82A"/>
                </a:solidFill>
              </a:rPr>
              <a:t>8</a:t>
            </a:r>
            <a:r>
              <a:rPr lang="en-GB" sz="1200" i="1" dirty="0">
                <a:solidFill>
                  <a:srgbClr val="76B82A"/>
                </a:solidFill>
              </a:rPr>
              <a:t>]; </a:t>
            </a:r>
            <a:r>
              <a:rPr lang="en-GB" sz="1200" i="1" dirty="0" err="1">
                <a:solidFill>
                  <a:srgbClr val="76B82A"/>
                </a:solidFill>
              </a:rPr>
              <a:t>Marzia</a:t>
            </a:r>
            <a:r>
              <a:rPr lang="en-GB" sz="1200" i="1" dirty="0">
                <a:solidFill>
                  <a:srgbClr val="76B82A"/>
                </a:solidFill>
              </a:rPr>
              <a:t> Traverso</a:t>
            </a:r>
            <a:r>
              <a:rPr lang="lv-LV" sz="1200" i="1" dirty="0">
                <a:solidFill>
                  <a:srgbClr val="76B82A"/>
                </a:solidFill>
              </a:rPr>
              <a:t>, </a:t>
            </a:r>
            <a:r>
              <a:rPr lang="en-GB" sz="1200" i="1" dirty="0">
                <a:solidFill>
                  <a:srgbClr val="76B82A"/>
                </a:solidFill>
              </a:rPr>
              <a:t>2019 [</a:t>
            </a:r>
            <a:r>
              <a:rPr lang="lv-LV" sz="1200" i="1" dirty="0">
                <a:solidFill>
                  <a:srgbClr val="76B82A"/>
                </a:solidFill>
              </a:rPr>
              <a:t>10</a:t>
            </a:r>
            <a:r>
              <a:rPr lang="en-GB" sz="1200" i="1" dirty="0">
                <a:solidFill>
                  <a:srgbClr val="76B82A"/>
                </a:solidFill>
              </a:rPr>
              <a:t>]</a:t>
            </a:r>
            <a:r>
              <a:rPr lang="lv-LV" sz="1200" i="1" dirty="0">
                <a:solidFill>
                  <a:srgbClr val="76B82A"/>
                </a:solidFill>
              </a:rPr>
              <a:t>; Marzia</a:t>
            </a:r>
            <a:r>
              <a:rPr lang="lv-LV" altLang="lv-LV" sz="1200" i="1" dirty="0">
                <a:solidFill>
                  <a:srgbClr val="76B82A"/>
                </a:solidFill>
              </a:rPr>
              <a:t> Traverso, 2019 [11]</a:t>
            </a:r>
          </a:p>
          <a:p>
            <a:r>
              <a:rPr lang="en-GB" sz="1200" i="1" dirty="0">
                <a:solidFill>
                  <a:srgbClr val="76B82A"/>
                </a:solidFill>
              </a:rPr>
              <a:t> </a:t>
            </a:r>
          </a:p>
        </p:txBody>
      </p:sp>
      <p:sp>
        <p:nvSpPr>
          <p:cNvPr id="3" name="Content Placeholder 2"/>
          <p:cNvSpPr>
            <a:spLocks noGrp="1"/>
          </p:cNvSpPr>
          <p:nvPr>
            <p:ph idx="1"/>
          </p:nvPr>
        </p:nvSpPr>
        <p:spPr>
          <a:xfrm>
            <a:off x="375556" y="1823125"/>
            <a:ext cx="3586844" cy="3734505"/>
          </a:xfrm>
        </p:spPr>
        <p:txBody>
          <a:bodyPr/>
          <a:lstStyle/>
          <a:p>
            <a:r>
              <a:rPr lang="en-GB" dirty="0"/>
              <a:t>Difficulties for implementation</a:t>
            </a:r>
          </a:p>
          <a:p>
            <a:r>
              <a:rPr lang="en-GB" dirty="0"/>
              <a:t>Differences between the LCA, the LCC, and the S-LCA in system boundary</a:t>
            </a:r>
          </a:p>
          <a:p>
            <a:r>
              <a:rPr lang="en-US" dirty="0"/>
              <a:t>Recommendations that the boundaries contains all the life cycle stages relevant for at least one technique </a:t>
            </a:r>
            <a:endParaRPr lang="en-GB" dirty="0"/>
          </a:p>
          <a:p>
            <a:endParaRPr lang="en-GB" dirty="0"/>
          </a:p>
        </p:txBody>
      </p:sp>
      <p:pic>
        <p:nvPicPr>
          <p:cNvPr id="10" name="Picture 9"/>
          <p:cNvPicPr>
            <a:picLocks noChangeAspect="1"/>
          </p:cNvPicPr>
          <p:nvPr/>
        </p:nvPicPr>
        <p:blipFill>
          <a:blip r:embed="rId3"/>
          <a:stretch>
            <a:fillRect/>
          </a:stretch>
        </p:blipFill>
        <p:spPr>
          <a:xfrm>
            <a:off x="3962400" y="1392810"/>
            <a:ext cx="5006975" cy="3572110"/>
          </a:xfrm>
          <a:prstGeom prst="rect">
            <a:avLst/>
          </a:prstGeom>
        </p:spPr>
      </p:pic>
    </p:spTree>
    <p:extLst>
      <p:ext uri="{BB962C8B-B14F-4D97-AF65-F5344CB8AC3E}">
        <p14:creationId xmlns:p14="http://schemas.microsoft.com/office/powerpoint/2010/main" val="362892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UNEP SETAC LCSA publication</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24</a:t>
            </a:fld>
            <a:endParaRPr lang="it-IT"/>
          </a:p>
        </p:txBody>
      </p:sp>
      <p:pic>
        <p:nvPicPr>
          <p:cNvPr id="5" name="Picture 4"/>
          <p:cNvPicPr>
            <a:picLocks noChangeAspect="1"/>
          </p:cNvPicPr>
          <p:nvPr/>
        </p:nvPicPr>
        <p:blipFill>
          <a:blip r:embed="rId3"/>
          <a:stretch>
            <a:fillRect/>
          </a:stretch>
        </p:blipFill>
        <p:spPr>
          <a:xfrm>
            <a:off x="5889700" y="1538329"/>
            <a:ext cx="3122385" cy="4506086"/>
          </a:xfrm>
          <a:prstGeom prst="rect">
            <a:avLst/>
          </a:prstGeom>
        </p:spPr>
      </p:pic>
      <p:pic>
        <p:nvPicPr>
          <p:cNvPr id="6" name="Picture 5"/>
          <p:cNvPicPr>
            <a:picLocks noChangeAspect="1"/>
          </p:cNvPicPr>
          <p:nvPr/>
        </p:nvPicPr>
        <p:blipFill>
          <a:blip r:embed="rId4"/>
          <a:stretch>
            <a:fillRect/>
          </a:stretch>
        </p:blipFill>
        <p:spPr>
          <a:xfrm>
            <a:off x="434521" y="4692691"/>
            <a:ext cx="5211536" cy="891072"/>
          </a:xfrm>
          <a:prstGeom prst="rect">
            <a:avLst/>
          </a:prstGeom>
        </p:spPr>
      </p:pic>
      <p:pic>
        <p:nvPicPr>
          <p:cNvPr id="7" name="Picture 6"/>
          <p:cNvPicPr>
            <a:picLocks noChangeAspect="1"/>
          </p:cNvPicPr>
          <p:nvPr/>
        </p:nvPicPr>
        <p:blipFill>
          <a:blip r:embed="rId5"/>
          <a:stretch>
            <a:fillRect/>
          </a:stretch>
        </p:blipFill>
        <p:spPr>
          <a:xfrm>
            <a:off x="375556" y="1843446"/>
            <a:ext cx="4922158" cy="2277073"/>
          </a:xfrm>
          <a:prstGeom prst="rect">
            <a:avLst/>
          </a:prstGeom>
        </p:spPr>
      </p:pic>
      <p:sp>
        <p:nvSpPr>
          <p:cNvPr id="8" name="Rectangle 7"/>
          <p:cNvSpPr/>
          <p:nvPr/>
        </p:nvSpPr>
        <p:spPr>
          <a:xfrm>
            <a:off x="131913" y="6044415"/>
            <a:ext cx="8880172" cy="276999"/>
          </a:xfrm>
          <a:prstGeom prst="rect">
            <a:avLst/>
          </a:prstGeom>
        </p:spPr>
        <p:txBody>
          <a:bodyPr wrap="square">
            <a:spAutoFit/>
          </a:bodyPr>
          <a:lstStyle/>
          <a:p>
            <a:r>
              <a:rPr lang="en-GB" sz="1200" i="1" dirty="0">
                <a:solidFill>
                  <a:srgbClr val="76B82A"/>
                </a:solidFill>
              </a:rPr>
              <a:t>Source:  </a:t>
            </a:r>
            <a:r>
              <a:rPr lang="en-GB" sz="1200" i="1" dirty="0" err="1">
                <a:solidFill>
                  <a:srgbClr val="76B82A"/>
                </a:solidFill>
              </a:rPr>
              <a:t>Marzia</a:t>
            </a:r>
            <a:r>
              <a:rPr lang="en-GB" sz="1200" i="1" dirty="0">
                <a:solidFill>
                  <a:srgbClr val="76B82A"/>
                </a:solidFill>
              </a:rPr>
              <a:t> Traverso</a:t>
            </a:r>
            <a:r>
              <a:rPr lang="lv-LV" sz="1200" i="1" dirty="0">
                <a:solidFill>
                  <a:srgbClr val="76B82A"/>
                </a:solidFill>
              </a:rPr>
              <a:t>, </a:t>
            </a:r>
            <a:r>
              <a:rPr lang="en-GB" sz="1200" i="1" dirty="0">
                <a:solidFill>
                  <a:srgbClr val="76B82A"/>
                </a:solidFill>
              </a:rPr>
              <a:t>2019 [</a:t>
            </a:r>
            <a:r>
              <a:rPr lang="lv-LV" sz="1200" i="1" dirty="0">
                <a:solidFill>
                  <a:srgbClr val="76B82A"/>
                </a:solidFill>
              </a:rPr>
              <a:t>10</a:t>
            </a:r>
            <a:r>
              <a:rPr lang="en-GB" sz="1200" i="1" dirty="0">
                <a:solidFill>
                  <a:srgbClr val="76B82A"/>
                </a:solidFill>
              </a:rPr>
              <a:t>]</a:t>
            </a:r>
            <a:r>
              <a:rPr lang="lv-LV" sz="1200" i="1" dirty="0">
                <a:solidFill>
                  <a:srgbClr val="76B82A"/>
                </a:solidFill>
              </a:rPr>
              <a:t>; Marzia</a:t>
            </a:r>
            <a:r>
              <a:rPr lang="lv-LV" altLang="lv-LV" sz="1200" i="1" dirty="0">
                <a:solidFill>
                  <a:srgbClr val="76B82A"/>
                </a:solidFill>
              </a:rPr>
              <a:t> Traverso, 2019 [11]</a:t>
            </a:r>
            <a:endParaRPr lang="en-GB" sz="1200" i="1" dirty="0">
              <a:solidFill>
                <a:srgbClr val="76B82A"/>
              </a:solidFill>
            </a:endParaRPr>
          </a:p>
        </p:txBody>
      </p:sp>
    </p:spTree>
    <p:extLst>
      <p:ext uri="{BB962C8B-B14F-4D97-AF65-F5344CB8AC3E}">
        <p14:creationId xmlns:p14="http://schemas.microsoft.com/office/powerpoint/2010/main" val="2087368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LCSA implementation</a:t>
            </a:r>
            <a:endParaRPr lang="en-GB" dirty="0"/>
          </a:p>
        </p:txBody>
      </p:sp>
      <p:sp>
        <p:nvSpPr>
          <p:cNvPr id="3" name="Content Placeholder 2"/>
          <p:cNvSpPr>
            <a:spLocks noGrp="1"/>
          </p:cNvSpPr>
          <p:nvPr>
            <p:ph idx="1"/>
          </p:nvPr>
        </p:nvSpPr>
        <p:spPr>
          <a:xfrm>
            <a:off x="375557" y="2017435"/>
            <a:ext cx="4859384" cy="3308945"/>
          </a:xfrm>
        </p:spPr>
        <p:txBody>
          <a:bodyPr>
            <a:normAutofit/>
          </a:bodyPr>
          <a:lstStyle/>
          <a:p>
            <a:pPr marL="0" indent="0">
              <a:buNone/>
            </a:pPr>
            <a:r>
              <a:rPr lang="lv-LV" dirty="0"/>
              <a:t>Key aspects:</a:t>
            </a:r>
          </a:p>
          <a:p>
            <a:r>
              <a:rPr lang="lv-LV" b="1" dirty="0"/>
              <a:t>Scale of applicability</a:t>
            </a:r>
            <a:endParaRPr lang="en-US" b="1" dirty="0"/>
          </a:p>
          <a:p>
            <a:r>
              <a:rPr lang="lv-LV" dirty="0"/>
              <a:t>Use of </a:t>
            </a:r>
            <a:r>
              <a:rPr lang="lv-LV" b="1" dirty="0"/>
              <a:t>existing approaches </a:t>
            </a:r>
            <a:r>
              <a:rPr lang="lv-LV" dirty="0"/>
              <a:t>merged consistenly and systematically</a:t>
            </a:r>
            <a:endParaRPr lang="en-US" dirty="0"/>
          </a:p>
          <a:p>
            <a:r>
              <a:rPr lang="lv-LV" dirty="0"/>
              <a:t>T</a:t>
            </a:r>
            <a:r>
              <a:rPr lang="en-US" dirty="0" err="1"/>
              <a:t>riple</a:t>
            </a:r>
            <a:r>
              <a:rPr lang="en-US" dirty="0"/>
              <a:t> </a:t>
            </a:r>
            <a:r>
              <a:rPr lang="lv-LV" dirty="0"/>
              <a:t>‘’ </a:t>
            </a:r>
            <a:r>
              <a:rPr lang="en-US" b="1" dirty="0"/>
              <a:t>bottom line</a:t>
            </a:r>
            <a:r>
              <a:rPr lang="lv-LV" dirty="0"/>
              <a:t>’’</a:t>
            </a:r>
            <a:r>
              <a:rPr lang="en-US" dirty="0"/>
              <a:t> of sustainable development</a:t>
            </a:r>
            <a:r>
              <a:rPr lang="lv-LV" dirty="0"/>
              <a:t> for decision-making</a:t>
            </a:r>
            <a:r>
              <a:rPr lang="en-US" dirty="0"/>
              <a:t> (i.e. 3P: people, plant and profit</a:t>
            </a:r>
            <a:r>
              <a:rPr lang="lv-LV" dirty="0"/>
              <a:t>)</a:t>
            </a:r>
            <a:endParaRPr lang="en-US" dirty="0"/>
          </a:p>
          <a:p>
            <a:r>
              <a:rPr lang="lv-LV" dirty="0"/>
              <a:t>C</a:t>
            </a:r>
            <a:r>
              <a:rPr lang="en-US" dirty="0" err="1"/>
              <a:t>ontributi</a:t>
            </a:r>
            <a:r>
              <a:rPr lang="lv-LV" dirty="0"/>
              <a:t>on</a:t>
            </a:r>
            <a:r>
              <a:rPr lang="en-US" dirty="0"/>
              <a:t> to UN Conference on Sustainable Development Rio +20</a:t>
            </a:r>
          </a:p>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25</a:t>
            </a:fld>
            <a:endParaRPr lang="it-IT"/>
          </a:p>
        </p:txBody>
      </p:sp>
      <p:pic>
        <p:nvPicPr>
          <p:cNvPr id="6" name="Picture 5">
            <a:extLst>
              <a:ext uri="{FF2B5EF4-FFF2-40B4-BE49-F238E27FC236}">
                <a16:creationId xmlns:a16="http://schemas.microsoft.com/office/drawing/2014/main" id="{217519B2-96D8-475A-A193-731D53B710D7}"/>
              </a:ext>
            </a:extLst>
          </p:cNvPr>
          <p:cNvPicPr>
            <a:picLocks noChangeAspect="1"/>
          </p:cNvPicPr>
          <p:nvPr/>
        </p:nvPicPr>
        <p:blipFill>
          <a:blip r:embed="rId3"/>
          <a:stretch>
            <a:fillRect/>
          </a:stretch>
        </p:blipFill>
        <p:spPr>
          <a:xfrm>
            <a:off x="5889700" y="1331474"/>
            <a:ext cx="3122385" cy="4506086"/>
          </a:xfrm>
          <a:prstGeom prst="rect">
            <a:avLst/>
          </a:prstGeom>
        </p:spPr>
      </p:pic>
      <p:sp>
        <p:nvSpPr>
          <p:cNvPr id="8" name="Rectangle 7">
            <a:extLst>
              <a:ext uri="{FF2B5EF4-FFF2-40B4-BE49-F238E27FC236}">
                <a16:creationId xmlns:a16="http://schemas.microsoft.com/office/drawing/2014/main" id="{3121959F-155F-4BE4-9B0D-6ED2654CA4D8}"/>
              </a:ext>
            </a:extLst>
          </p:cNvPr>
          <p:cNvSpPr/>
          <p:nvPr/>
        </p:nvSpPr>
        <p:spPr>
          <a:xfrm>
            <a:off x="131913" y="6044415"/>
            <a:ext cx="8880172" cy="276999"/>
          </a:xfrm>
          <a:prstGeom prst="rect">
            <a:avLst/>
          </a:prstGeom>
        </p:spPr>
        <p:txBody>
          <a:bodyPr wrap="square">
            <a:spAutoFit/>
          </a:bodyPr>
          <a:lstStyle/>
          <a:p>
            <a:r>
              <a:rPr lang="en-GB" sz="1200" i="1" dirty="0">
                <a:solidFill>
                  <a:srgbClr val="76B82A"/>
                </a:solidFill>
              </a:rPr>
              <a:t>Source:  </a:t>
            </a:r>
            <a:r>
              <a:rPr lang="en-GB" sz="1200" i="1" dirty="0" err="1">
                <a:solidFill>
                  <a:srgbClr val="76B82A"/>
                </a:solidFill>
              </a:rPr>
              <a:t>Marzia</a:t>
            </a:r>
            <a:r>
              <a:rPr lang="en-GB" sz="1200" i="1" dirty="0">
                <a:solidFill>
                  <a:srgbClr val="76B82A"/>
                </a:solidFill>
              </a:rPr>
              <a:t> Traverso</a:t>
            </a:r>
            <a:r>
              <a:rPr lang="lv-LV" sz="1200" i="1" dirty="0">
                <a:solidFill>
                  <a:srgbClr val="76B82A"/>
                </a:solidFill>
              </a:rPr>
              <a:t>, </a:t>
            </a:r>
            <a:r>
              <a:rPr lang="en-GB" sz="1200" i="1" dirty="0">
                <a:solidFill>
                  <a:srgbClr val="76B82A"/>
                </a:solidFill>
              </a:rPr>
              <a:t>2019 [</a:t>
            </a:r>
            <a:r>
              <a:rPr lang="lv-LV" sz="1200" i="1" dirty="0">
                <a:solidFill>
                  <a:srgbClr val="76B82A"/>
                </a:solidFill>
              </a:rPr>
              <a:t>10</a:t>
            </a:r>
            <a:r>
              <a:rPr lang="en-GB" sz="1200" i="1" dirty="0">
                <a:solidFill>
                  <a:srgbClr val="76B82A"/>
                </a:solidFill>
              </a:rPr>
              <a:t>]</a:t>
            </a:r>
            <a:r>
              <a:rPr lang="lv-LV" sz="1200" i="1" dirty="0">
                <a:solidFill>
                  <a:srgbClr val="76B82A"/>
                </a:solidFill>
              </a:rPr>
              <a:t>; Marzia</a:t>
            </a:r>
            <a:r>
              <a:rPr lang="lv-LV" altLang="lv-LV" sz="1200" i="1" dirty="0">
                <a:solidFill>
                  <a:srgbClr val="76B82A"/>
                </a:solidFill>
              </a:rPr>
              <a:t> Traverso, 2019 [11]</a:t>
            </a:r>
            <a:endParaRPr lang="en-GB" sz="1200" i="1" dirty="0">
              <a:solidFill>
                <a:srgbClr val="76B82A"/>
              </a:solidFill>
            </a:endParaRPr>
          </a:p>
        </p:txBody>
      </p:sp>
    </p:spTree>
    <p:extLst>
      <p:ext uri="{BB962C8B-B14F-4D97-AF65-F5344CB8AC3E}">
        <p14:creationId xmlns:p14="http://schemas.microsoft.com/office/powerpoint/2010/main" val="732485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LCSA benefits</a:t>
            </a:r>
            <a:endParaRPr lang="en-GB" dirty="0"/>
          </a:p>
        </p:txBody>
      </p:sp>
      <p:sp>
        <p:nvSpPr>
          <p:cNvPr id="3" name="Content Placeholder 2"/>
          <p:cNvSpPr>
            <a:spLocks noGrp="1"/>
          </p:cNvSpPr>
          <p:nvPr>
            <p:ph idx="1"/>
          </p:nvPr>
        </p:nvSpPr>
        <p:spPr>
          <a:xfrm>
            <a:off x="375556" y="1689738"/>
            <a:ext cx="8392886" cy="4515801"/>
          </a:xfrm>
        </p:spPr>
        <p:txBody>
          <a:bodyPr>
            <a:normAutofit lnSpcReduction="10000"/>
          </a:bodyPr>
          <a:lstStyle/>
          <a:p>
            <a:r>
              <a:rPr lang="en-US" b="1" dirty="0"/>
              <a:t>Clarifying the trade-offs </a:t>
            </a:r>
            <a:r>
              <a:rPr lang="en-US" dirty="0"/>
              <a:t>among the three sustainability pillars</a:t>
            </a:r>
            <a:endParaRPr lang="lv-LV" dirty="0"/>
          </a:p>
          <a:p>
            <a:endParaRPr lang="en-US" dirty="0"/>
          </a:p>
          <a:p>
            <a:r>
              <a:rPr lang="en-US" b="1" dirty="0"/>
              <a:t>Roadmap</a:t>
            </a:r>
            <a:r>
              <a:rPr lang="en-US" dirty="0"/>
              <a:t> for enterprises </a:t>
            </a:r>
            <a:r>
              <a:rPr lang="lv-LV" dirty="0"/>
              <a:t>towards </a:t>
            </a:r>
            <a:r>
              <a:rPr lang="en-US" dirty="0"/>
              <a:t>social and environmentally </a:t>
            </a:r>
            <a:r>
              <a:rPr lang="lv-LV" dirty="0"/>
              <a:t>responsability</a:t>
            </a:r>
          </a:p>
          <a:p>
            <a:endParaRPr lang="en-US" dirty="0"/>
          </a:p>
          <a:p>
            <a:r>
              <a:rPr lang="lv-LV" b="1" dirty="0"/>
              <a:t>Promoting</a:t>
            </a:r>
            <a:r>
              <a:rPr lang="en-US" b="1" dirty="0"/>
              <a:t> awareness </a:t>
            </a:r>
            <a:r>
              <a:rPr lang="en-US" dirty="0"/>
              <a:t>in </a:t>
            </a:r>
            <a:r>
              <a:rPr lang="lv-LV" dirty="0"/>
              <a:t>the </a:t>
            </a:r>
            <a:r>
              <a:rPr lang="en-US" dirty="0"/>
              <a:t>value chain actors on sustainability issues</a:t>
            </a:r>
            <a:endParaRPr lang="lv-LV" dirty="0"/>
          </a:p>
          <a:p>
            <a:endParaRPr lang="en-US" dirty="0"/>
          </a:p>
          <a:p>
            <a:r>
              <a:rPr lang="lv-LV" b="1" dirty="0"/>
              <a:t>P</a:t>
            </a:r>
            <a:r>
              <a:rPr lang="en-US" b="1" dirty="0" err="1"/>
              <a:t>rioritiz</a:t>
            </a:r>
            <a:r>
              <a:rPr lang="lv-LV" b="1" dirty="0"/>
              <a:t>ation </a:t>
            </a:r>
            <a:r>
              <a:rPr lang="lv-LV" dirty="0"/>
              <a:t>of decision-makers strategic </a:t>
            </a:r>
            <a:r>
              <a:rPr lang="en-US" dirty="0"/>
              <a:t>resources </a:t>
            </a:r>
            <a:r>
              <a:rPr lang="lv-LV" dirty="0"/>
              <a:t>use</a:t>
            </a:r>
          </a:p>
          <a:p>
            <a:endParaRPr lang="en-US" dirty="0"/>
          </a:p>
          <a:p>
            <a:r>
              <a:rPr lang="lv-LV" b="1" dirty="0"/>
              <a:t>Screening </a:t>
            </a:r>
            <a:r>
              <a:rPr lang="lv-LV" dirty="0"/>
              <a:t>of </a:t>
            </a:r>
            <a:r>
              <a:rPr lang="en-US" dirty="0"/>
              <a:t>sustainable products </a:t>
            </a:r>
            <a:r>
              <a:rPr lang="lv-LV" dirty="0"/>
              <a:t>for decision-makers</a:t>
            </a:r>
          </a:p>
          <a:p>
            <a:endParaRPr lang="en-US" dirty="0"/>
          </a:p>
          <a:p>
            <a:r>
              <a:rPr lang="lv-LV" dirty="0"/>
              <a:t>Sustainability assessment at </a:t>
            </a:r>
            <a:r>
              <a:rPr lang="en-US" b="1" dirty="0"/>
              <a:t>consumer </a:t>
            </a:r>
            <a:r>
              <a:rPr lang="lv-LV" b="1" dirty="0"/>
              <a:t>level</a:t>
            </a:r>
            <a:r>
              <a:rPr lang="en-US" b="1" dirty="0"/>
              <a:t> </a:t>
            </a:r>
          </a:p>
        </p:txBody>
      </p:sp>
      <p:sp>
        <p:nvSpPr>
          <p:cNvPr id="4" name="Slide Number Placeholder 3"/>
          <p:cNvSpPr>
            <a:spLocks noGrp="1"/>
          </p:cNvSpPr>
          <p:nvPr>
            <p:ph type="sldNum" sz="quarter" idx="12"/>
          </p:nvPr>
        </p:nvSpPr>
        <p:spPr/>
        <p:txBody>
          <a:bodyPr/>
          <a:lstStyle/>
          <a:p>
            <a:fld id="{F5D31388-1EA4-4B74-8FFA-0D39003D9700}" type="slidenum">
              <a:rPr lang="it-IT" smtClean="0"/>
              <a:pPr/>
              <a:t>26</a:t>
            </a:fld>
            <a:endParaRPr lang="it-IT"/>
          </a:p>
        </p:txBody>
      </p:sp>
    </p:spTree>
    <p:extLst>
      <p:ext uri="{BB962C8B-B14F-4D97-AF65-F5344CB8AC3E}">
        <p14:creationId xmlns:p14="http://schemas.microsoft.com/office/powerpoint/2010/main" val="2265569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27</a:t>
            </a:fld>
            <a:endParaRPr lang="it-IT"/>
          </a:p>
        </p:txBody>
      </p:sp>
      <p:sp>
        <p:nvSpPr>
          <p:cNvPr id="5" name="Titel 1"/>
          <p:cNvSpPr txBox="1">
            <a:spLocks/>
          </p:cNvSpPr>
          <p:nvPr/>
        </p:nvSpPr>
        <p:spPr>
          <a:xfrm>
            <a:off x="685800" y="2346449"/>
            <a:ext cx="7772400" cy="15397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a:lstStyle>
          <a:p>
            <a:r>
              <a:rPr lang="en-GB" sz="4800" dirty="0"/>
              <a:t>Environmental Life Cycle Assessment in a nutshell</a:t>
            </a:r>
          </a:p>
        </p:txBody>
      </p:sp>
    </p:spTree>
    <p:extLst>
      <p:ext uri="{BB962C8B-B14F-4D97-AF65-F5344CB8AC3E}">
        <p14:creationId xmlns:p14="http://schemas.microsoft.com/office/powerpoint/2010/main" val="150413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DC4B3-3589-49A1-952F-CA6400010125}"/>
              </a:ext>
            </a:extLst>
          </p:cNvPr>
          <p:cNvSpPr>
            <a:spLocks noGrp="1"/>
          </p:cNvSpPr>
          <p:nvPr>
            <p:ph type="title"/>
          </p:nvPr>
        </p:nvSpPr>
        <p:spPr/>
        <p:txBody>
          <a:bodyPr/>
          <a:lstStyle/>
          <a:p>
            <a:r>
              <a:rPr lang="lv-LV" sz="3600" dirty="0"/>
              <a:t>What is Environmental LCA (E-LCA)?</a:t>
            </a:r>
            <a:endParaRPr lang="en-GB" dirty="0"/>
          </a:p>
        </p:txBody>
      </p:sp>
      <p:sp>
        <p:nvSpPr>
          <p:cNvPr id="3" name="Content Placeholder 2">
            <a:extLst>
              <a:ext uri="{FF2B5EF4-FFF2-40B4-BE49-F238E27FC236}">
                <a16:creationId xmlns:a16="http://schemas.microsoft.com/office/drawing/2014/main" id="{34BB407F-F315-4D98-9649-964E1266E437}"/>
              </a:ext>
            </a:extLst>
          </p:cNvPr>
          <p:cNvSpPr>
            <a:spLocks noGrp="1"/>
          </p:cNvSpPr>
          <p:nvPr>
            <p:ph idx="1"/>
          </p:nvPr>
        </p:nvSpPr>
        <p:spPr>
          <a:xfrm>
            <a:off x="375556" y="1738885"/>
            <a:ext cx="4507593" cy="4486235"/>
          </a:xfrm>
        </p:spPr>
        <p:txBody>
          <a:bodyPr>
            <a:normAutofit fontScale="92500" lnSpcReduction="20000"/>
          </a:bodyPr>
          <a:lstStyle/>
          <a:p>
            <a:pPr marL="342900" indent="-342900" algn="just">
              <a:buFont typeface="Arial" panose="020B0604020202020204" pitchFamily="34" charset="0"/>
              <a:buChar char="•"/>
            </a:pPr>
            <a:r>
              <a:rPr lang="en-GB" sz="2400" b="1" dirty="0">
                <a:solidFill>
                  <a:srgbClr val="76B82A"/>
                </a:solidFill>
              </a:rPr>
              <a:t>Science-based methodology </a:t>
            </a:r>
            <a:r>
              <a:rPr lang="en-GB" sz="2400" dirty="0">
                <a:solidFill>
                  <a:srgbClr val="76B82A"/>
                </a:solidFill>
              </a:rPr>
              <a:t>used to evaluate the environmental </a:t>
            </a:r>
            <a:r>
              <a:rPr lang="lv-LV" sz="2400" dirty="0">
                <a:solidFill>
                  <a:srgbClr val="76B82A"/>
                </a:solidFill>
              </a:rPr>
              <a:t>impact </a:t>
            </a:r>
            <a:r>
              <a:rPr lang="en-GB" sz="2400" dirty="0">
                <a:solidFill>
                  <a:srgbClr val="76B82A"/>
                </a:solidFill>
              </a:rPr>
              <a:t>associated with a product or service from cradle to grave</a:t>
            </a:r>
            <a:r>
              <a:rPr lang="lv-LV" sz="2400" dirty="0">
                <a:solidFill>
                  <a:srgbClr val="76B82A"/>
                </a:solidFill>
              </a:rPr>
              <a:t> approach (i.e. entire life cycle of products/services)</a:t>
            </a:r>
          </a:p>
          <a:p>
            <a:pPr marL="342900" indent="-342900" algn="just">
              <a:buFont typeface="Arial" panose="020B0604020202020204" pitchFamily="34" charset="0"/>
              <a:buChar char="•"/>
            </a:pPr>
            <a:endParaRPr lang="lv-LV" sz="2400" dirty="0">
              <a:solidFill>
                <a:srgbClr val="76B82A"/>
              </a:solidFill>
            </a:endParaRPr>
          </a:p>
          <a:p>
            <a:pPr marL="342900" indent="-342900" algn="just">
              <a:buFont typeface="Arial" panose="020B0604020202020204" pitchFamily="34" charset="0"/>
              <a:buChar char="•"/>
            </a:pPr>
            <a:r>
              <a:rPr lang="lv-LV" sz="2400" b="1" dirty="0">
                <a:solidFill>
                  <a:srgbClr val="76B82A"/>
                </a:solidFill>
              </a:rPr>
              <a:t>S</a:t>
            </a:r>
            <a:r>
              <a:rPr lang="en-GB" sz="2400" b="1" dirty="0" err="1">
                <a:solidFill>
                  <a:srgbClr val="76B82A"/>
                </a:solidFill>
              </a:rPr>
              <a:t>tandardized</a:t>
            </a:r>
            <a:r>
              <a:rPr lang="lv-LV" sz="2400" b="1" dirty="0">
                <a:solidFill>
                  <a:srgbClr val="76B82A"/>
                </a:solidFill>
              </a:rPr>
              <a:t> </a:t>
            </a:r>
            <a:r>
              <a:rPr lang="lv-LV" sz="2400" dirty="0">
                <a:solidFill>
                  <a:srgbClr val="76B82A"/>
                </a:solidFill>
              </a:rPr>
              <a:t>in </a:t>
            </a:r>
            <a:r>
              <a:rPr lang="en-US" sz="2400" dirty="0">
                <a:solidFill>
                  <a:srgbClr val="76B82A"/>
                </a:solidFill>
              </a:rPr>
              <a:t>ISO 14040:2006 and ISO 14044:2006</a:t>
            </a:r>
            <a:r>
              <a:rPr lang="lv-LV" sz="2400" dirty="0">
                <a:solidFill>
                  <a:srgbClr val="76B82A"/>
                </a:solidFill>
              </a:rPr>
              <a:t> (i.e. </a:t>
            </a:r>
            <a:r>
              <a:rPr lang="en-GB" sz="2400" dirty="0">
                <a:solidFill>
                  <a:srgbClr val="76B82A"/>
                </a:solidFill>
              </a:rPr>
              <a:t>reliability and transparency</a:t>
            </a:r>
            <a:r>
              <a:rPr lang="lv-LV" sz="2400" dirty="0">
                <a:solidFill>
                  <a:srgbClr val="76B82A"/>
                </a:solidFill>
              </a:rPr>
              <a:t>)</a:t>
            </a:r>
            <a:r>
              <a:rPr lang="en-GB" sz="2400" dirty="0">
                <a:solidFill>
                  <a:srgbClr val="76B82A"/>
                </a:solidFill>
              </a:rPr>
              <a:t> </a:t>
            </a:r>
            <a:endParaRPr lang="lv-LV" sz="2400" dirty="0">
              <a:solidFill>
                <a:srgbClr val="76B82A"/>
              </a:solidFill>
            </a:endParaRPr>
          </a:p>
          <a:p>
            <a:pPr marL="342900" indent="-342900" algn="just">
              <a:buFont typeface="Arial" panose="020B0604020202020204" pitchFamily="34" charset="0"/>
              <a:buChar char="•"/>
            </a:pPr>
            <a:endParaRPr lang="lv-LV" sz="2400" dirty="0">
              <a:solidFill>
                <a:srgbClr val="76B82A"/>
              </a:solidFill>
            </a:endParaRPr>
          </a:p>
          <a:p>
            <a:pPr marL="342900" indent="-342900" algn="just">
              <a:buFont typeface="Arial" panose="020B0604020202020204" pitchFamily="34" charset="0"/>
              <a:buChar char="•"/>
            </a:pPr>
            <a:r>
              <a:rPr lang="lv-LV" sz="2400" b="1" dirty="0">
                <a:solidFill>
                  <a:srgbClr val="76B82A"/>
                </a:solidFill>
              </a:rPr>
              <a:t>Identificaiton of the </a:t>
            </a:r>
            <a:r>
              <a:rPr lang="en-GB" sz="2400" b="1" dirty="0">
                <a:solidFill>
                  <a:srgbClr val="76B82A"/>
                </a:solidFill>
              </a:rPr>
              <a:t>potential</a:t>
            </a:r>
            <a:r>
              <a:rPr lang="lv-LV" sz="2400" b="1" dirty="0">
                <a:solidFill>
                  <a:srgbClr val="76B82A"/>
                </a:solidFill>
              </a:rPr>
              <a:t> reductions </a:t>
            </a:r>
            <a:r>
              <a:rPr lang="lv-LV" sz="2400" dirty="0">
                <a:solidFill>
                  <a:srgbClr val="76B82A"/>
                </a:solidFill>
              </a:rPr>
              <a:t>to </a:t>
            </a:r>
            <a:r>
              <a:rPr lang="en-GB" sz="2400" dirty="0">
                <a:solidFill>
                  <a:srgbClr val="76B82A"/>
                </a:solidFill>
              </a:rPr>
              <a:t>improve the </a:t>
            </a:r>
            <a:r>
              <a:rPr lang="lv-LV" sz="2400" dirty="0">
                <a:solidFill>
                  <a:srgbClr val="76B82A"/>
                </a:solidFill>
              </a:rPr>
              <a:t>envrionemtnal </a:t>
            </a:r>
            <a:r>
              <a:rPr lang="en-GB" sz="2400" dirty="0">
                <a:solidFill>
                  <a:srgbClr val="76B82A"/>
                </a:solidFill>
              </a:rPr>
              <a:t>performance of products</a:t>
            </a:r>
          </a:p>
          <a:p>
            <a:endParaRPr lang="en-GB" dirty="0"/>
          </a:p>
        </p:txBody>
      </p:sp>
      <p:sp>
        <p:nvSpPr>
          <p:cNvPr id="4" name="Slide Number Placeholder 3">
            <a:extLst>
              <a:ext uri="{FF2B5EF4-FFF2-40B4-BE49-F238E27FC236}">
                <a16:creationId xmlns:a16="http://schemas.microsoft.com/office/drawing/2014/main" id="{7A3798A0-734E-4CA4-B486-AB992C4384FC}"/>
              </a:ext>
            </a:extLst>
          </p:cNvPr>
          <p:cNvSpPr>
            <a:spLocks noGrp="1"/>
          </p:cNvSpPr>
          <p:nvPr>
            <p:ph type="sldNum" sz="quarter" idx="12"/>
          </p:nvPr>
        </p:nvSpPr>
        <p:spPr/>
        <p:txBody>
          <a:bodyPr/>
          <a:lstStyle/>
          <a:p>
            <a:fld id="{F5D31388-1EA4-4B74-8FFA-0D39003D9700}" type="slidenum">
              <a:rPr lang="it-IT" smtClean="0"/>
              <a:pPr/>
              <a:t>28</a:t>
            </a:fld>
            <a:endParaRPr lang="it-IT"/>
          </a:p>
        </p:txBody>
      </p:sp>
      <p:pic>
        <p:nvPicPr>
          <p:cNvPr id="6" name="Picture 5">
            <a:extLst>
              <a:ext uri="{FF2B5EF4-FFF2-40B4-BE49-F238E27FC236}">
                <a16:creationId xmlns:a16="http://schemas.microsoft.com/office/drawing/2014/main" id="{CA03169B-92AD-4E14-9A4D-6BB74534CA7D}"/>
              </a:ext>
            </a:extLst>
          </p:cNvPr>
          <p:cNvPicPr>
            <a:picLocks noChangeAspect="1"/>
          </p:cNvPicPr>
          <p:nvPr/>
        </p:nvPicPr>
        <p:blipFill>
          <a:blip r:embed="rId3"/>
          <a:stretch>
            <a:fillRect/>
          </a:stretch>
        </p:blipFill>
        <p:spPr>
          <a:xfrm>
            <a:off x="5359940" y="2195961"/>
            <a:ext cx="3186112" cy="3182951"/>
          </a:xfrm>
          <a:prstGeom prst="rect">
            <a:avLst/>
          </a:prstGeom>
        </p:spPr>
      </p:pic>
      <p:sp>
        <p:nvSpPr>
          <p:cNvPr id="7" name="Rectangle 6">
            <a:extLst>
              <a:ext uri="{FF2B5EF4-FFF2-40B4-BE49-F238E27FC236}">
                <a16:creationId xmlns:a16="http://schemas.microsoft.com/office/drawing/2014/main" id="{FF3017EE-E514-4636-A50C-417E6CDE711B}"/>
              </a:ext>
            </a:extLst>
          </p:cNvPr>
          <p:cNvSpPr/>
          <p:nvPr/>
        </p:nvSpPr>
        <p:spPr>
          <a:xfrm>
            <a:off x="5359940" y="5378912"/>
            <a:ext cx="3637241" cy="276999"/>
          </a:xfrm>
          <a:prstGeom prst="rect">
            <a:avLst/>
          </a:prstGeom>
        </p:spPr>
        <p:txBody>
          <a:bodyPr wrap="square">
            <a:spAutoFit/>
          </a:bodyPr>
          <a:lstStyle/>
          <a:p>
            <a:r>
              <a:rPr lang="en-GB" sz="1200" i="1" dirty="0">
                <a:solidFill>
                  <a:srgbClr val="76B82A"/>
                </a:solidFill>
              </a:rPr>
              <a:t>Source: EU B@B Platform</a:t>
            </a:r>
            <a:r>
              <a:rPr lang="lv-LV" sz="1200" i="1" dirty="0">
                <a:solidFill>
                  <a:srgbClr val="76B82A"/>
                </a:solidFill>
              </a:rPr>
              <a:t>, 2020 [12]</a:t>
            </a:r>
            <a:endParaRPr lang="en-GB" sz="1200" i="1" dirty="0">
              <a:solidFill>
                <a:srgbClr val="76B82A"/>
              </a:solidFill>
            </a:endParaRPr>
          </a:p>
        </p:txBody>
      </p:sp>
      <p:sp>
        <p:nvSpPr>
          <p:cNvPr id="8" name="Rectangle 7">
            <a:extLst>
              <a:ext uri="{FF2B5EF4-FFF2-40B4-BE49-F238E27FC236}">
                <a16:creationId xmlns:a16="http://schemas.microsoft.com/office/drawing/2014/main" id="{350AA38D-7C2C-4F1B-8EE6-132D3973E564}"/>
              </a:ext>
            </a:extLst>
          </p:cNvPr>
          <p:cNvSpPr/>
          <p:nvPr/>
        </p:nvSpPr>
        <p:spPr>
          <a:xfrm>
            <a:off x="5111888" y="1710007"/>
            <a:ext cx="3885293" cy="369332"/>
          </a:xfrm>
          <a:prstGeom prst="rect">
            <a:avLst/>
          </a:prstGeom>
        </p:spPr>
        <p:txBody>
          <a:bodyPr wrap="square">
            <a:spAutoFit/>
          </a:bodyPr>
          <a:lstStyle/>
          <a:p>
            <a:r>
              <a:rPr lang="en-GB" b="1" dirty="0">
                <a:solidFill>
                  <a:srgbClr val="76B82A"/>
                </a:solidFill>
              </a:rPr>
              <a:t>ISO 14040:2006 and ISO 14044:2006</a:t>
            </a:r>
          </a:p>
        </p:txBody>
      </p:sp>
    </p:spTree>
    <p:extLst>
      <p:ext uri="{BB962C8B-B14F-4D97-AF65-F5344CB8AC3E}">
        <p14:creationId xmlns:p14="http://schemas.microsoft.com/office/powerpoint/2010/main" val="3000164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6058-8278-4225-8BE5-73FE99EA7629}"/>
              </a:ext>
            </a:extLst>
          </p:cNvPr>
          <p:cNvSpPr>
            <a:spLocks noGrp="1"/>
          </p:cNvSpPr>
          <p:nvPr>
            <p:ph type="title"/>
          </p:nvPr>
        </p:nvSpPr>
        <p:spPr/>
        <p:txBody>
          <a:bodyPr/>
          <a:lstStyle/>
          <a:p>
            <a:r>
              <a:rPr lang="lv-LV" sz="3600" dirty="0"/>
              <a:t>E-LCA</a:t>
            </a:r>
            <a:r>
              <a:rPr lang="en-US" sz="3600" dirty="0"/>
              <a:t> definition by ISO 14044:2006</a:t>
            </a:r>
            <a:endParaRPr lang="en-GB" dirty="0"/>
          </a:p>
        </p:txBody>
      </p:sp>
      <p:sp>
        <p:nvSpPr>
          <p:cNvPr id="4" name="Slide Number Placeholder 3">
            <a:extLst>
              <a:ext uri="{FF2B5EF4-FFF2-40B4-BE49-F238E27FC236}">
                <a16:creationId xmlns:a16="http://schemas.microsoft.com/office/drawing/2014/main" id="{79119D14-E50C-4B41-A388-6FE23EB9719C}"/>
              </a:ext>
            </a:extLst>
          </p:cNvPr>
          <p:cNvSpPr>
            <a:spLocks noGrp="1"/>
          </p:cNvSpPr>
          <p:nvPr>
            <p:ph type="sldNum" sz="quarter" idx="12"/>
          </p:nvPr>
        </p:nvSpPr>
        <p:spPr/>
        <p:txBody>
          <a:bodyPr/>
          <a:lstStyle/>
          <a:p>
            <a:fld id="{F5D31388-1EA4-4B74-8FFA-0D39003D9700}" type="slidenum">
              <a:rPr lang="it-IT" smtClean="0"/>
              <a:pPr/>
              <a:t>29</a:t>
            </a:fld>
            <a:endParaRPr lang="it-IT"/>
          </a:p>
        </p:txBody>
      </p:sp>
      <p:sp>
        <p:nvSpPr>
          <p:cNvPr id="5" name="Rectangle 3">
            <a:extLst>
              <a:ext uri="{FF2B5EF4-FFF2-40B4-BE49-F238E27FC236}">
                <a16:creationId xmlns:a16="http://schemas.microsoft.com/office/drawing/2014/main" id="{7EE63AEB-9BDB-45AE-89F8-DD3188F79E90}"/>
              </a:ext>
            </a:extLst>
          </p:cNvPr>
          <p:cNvSpPr txBox="1">
            <a:spLocks noChangeArrowheads="1"/>
          </p:cNvSpPr>
          <p:nvPr/>
        </p:nvSpPr>
        <p:spPr>
          <a:xfrm>
            <a:off x="200696" y="5032438"/>
            <a:ext cx="8742605" cy="931436"/>
          </a:xfrm>
          <a:prstGeom prst="rect">
            <a:avLst/>
          </a:prstGeom>
          <a:solidFill>
            <a:schemeClr val="bg1"/>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ltLang="en-US" sz="2000" dirty="0"/>
              <a:t>A life cycle of a product</a:t>
            </a:r>
            <a:r>
              <a:rPr lang="lv-LV" altLang="en-US" sz="2000" dirty="0"/>
              <a:t> (i.e. Cradle-to-grave)</a:t>
            </a:r>
            <a:r>
              <a:rPr lang="en-US" altLang="en-US" sz="2000" dirty="0"/>
              <a:t> </a:t>
            </a:r>
            <a:r>
              <a:rPr lang="en-US" altLang="ja-JP" sz="2000" dirty="0">
                <a:ea typeface="MS PGothic" panose="020B0600070205080204" pitchFamily="34" charset="-128"/>
              </a:rPr>
              <a:t>begins with raw materials production and extends to manufacture, use, transport, and waste management (i.e. </a:t>
            </a:r>
            <a:r>
              <a:rPr lang="en-US" altLang="en-US" sz="2000" b="1" dirty="0">
                <a:latin typeface="Arial" panose="020B0604020202020204" pitchFamily="34" charset="0"/>
                <a:cs typeface="Arial" panose="020B0604020202020204" pitchFamily="34" charset="0"/>
              </a:rPr>
              <a:t>Impacts extend well beyond the “use” phase</a:t>
            </a:r>
            <a:r>
              <a:rPr lang="en-US" altLang="en-US" sz="2000" dirty="0">
                <a:latin typeface="Arial" panose="020B0604020202020204" pitchFamily="34" charset="0"/>
                <a:cs typeface="Arial" panose="020B0604020202020204" pitchFamily="34" charset="0"/>
              </a:rPr>
              <a:t>)</a:t>
            </a:r>
            <a:endParaRPr lang="en-US" altLang="en-US" sz="2000" dirty="0"/>
          </a:p>
        </p:txBody>
      </p:sp>
      <p:pic>
        <p:nvPicPr>
          <p:cNvPr id="6" name="Picture 5">
            <a:extLst>
              <a:ext uri="{FF2B5EF4-FFF2-40B4-BE49-F238E27FC236}">
                <a16:creationId xmlns:a16="http://schemas.microsoft.com/office/drawing/2014/main" id="{46628E33-AF84-47EF-A7F5-D913397E4251}"/>
              </a:ext>
            </a:extLst>
          </p:cNvPr>
          <p:cNvPicPr>
            <a:picLocks noChangeAspect="1"/>
          </p:cNvPicPr>
          <p:nvPr/>
        </p:nvPicPr>
        <p:blipFill>
          <a:blip r:embed="rId3"/>
          <a:stretch>
            <a:fillRect/>
          </a:stretch>
        </p:blipFill>
        <p:spPr>
          <a:xfrm>
            <a:off x="3571831" y="1961168"/>
            <a:ext cx="5433104" cy="2540508"/>
          </a:xfrm>
          <a:prstGeom prst="rect">
            <a:avLst/>
          </a:prstGeom>
        </p:spPr>
      </p:pic>
      <p:sp>
        <p:nvSpPr>
          <p:cNvPr id="7" name="Content Placeholder 2">
            <a:extLst>
              <a:ext uri="{FF2B5EF4-FFF2-40B4-BE49-F238E27FC236}">
                <a16:creationId xmlns:a16="http://schemas.microsoft.com/office/drawing/2014/main" id="{41B098FA-057D-4745-A8F8-2A6E5D1E9D85}"/>
              </a:ext>
            </a:extLst>
          </p:cNvPr>
          <p:cNvSpPr txBox="1">
            <a:spLocks/>
          </p:cNvSpPr>
          <p:nvPr/>
        </p:nvSpPr>
        <p:spPr>
          <a:xfrm>
            <a:off x="375556" y="1961168"/>
            <a:ext cx="2940850" cy="2754555"/>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lv-LV" dirty="0"/>
              <a:t>‘’</a:t>
            </a:r>
            <a:r>
              <a:rPr lang="lv-LV" i="1" dirty="0"/>
              <a:t>T</a:t>
            </a:r>
            <a:r>
              <a:rPr lang="en-GB" i="1" dirty="0" err="1"/>
              <a:t>echnique</a:t>
            </a:r>
            <a:r>
              <a:rPr lang="en-GB" i="1" dirty="0"/>
              <a:t> for assessing</a:t>
            </a:r>
            <a:r>
              <a:rPr lang="lv-LV" i="1" dirty="0"/>
              <a:t> </a:t>
            </a:r>
            <a:r>
              <a:rPr lang="en-GB" i="1" dirty="0"/>
              <a:t>environmental aspects and potential impacts throughout a product (or service)'s life cycle from raw material acquisition through production, use and disposal </a:t>
            </a:r>
            <a:r>
              <a:rPr lang="lv-LV" dirty="0"/>
              <a:t>’’ </a:t>
            </a:r>
            <a:endParaRPr lang="en-GB" dirty="0"/>
          </a:p>
          <a:p>
            <a:pPr marL="0" indent="0" algn="r">
              <a:buFont typeface="Arial" panose="020B0604020202020204" pitchFamily="34" charset="0"/>
              <a:buNone/>
            </a:pPr>
            <a:r>
              <a:rPr lang="en-GB" b="1" dirty="0"/>
              <a:t>ISO STANDARDS 14040-44</a:t>
            </a:r>
          </a:p>
        </p:txBody>
      </p:sp>
    </p:spTree>
    <p:extLst>
      <p:ext uri="{BB962C8B-B14F-4D97-AF65-F5344CB8AC3E}">
        <p14:creationId xmlns:p14="http://schemas.microsoft.com/office/powerpoint/2010/main" val="38396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Learning</a:t>
            </a:r>
            <a:r>
              <a:rPr lang="lv-LV" dirty="0"/>
              <a:t> </a:t>
            </a:r>
            <a:r>
              <a:rPr lang="lv-LV" dirty="0" err="1"/>
              <a:t>outcomes</a:t>
            </a:r>
            <a:endParaRPr lang="lv-LV" dirty="0"/>
          </a:p>
        </p:txBody>
      </p:sp>
      <p:sp>
        <p:nvSpPr>
          <p:cNvPr id="3" name="Content Placeholder 2"/>
          <p:cNvSpPr>
            <a:spLocks noGrp="1"/>
          </p:cNvSpPr>
          <p:nvPr>
            <p:ph idx="1"/>
          </p:nvPr>
        </p:nvSpPr>
        <p:spPr/>
        <p:txBody>
          <a:bodyPr>
            <a:normAutofit/>
          </a:bodyPr>
          <a:lstStyle/>
          <a:p>
            <a:pPr lvl="0"/>
            <a:r>
              <a:rPr lang="en-GB" dirty="0" err="1"/>
              <a:t>LOut</a:t>
            </a:r>
            <a:r>
              <a:rPr lang="en-GB" dirty="0"/>
              <a:t> 12. Acquire a basic knowledge on the potential definition of strategic sustainable development of the agro-farming sector;</a:t>
            </a:r>
          </a:p>
          <a:p>
            <a:pPr lvl="0"/>
            <a:r>
              <a:rPr lang="en-GB" dirty="0" err="1"/>
              <a:t>LOut</a:t>
            </a:r>
            <a:r>
              <a:rPr lang="en-GB" dirty="0"/>
              <a:t> 16. Analyse different scenarios of </a:t>
            </a:r>
            <a:r>
              <a:rPr lang="en-GB" dirty="0" err="1"/>
              <a:t>bioeconomy</a:t>
            </a:r>
            <a:r>
              <a:rPr lang="en-GB" dirty="0"/>
              <a:t> implementation for specific situations, find the most optimal solution and make recommendations;</a:t>
            </a:r>
          </a:p>
          <a:p>
            <a:pPr lvl="0"/>
            <a:r>
              <a:rPr lang="en-GB" dirty="0" err="1"/>
              <a:t>LOut</a:t>
            </a:r>
            <a:r>
              <a:rPr lang="en-GB" dirty="0"/>
              <a:t> 18. Compare and analyse solutions from the application of LCA-based quantitative assessment and their implication on selecting a specific </a:t>
            </a:r>
            <a:r>
              <a:rPr lang="en-GB" dirty="0" err="1"/>
              <a:t>bioeconomy</a:t>
            </a:r>
            <a:r>
              <a:rPr lang="en-GB" dirty="0"/>
              <a:t> solution;</a:t>
            </a:r>
          </a:p>
          <a:p>
            <a:pPr lvl="0"/>
            <a:r>
              <a:rPr lang="en-GB" dirty="0" err="1"/>
              <a:t>LOut</a:t>
            </a:r>
            <a:r>
              <a:rPr lang="en-GB" dirty="0"/>
              <a:t> 20. Explain the different effects on the application of specific </a:t>
            </a:r>
            <a:r>
              <a:rPr lang="en-GB" dirty="0" err="1"/>
              <a:t>bioeconomy</a:t>
            </a:r>
            <a:r>
              <a:rPr lang="en-GB" dirty="0"/>
              <a:t> strategies within the agro-farming sector;</a:t>
            </a:r>
          </a:p>
          <a:p>
            <a:pPr lvl="0"/>
            <a:r>
              <a:rPr lang="en-GB" dirty="0" err="1"/>
              <a:t>LOut</a:t>
            </a:r>
            <a:r>
              <a:rPr lang="en-GB" dirty="0"/>
              <a:t> 23. Justify and recommend potential improvements solutions following a </a:t>
            </a:r>
            <a:r>
              <a:rPr lang="en-GB" dirty="0" err="1"/>
              <a:t>bioeconomy</a:t>
            </a:r>
            <a:r>
              <a:rPr lang="en-GB" dirty="0"/>
              <a:t> evaluation approach</a:t>
            </a:r>
          </a:p>
        </p:txBody>
      </p:sp>
      <p:sp>
        <p:nvSpPr>
          <p:cNvPr id="4" name="Slide Number Placeholder 3"/>
          <p:cNvSpPr>
            <a:spLocks noGrp="1"/>
          </p:cNvSpPr>
          <p:nvPr>
            <p:ph type="sldNum" sz="quarter" idx="12"/>
          </p:nvPr>
        </p:nvSpPr>
        <p:spPr/>
        <p:txBody>
          <a:bodyPr/>
          <a:lstStyle/>
          <a:p>
            <a:fld id="{F5D31388-1EA4-4B74-8FFA-0D39003D9700}" type="slidenum">
              <a:rPr lang="it-IT" smtClean="0"/>
              <a:pPr/>
              <a:t>3</a:t>
            </a:fld>
            <a:endParaRPr lang="it-IT"/>
          </a:p>
        </p:txBody>
      </p:sp>
    </p:spTree>
    <p:extLst>
      <p:ext uri="{BB962C8B-B14F-4D97-AF65-F5344CB8AC3E}">
        <p14:creationId xmlns:p14="http://schemas.microsoft.com/office/powerpoint/2010/main" val="406773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t>Main stages of the</a:t>
            </a:r>
            <a:r>
              <a:rPr lang="en-GB" dirty="0"/>
              <a:t> </a:t>
            </a:r>
            <a:r>
              <a:rPr lang="lv-LV" dirty="0"/>
              <a:t>E-</a:t>
            </a:r>
            <a:r>
              <a:rPr lang="en-GB" dirty="0"/>
              <a:t>LCA</a:t>
            </a:r>
          </a:p>
        </p:txBody>
      </p:sp>
      <p:sp>
        <p:nvSpPr>
          <p:cNvPr id="3" name="Content Placeholder 2"/>
          <p:cNvSpPr>
            <a:spLocks noGrp="1"/>
          </p:cNvSpPr>
          <p:nvPr>
            <p:ph idx="1"/>
          </p:nvPr>
        </p:nvSpPr>
        <p:spPr>
          <a:xfrm>
            <a:off x="375556" y="1773311"/>
            <a:ext cx="8392886" cy="1646906"/>
          </a:xfrm>
        </p:spPr>
        <p:txBody>
          <a:bodyPr/>
          <a:lstStyle/>
          <a:p>
            <a:r>
              <a:rPr lang="en-US" dirty="0"/>
              <a:t>4 LCA stages</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30</a:t>
            </a:fld>
            <a:endParaRPr lang="it-IT"/>
          </a:p>
        </p:txBody>
      </p:sp>
      <p:pic>
        <p:nvPicPr>
          <p:cNvPr id="5" name="Picture 4"/>
          <p:cNvPicPr>
            <a:picLocks noChangeAspect="1"/>
          </p:cNvPicPr>
          <p:nvPr/>
        </p:nvPicPr>
        <p:blipFill>
          <a:blip r:embed="rId3"/>
          <a:stretch>
            <a:fillRect/>
          </a:stretch>
        </p:blipFill>
        <p:spPr>
          <a:xfrm>
            <a:off x="370323" y="5058953"/>
            <a:ext cx="8515350" cy="1333052"/>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5583577" y="1646422"/>
            <a:ext cx="3246097" cy="3232075"/>
          </a:xfrm>
          <a:prstGeom prst="rect">
            <a:avLst/>
          </a:prstGeom>
        </p:spPr>
      </p:pic>
      <p:sp>
        <p:nvSpPr>
          <p:cNvPr id="8" name="Content Placeholder 2"/>
          <p:cNvSpPr txBox="1">
            <a:spLocks/>
          </p:cNvSpPr>
          <p:nvPr/>
        </p:nvSpPr>
        <p:spPr>
          <a:xfrm>
            <a:off x="492787" y="4540040"/>
            <a:ext cx="8392886" cy="16469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Life Cycle Impact assessment</a:t>
            </a:r>
            <a:endParaRPr lang="en-GB" dirty="0"/>
          </a:p>
        </p:txBody>
      </p:sp>
      <p:sp>
        <p:nvSpPr>
          <p:cNvPr id="9" name="Oval 8"/>
          <p:cNvSpPr/>
          <p:nvPr/>
        </p:nvSpPr>
        <p:spPr>
          <a:xfrm>
            <a:off x="5583577" y="3707118"/>
            <a:ext cx="1758462" cy="11713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9" idx="3"/>
            <a:endCxn id="5" idx="0"/>
          </p:cNvCxnSpPr>
          <p:nvPr/>
        </p:nvCxnSpPr>
        <p:spPr>
          <a:xfrm flipH="1">
            <a:off x="4627998" y="4706953"/>
            <a:ext cx="1213100" cy="352000"/>
          </a:xfrm>
          <a:prstGeom prst="straightConnector1">
            <a:avLst/>
          </a:prstGeom>
          <a:ln>
            <a:headEnd type="oval"/>
            <a:tailEnd type="non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D3D8EAC-4B3A-4EF7-A5AF-6F9C51CA971F}"/>
              </a:ext>
            </a:extLst>
          </p:cNvPr>
          <p:cNvPicPr>
            <a:picLocks noChangeAspect="1"/>
          </p:cNvPicPr>
          <p:nvPr/>
        </p:nvPicPr>
        <p:blipFill>
          <a:blip r:embed="rId5"/>
          <a:stretch>
            <a:fillRect/>
          </a:stretch>
        </p:blipFill>
        <p:spPr>
          <a:xfrm>
            <a:off x="2794306" y="1628387"/>
            <a:ext cx="2530944" cy="2947891"/>
          </a:xfrm>
          <a:prstGeom prst="rect">
            <a:avLst/>
          </a:prstGeom>
        </p:spPr>
      </p:pic>
      <p:sp>
        <p:nvSpPr>
          <p:cNvPr id="12" name="Rectangle 11">
            <a:extLst>
              <a:ext uri="{FF2B5EF4-FFF2-40B4-BE49-F238E27FC236}">
                <a16:creationId xmlns:a16="http://schemas.microsoft.com/office/drawing/2014/main" id="{8B97AB64-03CB-4805-A794-09AFEEA2F38C}"/>
              </a:ext>
            </a:extLst>
          </p:cNvPr>
          <p:cNvSpPr/>
          <p:nvPr/>
        </p:nvSpPr>
        <p:spPr>
          <a:xfrm>
            <a:off x="370323" y="6175335"/>
            <a:ext cx="3637241" cy="276999"/>
          </a:xfrm>
          <a:prstGeom prst="rect">
            <a:avLst/>
          </a:prstGeom>
        </p:spPr>
        <p:txBody>
          <a:bodyPr wrap="square">
            <a:spAutoFit/>
          </a:bodyPr>
          <a:lstStyle/>
          <a:p>
            <a:r>
              <a:rPr lang="en-GB" sz="1200" i="1" dirty="0">
                <a:solidFill>
                  <a:srgbClr val="76B82A"/>
                </a:solidFill>
              </a:rPr>
              <a:t>Source: EU B@B Platform</a:t>
            </a:r>
            <a:r>
              <a:rPr lang="lv-LV" sz="1200" i="1" dirty="0">
                <a:solidFill>
                  <a:srgbClr val="76B82A"/>
                </a:solidFill>
              </a:rPr>
              <a:t>, 2020 [12]</a:t>
            </a:r>
            <a:endParaRPr lang="en-GB" sz="1200" i="1" dirty="0">
              <a:solidFill>
                <a:srgbClr val="76B82A"/>
              </a:solidFill>
            </a:endParaRPr>
          </a:p>
        </p:txBody>
      </p:sp>
    </p:spTree>
    <p:extLst>
      <p:ext uri="{BB962C8B-B14F-4D97-AF65-F5344CB8AC3E}">
        <p14:creationId xmlns:p14="http://schemas.microsoft.com/office/powerpoint/2010/main" val="36244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30FA94-FFF0-4805-BF84-DD803DA775B7}"/>
              </a:ext>
            </a:extLst>
          </p:cNvPr>
          <p:cNvPicPr>
            <a:picLocks noChangeAspect="1"/>
          </p:cNvPicPr>
          <p:nvPr/>
        </p:nvPicPr>
        <p:blipFill>
          <a:blip r:embed="rId3"/>
          <a:stretch>
            <a:fillRect/>
          </a:stretch>
        </p:blipFill>
        <p:spPr>
          <a:xfrm>
            <a:off x="738003" y="1655726"/>
            <a:ext cx="7667992" cy="3636194"/>
          </a:xfrm>
          <a:prstGeom prst="rect">
            <a:avLst/>
          </a:prstGeom>
        </p:spPr>
      </p:pic>
      <p:sp>
        <p:nvSpPr>
          <p:cNvPr id="2" name="Title 1"/>
          <p:cNvSpPr>
            <a:spLocks noGrp="1"/>
          </p:cNvSpPr>
          <p:nvPr>
            <p:ph type="title"/>
          </p:nvPr>
        </p:nvSpPr>
        <p:spPr/>
        <p:txBody>
          <a:bodyPr>
            <a:normAutofit fontScale="90000"/>
          </a:bodyPr>
          <a:lstStyle/>
          <a:p>
            <a:r>
              <a:rPr lang="lv-LV" dirty="0"/>
              <a:t>The E-LCA steps towards environmental profiling</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31</a:t>
            </a:fld>
            <a:endParaRPr lang="it-IT"/>
          </a:p>
        </p:txBody>
      </p:sp>
      <p:sp>
        <p:nvSpPr>
          <p:cNvPr id="6" name="Rectangle 5">
            <a:extLst>
              <a:ext uri="{FF2B5EF4-FFF2-40B4-BE49-F238E27FC236}">
                <a16:creationId xmlns:a16="http://schemas.microsoft.com/office/drawing/2014/main" id="{D8941D43-C9CD-4C2F-917F-9EDC9D34EFCE}"/>
              </a:ext>
            </a:extLst>
          </p:cNvPr>
          <p:cNvSpPr/>
          <p:nvPr/>
        </p:nvSpPr>
        <p:spPr>
          <a:xfrm>
            <a:off x="375556" y="6057977"/>
            <a:ext cx="8551274" cy="276999"/>
          </a:xfrm>
          <a:prstGeom prst="rect">
            <a:avLst/>
          </a:prstGeom>
        </p:spPr>
        <p:txBody>
          <a:bodyPr wrap="square">
            <a:spAutoFit/>
          </a:bodyPr>
          <a:lstStyle/>
          <a:p>
            <a:r>
              <a:rPr lang="en-GB" sz="1200" i="1" dirty="0">
                <a:solidFill>
                  <a:srgbClr val="76B82A"/>
                </a:solidFill>
              </a:rPr>
              <a:t>Source: </a:t>
            </a:r>
            <a:r>
              <a:rPr lang="en-GB" sz="1200" i="1" dirty="0" err="1">
                <a:solidFill>
                  <a:srgbClr val="76B82A"/>
                </a:solidFill>
              </a:rPr>
              <a:t>Jingzheng</a:t>
            </a:r>
            <a:r>
              <a:rPr lang="en-GB" sz="1200" i="1" dirty="0">
                <a:solidFill>
                  <a:srgbClr val="76B82A"/>
                </a:solidFill>
              </a:rPr>
              <a:t> Ren, Sara </a:t>
            </a:r>
            <a:r>
              <a:rPr lang="en-GB" sz="1200" i="1" dirty="0" err="1">
                <a:solidFill>
                  <a:srgbClr val="76B82A"/>
                </a:solidFill>
              </a:rPr>
              <a:t>Toniolo</a:t>
            </a:r>
            <a:r>
              <a:rPr lang="en-GB" sz="1200" i="1" dirty="0">
                <a:solidFill>
                  <a:srgbClr val="76B82A"/>
                </a:solidFill>
              </a:rPr>
              <a:t>, 2020 [</a:t>
            </a:r>
            <a:r>
              <a:rPr lang="lv-LV" sz="1200" i="1" dirty="0">
                <a:solidFill>
                  <a:srgbClr val="76B82A"/>
                </a:solidFill>
              </a:rPr>
              <a:t>8</a:t>
            </a:r>
            <a:r>
              <a:rPr lang="en-GB" sz="1200" i="1" dirty="0">
                <a:solidFill>
                  <a:srgbClr val="76B82A"/>
                </a:solidFill>
              </a:rPr>
              <a:t>]</a:t>
            </a:r>
            <a:r>
              <a:rPr lang="lv-LV" sz="1200" i="1" dirty="0">
                <a:solidFill>
                  <a:srgbClr val="76B82A"/>
                </a:solidFill>
              </a:rPr>
              <a:t>; </a:t>
            </a:r>
            <a:r>
              <a:rPr lang="en-US" sz="1200" i="1" dirty="0">
                <a:solidFill>
                  <a:srgbClr val="76B82A"/>
                </a:solidFill>
              </a:rPr>
              <a:t>Laurie E</a:t>
            </a:r>
            <a:r>
              <a:rPr lang="lv-LV" sz="1200" i="1" dirty="0">
                <a:solidFill>
                  <a:srgbClr val="76B82A"/>
                </a:solidFill>
              </a:rPr>
              <a:t>. Et al. , 2016 [16]</a:t>
            </a:r>
            <a:endParaRPr lang="en-GB" sz="1200" i="1" dirty="0">
              <a:solidFill>
                <a:srgbClr val="76B82A"/>
              </a:solidFill>
            </a:endParaRPr>
          </a:p>
        </p:txBody>
      </p:sp>
      <p:sp>
        <p:nvSpPr>
          <p:cNvPr id="7" name="Content Placeholder 2">
            <a:extLst>
              <a:ext uri="{FF2B5EF4-FFF2-40B4-BE49-F238E27FC236}">
                <a16:creationId xmlns:a16="http://schemas.microsoft.com/office/drawing/2014/main" id="{2A565F7B-C9C1-4FEB-A1FF-9B585C2E76D8}"/>
              </a:ext>
            </a:extLst>
          </p:cNvPr>
          <p:cNvSpPr>
            <a:spLocks noGrp="1"/>
          </p:cNvSpPr>
          <p:nvPr>
            <p:ph idx="1"/>
          </p:nvPr>
        </p:nvSpPr>
        <p:spPr>
          <a:xfrm>
            <a:off x="533944" y="5141704"/>
            <a:ext cx="8392886" cy="1030573"/>
          </a:xfrm>
        </p:spPr>
        <p:txBody>
          <a:bodyPr>
            <a:noAutofit/>
          </a:bodyPr>
          <a:lstStyle/>
          <a:p>
            <a:r>
              <a:rPr lang="lv-LV" sz="2000" dirty="0"/>
              <a:t>C</a:t>
            </a:r>
            <a:r>
              <a:rPr lang="en-US" sz="2000" dirty="0" err="1"/>
              <a:t>ompilation</a:t>
            </a:r>
            <a:r>
              <a:rPr lang="en-US" sz="2000" dirty="0"/>
              <a:t> and </a:t>
            </a:r>
            <a:r>
              <a:rPr lang="en-US" sz="2000" b="1" dirty="0"/>
              <a:t>evaluation of inputs, outputs, and potential environmental impacts</a:t>
            </a:r>
            <a:endParaRPr lang="lv-LV" sz="2000" b="1" dirty="0"/>
          </a:p>
          <a:p>
            <a:r>
              <a:rPr lang="lv-LV" sz="2000" b="1" dirty="0"/>
              <a:t>Environmental profile</a:t>
            </a:r>
            <a:r>
              <a:rPr lang="en-US" sz="2000" b="1" dirty="0"/>
              <a:t> </a:t>
            </a:r>
            <a:r>
              <a:rPr lang="lv-LV" sz="2000" b="1" dirty="0"/>
              <a:t>as environmental score</a:t>
            </a:r>
            <a:endParaRPr lang="en-GB" sz="2000" b="1" dirty="0"/>
          </a:p>
        </p:txBody>
      </p:sp>
      <p:grpSp>
        <p:nvGrpSpPr>
          <p:cNvPr id="14" name="Group 13">
            <a:extLst>
              <a:ext uri="{FF2B5EF4-FFF2-40B4-BE49-F238E27FC236}">
                <a16:creationId xmlns:a16="http://schemas.microsoft.com/office/drawing/2014/main" id="{E6288A9D-FCC6-4E25-B0C2-4600EF68D1E3}"/>
              </a:ext>
            </a:extLst>
          </p:cNvPr>
          <p:cNvGrpSpPr/>
          <p:nvPr/>
        </p:nvGrpSpPr>
        <p:grpSpPr>
          <a:xfrm>
            <a:off x="5132677" y="2114504"/>
            <a:ext cx="2954435" cy="2135127"/>
            <a:chOff x="5132677" y="2114504"/>
            <a:chExt cx="2954435" cy="2135127"/>
          </a:xfrm>
        </p:grpSpPr>
        <p:pic>
          <p:nvPicPr>
            <p:cNvPr id="12" name="Picture 11">
              <a:extLst>
                <a:ext uri="{FF2B5EF4-FFF2-40B4-BE49-F238E27FC236}">
                  <a16:creationId xmlns:a16="http://schemas.microsoft.com/office/drawing/2014/main" id="{A58DE8E4-6AAE-495A-BA4D-960746E8688F}"/>
                </a:ext>
              </a:extLst>
            </p:cNvPr>
            <p:cNvPicPr>
              <a:picLocks noChangeAspect="1"/>
            </p:cNvPicPr>
            <p:nvPr/>
          </p:nvPicPr>
          <p:blipFill>
            <a:blip r:embed="rId4"/>
            <a:stretch>
              <a:fillRect/>
            </a:stretch>
          </p:blipFill>
          <p:spPr>
            <a:xfrm>
              <a:off x="5132677" y="2114504"/>
              <a:ext cx="2954435" cy="1711312"/>
            </a:xfrm>
            <a:prstGeom prst="rect">
              <a:avLst/>
            </a:prstGeom>
          </p:spPr>
        </p:pic>
        <p:sp>
          <p:nvSpPr>
            <p:cNvPr id="13" name="Rectangle 12">
              <a:extLst>
                <a:ext uri="{FF2B5EF4-FFF2-40B4-BE49-F238E27FC236}">
                  <a16:creationId xmlns:a16="http://schemas.microsoft.com/office/drawing/2014/main" id="{68D8F2A4-0116-4D96-8E7E-2615B01DD7CC}"/>
                </a:ext>
              </a:extLst>
            </p:cNvPr>
            <p:cNvSpPr/>
            <p:nvPr/>
          </p:nvSpPr>
          <p:spPr>
            <a:xfrm>
              <a:off x="5132677" y="3837303"/>
              <a:ext cx="2954435" cy="41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605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t>
            </a:r>
            <a:r>
              <a:rPr lang="lv-LV" dirty="0"/>
              <a:t>the E-</a:t>
            </a:r>
            <a:r>
              <a:rPr lang="en-US" dirty="0"/>
              <a:t>LCA</a:t>
            </a: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32</a:t>
            </a:fld>
            <a:endParaRPr lang="it-IT"/>
          </a:p>
        </p:txBody>
      </p:sp>
      <p:pic>
        <p:nvPicPr>
          <p:cNvPr id="5" name="Picture 4"/>
          <p:cNvPicPr>
            <a:picLocks noChangeAspect="1"/>
          </p:cNvPicPr>
          <p:nvPr/>
        </p:nvPicPr>
        <p:blipFill>
          <a:blip r:embed="rId2"/>
          <a:stretch>
            <a:fillRect/>
          </a:stretch>
        </p:blipFill>
        <p:spPr>
          <a:xfrm>
            <a:off x="522513" y="2192206"/>
            <a:ext cx="8245929" cy="3696976"/>
          </a:xfrm>
          <a:prstGeom prst="rect">
            <a:avLst/>
          </a:prstGeom>
        </p:spPr>
      </p:pic>
      <p:sp>
        <p:nvSpPr>
          <p:cNvPr id="6" name="Rectangle 5"/>
          <p:cNvSpPr/>
          <p:nvPr/>
        </p:nvSpPr>
        <p:spPr>
          <a:xfrm>
            <a:off x="187777" y="5889182"/>
            <a:ext cx="8768444" cy="668586"/>
          </a:xfrm>
          <a:prstGeom prst="rect">
            <a:avLst/>
          </a:prstGeom>
        </p:spPr>
        <p:txBody>
          <a:bodyPr vert="horz" lIns="91440" tIns="45720" rIns="91440" bIns="45720" rtlCol="0">
            <a:noAutofit/>
          </a:bodyPr>
          <a:lstStyle/>
          <a:p>
            <a:pPr defTabSz="685800">
              <a:lnSpc>
                <a:spcPct val="90000"/>
              </a:lnSpc>
              <a:spcBef>
                <a:spcPts val="750"/>
              </a:spcBef>
            </a:pPr>
            <a:r>
              <a:rPr lang="en-GB" sz="1200" i="1" dirty="0">
                <a:solidFill>
                  <a:srgbClr val="76B82A"/>
                </a:solidFill>
              </a:rPr>
              <a:t>Source</a:t>
            </a:r>
            <a:r>
              <a:rPr lang="en-GB" sz="1200" dirty="0">
                <a:solidFill>
                  <a:srgbClr val="76B82A"/>
                </a:solidFill>
              </a:rPr>
              <a:t>: Mark Jacob </a:t>
            </a:r>
            <a:r>
              <a:rPr lang="en-GB" sz="1200" dirty="0" err="1">
                <a:solidFill>
                  <a:srgbClr val="76B82A"/>
                </a:solidFill>
              </a:rPr>
              <a:t>Goedkoop</a:t>
            </a:r>
            <a:r>
              <a:rPr lang="en-GB" sz="1200" dirty="0">
                <a:solidFill>
                  <a:srgbClr val="76B82A"/>
                </a:solidFill>
              </a:rPr>
              <a:t> et al., Introduction to LCA with SimaPro Environmental Footprint (PEF), Technical Report · January 2016, </a:t>
            </a:r>
            <a:r>
              <a:rPr lang="en-GB" sz="1200" dirty="0">
                <a:solidFill>
                  <a:srgbClr val="76B82A"/>
                </a:solidFill>
                <a:hlinkClick r:id="rId3"/>
              </a:rPr>
              <a:t>https://www.researchgate.net/publication/305444131</a:t>
            </a:r>
            <a:r>
              <a:rPr lang="en-GB" sz="1200" dirty="0">
                <a:solidFill>
                  <a:srgbClr val="76B82A"/>
                </a:solidFill>
              </a:rPr>
              <a:t> </a:t>
            </a:r>
          </a:p>
        </p:txBody>
      </p:sp>
    </p:spTree>
    <p:extLst>
      <p:ext uri="{BB962C8B-B14F-4D97-AF65-F5344CB8AC3E}">
        <p14:creationId xmlns:p14="http://schemas.microsoft.com/office/powerpoint/2010/main" val="3723584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Synopsis</a:t>
            </a:r>
            <a:endParaRPr lang="lv-LV" dirty="0"/>
          </a:p>
        </p:txBody>
      </p:sp>
      <p:sp>
        <p:nvSpPr>
          <p:cNvPr id="3" name="Content Placeholder 2"/>
          <p:cNvSpPr>
            <a:spLocks noGrp="1"/>
          </p:cNvSpPr>
          <p:nvPr>
            <p:ph idx="1"/>
          </p:nvPr>
        </p:nvSpPr>
        <p:spPr>
          <a:xfrm>
            <a:off x="375556" y="1690689"/>
            <a:ext cx="8392886" cy="4087811"/>
          </a:xfrm>
        </p:spPr>
        <p:txBody>
          <a:bodyPr>
            <a:normAutofit/>
          </a:bodyPr>
          <a:lstStyle/>
          <a:p>
            <a:pPr marL="0" indent="0">
              <a:buNone/>
            </a:pPr>
            <a:r>
              <a:rPr lang="lv-LV" dirty="0" err="1"/>
              <a:t>This</a:t>
            </a:r>
            <a:r>
              <a:rPr lang="lv-LV" dirty="0"/>
              <a:t> </a:t>
            </a:r>
            <a:r>
              <a:rPr lang="lv-LV" dirty="0" err="1"/>
              <a:t>lecture</a:t>
            </a:r>
            <a:r>
              <a:rPr lang="lv-LV" dirty="0"/>
              <a:t> </a:t>
            </a:r>
            <a:r>
              <a:rPr lang="lv-LV" dirty="0" err="1"/>
              <a:t>gives</a:t>
            </a:r>
            <a:r>
              <a:rPr lang="lv-LV" dirty="0"/>
              <a:t> </a:t>
            </a:r>
            <a:r>
              <a:rPr lang="lv-LV" dirty="0" err="1"/>
              <a:t>an</a:t>
            </a:r>
            <a:r>
              <a:rPr lang="lv-LV" dirty="0"/>
              <a:t> </a:t>
            </a:r>
            <a:r>
              <a:rPr lang="lv-LV" dirty="0" err="1"/>
              <a:t>insight</a:t>
            </a:r>
            <a:r>
              <a:rPr lang="lv-LV" dirty="0"/>
              <a:t> </a:t>
            </a:r>
            <a:r>
              <a:rPr lang="lv-LV" dirty="0" err="1"/>
              <a:t>into</a:t>
            </a:r>
            <a:r>
              <a:rPr lang="en-US" dirty="0"/>
              <a:t>:</a:t>
            </a:r>
            <a:endParaRPr lang="en-US" sz="1800" dirty="0">
              <a:solidFill>
                <a:srgbClr val="92D050"/>
              </a:solidFill>
            </a:endParaRPr>
          </a:p>
          <a:p>
            <a:pPr lvl="1"/>
            <a:r>
              <a:rPr lang="en-US" dirty="0">
                <a:solidFill>
                  <a:srgbClr val="92D050"/>
                </a:solidFill>
              </a:rPr>
              <a:t>Life Cycle Sustainability Assessment</a:t>
            </a:r>
          </a:p>
          <a:p>
            <a:pPr lvl="1"/>
            <a:r>
              <a:rPr lang="en-US" dirty="0">
                <a:solidFill>
                  <a:srgbClr val="92D050"/>
                </a:solidFill>
              </a:rPr>
              <a:t>Environmental Life Cycle Assessment</a:t>
            </a:r>
          </a:p>
          <a:p>
            <a:pPr lvl="1"/>
            <a:r>
              <a:rPr lang="en-US" dirty="0">
                <a:solidFill>
                  <a:srgbClr val="92D050"/>
                </a:solidFill>
              </a:rPr>
              <a:t>Life Cycle Costs Assessment</a:t>
            </a:r>
            <a:r>
              <a:rPr lang="en-GB" dirty="0">
                <a:solidFill>
                  <a:srgbClr val="92D050"/>
                </a:solidFill>
              </a:rPr>
              <a:t> </a:t>
            </a:r>
          </a:p>
          <a:p>
            <a:r>
              <a:rPr lang="en-GB" dirty="0"/>
              <a:t>The lecture includes also </a:t>
            </a:r>
            <a:r>
              <a:rPr lang="en-US" dirty="0"/>
              <a:t>the explanation of calculation tool able to provide a quantitative approach for screening scenario applying circular and bio-economy solutions</a:t>
            </a:r>
            <a:endParaRPr lang="lv-LV"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33</a:t>
            </a:fld>
            <a:endParaRPr lang="it-IT"/>
          </a:p>
        </p:txBody>
      </p:sp>
    </p:spTree>
    <p:extLst>
      <p:ext uri="{BB962C8B-B14F-4D97-AF65-F5344CB8AC3E}">
        <p14:creationId xmlns:p14="http://schemas.microsoft.com/office/powerpoint/2010/main" val="242490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References</a:t>
            </a:r>
          </a:p>
        </p:txBody>
      </p:sp>
      <p:sp>
        <p:nvSpPr>
          <p:cNvPr id="3" name="Content Placeholder 2"/>
          <p:cNvSpPr>
            <a:spLocks noGrp="1"/>
          </p:cNvSpPr>
          <p:nvPr>
            <p:ph idx="1"/>
          </p:nvPr>
        </p:nvSpPr>
        <p:spPr>
          <a:xfrm>
            <a:off x="375556" y="1556424"/>
            <a:ext cx="8392886" cy="4717375"/>
          </a:xfrm>
        </p:spPr>
        <p:txBody>
          <a:bodyPr>
            <a:noAutofit/>
          </a:bodyPr>
          <a:lstStyle/>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ARE, Switzerland Federal Office for Spatial development ;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https://www.are.admin.ch/are/en/home/media/publications/sustainable-development/brundtland-report.html</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Restorative leadership, Taking the long view: Gro Brundtland on Leadership and Sustainable Development, 2012,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http://restorative-leadership.com/blog/taking-the-long-view-gro-bundtland-on-leadership-and-sustainable-development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Assembly of European Regions;  </a:t>
            </a:r>
            <a:r>
              <a:rPr lang="en-GB"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https://aer.eu/sustainable-development-goals-engaging-regions/</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Elkington, J. (1998), "ACCOUNTING FOR THE TRIPLE BOTTOM LINE", Measuring Business Excellence, Vol. 2 No. 3, pp. 18-22.</a:t>
            </a:r>
          </a:p>
          <a:p>
            <a:pPr marL="342900" lvl="0" indent="-342900">
              <a:lnSpc>
                <a:spcPct val="107000"/>
              </a:lnSpc>
              <a:buFont typeface="+mj-lt"/>
              <a:buAutoNum type="arabicPeriod"/>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Rikardo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Minguez</a:t>
            </a:r>
            <a:r>
              <a:rPr lang="en-GB" sz="1400" dirty="0">
                <a:effectLst/>
                <a:latin typeface="Calibri" panose="020F0502020204030204" pitchFamily="34" charset="0"/>
                <a:ea typeface="Calibri" panose="020F0502020204030204" pitchFamily="34" charset="0"/>
                <a:cs typeface="Times New Roman" panose="02020603050405020304" pitchFamily="18" charset="0"/>
              </a:rPr>
              <a:t> et al., Fostering Education for Circular Economy through Life Cycle Thinking, 2021. DOI: 10.5772/intechopen.98606</a:t>
            </a:r>
          </a:p>
          <a:p>
            <a:pPr marL="342900" lvl="0" indent="-342900">
              <a:lnSpc>
                <a:spcPct val="107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Jingzheng</a:t>
            </a:r>
            <a:r>
              <a:rPr lang="en-GB" sz="1400" dirty="0">
                <a:effectLst/>
                <a:latin typeface="Calibri" panose="020F0502020204030204" pitchFamily="34" charset="0"/>
                <a:ea typeface="Calibri" panose="020F0502020204030204" pitchFamily="34" charset="0"/>
                <a:cs typeface="Times New Roman" panose="02020603050405020304" pitchFamily="18" charset="0"/>
              </a:rPr>
              <a:t> Ren, Sara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Toniolo</a:t>
            </a:r>
            <a:r>
              <a:rPr lang="en-GB" sz="1400" dirty="0">
                <a:effectLst/>
                <a:latin typeface="Calibri" panose="020F0502020204030204" pitchFamily="34" charset="0"/>
                <a:ea typeface="Calibri" panose="020F0502020204030204" pitchFamily="34" charset="0"/>
                <a:cs typeface="Times New Roman" panose="02020603050405020304" pitchFamily="18" charset="0"/>
              </a:rPr>
              <a:t>. Life Cycle Sustainability Assessment for decision-making Methodologies and Case Studies, 2020  </a:t>
            </a:r>
          </a:p>
          <a:p>
            <a:pPr marL="342900" lvl="0" indent="-342900">
              <a:lnSpc>
                <a:spcPct val="107000"/>
              </a:lnSpc>
              <a:buFont typeface="+mj-lt"/>
              <a:buAutoNum type="arabicPeriod"/>
            </a:pPr>
            <a:r>
              <a:rPr lang="fr-FR" sz="1400" dirty="0" err="1">
                <a:effectLst/>
                <a:latin typeface="Calibri" panose="020F0502020204030204" pitchFamily="34" charset="0"/>
                <a:ea typeface="Calibri" panose="020F0502020204030204" pitchFamily="34" charset="0"/>
                <a:cs typeface="Times New Roman" panose="02020603050405020304" pitchFamily="18" charset="0"/>
              </a:rPr>
              <a:t>Manuele</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Margni</a:t>
            </a:r>
            <a:r>
              <a:rPr lang="fr-FR" sz="1400" dirty="0">
                <a:effectLst/>
                <a:latin typeface="Calibri" panose="020F0502020204030204" pitchFamily="34" charset="0"/>
                <a:ea typeface="Calibri" panose="020F0502020204030204" pitchFamily="34" charset="0"/>
                <a:cs typeface="Times New Roman" panose="02020603050405020304" pitchFamily="18" charset="0"/>
              </a:rPr>
              <a:t>, Analyse de cycle de vie et arbitrage dans une perspective d'économie circulaire, Pr.</a:t>
            </a:r>
            <a:r>
              <a:rPr lang="lv-LV"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CIRAIG – École Polytechnique de Montréal</a:t>
            </a:r>
            <a:r>
              <a:rPr lang="lv-LV" sz="1400" dirty="0">
                <a:effectLst/>
                <a:latin typeface="Calibri" panose="020F0502020204030204" pitchFamily="34" charset="0"/>
                <a:ea typeface="Calibri" panose="020F0502020204030204" pitchFamily="34" charset="0"/>
                <a:cs typeface="Times New Roman" panose="02020603050405020304" pitchFamily="18" charset="0"/>
              </a:rPr>
              <a:t> – AMERICANA 2015 conference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Jingzheng</a:t>
            </a:r>
            <a:r>
              <a:rPr lang="en-GB" sz="1400" dirty="0">
                <a:effectLst/>
                <a:latin typeface="Calibri" panose="020F0502020204030204" pitchFamily="34" charset="0"/>
                <a:ea typeface="Calibri" panose="020F0502020204030204" pitchFamily="34" charset="0"/>
                <a:cs typeface="Times New Roman" panose="02020603050405020304" pitchFamily="18" charset="0"/>
              </a:rPr>
              <a:t> Ren et al., Biofuels for a more sustainable future. Life Cycle Sustainability Assessment and Multi-Criteria Decision Making, 2020</a:t>
            </a:r>
          </a:p>
          <a:p>
            <a:pPr marL="0" lvl="0" indent="0">
              <a:lnSpc>
                <a:spcPct val="107000"/>
              </a:lnSpc>
              <a:buNone/>
            </a:pPr>
            <a:endParaRPr lang="en-GB" sz="1400"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34</a:t>
            </a:fld>
            <a:endParaRPr lang="it-IT"/>
          </a:p>
        </p:txBody>
      </p:sp>
    </p:spTree>
    <p:extLst>
      <p:ext uri="{BB962C8B-B14F-4D97-AF65-F5344CB8AC3E}">
        <p14:creationId xmlns:p14="http://schemas.microsoft.com/office/powerpoint/2010/main" val="2682157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References</a:t>
            </a:r>
          </a:p>
        </p:txBody>
      </p:sp>
      <p:sp>
        <p:nvSpPr>
          <p:cNvPr id="3" name="Content Placeholder 2"/>
          <p:cNvSpPr>
            <a:spLocks noGrp="1"/>
          </p:cNvSpPr>
          <p:nvPr>
            <p:ph idx="1"/>
          </p:nvPr>
        </p:nvSpPr>
        <p:spPr>
          <a:xfrm>
            <a:off x="375556" y="1556424"/>
            <a:ext cx="8392886" cy="4717375"/>
          </a:xfrm>
        </p:spPr>
        <p:txBody>
          <a:bodyPr>
            <a:noAutofit/>
          </a:bodyPr>
          <a:lstStyle/>
          <a:p>
            <a:pPr marL="342900" indent="-342900">
              <a:lnSpc>
                <a:spcPct val="107000"/>
              </a:lnSpc>
              <a:buFont typeface="+mj-lt"/>
              <a:buAutoNum type="arabicPeriod" startAt="9"/>
            </a:pPr>
            <a:r>
              <a:rPr lang="lv-LV" sz="1400" dirty="0">
                <a:latin typeface="Calibri" panose="020F0502020204030204" pitchFamily="34" charset="0"/>
                <a:cs typeface="Times New Roman" panose="02020603050405020304" pitchFamily="18" charset="0"/>
              </a:rPr>
              <a:t>Biodiversity international, </a:t>
            </a:r>
            <a:r>
              <a:rPr lang="en-GB" sz="1400" dirty="0">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www.bioversityinternational.org</a:t>
            </a:r>
            <a:r>
              <a:rPr lang="en-GB" sz="1400" dirty="0">
                <a:latin typeface="Calibri" panose="020F0502020204030204" pitchFamily="34" charset="0"/>
                <a:cs typeface="Times New Roman" panose="02020603050405020304" pitchFamily="18" charset="0"/>
              </a:rPr>
              <a:t>, Mainstreaming in sustainable food systems agrobiodiversity </a:t>
            </a:r>
          </a:p>
          <a:p>
            <a:pPr marL="342900" lvl="0" indent="-342900">
              <a:lnSpc>
                <a:spcPct val="107000"/>
              </a:lnSpc>
              <a:buFont typeface="+mj-lt"/>
              <a:buAutoNum type="arabicPeriod" startAt="9"/>
            </a:pPr>
            <a:r>
              <a:rPr lang="en-GB" sz="1400" dirty="0" err="1">
                <a:latin typeface="Calibri" panose="020F0502020204030204" pitchFamily="34" charset="0"/>
                <a:cs typeface="Times New Roman" panose="02020603050405020304" pitchFamily="18" charset="0"/>
              </a:rPr>
              <a:t>Marzia</a:t>
            </a:r>
            <a:r>
              <a:rPr lang="en-GB" sz="1400" dirty="0">
                <a:latin typeface="Calibri" panose="020F0502020204030204" pitchFamily="34" charset="0"/>
                <a:cs typeface="Times New Roman" panose="02020603050405020304" pitchFamily="18" charset="0"/>
              </a:rPr>
              <a:t> Traverso. Life Cycle Sustainability Assessment. Seminar organized BY THE Forum for Sustainability, through Life Cycle Innovation, March 2019 </a:t>
            </a:r>
          </a:p>
          <a:p>
            <a:pPr marL="342900" lvl="0" indent="-342900">
              <a:lnSpc>
                <a:spcPct val="107000"/>
              </a:lnSpc>
              <a:buFont typeface="+mj-lt"/>
              <a:buAutoNum type="arabicPeriod" startAt="9"/>
            </a:pPr>
            <a:r>
              <a:rPr lang="en-GB" sz="1400" dirty="0">
                <a:latin typeface="Calibri" panose="020F0502020204030204" pitchFamily="34" charset="0"/>
                <a:cs typeface="Times New Roman" panose="02020603050405020304" pitchFamily="18" charset="0"/>
              </a:rPr>
              <a:t> </a:t>
            </a:r>
            <a:r>
              <a:rPr lang="lv-LV" sz="1400" dirty="0">
                <a:latin typeface="Calibri" panose="020F0502020204030204" pitchFamily="34" charset="0"/>
                <a:cs typeface="Times New Roman" panose="02020603050405020304" pitchFamily="18" charset="0"/>
              </a:rPr>
              <a:t>M. Traverso, FSLCI webinar 2019, Life Cycle Susteneability Assessment, 2019</a:t>
            </a:r>
            <a:endParaRPr lang="en-GB" sz="1400" dirty="0">
              <a:latin typeface="Calibri" panose="020F0502020204030204" pitchFamily="34" charset="0"/>
              <a:cs typeface="Times New Roman" panose="02020603050405020304" pitchFamily="18" charset="0"/>
            </a:endParaRPr>
          </a:p>
          <a:p>
            <a:pPr marL="342900" lvl="0" indent="-342900">
              <a:lnSpc>
                <a:spcPct val="107000"/>
              </a:lnSpc>
              <a:buFont typeface="+mj-lt"/>
              <a:buAutoNum type="arabicPeriod" startAt="9"/>
            </a:pPr>
            <a:r>
              <a:rPr lang="en-GB" sz="1400" dirty="0">
                <a:latin typeface="Calibri" panose="020F0502020204030204" pitchFamily="34" charset="0"/>
                <a:cs typeface="Times New Roman" panose="02020603050405020304" pitchFamily="18" charset="0"/>
              </a:rPr>
              <a:t>EU B@B Platform – Webinar series “Measuring biodiversity for business and finance” Webinar 2: Case studies on product level biodiversity measurement approaches for business</a:t>
            </a:r>
            <a:r>
              <a:rPr lang="lv-LV" sz="1400" dirty="0">
                <a:latin typeface="Calibri" panose="020F0502020204030204" pitchFamily="34" charset="0"/>
                <a:cs typeface="Times New Roman" panose="02020603050405020304" pitchFamily="18" charset="0"/>
              </a:rPr>
              <a:t>, 2020 </a:t>
            </a:r>
            <a:endParaRPr lang="en-GB" sz="1400" dirty="0">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9"/>
            </a:pPr>
            <a:r>
              <a:rPr lang="en-GB" sz="1400" dirty="0">
                <a:latin typeface="Calibri" panose="020F0502020204030204" pitchFamily="34" charset="0"/>
                <a:cs typeface="Times New Roman" panose="02020603050405020304" pitchFamily="18" charset="0"/>
              </a:rPr>
              <a:t>Laurie E. Drinkwater, Diana </a:t>
            </a:r>
            <a:r>
              <a:rPr lang="en-GB" sz="1400" dirty="0">
                <a:effectLst/>
                <a:latin typeface="Calibri" panose="020F0502020204030204" pitchFamily="34" charset="0"/>
                <a:ea typeface="Calibri" panose="020F0502020204030204" pitchFamily="34" charset="0"/>
                <a:cs typeface="Times New Roman" panose="02020603050405020304" pitchFamily="18" charset="0"/>
              </a:rPr>
              <a:t>Friedman and Louise Buck, Systems Research for Agriculture - Innovative Solutions to Complex Challenges, Published by the Sustainable Agriculture Research and Education (SARE) program, with funding from the National Institute of Food and Agriculture, U.S. Department of Agriculture, 2016 </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D31388-1EA4-4B74-8FFA-0D39003D9700}" type="slidenum">
              <a:rPr lang="it-IT" smtClean="0"/>
              <a:pPr/>
              <a:t>35</a:t>
            </a:fld>
            <a:endParaRPr lang="it-IT"/>
          </a:p>
        </p:txBody>
      </p:sp>
    </p:spTree>
    <p:extLst>
      <p:ext uri="{BB962C8B-B14F-4D97-AF65-F5344CB8AC3E}">
        <p14:creationId xmlns:p14="http://schemas.microsoft.com/office/powerpoint/2010/main" val="203177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Further</a:t>
            </a:r>
            <a:r>
              <a:rPr lang="lv-LV" dirty="0"/>
              <a:t> </a:t>
            </a:r>
            <a:r>
              <a:rPr lang="lv-LV" dirty="0" err="1"/>
              <a:t>reading</a:t>
            </a:r>
            <a:r>
              <a:rPr lang="en-US" dirty="0"/>
              <a:t>s</a:t>
            </a:r>
            <a:endParaRPr lang="lv-LV"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36</a:t>
            </a:fld>
            <a:endParaRPr lang="it-IT"/>
          </a:p>
        </p:txBody>
      </p:sp>
      <p:sp>
        <p:nvSpPr>
          <p:cNvPr id="6" name="Content Placeholder 5"/>
          <p:cNvSpPr>
            <a:spLocks noGrp="1"/>
          </p:cNvSpPr>
          <p:nvPr>
            <p:ph idx="1"/>
          </p:nvPr>
        </p:nvSpPr>
        <p:spPr>
          <a:xfrm>
            <a:off x="375556" y="1690689"/>
            <a:ext cx="8392886" cy="4675863"/>
          </a:xfrm>
        </p:spPr>
        <p:txBody>
          <a:bodyPr>
            <a:noAutofit/>
          </a:bodyPr>
          <a:lstStyle/>
          <a:p>
            <a:pPr marL="457200" lvl="0" indent="-457200">
              <a:buFont typeface="+mj-lt"/>
              <a:buAutoNum type="arabicPeriod"/>
            </a:pPr>
            <a:r>
              <a:rPr lang="en-US" sz="1800" dirty="0" err="1"/>
              <a:t>Jingzheng</a:t>
            </a:r>
            <a:r>
              <a:rPr lang="en-US" sz="1800" dirty="0"/>
              <a:t> Ren, Sara </a:t>
            </a:r>
            <a:r>
              <a:rPr lang="en-US" sz="1800" dirty="0" err="1"/>
              <a:t>Toniolo</a:t>
            </a:r>
            <a:r>
              <a:rPr lang="en-US" sz="1800" dirty="0"/>
              <a:t>. Life Cycle Sustainability Assessment for decision-making Methodologies and Case Studies, 2020  </a:t>
            </a:r>
          </a:p>
          <a:p>
            <a:pPr marL="457200" lvl="0" indent="-457200">
              <a:buFont typeface="+mj-lt"/>
              <a:buAutoNum type="arabicPeriod"/>
            </a:pPr>
            <a:r>
              <a:rPr lang="en-US" sz="1800" dirty="0" err="1"/>
              <a:t>Jingzheng</a:t>
            </a:r>
            <a:r>
              <a:rPr lang="en-US" sz="1800" dirty="0"/>
              <a:t> Ren et al., Biofuels for a more sustainable future. Life Cycle Sustainability Assessment and Multi-Criteria Decision Making, 2020</a:t>
            </a:r>
          </a:p>
          <a:p>
            <a:pPr marL="457200" lvl="0" indent="-457200">
              <a:buFont typeface="+mj-lt"/>
              <a:buAutoNum type="arabicPeriod"/>
            </a:pPr>
            <a:r>
              <a:rPr lang="en-US" sz="1800" dirty="0"/>
              <a:t>Laurie E. Drinkwater, Diana Friedman and Louise Buck, Systems Research for Agriculture - Innovative Solutions to Complex Challenges, Published by the Sustainable Agriculture Research and Education (SARE) program, with funding from the National Institute of Food and Agriculture, U.S. Department of Agriculture, 2016 </a:t>
            </a:r>
          </a:p>
        </p:txBody>
      </p:sp>
    </p:spTree>
    <p:extLst>
      <p:ext uri="{BB962C8B-B14F-4D97-AF65-F5344CB8AC3E}">
        <p14:creationId xmlns:p14="http://schemas.microsoft.com/office/powerpoint/2010/main" val="45199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Short-bio</a:t>
            </a:r>
          </a:p>
        </p:txBody>
      </p:sp>
      <p:sp>
        <p:nvSpPr>
          <p:cNvPr id="4" name="Footer Placeholder 3"/>
          <p:cNvSpPr>
            <a:spLocks noGrp="1"/>
          </p:cNvSpPr>
          <p:nvPr>
            <p:ph type="ftr" sz="quarter" idx="4294967295"/>
          </p:nvPr>
        </p:nvSpPr>
        <p:spPr/>
        <p:txBody>
          <a:bodyPr/>
          <a:lstStyle/>
          <a:p>
            <a:pPr>
              <a:defRPr/>
            </a:pPr>
            <a:endParaRPr lang="lv-LV" dirty="0"/>
          </a:p>
        </p:txBody>
      </p:sp>
      <p:sp>
        <p:nvSpPr>
          <p:cNvPr id="5" name="Slide Number Placeholder 4"/>
          <p:cNvSpPr>
            <a:spLocks noGrp="1"/>
          </p:cNvSpPr>
          <p:nvPr>
            <p:ph type="sldNum" sz="quarter" idx="4294967295"/>
          </p:nvPr>
        </p:nvSpPr>
        <p:spPr/>
        <p:txBody>
          <a:bodyPr/>
          <a:lstStyle/>
          <a:p>
            <a:pPr>
              <a:defRPr/>
            </a:pPr>
            <a:fld id="{A859B909-2B73-4151-A9F9-5FD77C81D415}" type="slidenum">
              <a:rPr lang="lv-LV" smtClean="0"/>
              <a:pPr>
                <a:defRPr/>
              </a:pPr>
              <a:t>37</a:t>
            </a:fld>
            <a:endParaRPr lang="lv-LV"/>
          </a:p>
        </p:txBody>
      </p:sp>
      <p:pic>
        <p:nvPicPr>
          <p:cNvPr id="8" name="Picture 7"/>
          <p:cNvPicPr>
            <a:picLocks noChangeAspect="1"/>
          </p:cNvPicPr>
          <p:nvPr/>
        </p:nvPicPr>
        <p:blipFill>
          <a:blip r:embed="rId2"/>
          <a:stretch>
            <a:fillRect/>
          </a:stretch>
        </p:blipFill>
        <p:spPr>
          <a:xfrm>
            <a:off x="477156" y="1521843"/>
            <a:ext cx="1522154" cy="1773088"/>
          </a:xfrm>
          <a:prstGeom prst="rect">
            <a:avLst/>
          </a:prstGeom>
        </p:spPr>
      </p:pic>
      <p:sp>
        <p:nvSpPr>
          <p:cNvPr id="15" name="Content Placeholder 2"/>
          <p:cNvSpPr txBox="1">
            <a:spLocks/>
          </p:cNvSpPr>
          <p:nvPr/>
        </p:nvSpPr>
        <p:spPr bwMode="auto">
          <a:xfrm>
            <a:off x="2297194" y="1521843"/>
            <a:ext cx="6226319" cy="4650581"/>
          </a:xfrm>
          <a:prstGeom prst="rect">
            <a:avLst/>
          </a:prstGeom>
        </p:spPr>
        <p:txBody>
          <a:bodyPr vert="horz" lIns="91440" tIns="45720" rIns="91440" bIns="45720" rtlCol="0">
            <a:normAutofit fontScale="85000" lnSpcReduction="20000"/>
          </a:bodyPr>
          <a:lstStyle>
            <a:defPPr>
              <a:defRPr lang="it-IT"/>
            </a:defPPr>
            <a:lvl1pPr indent="0" algn="just" defTabSz="685800">
              <a:lnSpc>
                <a:spcPct val="90000"/>
              </a:lnSpc>
              <a:spcBef>
                <a:spcPts val="750"/>
              </a:spcBef>
              <a:buFont typeface="Arial" panose="020B0604020202020204" pitchFamily="34" charset="0"/>
              <a:buNone/>
              <a:defRPr sz="2100">
                <a:solidFill>
                  <a:srgbClr val="76B82A"/>
                </a:solidFill>
              </a:defRPr>
            </a:lvl1pPr>
            <a:lvl2pPr marL="514350" indent="-171450" defTabSz="685800">
              <a:lnSpc>
                <a:spcPct val="90000"/>
              </a:lnSpc>
              <a:spcBef>
                <a:spcPts val="375"/>
              </a:spcBef>
              <a:buFont typeface="Arial" panose="020B0604020202020204" pitchFamily="34" charset="0"/>
              <a:buChar char="•"/>
              <a:defRPr>
                <a:solidFill>
                  <a:srgbClr val="DEDC00"/>
                </a:solidFill>
              </a:defRPr>
            </a:lvl2pPr>
            <a:lvl3pPr marL="857250" indent="-171450" defTabSz="685800">
              <a:lnSpc>
                <a:spcPct val="90000"/>
              </a:lnSpc>
              <a:spcBef>
                <a:spcPts val="375"/>
              </a:spcBef>
              <a:buFont typeface="Arial" panose="020B0604020202020204" pitchFamily="34" charset="0"/>
              <a:buChar char="•"/>
              <a:defRPr sz="1500">
                <a:solidFill>
                  <a:schemeClr val="tx1">
                    <a:lumMod val="85000"/>
                    <a:lumOff val="15000"/>
                  </a:schemeClr>
                </a:solidFill>
              </a:defRPr>
            </a:lvl3pPr>
            <a:lvl4pPr marL="12001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4pPr>
            <a:lvl5pPr marL="1543050" indent="-171450" defTabSz="685800">
              <a:lnSpc>
                <a:spcPct val="90000"/>
              </a:lnSpc>
              <a:spcBef>
                <a:spcPts val="375"/>
              </a:spcBef>
              <a:buFont typeface="Arial" panose="020B0604020202020204" pitchFamily="34" charset="0"/>
              <a:buChar char="•"/>
              <a:defRPr sz="1350">
                <a:solidFill>
                  <a:schemeClr val="tx1">
                    <a:lumMod val="85000"/>
                    <a:lumOff val="15000"/>
                  </a:schemeClr>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b="1" dirty="0"/>
              <a:t>Dr. sc. </a:t>
            </a:r>
            <a:r>
              <a:rPr lang="en-US" b="1" dirty="0" err="1"/>
              <a:t>ing</a:t>
            </a:r>
            <a:r>
              <a:rPr lang="en-US" b="1" dirty="0"/>
              <a:t>., </a:t>
            </a:r>
            <a:r>
              <a:rPr lang="lv-LV" b="1" dirty="0"/>
              <a:t>Francesco Romagnoli, </a:t>
            </a:r>
            <a:r>
              <a:rPr lang="lv-LV" b="1" dirty="0" err="1"/>
              <a:t>Professor</a:t>
            </a:r>
            <a:endParaRPr lang="lv-LV" b="1" dirty="0"/>
          </a:p>
          <a:p>
            <a:r>
              <a:rPr lang="en-GB" dirty="0"/>
              <a:t>Scopus Author ID:	36998780600 </a:t>
            </a:r>
          </a:p>
          <a:p>
            <a:r>
              <a:rPr lang="en-GB" dirty="0" err="1"/>
              <a:t>ORCiD</a:t>
            </a:r>
            <a:r>
              <a:rPr lang="en-GB" dirty="0"/>
              <a:t>: 0000-0003-1814-7310</a:t>
            </a:r>
          </a:p>
          <a:p>
            <a:r>
              <a:rPr lang="en-US" dirty="0"/>
              <a:t>H-index = 14</a:t>
            </a:r>
            <a:endParaRPr lang="en-GB" dirty="0"/>
          </a:p>
          <a:p>
            <a:endParaRPr lang="en-US" dirty="0"/>
          </a:p>
          <a:p>
            <a:pPr marL="342900" indent="-342900">
              <a:buFont typeface="Wingdings" panose="05000000000000000000" pitchFamily="2" charset="2"/>
              <a:buChar char="q"/>
            </a:pPr>
            <a:r>
              <a:rPr lang="en-US" dirty="0"/>
              <a:t>Professor at RTU IESE</a:t>
            </a:r>
            <a:r>
              <a:rPr lang="lv-LV" dirty="0"/>
              <a:t> </a:t>
            </a:r>
            <a:r>
              <a:rPr lang="en-US" dirty="0"/>
              <a:t>with a specialization in Eco-design and</a:t>
            </a:r>
            <a:r>
              <a:rPr lang="lv-LV" dirty="0"/>
              <a:t> </a:t>
            </a:r>
            <a:r>
              <a:rPr lang="lv-LV" dirty="0" err="1"/>
              <a:t>Life</a:t>
            </a:r>
            <a:r>
              <a:rPr lang="lv-LV" dirty="0"/>
              <a:t> </a:t>
            </a:r>
            <a:r>
              <a:rPr lang="lv-LV" dirty="0" err="1"/>
              <a:t>Cycle</a:t>
            </a:r>
            <a:r>
              <a:rPr lang="lv-LV" dirty="0"/>
              <a:t> </a:t>
            </a:r>
            <a:r>
              <a:rPr lang="lv-LV" dirty="0" err="1"/>
              <a:t>Assessment</a:t>
            </a:r>
            <a:endParaRPr lang="en-US" dirty="0"/>
          </a:p>
          <a:p>
            <a:pPr marL="342900" indent="-342900">
              <a:buFont typeface="Wingdings" panose="05000000000000000000" pitchFamily="2" charset="2"/>
              <a:buChar char="q"/>
            </a:pPr>
            <a:r>
              <a:rPr lang="lv-LV" dirty="0"/>
              <a:t>M</a:t>
            </a:r>
            <a:r>
              <a:rPr lang="en-US" dirty="0" err="1"/>
              <a:t>ain</a:t>
            </a:r>
            <a:r>
              <a:rPr lang="en-US" dirty="0"/>
              <a:t> research </a:t>
            </a:r>
            <a:r>
              <a:rPr lang="lv-LV" dirty="0" err="1"/>
              <a:t>areas</a:t>
            </a:r>
            <a:r>
              <a:rPr lang="en-US" dirty="0"/>
              <a:t>: LCA and System Dynamics modelling within techno-feasibility and sustainability evaluations, evaluation of Bio- and circular-economy solutions,  overall Life Cycle Sustainability Assessment including environmental LCA (E-LCA), Life Cycle Costs (LCC) and Social LCA (S-LCA), urban system’s resilience evaluation, biogas</a:t>
            </a:r>
            <a:r>
              <a:rPr lang="lv-LV" dirty="0"/>
              <a:t> </a:t>
            </a:r>
            <a:r>
              <a:rPr lang="lv-LV" dirty="0" err="1"/>
              <a:t>from</a:t>
            </a:r>
            <a:r>
              <a:rPr lang="lv-LV" dirty="0"/>
              <a:t> </a:t>
            </a:r>
            <a:r>
              <a:rPr lang="en-US" dirty="0"/>
              <a:t>seaweeds and microalgae</a:t>
            </a:r>
          </a:p>
          <a:p>
            <a:pPr marL="342900" indent="-342900">
              <a:buFont typeface="Wingdings" panose="05000000000000000000" pitchFamily="2" charset="2"/>
              <a:buChar char="q"/>
            </a:pPr>
            <a:r>
              <a:rPr lang="en-US" dirty="0"/>
              <a:t>Leading of the University courses of: LCA and </a:t>
            </a:r>
            <a:r>
              <a:rPr lang="en-US" dirty="0" err="1"/>
              <a:t>Eocodesign</a:t>
            </a:r>
            <a:r>
              <a:rPr lang="en-US" dirty="0"/>
              <a:t>, Risk and </a:t>
            </a:r>
            <a:r>
              <a:rPr lang="en-US" dirty="0" err="1"/>
              <a:t>Reslience</a:t>
            </a:r>
            <a:r>
              <a:rPr lang="en-US" dirty="0"/>
              <a:t>, Applied Geophysics methods. </a:t>
            </a:r>
          </a:p>
          <a:p>
            <a:pPr marL="342900" indent="-342900">
              <a:buFont typeface="Wingdings" panose="05000000000000000000" pitchFamily="2" charset="2"/>
              <a:buChar char="q"/>
            </a:pPr>
            <a:r>
              <a:rPr lang="lv-LV" dirty="0"/>
              <a:t>H</a:t>
            </a:r>
            <a:r>
              <a:rPr lang="en-US" dirty="0" err="1"/>
              <a:t>ead</a:t>
            </a:r>
            <a:r>
              <a:rPr lang="en-US" dirty="0"/>
              <a:t> of the </a:t>
            </a:r>
            <a:r>
              <a:rPr lang="en-US" dirty="0" err="1"/>
              <a:t>Biosystem</a:t>
            </a:r>
            <a:r>
              <a:rPr lang="en-US" dirty="0"/>
              <a:t> Laboratory at RTU Institute of Energy Systems and Environment</a:t>
            </a:r>
          </a:p>
        </p:txBody>
      </p:sp>
    </p:spTree>
    <p:extLst>
      <p:ext uri="{BB962C8B-B14F-4D97-AF65-F5344CB8AC3E}">
        <p14:creationId xmlns:p14="http://schemas.microsoft.com/office/powerpoint/2010/main" val="1665501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40" y="2719435"/>
            <a:ext cx="8392886" cy="890589"/>
          </a:xfrm>
        </p:spPr>
        <p:txBody>
          <a:bodyPr/>
          <a:lstStyle/>
          <a:p>
            <a:pPr algn="ctr"/>
            <a:r>
              <a:rPr lang="lv-LV" dirty="0" err="1"/>
              <a:t>Thank</a:t>
            </a:r>
            <a:r>
              <a:rPr lang="lv-LV" dirty="0"/>
              <a:t> </a:t>
            </a:r>
            <a:r>
              <a:rPr lang="lv-LV" dirty="0" err="1"/>
              <a:t>you</a:t>
            </a:r>
            <a:endParaRPr lang="lv-LV"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38</a:t>
            </a:fld>
            <a:endParaRPr lang="it-IT"/>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2164673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Biodiversity in Life cycle Assessment (LCA)</a:t>
            </a:r>
          </a:p>
        </p:txBody>
      </p:sp>
      <p:sp>
        <p:nvSpPr>
          <p:cNvPr id="4" name="Slide Number Placeholder 3"/>
          <p:cNvSpPr>
            <a:spLocks noGrp="1"/>
          </p:cNvSpPr>
          <p:nvPr>
            <p:ph type="sldNum" sz="quarter" idx="12"/>
          </p:nvPr>
        </p:nvSpPr>
        <p:spPr/>
        <p:txBody>
          <a:bodyPr/>
          <a:lstStyle/>
          <a:p>
            <a:fld id="{F5D31388-1EA4-4B74-8FFA-0D39003D9700}" type="slidenum">
              <a:rPr lang="it-IT" smtClean="0"/>
              <a:pPr/>
              <a:t>39</a:t>
            </a:fld>
            <a:endParaRPr lang="it-IT"/>
          </a:p>
        </p:txBody>
      </p:sp>
      <p:sp>
        <p:nvSpPr>
          <p:cNvPr id="5" name="Rectangle 4"/>
          <p:cNvSpPr/>
          <p:nvPr/>
        </p:nvSpPr>
        <p:spPr>
          <a:xfrm>
            <a:off x="375556" y="6024302"/>
            <a:ext cx="8768444" cy="438409"/>
          </a:xfrm>
          <a:prstGeom prst="rect">
            <a:avLst/>
          </a:prstGeom>
        </p:spPr>
        <p:txBody>
          <a:bodyPr vert="horz" lIns="91440" tIns="45720" rIns="91440" bIns="45720" rtlCol="0">
            <a:noAutofit/>
          </a:bodyPr>
          <a:lstStyle/>
          <a:p>
            <a:pPr defTabSz="685800">
              <a:lnSpc>
                <a:spcPct val="90000"/>
              </a:lnSpc>
              <a:spcBef>
                <a:spcPts val="750"/>
              </a:spcBef>
            </a:pPr>
            <a:r>
              <a:rPr lang="en-GB" sz="1200" i="1" dirty="0">
                <a:solidFill>
                  <a:srgbClr val="76B82A"/>
                </a:solidFill>
              </a:rPr>
              <a:t>Source</a:t>
            </a:r>
            <a:r>
              <a:rPr lang="en-GB" sz="1200" dirty="0">
                <a:solidFill>
                  <a:srgbClr val="76B82A"/>
                </a:solidFill>
              </a:rPr>
              <a:t>: EU B@B Platform Webinar series “Measuring biodiversity for business and finance”, Webinar 2: Case studies on product level biodiversity measurement approaches for business</a:t>
            </a:r>
          </a:p>
        </p:txBody>
      </p:sp>
      <p:sp>
        <p:nvSpPr>
          <p:cNvPr id="10" name="Content Placeholder 9"/>
          <p:cNvSpPr>
            <a:spLocks noGrp="1"/>
          </p:cNvSpPr>
          <p:nvPr>
            <p:ph idx="1"/>
          </p:nvPr>
        </p:nvSpPr>
        <p:spPr>
          <a:xfrm>
            <a:off x="340386" y="1459770"/>
            <a:ext cx="4231613" cy="3379865"/>
          </a:xfrm>
        </p:spPr>
        <p:txBody>
          <a:bodyPr/>
          <a:lstStyle/>
          <a:p>
            <a:r>
              <a:rPr lang="en-GB" dirty="0" err="1"/>
              <a:t>Characaterization</a:t>
            </a:r>
            <a:r>
              <a:rPr lang="en-GB" dirty="0"/>
              <a:t> </a:t>
            </a:r>
          </a:p>
        </p:txBody>
      </p:sp>
      <p:pic>
        <p:nvPicPr>
          <p:cNvPr id="6" name="Picture 5"/>
          <p:cNvPicPr>
            <a:picLocks noChangeAspect="1"/>
          </p:cNvPicPr>
          <p:nvPr/>
        </p:nvPicPr>
        <p:blipFill>
          <a:blip r:embed="rId3"/>
          <a:stretch>
            <a:fillRect/>
          </a:stretch>
        </p:blipFill>
        <p:spPr>
          <a:xfrm>
            <a:off x="548025" y="2105749"/>
            <a:ext cx="2694373" cy="1180496"/>
          </a:xfrm>
          <a:prstGeom prst="rect">
            <a:avLst/>
          </a:prstGeom>
        </p:spPr>
      </p:pic>
      <p:pic>
        <p:nvPicPr>
          <p:cNvPr id="9" name="Picture 8"/>
          <p:cNvPicPr>
            <a:picLocks noChangeAspect="1"/>
          </p:cNvPicPr>
          <p:nvPr/>
        </p:nvPicPr>
        <p:blipFill>
          <a:blip r:embed="rId4"/>
          <a:stretch>
            <a:fillRect/>
          </a:stretch>
        </p:blipFill>
        <p:spPr>
          <a:xfrm>
            <a:off x="305216" y="3493482"/>
            <a:ext cx="3728671" cy="2377179"/>
          </a:xfrm>
          <a:prstGeom prst="rect">
            <a:avLst/>
          </a:prstGeom>
        </p:spPr>
      </p:pic>
      <p:sp>
        <p:nvSpPr>
          <p:cNvPr id="11" name="Content Placeholder 9"/>
          <p:cNvSpPr txBox="1">
            <a:spLocks/>
          </p:cNvSpPr>
          <p:nvPr/>
        </p:nvSpPr>
        <p:spPr>
          <a:xfrm>
            <a:off x="4607169" y="1413942"/>
            <a:ext cx="4231613" cy="337986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76B82A"/>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DEDC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Mid- or End-point category (</a:t>
            </a:r>
            <a:r>
              <a:rPr lang="en-GB" dirty="0" err="1"/>
              <a:t>ReCiPe</a:t>
            </a:r>
            <a:r>
              <a:rPr lang="en-GB" dirty="0"/>
              <a:t> </a:t>
            </a:r>
            <a:r>
              <a:rPr lang="en-GB" dirty="0" err="1"/>
              <a:t>emthod</a:t>
            </a:r>
            <a:r>
              <a:rPr lang="en-GB" dirty="0"/>
              <a:t>)</a:t>
            </a:r>
          </a:p>
        </p:txBody>
      </p:sp>
      <p:pic>
        <p:nvPicPr>
          <p:cNvPr id="12" name="Picture 11"/>
          <p:cNvPicPr>
            <a:picLocks noChangeAspect="1"/>
          </p:cNvPicPr>
          <p:nvPr/>
        </p:nvPicPr>
        <p:blipFill>
          <a:blip r:embed="rId5"/>
          <a:stretch>
            <a:fillRect/>
          </a:stretch>
        </p:blipFill>
        <p:spPr>
          <a:xfrm>
            <a:off x="4241526" y="2101502"/>
            <a:ext cx="4707473" cy="3769159"/>
          </a:xfrm>
          <a:prstGeom prst="rect">
            <a:avLst/>
          </a:prstGeom>
        </p:spPr>
      </p:pic>
      <p:sp>
        <p:nvSpPr>
          <p:cNvPr id="13" name="Oval 12"/>
          <p:cNvSpPr/>
          <p:nvPr/>
        </p:nvSpPr>
        <p:spPr>
          <a:xfrm>
            <a:off x="7995138" y="4395563"/>
            <a:ext cx="953861" cy="7679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081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Keywords</a:t>
            </a:r>
            <a:endParaRPr lang="lv-LV" dirty="0"/>
          </a:p>
        </p:txBody>
      </p:sp>
      <p:sp>
        <p:nvSpPr>
          <p:cNvPr id="3" name="Content Placeholder 2"/>
          <p:cNvSpPr>
            <a:spLocks noGrp="1"/>
          </p:cNvSpPr>
          <p:nvPr>
            <p:ph idx="1"/>
          </p:nvPr>
        </p:nvSpPr>
        <p:spPr/>
        <p:txBody>
          <a:bodyPr>
            <a:normAutofit/>
          </a:bodyPr>
          <a:lstStyle/>
          <a:p>
            <a:pPr marL="0" indent="0">
              <a:buNone/>
            </a:pPr>
            <a:r>
              <a:rPr lang="en-US" dirty="0"/>
              <a:t>Life Cycle thinking</a:t>
            </a:r>
          </a:p>
          <a:p>
            <a:pPr marL="0" indent="0">
              <a:buNone/>
            </a:pPr>
            <a:r>
              <a:rPr lang="en-US" dirty="0"/>
              <a:t>Sustainability</a:t>
            </a:r>
          </a:p>
          <a:p>
            <a:pPr marL="0" indent="0">
              <a:buNone/>
            </a:pPr>
            <a:r>
              <a:rPr lang="en-US" dirty="0" err="1"/>
              <a:t>Bioeconomy</a:t>
            </a:r>
            <a:r>
              <a:rPr lang="en-US" dirty="0"/>
              <a:t> strategy solutions</a:t>
            </a:r>
          </a:p>
          <a:p>
            <a:pPr marL="0" indent="0">
              <a:buNone/>
            </a:pPr>
            <a:r>
              <a:rPr lang="en-US" dirty="0"/>
              <a:t>Economic assessment </a:t>
            </a:r>
          </a:p>
          <a:p>
            <a:pPr marL="0" indent="0">
              <a:buNone/>
            </a:pPr>
            <a:r>
              <a:rPr lang="en-US" dirty="0"/>
              <a:t>Social Assessment </a:t>
            </a:r>
          </a:p>
          <a:p>
            <a:pPr marL="0" indent="0">
              <a:buNone/>
            </a:pPr>
            <a:r>
              <a:rPr lang="en-US" dirty="0"/>
              <a:t>Comparative assessment</a:t>
            </a:r>
            <a:endParaRPr lang="en-GB" dirty="0"/>
          </a:p>
          <a:p>
            <a:pPr marL="0" indent="0">
              <a:buNone/>
            </a:pPr>
            <a:r>
              <a:rPr lang="en-US" dirty="0"/>
              <a:t>LCA tools</a:t>
            </a:r>
          </a:p>
          <a:p>
            <a:pPr marL="0" indent="0">
              <a:buNone/>
            </a:pPr>
            <a:r>
              <a:rPr lang="en-US" dirty="0"/>
              <a:t>Multi Criteria Analysis</a:t>
            </a:r>
            <a:r>
              <a:rPr lang="lv-LV" dirty="0"/>
              <a:t> (MCA)</a:t>
            </a:r>
            <a:endParaRPr lang="en-US" dirty="0"/>
          </a:p>
          <a:p>
            <a:pPr marL="0" indent="0">
              <a:buNone/>
            </a:pPr>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4</a:t>
            </a:fld>
            <a:endParaRPr lang="it-IT"/>
          </a:p>
        </p:txBody>
      </p:sp>
    </p:spTree>
    <p:extLst>
      <p:ext uri="{BB962C8B-B14F-4D97-AF65-F5344CB8AC3E}">
        <p14:creationId xmlns:p14="http://schemas.microsoft.com/office/powerpoint/2010/main" val="3212374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Biodiversity in Life cycle Assessment (LCA)</a:t>
            </a:r>
          </a:p>
        </p:txBody>
      </p:sp>
      <p:sp>
        <p:nvSpPr>
          <p:cNvPr id="4" name="Slide Number Placeholder 3"/>
          <p:cNvSpPr>
            <a:spLocks noGrp="1"/>
          </p:cNvSpPr>
          <p:nvPr>
            <p:ph type="sldNum" sz="quarter" idx="12"/>
          </p:nvPr>
        </p:nvSpPr>
        <p:spPr/>
        <p:txBody>
          <a:bodyPr/>
          <a:lstStyle/>
          <a:p>
            <a:fld id="{F5D31388-1EA4-4B74-8FFA-0D39003D9700}" type="slidenum">
              <a:rPr lang="it-IT" smtClean="0"/>
              <a:pPr/>
              <a:t>40</a:t>
            </a:fld>
            <a:endParaRPr lang="it-IT"/>
          </a:p>
        </p:txBody>
      </p:sp>
      <p:pic>
        <p:nvPicPr>
          <p:cNvPr id="5" name="Picture 4"/>
          <p:cNvPicPr>
            <a:picLocks noChangeAspect="1"/>
          </p:cNvPicPr>
          <p:nvPr/>
        </p:nvPicPr>
        <p:blipFill>
          <a:blip r:embed="rId3"/>
          <a:stretch>
            <a:fillRect/>
          </a:stretch>
        </p:blipFill>
        <p:spPr>
          <a:xfrm>
            <a:off x="272340" y="2294385"/>
            <a:ext cx="4707473" cy="3769159"/>
          </a:xfrm>
          <a:prstGeom prst="rect">
            <a:avLst/>
          </a:prstGeom>
        </p:spPr>
      </p:pic>
      <p:pic>
        <p:nvPicPr>
          <p:cNvPr id="7" name="Picture 6"/>
          <p:cNvPicPr>
            <a:picLocks noChangeAspect="1"/>
          </p:cNvPicPr>
          <p:nvPr/>
        </p:nvPicPr>
        <p:blipFill>
          <a:blip r:embed="rId4"/>
          <a:stretch>
            <a:fillRect/>
          </a:stretch>
        </p:blipFill>
        <p:spPr>
          <a:xfrm>
            <a:off x="5347875" y="3434599"/>
            <a:ext cx="1155302" cy="2192254"/>
          </a:xfrm>
          <a:prstGeom prst="rect">
            <a:avLst/>
          </a:prstGeom>
        </p:spPr>
      </p:pic>
      <p:sp>
        <p:nvSpPr>
          <p:cNvPr id="8" name="Rectangle 7"/>
          <p:cNvSpPr/>
          <p:nvPr/>
        </p:nvSpPr>
        <p:spPr>
          <a:xfrm>
            <a:off x="6871239" y="4178965"/>
            <a:ext cx="2265265" cy="1418756"/>
          </a:xfrm>
          <a:prstGeom prst="rect">
            <a:avLst/>
          </a:prstGeom>
        </p:spPr>
        <p:txBody>
          <a:bodyPr vert="horz" lIns="91440" tIns="45720" rIns="91440" bIns="45720" rtlCol="0">
            <a:normAutofit/>
          </a:bodyPr>
          <a:lstStyle/>
          <a:p>
            <a:pPr algn="just" defTabSz="685800">
              <a:lnSpc>
                <a:spcPct val="90000"/>
              </a:lnSpc>
              <a:spcBef>
                <a:spcPts val="750"/>
              </a:spcBef>
            </a:pPr>
            <a:r>
              <a:rPr lang="en-GB" b="1" dirty="0">
                <a:solidFill>
                  <a:srgbClr val="76B82A"/>
                </a:solidFill>
              </a:rPr>
              <a:t>Potentially Disappearing Fraction of species (PDFs)</a:t>
            </a:r>
          </a:p>
        </p:txBody>
      </p:sp>
      <p:sp>
        <p:nvSpPr>
          <p:cNvPr id="9" name="Right Arrow 8"/>
          <p:cNvSpPr/>
          <p:nvPr/>
        </p:nvSpPr>
        <p:spPr>
          <a:xfrm>
            <a:off x="6400799" y="4530726"/>
            <a:ext cx="470439" cy="264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3993" y="5976687"/>
            <a:ext cx="8768444" cy="668586"/>
          </a:xfrm>
          <a:prstGeom prst="rect">
            <a:avLst/>
          </a:prstGeom>
        </p:spPr>
        <p:txBody>
          <a:bodyPr vert="horz" lIns="91440" tIns="45720" rIns="91440" bIns="45720" rtlCol="0">
            <a:noAutofit/>
          </a:bodyPr>
          <a:lstStyle/>
          <a:p>
            <a:pPr defTabSz="685800">
              <a:lnSpc>
                <a:spcPct val="90000"/>
              </a:lnSpc>
              <a:spcBef>
                <a:spcPts val="750"/>
              </a:spcBef>
            </a:pPr>
            <a:r>
              <a:rPr lang="en-GB" sz="1200" i="1" dirty="0">
                <a:solidFill>
                  <a:srgbClr val="76B82A"/>
                </a:solidFill>
              </a:rPr>
              <a:t>Source</a:t>
            </a:r>
            <a:r>
              <a:rPr lang="en-GB" sz="1200" dirty="0">
                <a:solidFill>
                  <a:srgbClr val="76B82A"/>
                </a:solidFill>
              </a:rPr>
              <a:t>: EU B@B Platform Webinar series “Measuring biodiversity for business and finance”, Webinar 2: Case studies on product level biodiversity measurement approaches for business; </a:t>
            </a:r>
            <a:r>
              <a:rPr lang="en-GB" sz="1200" dirty="0" err="1">
                <a:solidFill>
                  <a:srgbClr val="76B82A"/>
                </a:solidFill>
              </a:rPr>
              <a:t>Serenella</a:t>
            </a:r>
            <a:r>
              <a:rPr lang="en-GB" sz="1200" dirty="0">
                <a:solidFill>
                  <a:srgbClr val="76B82A"/>
                </a:solidFill>
              </a:rPr>
              <a:t> Sala, The initiative to improve biodiversity coverage in the Product Environmental Footprint (PEF)</a:t>
            </a:r>
          </a:p>
        </p:txBody>
      </p:sp>
      <p:sp>
        <p:nvSpPr>
          <p:cNvPr id="11" name="Down Arrow 10"/>
          <p:cNvSpPr/>
          <p:nvPr/>
        </p:nvSpPr>
        <p:spPr>
          <a:xfrm>
            <a:off x="4402014" y="1614354"/>
            <a:ext cx="339969" cy="6361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598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a:t>Table</a:t>
            </a:r>
            <a:r>
              <a:rPr lang="lv-LV" dirty="0"/>
              <a:t> </a:t>
            </a:r>
            <a:r>
              <a:rPr lang="lv-LV" dirty="0" err="1"/>
              <a:t>of</a:t>
            </a:r>
            <a:r>
              <a:rPr lang="lv-LV" dirty="0"/>
              <a:t> </a:t>
            </a:r>
            <a:r>
              <a:rPr lang="lv-LV" dirty="0" err="1"/>
              <a:t>contents</a:t>
            </a:r>
            <a:endParaRPr lang="lv-LV" dirty="0"/>
          </a:p>
        </p:txBody>
      </p:sp>
      <p:sp>
        <p:nvSpPr>
          <p:cNvPr id="3" name="Content Placeholder 2"/>
          <p:cNvSpPr>
            <a:spLocks noGrp="1"/>
          </p:cNvSpPr>
          <p:nvPr>
            <p:ph idx="1"/>
          </p:nvPr>
        </p:nvSpPr>
        <p:spPr>
          <a:xfrm>
            <a:off x="375556" y="1567559"/>
            <a:ext cx="8392886" cy="3856212"/>
          </a:xfrm>
        </p:spPr>
        <p:txBody>
          <a:bodyPr>
            <a:normAutofit/>
          </a:bodyPr>
          <a:lstStyle/>
          <a:p>
            <a:pPr>
              <a:lnSpc>
                <a:spcPct val="100000"/>
              </a:lnSpc>
            </a:pPr>
            <a:r>
              <a:rPr lang="en-US" dirty="0"/>
              <a:t>General introduction about Life Cycle Sustainability Assessment</a:t>
            </a:r>
          </a:p>
          <a:p>
            <a:pPr>
              <a:lnSpc>
                <a:spcPct val="100000"/>
              </a:lnSpc>
            </a:pPr>
            <a:r>
              <a:rPr lang="en-US" dirty="0"/>
              <a:t>Environmental Life Cycle Assessment in a nut-shell</a:t>
            </a:r>
          </a:p>
          <a:p>
            <a:pPr>
              <a:lnSpc>
                <a:spcPct val="100000"/>
              </a:lnSpc>
            </a:pPr>
            <a:r>
              <a:rPr lang="en-US" dirty="0"/>
              <a:t>Life Cycle Costs Assessment (LCCA)</a:t>
            </a:r>
          </a:p>
          <a:p>
            <a:pPr>
              <a:lnSpc>
                <a:spcPct val="100000"/>
              </a:lnSpc>
            </a:pPr>
            <a:r>
              <a:rPr lang="en-GB" dirty="0"/>
              <a:t>Social Life Cycle Assessment (S-LCA)</a:t>
            </a:r>
          </a:p>
        </p:txBody>
      </p:sp>
      <p:sp>
        <p:nvSpPr>
          <p:cNvPr id="4" name="Slide Number Placeholder 3"/>
          <p:cNvSpPr>
            <a:spLocks noGrp="1"/>
          </p:cNvSpPr>
          <p:nvPr>
            <p:ph type="sldNum" sz="quarter" idx="12"/>
          </p:nvPr>
        </p:nvSpPr>
        <p:spPr/>
        <p:txBody>
          <a:bodyPr/>
          <a:lstStyle/>
          <a:p>
            <a:fld id="{F5D31388-1EA4-4B74-8FFA-0D39003D9700}" type="slidenum">
              <a:rPr lang="it-IT" smtClean="0"/>
              <a:pPr/>
              <a:t>5</a:t>
            </a:fld>
            <a:endParaRPr lang="it-IT"/>
          </a:p>
        </p:txBody>
      </p:sp>
    </p:spTree>
    <p:extLst>
      <p:ext uri="{BB962C8B-B14F-4D97-AF65-F5344CB8AC3E}">
        <p14:creationId xmlns:p14="http://schemas.microsoft.com/office/powerpoint/2010/main" val="29596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6</a:t>
            </a:fld>
            <a:endParaRPr lang="it-IT"/>
          </a:p>
        </p:txBody>
      </p:sp>
      <p:sp>
        <p:nvSpPr>
          <p:cNvPr id="5" name="Titel 1"/>
          <p:cNvSpPr txBox="1">
            <a:spLocks/>
          </p:cNvSpPr>
          <p:nvPr/>
        </p:nvSpPr>
        <p:spPr>
          <a:xfrm>
            <a:off x="685800" y="2346449"/>
            <a:ext cx="7772400" cy="1539751"/>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rgbClr val="159A34"/>
                </a:solidFill>
                <a:latin typeface="Arial Rounded MT Bold" panose="020F0704030504030204" pitchFamily="34" charset="0"/>
                <a:ea typeface="+mj-ea"/>
                <a:cs typeface="+mj-cs"/>
              </a:defRPr>
            </a:lvl1pPr>
          </a:lstStyle>
          <a:p>
            <a:r>
              <a:rPr lang="en-GB" sz="4800" dirty="0"/>
              <a:t>General introduction about Life Cycle Sustainability Assessment</a:t>
            </a:r>
          </a:p>
        </p:txBody>
      </p:sp>
    </p:spTree>
    <p:extLst>
      <p:ext uri="{BB962C8B-B14F-4D97-AF65-F5344CB8AC3E}">
        <p14:creationId xmlns:p14="http://schemas.microsoft.com/office/powerpoint/2010/main" val="193655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
            </a:r>
            <a:r>
              <a:rPr lang="lv-LV" dirty="0"/>
              <a:t> </a:t>
            </a:r>
            <a:r>
              <a:rPr lang="lv-LV" dirty="0" err="1"/>
              <a:t>contents</a:t>
            </a:r>
            <a:endParaRPr lang="lv-LV" dirty="0"/>
          </a:p>
        </p:txBody>
      </p:sp>
      <p:sp>
        <p:nvSpPr>
          <p:cNvPr id="3" name="Content Placeholder 2"/>
          <p:cNvSpPr>
            <a:spLocks noGrp="1"/>
          </p:cNvSpPr>
          <p:nvPr>
            <p:ph idx="1"/>
          </p:nvPr>
        </p:nvSpPr>
        <p:spPr>
          <a:xfrm>
            <a:off x="375556" y="1567558"/>
            <a:ext cx="8392886" cy="4541141"/>
          </a:xfrm>
        </p:spPr>
        <p:txBody>
          <a:bodyPr>
            <a:normAutofit/>
          </a:bodyPr>
          <a:lstStyle/>
          <a:p>
            <a:pPr lvl="0"/>
            <a:r>
              <a:rPr lang="en-US" dirty="0"/>
              <a:t>Sustainability definition</a:t>
            </a:r>
          </a:p>
          <a:p>
            <a:pPr lvl="0"/>
            <a:r>
              <a:rPr lang="en-US" dirty="0"/>
              <a:t>Life Cycle Thinking approach </a:t>
            </a:r>
          </a:p>
          <a:p>
            <a:pPr lvl="0"/>
            <a:r>
              <a:rPr lang="en-US" dirty="0"/>
              <a:t>Life Cycle Sustainability Assessment </a:t>
            </a:r>
          </a:p>
          <a:p>
            <a:pPr lvl="0"/>
            <a:r>
              <a:rPr lang="en-US" dirty="0"/>
              <a:t>Environmental Life Cycle Assessment in a nutshell</a:t>
            </a:r>
            <a:endParaRPr lang="lv-LV" dirty="0"/>
          </a:p>
          <a:p>
            <a:pPr marL="0" lvl="0" indent="0">
              <a:buNone/>
            </a:pPr>
            <a:endParaRPr lang="lv-LV"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7</a:t>
            </a:fld>
            <a:endParaRPr lang="it-IT"/>
          </a:p>
        </p:txBody>
      </p:sp>
    </p:spTree>
    <p:extLst>
      <p:ext uri="{BB962C8B-B14F-4D97-AF65-F5344CB8AC3E}">
        <p14:creationId xmlns:p14="http://schemas.microsoft.com/office/powerpoint/2010/main" val="405857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6" y="5130800"/>
            <a:ext cx="8392886" cy="890589"/>
          </a:xfrm>
        </p:spPr>
        <p:txBody>
          <a:bodyPr/>
          <a:lstStyle/>
          <a:p>
            <a:r>
              <a:rPr lang="en-US" dirty="0"/>
              <a:t>Sustainability definition</a:t>
            </a:r>
          </a:p>
        </p:txBody>
      </p:sp>
      <p:sp>
        <p:nvSpPr>
          <p:cNvPr id="4" name="Slide Number Placeholder 3"/>
          <p:cNvSpPr>
            <a:spLocks noGrp="1"/>
          </p:cNvSpPr>
          <p:nvPr>
            <p:ph type="sldNum" sz="quarter" idx="12"/>
          </p:nvPr>
        </p:nvSpPr>
        <p:spPr/>
        <p:txBody>
          <a:bodyPr/>
          <a:lstStyle/>
          <a:p>
            <a:fld id="{F5D31388-1EA4-4B74-8FFA-0D39003D9700}" type="slidenum">
              <a:rPr lang="it-IT" smtClean="0"/>
              <a:pPr/>
              <a:t>8</a:t>
            </a:fld>
            <a:endParaRPr lang="it-IT"/>
          </a:p>
        </p:txBody>
      </p:sp>
    </p:spTree>
    <p:extLst>
      <p:ext uri="{BB962C8B-B14F-4D97-AF65-F5344CB8AC3E}">
        <p14:creationId xmlns:p14="http://schemas.microsoft.com/office/powerpoint/2010/main" val="270033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56103" y="1480225"/>
            <a:ext cx="2203130" cy="3081336"/>
          </a:xfrm>
          <a:prstGeom prst="rect">
            <a:avLst/>
          </a:prstGeom>
        </p:spPr>
      </p:pic>
      <p:sp>
        <p:nvSpPr>
          <p:cNvPr id="2" name="Title 1"/>
          <p:cNvSpPr>
            <a:spLocks noGrp="1"/>
          </p:cNvSpPr>
          <p:nvPr>
            <p:ph type="title"/>
          </p:nvPr>
        </p:nvSpPr>
        <p:spPr/>
        <p:txBody>
          <a:bodyPr/>
          <a:lstStyle/>
          <a:p>
            <a:r>
              <a:rPr lang="en-GB" dirty="0"/>
              <a:t>What is sustainability?</a:t>
            </a:r>
          </a:p>
        </p:txBody>
      </p:sp>
      <p:sp>
        <p:nvSpPr>
          <p:cNvPr id="3" name="Content Placeholder 2"/>
          <p:cNvSpPr>
            <a:spLocks noGrp="1"/>
          </p:cNvSpPr>
          <p:nvPr>
            <p:ph idx="1"/>
          </p:nvPr>
        </p:nvSpPr>
        <p:spPr>
          <a:xfrm>
            <a:off x="167264" y="1668802"/>
            <a:ext cx="6472919" cy="4351338"/>
          </a:xfrm>
        </p:spPr>
        <p:txBody>
          <a:bodyPr>
            <a:normAutofit lnSpcReduction="10000"/>
          </a:bodyPr>
          <a:lstStyle/>
          <a:p>
            <a:r>
              <a:rPr lang="en-GB" dirty="0"/>
              <a:t>“Our common future” – i.e. “</a:t>
            </a:r>
            <a:r>
              <a:rPr lang="en-GB" b="1" dirty="0" err="1"/>
              <a:t>Brundtland</a:t>
            </a:r>
            <a:r>
              <a:rPr lang="en-GB" b="1" dirty="0"/>
              <a:t> report</a:t>
            </a:r>
            <a:r>
              <a:rPr lang="en-GB" dirty="0"/>
              <a:t>” from United Nations’ World Commission on Environment and Development (1987)</a:t>
            </a:r>
          </a:p>
          <a:p>
            <a:pPr lvl="1"/>
            <a:r>
              <a:rPr lang="en-GB" b="1" dirty="0"/>
              <a:t>Sustainable development </a:t>
            </a:r>
            <a:r>
              <a:rPr lang="en-GB" dirty="0"/>
              <a:t>as “…development that meets the need of the present without compromising the ability of future generations to meet their own needs”</a:t>
            </a:r>
          </a:p>
          <a:p>
            <a:r>
              <a:rPr lang="en-GB" altLang="en-US" dirty="0"/>
              <a:t>Common dimensions of different definition of “sustainable development” and “sustainability”</a:t>
            </a:r>
          </a:p>
          <a:p>
            <a:pPr marL="685800" lvl="1" indent="-342900">
              <a:buFont typeface="+mj-lt"/>
              <a:buAutoNum type="arabicPeriod"/>
            </a:pPr>
            <a:r>
              <a:rPr lang="en-GB" b="1" dirty="0"/>
              <a:t>welfare</a:t>
            </a:r>
          </a:p>
          <a:p>
            <a:pPr marL="685800" lvl="1" indent="-342900">
              <a:buFont typeface="+mj-lt"/>
              <a:buAutoNum type="arabicPeriod"/>
            </a:pPr>
            <a:r>
              <a:rPr lang="en-GB" b="1" dirty="0"/>
              <a:t>inter-generational equity</a:t>
            </a:r>
          </a:p>
          <a:p>
            <a:pPr marL="685800" lvl="1" indent="-342900">
              <a:buFont typeface="+mj-lt"/>
              <a:buAutoNum type="arabicPeriod"/>
            </a:pPr>
            <a:r>
              <a:rPr lang="en-GB" b="1" dirty="0"/>
              <a:t>intra-generational equity</a:t>
            </a:r>
          </a:p>
          <a:p>
            <a:pPr marL="685800" lvl="1" indent="-342900">
              <a:buFont typeface="+mj-lt"/>
              <a:buAutoNum type="arabicPeriod"/>
            </a:pPr>
            <a:r>
              <a:rPr lang="en-GB" b="1" dirty="0"/>
              <a:t>interspecies equity</a:t>
            </a:r>
          </a:p>
          <a:p>
            <a:r>
              <a:rPr lang="en-GB" b="1" dirty="0"/>
              <a:t>Sustainable Development Goal</a:t>
            </a:r>
            <a:r>
              <a:rPr lang="en-GB" dirty="0"/>
              <a:t>s (2015): framework of the 2030 Agenda for Sustainable Development (193 Member States)</a:t>
            </a:r>
          </a:p>
          <a:p>
            <a:endParaRPr lang="en-GB" dirty="0"/>
          </a:p>
          <a:p>
            <a:endParaRPr lang="en-GB" dirty="0"/>
          </a:p>
        </p:txBody>
      </p:sp>
      <p:sp>
        <p:nvSpPr>
          <p:cNvPr id="4" name="Slide Number Placeholder 3"/>
          <p:cNvSpPr>
            <a:spLocks noGrp="1"/>
          </p:cNvSpPr>
          <p:nvPr>
            <p:ph type="sldNum" sz="quarter" idx="12"/>
          </p:nvPr>
        </p:nvSpPr>
        <p:spPr/>
        <p:txBody>
          <a:bodyPr/>
          <a:lstStyle/>
          <a:p>
            <a:fld id="{F5D31388-1EA4-4B74-8FFA-0D39003D9700}" type="slidenum">
              <a:rPr lang="it-IT" smtClean="0"/>
              <a:pPr/>
              <a:t>9</a:t>
            </a:fld>
            <a:endParaRPr lang="it-IT"/>
          </a:p>
        </p:txBody>
      </p:sp>
      <p:sp>
        <p:nvSpPr>
          <p:cNvPr id="6" name="Rectangle 5"/>
          <p:cNvSpPr/>
          <p:nvPr/>
        </p:nvSpPr>
        <p:spPr>
          <a:xfrm>
            <a:off x="299424" y="5963729"/>
            <a:ext cx="8469018" cy="276999"/>
          </a:xfrm>
          <a:prstGeom prst="rect">
            <a:avLst/>
          </a:prstGeom>
        </p:spPr>
        <p:txBody>
          <a:bodyPr wrap="square">
            <a:spAutoFit/>
          </a:bodyPr>
          <a:lstStyle/>
          <a:p>
            <a:r>
              <a:rPr lang="en-GB" sz="1200" i="1" dirty="0">
                <a:solidFill>
                  <a:srgbClr val="76B82A"/>
                </a:solidFill>
              </a:rPr>
              <a:t>Source</a:t>
            </a:r>
            <a:r>
              <a:rPr lang="lv-LV" sz="1200" i="1" dirty="0">
                <a:solidFill>
                  <a:srgbClr val="76B82A"/>
                </a:solidFill>
              </a:rPr>
              <a:t>: ARE [1]</a:t>
            </a:r>
            <a:r>
              <a:rPr lang="en-GB" sz="1200" i="1" dirty="0">
                <a:solidFill>
                  <a:srgbClr val="76B82A"/>
                </a:solidFill>
              </a:rPr>
              <a:t>; Restorative leadership 2012</a:t>
            </a:r>
            <a:r>
              <a:rPr lang="lv-LV" sz="1200" i="1" dirty="0">
                <a:solidFill>
                  <a:srgbClr val="76B82A"/>
                </a:solidFill>
              </a:rPr>
              <a:t> [2]</a:t>
            </a:r>
            <a:endParaRPr lang="en-GB" sz="1200" i="1" dirty="0">
              <a:solidFill>
                <a:srgbClr val="76B82A"/>
              </a:solidFill>
            </a:endParaRPr>
          </a:p>
        </p:txBody>
      </p:sp>
      <p:pic>
        <p:nvPicPr>
          <p:cNvPr id="7" name="Picture 6"/>
          <p:cNvPicPr>
            <a:picLocks noChangeAspect="1"/>
          </p:cNvPicPr>
          <p:nvPr/>
        </p:nvPicPr>
        <p:blipFill>
          <a:blip r:embed="rId4"/>
          <a:stretch>
            <a:fillRect/>
          </a:stretch>
        </p:blipFill>
        <p:spPr>
          <a:xfrm>
            <a:off x="6977089" y="4240510"/>
            <a:ext cx="1999610" cy="1501236"/>
          </a:xfrm>
          <a:prstGeom prst="rect">
            <a:avLst/>
          </a:prstGeom>
        </p:spPr>
      </p:pic>
    </p:spTree>
    <p:extLst>
      <p:ext uri="{BB962C8B-B14F-4D97-AF65-F5344CB8AC3E}">
        <p14:creationId xmlns:p14="http://schemas.microsoft.com/office/powerpoint/2010/main" val="29387513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DA PPT Template" id="{D4780B86-7B3D-4206-AAF2-BA302A4F25A5}" vid="{E31212AF-7BD0-4EE0-9A21-3B8B39FB0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dded xmlns="009b461b-d22b-4144-bb78-40b08bf44d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95BDC47F34A54FABDCAB1B18340115" ma:contentTypeVersion="14" ma:contentTypeDescription="Create a new document." ma:contentTypeScope="" ma:versionID="577d736436aad7e90147a69aac418a83">
  <xsd:schema xmlns:xsd="http://www.w3.org/2001/XMLSchema" xmlns:xs="http://www.w3.org/2001/XMLSchema" xmlns:p="http://schemas.microsoft.com/office/2006/metadata/properties" xmlns:ns2="009b461b-d22b-4144-bb78-40b08bf44dfd" xmlns:ns3="e5da38d3-9311-4eaa-9c0f-92c14a7f68ec" targetNamespace="http://schemas.microsoft.com/office/2006/metadata/properties" ma:root="true" ma:fieldsID="7ef7224999725fd0a3ec99398b7ce991" ns2:_="" ns3:_="">
    <xsd:import namespace="009b461b-d22b-4144-bb78-40b08bf44dfd"/>
    <xsd:import namespace="e5da38d3-9311-4eaa-9c0f-92c14a7f68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Dateadded"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b461b-d22b-4144-bb78-40b08bf44d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added" ma:index="18" nillable="true" ma:displayName="Date added" ma:format="DateOnly" ma:internalName="Dateadded">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da38d3-9311-4eaa-9c0f-92c14a7f68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2C1816-D7EE-4484-95B6-D7CDBB5683FA}">
  <ds:schemaRefs>
    <ds:schemaRef ds:uri="http://schemas.microsoft.com/office/2006/documentManagement/types"/>
    <ds:schemaRef ds:uri="009b461b-d22b-4144-bb78-40b08bf44dfd"/>
    <ds:schemaRef ds:uri="http://purl.org/dc/elements/1.1/"/>
    <ds:schemaRef ds:uri="http://schemas.microsoft.com/office/infopath/2007/PartnerControls"/>
    <ds:schemaRef ds:uri="http://schemas.openxmlformats.org/package/2006/metadata/core-properties"/>
    <ds:schemaRef ds:uri="e5da38d3-9311-4eaa-9c0f-92c14a7f68ec"/>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80E228A-082B-4FC9-8EE7-AAA199664BEC}"/>
</file>

<file path=customXml/itemProps3.xml><?xml version="1.0" encoding="utf-8"?>
<ds:datastoreItem xmlns:ds="http://schemas.openxmlformats.org/officeDocument/2006/customXml" ds:itemID="{AFF7766F-DCAB-4359-98A3-D6606D0AE6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9689</TotalTime>
  <Words>7182</Words>
  <Application>Microsoft Office PowerPoint</Application>
  <PresentationFormat>On-screen Show (4:3)</PresentationFormat>
  <Paragraphs>460</Paragraphs>
  <Slides>40</Slides>
  <Notes>33</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AdvP7C2E</vt:lpstr>
      <vt:lpstr>Arial</vt:lpstr>
      <vt:lpstr>Arial</vt:lpstr>
      <vt:lpstr>Arial Rounded MT Bold</vt:lpstr>
      <vt:lpstr>Calibri</vt:lpstr>
      <vt:lpstr>HelveticaNeue-Light</vt:lpstr>
      <vt:lpstr>Montserrat</vt:lpstr>
      <vt:lpstr>Open Sans</vt:lpstr>
      <vt:lpstr>Roboto</vt:lpstr>
      <vt:lpstr>Times New Roman</vt:lpstr>
      <vt:lpstr>Wingdings</vt:lpstr>
      <vt:lpstr>Tema di Office</vt:lpstr>
      <vt:lpstr>Life Cycle Thinking-based methods and quantitative tools </vt:lpstr>
      <vt:lpstr>Aim/objectives</vt:lpstr>
      <vt:lpstr>Learning outcomes</vt:lpstr>
      <vt:lpstr>Keywords</vt:lpstr>
      <vt:lpstr>Table of contents</vt:lpstr>
      <vt:lpstr>PowerPoint Presentation</vt:lpstr>
      <vt:lpstr>Specific contents</vt:lpstr>
      <vt:lpstr>Sustainability definition</vt:lpstr>
      <vt:lpstr>What is sustainability?</vt:lpstr>
      <vt:lpstr>What is sustainability?</vt:lpstr>
      <vt:lpstr>What is sustainability?</vt:lpstr>
      <vt:lpstr>Sustainability and circularity</vt:lpstr>
      <vt:lpstr>Life Cycle Thinking approach </vt:lpstr>
      <vt:lpstr>From the environmental concerns to a life cycle perspective</vt:lpstr>
      <vt:lpstr>The background of the life cycle thinking</vt:lpstr>
      <vt:lpstr>Life Cycle thinking approach</vt:lpstr>
      <vt:lpstr>Life Cycle Sustainability Assessment </vt:lpstr>
      <vt:lpstr>LCT and sustainability</vt:lpstr>
      <vt:lpstr>LCSA methods</vt:lpstr>
      <vt:lpstr>LCSA standardization</vt:lpstr>
      <vt:lpstr>LCSA standardization</vt:lpstr>
      <vt:lpstr>LCSA basic methodological structure</vt:lpstr>
      <vt:lpstr>LCSA boundaries</vt:lpstr>
      <vt:lpstr>UNEP SETAC LCSA publication</vt:lpstr>
      <vt:lpstr>LCSA implementation</vt:lpstr>
      <vt:lpstr>LCSA benefits</vt:lpstr>
      <vt:lpstr>PowerPoint Presentation</vt:lpstr>
      <vt:lpstr>What is Environmental LCA (E-LCA)?</vt:lpstr>
      <vt:lpstr>E-LCA definition by ISO 14044:2006</vt:lpstr>
      <vt:lpstr>Main stages of the E-LCA</vt:lpstr>
      <vt:lpstr>The E-LCA steps towards environmental profiling</vt:lpstr>
      <vt:lpstr>Role of the E-LCA</vt:lpstr>
      <vt:lpstr>Synopsis</vt:lpstr>
      <vt:lpstr>References</vt:lpstr>
      <vt:lpstr>References</vt:lpstr>
      <vt:lpstr>Further readings</vt:lpstr>
      <vt:lpstr>Short-bio</vt:lpstr>
      <vt:lpstr>Thank you</vt:lpstr>
      <vt:lpstr>Biodiversity in Life cycle Assessment (LCA)</vt:lpstr>
      <vt:lpstr>Biodiversity in Life cycle Assessment (LCA)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Altheo Valentini</dc:creator>
  <cp:lastModifiedBy>Francesco Romagnoli</cp:lastModifiedBy>
  <cp:revision>946</cp:revision>
  <cp:lastPrinted>2021-10-19T11:38:53Z</cp:lastPrinted>
  <dcterms:created xsi:type="dcterms:W3CDTF">2021-06-01T03:14:12Z</dcterms:created>
  <dcterms:modified xsi:type="dcterms:W3CDTF">2021-12-01T15:43:00Z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0x0101005B95BDC47F34A54FABDCAB1B18340115</vt:lpwstr>
  </property>
</Properties>
</file>