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893" r:id="rId5"/>
    <p:sldId id="894" r:id="rId6"/>
    <p:sldId id="895" r:id="rId7"/>
    <p:sldId id="896" r:id="rId8"/>
    <p:sldId id="897" r:id="rId9"/>
    <p:sldId id="256" r:id="rId10"/>
    <p:sldId id="257" r:id="rId11"/>
    <p:sldId id="258" r:id="rId12"/>
    <p:sldId id="259" r:id="rId13"/>
    <p:sldId id="260" r:id="rId14"/>
    <p:sldId id="261" r:id="rId15"/>
    <p:sldId id="262" r:id="rId16"/>
    <p:sldId id="263" r:id="rId17"/>
    <p:sldId id="264" r:id="rId18"/>
    <p:sldId id="277" r:id="rId19"/>
    <p:sldId id="274" r:id="rId20"/>
    <p:sldId id="327" r:id="rId21"/>
    <p:sldId id="318" r:id="rId22"/>
    <p:sldId id="267" r:id="rId23"/>
    <p:sldId id="290" r:id="rId24"/>
    <p:sldId id="279" r:id="rId25"/>
    <p:sldId id="280" r:id="rId26"/>
    <p:sldId id="287" r:id="rId27"/>
    <p:sldId id="338" r:id="rId28"/>
    <p:sldId id="288" r:id="rId29"/>
    <p:sldId id="337" r:id="rId30"/>
    <p:sldId id="328" r:id="rId31"/>
    <p:sldId id="331" r:id="rId32"/>
    <p:sldId id="281" r:id="rId33"/>
    <p:sldId id="291" r:id="rId34"/>
    <p:sldId id="283" r:id="rId35"/>
    <p:sldId id="332" r:id="rId36"/>
    <p:sldId id="340" r:id="rId37"/>
    <p:sldId id="336" r:id="rId38"/>
    <p:sldId id="341" r:id="rId39"/>
    <p:sldId id="866" r:id="rId40"/>
    <p:sldId id="320" r:id="rId41"/>
    <p:sldId id="898" r:id="rId42"/>
    <p:sldId id="899" r:id="rId43"/>
    <p:sldId id="329" r:id="rId44"/>
    <p:sldId id="900" r:id="rId45"/>
    <p:sldId id="330" r:id="rId46"/>
    <p:sldId id="901" r:id="rId47"/>
    <p:sldId id="315" r:id="rId48"/>
    <p:sldId id="317" r:id="rId49"/>
    <p:sldId id="316" r:id="rId50"/>
    <p:sldId id="902" r:id="rId51"/>
    <p:sldId id="313" r:id="rId52"/>
    <p:sldId id="271" r:id="rId53"/>
    <p:sldId id="903" r:id="rId54"/>
    <p:sldId id="904" r:id="rId55"/>
    <p:sldId id="905" r:id="rId56"/>
    <p:sldId id="906" r:id="rId57"/>
    <p:sldId id="907" r:id="rId58"/>
    <p:sldId id="301" r:id="rId59"/>
    <p:sldId id="311" r:id="rId60"/>
    <p:sldId id="333" r:id="rId61"/>
    <p:sldId id="334" r:id="rId62"/>
    <p:sldId id="312" r:id="rId63"/>
    <p:sldId id="286" r:id="rId64"/>
    <p:sldId id="299" r:id="rId65"/>
    <p:sldId id="908" r:id="rId66"/>
    <p:sldId id="307" r:id="rId67"/>
    <p:sldId id="308" r:id="rId68"/>
    <p:sldId id="310" r:id="rId69"/>
    <p:sldId id="323" r:id="rId70"/>
    <p:sldId id="703" r:id="rId71"/>
    <p:sldId id="891" r:id="rId72"/>
    <p:sldId id="335" r:id="rId7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C00"/>
    <a:srgbClr val="76B82A"/>
    <a:srgbClr val="159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61DAC-3FEA-41ED-9FB5-78FC022E4F17}" v="36" dt="2021-12-16T08:54:58.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1" autoAdjust="0"/>
    <p:restoredTop sz="96416" autoAdjust="0"/>
  </p:normalViewPr>
  <p:slideViewPr>
    <p:cSldViewPr snapToGrid="0">
      <p:cViewPr>
        <p:scale>
          <a:sx n="66" d="100"/>
          <a:sy n="66" d="100"/>
        </p:scale>
        <p:origin x="462" y="9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Romagnoli" userId="ad002082-bb14-462d-86c0-4cdbf402af34" providerId="ADAL" clId="{45161DAC-3FEA-41ED-9FB5-78FC022E4F17}"/>
    <pc:docChg chg="custSel addSld delSld modSld">
      <pc:chgData name="Francesco Romagnoli" userId="ad002082-bb14-462d-86c0-4cdbf402af34" providerId="ADAL" clId="{45161DAC-3FEA-41ED-9FB5-78FC022E4F17}" dt="2021-12-17T08:21:57.730" v="175" actId="47"/>
      <pc:docMkLst>
        <pc:docMk/>
      </pc:docMkLst>
      <pc:sldChg chg="del">
        <pc:chgData name="Francesco Romagnoli" userId="ad002082-bb14-462d-86c0-4cdbf402af34" providerId="ADAL" clId="{45161DAC-3FEA-41ED-9FB5-78FC022E4F17}" dt="2021-12-17T08:19:19.880" v="159" actId="47"/>
        <pc:sldMkLst>
          <pc:docMk/>
          <pc:sldMk cId="4244817330" sldId="265"/>
        </pc:sldMkLst>
      </pc:sldChg>
      <pc:sldChg chg="addSp modSp add">
        <pc:chgData name="Francesco Romagnoli" userId="ad002082-bb14-462d-86c0-4cdbf402af34" providerId="ADAL" clId="{45161DAC-3FEA-41ED-9FB5-78FC022E4F17}" dt="2021-12-16T08:47:40.547" v="17"/>
        <pc:sldMkLst>
          <pc:docMk/>
          <pc:sldMk cId="3784424968" sldId="271"/>
        </pc:sldMkLst>
        <pc:spChg chg="add mod">
          <ac:chgData name="Francesco Romagnoli" userId="ad002082-bb14-462d-86c0-4cdbf402af34" providerId="ADAL" clId="{45161DAC-3FEA-41ED-9FB5-78FC022E4F17}" dt="2021-12-16T08:47:40.547" v="17"/>
          <ac:spMkLst>
            <pc:docMk/>
            <pc:sldMk cId="3784424968" sldId="271"/>
            <ac:spMk id="6" creationId="{0229D673-7332-4D1C-B5CA-92D5BD2BE5AF}"/>
          </ac:spMkLst>
        </pc:spChg>
      </pc:sldChg>
      <pc:sldChg chg="delSp mod">
        <pc:chgData name="Francesco Romagnoli" userId="ad002082-bb14-462d-86c0-4cdbf402af34" providerId="ADAL" clId="{45161DAC-3FEA-41ED-9FB5-78FC022E4F17}" dt="2021-12-17T08:20:04.864" v="166" actId="478"/>
        <pc:sldMkLst>
          <pc:docMk/>
          <pc:sldMk cId="878559514" sldId="281"/>
        </pc:sldMkLst>
        <pc:spChg chg="del">
          <ac:chgData name="Francesco Romagnoli" userId="ad002082-bb14-462d-86c0-4cdbf402af34" providerId="ADAL" clId="{45161DAC-3FEA-41ED-9FB5-78FC022E4F17}" dt="2021-12-17T08:20:04.864" v="166" actId="478"/>
          <ac:spMkLst>
            <pc:docMk/>
            <pc:sldMk cId="878559514" sldId="281"/>
            <ac:spMk id="5" creationId="{00000000-0000-0000-0000-000000000000}"/>
          </ac:spMkLst>
        </pc:spChg>
      </pc:sldChg>
      <pc:sldChg chg="delSp mod">
        <pc:chgData name="Francesco Romagnoli" userId="ad002082-bb14-462d-86c0-4cdbf402af34" providerId="ADAL" clId="{45161DAC-3FEA-41ED-9FB5-78FC022E4F17}" dt="2021-12-17T08:20:09.510" v="168" actId="478"/>
        <pc:sldMkLst>
          <pc:docMk/>
          <pc:sldMk cId="557663551" sldId="283"/>
        </pc:sldMkLst>
        <pc:spChg chg="del">
          <ac:chgData name="Francesco Romagnoli" userId="ad002082-bb14-462d-86c0-4cdbf402af34" providerId="ADAL" clId="{45161DAC-3FEA-41ED-9FB5-78FC022E4F17}" dt="2021-12-17T08:20:09.510" v="168" actId="478"/>
          <ac:spMkLst>
            <pc:docMk/>
            <pc:sldMk cId="557663551" sldId="283"/>
            <ac:spMk id="5" creationId="{00000000-0000-0000-0000-000000000000}"/>
          </ac:spMkLst>
        </pc:spChg>
      </pc:sldChg>
      <pc:sldChg chg="del">
        <pc:chgData name="Francesco Romagnoli" userId="ad002082-bb14-462d-86c0-4cdbf402af34" providerId="ADAL" clId="{45161DAC-3FEA-41ED-9FB5-78FC022E4F17}" dt="2021-12-17T08:21:57.730" v="175" actId="47"/>
        <pc:sldMkLst>
          <pc:docMk/>
          <pc:sldMk cId="2445035606" sldId="285"/>
        </pc:sldMkLst>
      </pc:sldChg>
      <pc:sldChg chg="addSp modSp add">
        <pc:chgData name="Francesco Romagnoli" userId="ad002082-bb14-462d-86c0-4cdbf402af34" providerId="ADAL" clId="{45161DAC-3FEA-41ED-9FB5-78FC022E4F17}" dt="2021-12-16T08:48:14.950" v="37"/>
        <pc:sldMkLst>
          <pc:docMk/>
          <pc:sldMk cId="1932865167" sldId="286"/>
        </pc:sldMkLst>
        <pc:spChg chg="add mod">
          <ac:chgData name="Francesco Romagnoli" userId="ad002082-bb14-462d-86c0-4cdbf402af34" providerId="ADAL" clId="{45161DAC-3FEA-41ED-9FB5-78FC022E4F17}" dt="2021-12-16T08:48:14.950" v="37"/>
          <ac:spMkLst>
            <pc:docMk/>
            <pc:sldMk cId="1932865167" sldId="286"/>
            <ac:spMk id="13" creationId="{02792092-CAA3-43E9-898B-88457A85BAAE}"/>
          </ac:spMkLst>
        </pc:spChg>
      </pc:sldChg>
      <pc:sldChg chg="delSp mod">
        <pc:chgData name="Francesco Romagnoli" userId="ad002082-bb14-462d-86c0-4cdbf402af34" providerId="ADAL" clId="{45161DAC-3FEA-41ED-9FB5-78FC022E4F17}" dt="2021-12-17T08:19:38.616" v="160" actId="478"/>
        <pc:sldMkLst>
          <pc:docMk/>
          <pc:sldMk cId="1375798336" sldId="287"/>
        </pc:sldMkLst>
        <pc:spChg chg="del">
          <ac:chgData name="Francesco Romagnoli" userId="ad002082-bb14-462d-86c0-4cdbf402af34" providerId="ADAL" clId="{45161DAC-3FEA-41ED-9FB5-78FC022E4F17}" dt="2021-12-17T08:19:38.616" v="160" actId="478"/>
          <ac:spMkLst>
            <pc:docMk/>
            <pc:sldMk cId="1375798336" sldId="287"/>
            <ac:spMk id="3" creationId="{00000000-0000-0000-0000-000000000000}"/>
          </ac:spMkLst>
        </pc:spChg>
      </pc:sldChg>
      <pc:sldChg chg="delSp mod">
        <pc:chgData name="Francesco Romagnoli" userId="ad002082-bb14-462d-86c0-4cdbf402af34" providerId="ADAL" clId="{45161DAC-3FEA-41ED-9FB5-78FC022E4F17}" dt="2021-12-17T08:19:45.462" v="162" actId="478"/>
        <pc:sldMkLst>
          <pc:docMk/>
          <pc:sldMk cId="4019236092" sldId="288"/>
        </pc:sldMkLst>
        <pc:spChg chg="del">
          <ac:chgData name="Francesco Romagnoli" userId="ad002082-bb14-462d-86c0-4cdbf402af34" providerId="ADAL" clId="{45161DAC-3FEA-41ED-9FB5-78FC022E4F17}" dt="2021-12-17T08:19:45.462" v="162" actId="478"/>
          <ac:spMkLst>
            <pc:docMk/>
            <pc:sldMk cId="4019236092" sldId="288"/>
            <ac:spMk id="3" creationId="{00000000-0000-0000-0000-000000000000}"/>
          </ac:spMkLst>
        </pc:spChg>
      </pc:sldChg>
      <pc:sldChg chg="delSp mod">
        <pc:chgData name="Francesco Romagnoli" userId="ad002082-bb14-462d-86c0-4cdbf402af34" providerId="ADAL" clId="{45161DAC-3FEA-41ED-9FB5-78FC022E4F17}" dt="2021-12-17T08:20:07.391" v="167" actId="478"/>
        <pc:sldMkLst>
          <pc:docMk/>
          <pc:sldMk cId="1984971546" sldId="291"/>
        </pc:sldMkLst>
        <pc:spChg chg="del">
          <ac:chgData name="Francesco Romagnoli" userId="ad002082-bb14-462d-86c0-4cdbf402af34" providerId="ADAL" clId="{45161DAC-3FEA-41ED-9FB5-78FC022E4F17}" dt="2021-12-17T08:20:07.391" v="167" actId="478"/>
          <ac:spMkLst>
            <pc:docMk/>
            <pc:sldMk cId="1984971546" sldId="291"/>
            <ac:spMk id="3" creationId="{00000000-0000-0000-0000-000000000000}"/>
          </ac:spMkLst>
        </pc:spChg>
      </pc:sldChg>
      <pc:sldChg chg="del">
        <pc:chgData name="Francesco Romagnoli" userId="ad002082-bb14-462d-86c0-4cdbf402af34" providerId="ADAL" clId="{45161DAC-3FEA-41ED-9FB5-78FC022E4F17}" dt="2021-12-17T08:21:57.730" v="175" actId="47"/>
        <pc:sldMkLst>
          <pc:docMk/>
          <pc:sldMk cId="1845645366" sldId="295"/>
        </pc:sldMkLst>
      </pc:sldChg>
      <pc:sldChg chg="delSp del mod">
        <pc:chgData name="Francesco Romagnoli" userId="ad002082-bb14-462d-86c0-4cdbf402af34" providerId="ADAL" clId="{45161DAC-3FEA-41ED-9FB5-78FC022E4F17}" dt="2021-12-17T08:21:57.730" v="175" actId="47"/>
        <pc:sldMkLst>
          <pc:docMk/>
          <pc:sldMk cId="139029049" sldId="296"/>
        </pc:sldMkLst>
        <pc:spChg chg="del">
          <ac:chgData name="Francesco Romagnoli" userId="ad002082-bb14-462d-86c0-4cdbf402af34" providerId="ADAL" clId="{45161DAC-3FEA-41ED-9FB5-78FC022E4F17}" dt="2021-12-17T08:20:26.603" v="174" actId="478"/>
          <ac:spMkLst>
            <pc:docMk/>
            <pc:sldMk cId="139029049" sldId="296"/>
            <ac:spMk id="3" creationId="{00000000-0000-0000-0000-000000000000}"/>
          </ac:spMkLst>
        </pc:spChg>
      </pc:sldChg>
      <pc:sldChg chg="del">
        <pc:chgData name="Francesco Romagnoli" userId="ad002082-bb14-462d-86c0-4cdbf402af34" providerId="ADAL" clId="{45161DAC-3FEA-41ED-9FB5-78FC022E4F17}" dt="2021-12-17T08:21:57.730" v="175" actId="47"/>
        <pc:sldMkLst>
          <pc:docMk/>
          <pc:sldMk cId="3417658837" sldId="297"/>
        </pc:sldMkLst>
      </pc:sldChg>
      <pc:sldChg chg="addSp modSp add">
        <pc:chgData name="Francesco Romagnoli" userId="ad002082-bb14-462d-86c0-4cdbf402af34" providerId="ADAL" clId="{45161DAC-3FEA-41ED-9FB5-78FC022E4F17}" dt="2021-12-16T08:48:16.231" v="38"/>
        <pc:sldMkLst>
          <pc:docMk/>
          <pc:sldMk cId="2643485227" sldId="299"/>
        </pc:sldMkLst>
        <pc:spChg chg="add mod">
          <ac:chgData name="Francesco Romagnoli" userId="ad002082-bb14-462d-86c0-4cdbf402af34" providerId="ADAL" clId="{45161DAC-3FEA-41ED-9FB5-78FC022E4F17}" dt="2021-12-16T08:48:16.231" v="38"/>
          <ac:spMkLst>
            <pc:docMk/>
            <pc:sldMk cId="2643485227" sldId="299"/>
            <ac:spMk id="10" creationId="{1188CA3C-7D07-4056-A8E5-F65B0ED757D7}"/>
          </ac:spMkLst>
        </pc:spChg>
      </pc:sldChg>
      <pc:sldChg chg="addSp modSp add">
        <pc:chgData name="Francesco Romagnoli" userId="ad002082-bb14-462d-86c0-4cdbf402af34" providerId="ADAL" clId="{45161DAC-3FEA-41ED-9FB5-78FC022E4F17}" dt="2021-12-16T08:48:07.149" v="32"/>
        <pc:sldMkLst>
          <pc:docMk/>
          <pc:sldMk cId="2981811554" sldId="301"/>
        </pc:sldMkLst>
        <pc:spChg chg="add mod">
          <ac:chgData name="Francesco Romagnoli" userId="ad002082-bb14-462d-86c0-4cdbf402af34" providerId="ADAL" clId="{45161DAC-3FEA-41ED-9FB5-78FC022E4F17}" dt="2021-12-16T08:48:07.149" v="32"/>
          <ac:spMkLst>
            <pc:docMk/>
            <pc:sldMk cId="2981811554" sldId="301"/>
            <ac:spMk id="4" creationId="{A920BFD6-F33D-4CBD-8FEB-2A2612157523}"/>
          </ac:spMkLst>
        </pc:spChg>
      </pc:sldChg>
      <pc:sldChg chg="del">
        <pc:chgData name="Francesco Romagnoli" userId="ad002082-bb14-462d-86c0-4cdbf402af34" providerId="ADAL" clId="{45161DAC-3FEA-41ED-9FB5-78FC022E4F17}" dt="2021-12-17T08:21:57.730" v="175" actId="47"/>
        <pc:sldMkLst>
          <pc:docMk/>
          <pc:sldMk cId="2086711178" sldId="302"/>
        </pc:sldMkLst>
      </pc:sldChg>
      <pc:sldChg chg="addSp modSp add">
        <pc:chgData name="Francesco Romagnoli" userId="ad002082-bb14-462d-86c0-4cdbf402af34" providerId="ADAL" clId="{45161DAC-3FEA-41ED-9FB5-78FC022E4F17}" dt="2021-12-16T08:48:18.972" v="40"/>
        <pc:sldMkLst>
          <pc:docMk/>
          <pc:sldMk cId="245239379" sldId="307"/>
        </pc:sldMkLst>
        <pc:spChg chg="add mod">
          <ac:chgData name="Francesco Romagnoli" userId="ad002082-bb14-462d-86c0-4cdbf402af34" providerId="ADAL" clId="{45161DAC-3FEA-41ED-9FB5-78FC022E4F17}" dt="2021-12-16T08:48:18.972" v="40"/>
          <ac:spMkLst>
            <pc:docMk/>
            <pc:sldMk cId="245239379" sldId="307"/>
            <ac:spMk id="3" creationId="{EE533BD7-87F9-4D71-A7D6-6BCCA2E62437}"/>
          </ac:spMkLst>
        </pc:spChg>
      </pc:sldChg>
      <pc:sldChg chg="addSp modSp add">
        <pc:chgData name="Francesco Romagnoli" userId="ad002082-bb14-462d-86c0-4cdbf402af34" providerId="ADAL" clId="{45161DAC-3FEA-41ED-9FB5-78FC022E4F17}" dt="2021-12-16T08:48:20.155" v="41"/>
        <pc:sldMkLst>
          <pc:docMk/>
          <pc:sldMk cId="3875277303" sldId="308"/>
        </pc:sldMkLst>
        <pc:spChg chg="add mod">
          <ac:chgData name="Francesco Romagnoli" userId="ad002082-bb14-462d-86c0-4cdbf402af34" providerId="ADAL" clId="{45161DAC-3FEA-41ED-9FB5-78FC022E4F17}" dt="2021-12-16T08:48:20.155" v="41"/>
          <ac:spMkLst>
            <pc:docMk/>
            <pc:sldMk cId="3875277303" sldId="308"/>
            <ac:spMk id="3" creationId="{B015FAC2-2CEB-457D-AE10-635F45E4683A}"/>
          </ac:spMkLst>
        </pc:spChg>
      </pc:sldChg>
      <pc:sldChg chg="addSp modSp add">
        <pc:chgData name="Francesco Romagnoli" userId="ad002082-bb14-462d-86c0-4cdbf402af34" providerId="ADAL" clId="{45161DAC-3FEA-41ED-9FB5-78FC022E4F17}" dt="2021-12-16T08:48:21.632" v="42"/>
        <pc:sldMkLst>
          <pc:docMk/>
          <pc:sldMk cId="3737072923" sldId="310"/>
        </pc:sldMkLst>
        <pc:spChg chg="add mod">
          <ac:chgData name="Francesco Romagnoli" userId="ad002082-bb14-462d-86c0-4cdbf402af34" providerId="ADAL" clId="{45161DAC-3FEA-41ED-9FB5-78FC022E4F17}" dt="2021-12-16T08:48:21.632" v="42"/>
          <ac:spMkLst>
            <pc:docMk/>
            <pc:sldMk cId="3737072923" sldId="310"/>
            <ac:spMk id="9" creationId="{D06C4533-D30B-4BF5-94AD-DD934DA7761A}"/>
          </ac:spMkLst>
        </pc:spChg>
      </pc:sldChg>
      <pc:sldChg chg="addSp modSp add">
        <pc:chgData name="Francesco Romagnoli" userId="ad002082-bb14-462d-86c0-4cdbf402af34" providerId="ADAL" clId="{45161DAC-3FEA-41ED-9FB5-78FC022E4F17}" dt="2021-12-16T08:48:08.419" v="33"/>
        <pc:sldMkLst>
          <pc:docMk/>
          <pc:sldMk cId="2762408765" sldId="311"/>
        </pc:sldMkLst>
        <pc:spChg chg="add mod">
          <ac:chgData name="Francesco Romagnoli" userId="ad002082-bb14-462d-86c0-4cdbf402af34" providerId="ADAL" clId="{45161DAC-3FEA-41ED-9FB5-78FC022E4F17}" dt="2021-12-16T08:48:08.419" v="33"/>
          <ac:spMkLst>
            <pc:docMk/>
            <pc:sldMk cId="2762408765" sldId="311"/>
            <ac:spMk id="19" creationId="{C0E62CF2-6893-4193-8824-BACC9224FCBE}"/>
          </ac:spMkLst>
        </pc:spChg>
      </pc:sldChg>
      <pc:sldChg chg="addSp modSp add">
        <pc:chgData name="Francesco Romagnoli" userId="ad002082-bb14-462d-86c0-4cdbf402af34" providerId="ADAL" clId="{45161DAC-3FEA-41ED-9FB5-78FC022E4F17}" dt="2021-12-16T08:48:13.625" v="36"/>
        <pc:sldMkLst>
          <pc:docMk/>
          <pc:sldMk cId="821654306" sldId="312"/>
        </pc:sldMkLst>
        <pc:spChg chg="add mod">
          <ac:chgData name="Francesco Romagnoli" userId="ad002082-bb14-462d-86c0-4cdbf402af34" providerId="ADAL" clId="{45161DAC-3FEA-41ED-9FB5-78FC022E4F17}" dt="2021-12-16T08:48:13.625" v="36"/>
          <ac:spMkLst>
            <pc:docMk/>
            <pc:sldMk cId="821654306" sldId="312"/>
            <ac:spMk id="13" creationId="{21BFC472-FD97-4E32-B1FA-7E025914C103}"/>
          </ac:spMkLst>
        </pc:spChg>
      </pc:sldChg>
      <pc:sldChg chg="add">
        <pc:chgData name="Francesco Romagnoli" userId="ad002082-bb14-462d-86c0-4cdbf402af34" providerId="ADAL" clId="{45161DAC-3FEA-41ED-9FB5-78FC022E4F17}" dt="2021-12-16T08:47:15.085" v="0"/>
        <pc:sldMkLst>
          <pc:docMk/>
          <pc:sldMk cId="2711550459" sldId="313"/>
        </pc:sldMkLst>
      </pc:sldChg>
      <pc:sldChg chg="addSp modSp add">
        <pc:chgData name="Francesco Romagnoli" userId="ad002082-bb14-462d-86c0-4cdbf402af34" providerId="ADAL" clId="{45161DAC-3FEA-41ED-9FB5-78FC022E4F17}" dt="2021-12-16T08:47:31.564" v="12"/>
        <pc:sldMkLst>
          <pc:docMk/>
          <pc:sldMk cId="4243191011" sldId="315"/>
        </pc:sldMkLst>
        <pc:spChg chg="add mod">
          <ac:chgData name="Francesco Romagnoli" userId="ad002082-bb14-462d-86c0-4cdbf402af34" providerId="ADAL" clId="{45161DAC-3FEA-41ED-9FB5-78FC022E4F17}" dt="2021-12-16T08:47:31.564" v="12"/>
          <ac:spMkLst>
            <pc:docMk/>
            <pc:sldMk cId="4243191011" sldId="315"/>
            <ac:spMk id="7" creationId="{ABA4BAB5-011E-4E96-BBB3-F90907F63424}"/>
          </ac:spMkLst>
        </pc:spChg>
      </pc:sldChg>
      <pc:sldChg chg="addSp modSp add">
        <pc:chgData name="Francesco Romagnoli" userId="ad002082-bb14-462d-86c0-4cdbf402af34" providerId="ADAL" clId="{45161DAC-3FEA-41ED-9FB5-78FC022E4F17}" dt="2021-12-16T08:47:33.556" v="14"/>
        <pc:sldMkLst>
          <pc:docMk/>
          <pc:sldMk cId="1210709311" sldId="316"/>
        </pc:sldMkLst>
        <pc:spChg chg="add mod">
          <ac:chgData name="Francesco Romagnoli" userId="ad002082-bb14-462d-86c0-4cdbf402af34" providerId="ADAL" clId="{45161DAC-3FEA-41ED-9FB5-78FC022E4F17}" dt="2021-12-16T08:47:33.556" v="14"/>
          <ac:spMkLst>
            <pc:docMk/>
            <pc:sldMk cId="1210709311" sldId="316"/>
            <ac:spMk id="11" creationId="{B4B63643-EDE5-49E1-A998-C8143E72D788}"/>
          </ac:spMkLst>
        </pc:spChg>
      </pc:sldChg>
      <pc:sldChg chg="addSp modSp add">
        <pc:chgData name="Francesco Romagnoli" userId="ad002082-bb14-462d-86c0-4cdbf402af34" providerId="ADAL" clId="{45161DAC-3FEA-41ED-9FB5-78FC022E4F17}" dt="2021-12-16T08:47:33.038" v="13"/>
        <pc:sldMkLst>
          <pc:docMk/>
          <pc:sldMk cId="2083131070" sldId="317"/>
        </pc:sldMkLst>
        <pc:spChg chg="add mod">
          <ac:chgData name="Francesco Romagnoli" userId="ad002082-bb14-462d-86c0-4cdbf402af34" providerId="ADAL" clId="{45161DAC-3FEA-41ED-9FB5-78FC022E4F17}" dt="2021-12-16T08:47:33.038" v="13"/>
          <ac:spMkLst>
            <pc:docMk/>
            <pc:sldMk cId="2083131070" sldId="317"/>
            <ac:spMk id="4" creationId="{DC0C8F46-F7B3-43F3-BD95-54778996AE53}"/>
          </ac:spMkLst>
        </pc:spChg>
      </pc:sldChg>
      <pc:sldChg chg="addSp modSp add">
        <pc:chgData name="Francesco Romagnoli" userId="ad002082-bb14-462d-86c0-4cdbf402af34" providerId="ADAL" clId="{45161DAC-3FEA-41ED-9FB5-78FC022E4F17}" dt="2021-12-16T08:47:23.558" v="5"/>
        <pc:sldMkLst>
          <pc:docMk/>
          <pc:sldMk cId="2273932857" sldId="320"/>
        </pc:sldMkLst>
        <pc:spChg chg="add mod">
          <ac:chgData name="Francesco Romagnoli" userId="ad002082-bb14-462d-86c0-4cdbf402af34" providerId="ADAL" clId="{45161DAC-3FEA-41ED-9FB5-78FC022E4F17}" dt="2021-12-16T08:47:23.558" v="5"/>
          <ac:spMkLst>
            <pc:docMk/>
            <pc:sldMk cId="2273932857" sldId="320"/>
            <ac:spMk id="4" creationId="{AA941D5E-4595-4849-B89F-F71D91DCE25B}"/>
          </ac:spMkLst>
        </pc:spChg>
      </pc:sldChg>
      <pc:sldChg chg="addSp modSp add mod">
        <pc:chgData name="Francesco Romagnoli" userId="ad002082-bb14-462d-86c0-4cdbf402af34" providerId="ADAL" clId="{45161DAC-3FEA-41ED-9FB5-78FC022E4F17}" dt="2021-12-16T08:48:22.955" v="43"/>
        <pc:sldMkLst>
          <pc:docMk/>
          <pc:sldMk cId="3398683161" sldId="323"/>
        </pc:sldMkLst>
        <pc:spChg chg="mod">
          <ac:chgData name="Francesco Romagnoli" userId="ad002082-bb14-462d-86c0-4cdbf402af34" providerId="ADAL" clId="{45161DAC-3FEA-41ED-9FB5-78FC022E4F17}" dt="2021-12-16T08:47:15.246" v="4" actId="27636"/>
          <ac:spMkLst>
            <pc:docMk/>
            <pc:sldMk cId="3398683161" sldId="323"/>
            <ac:spMk id="3" creationId="{00000000-0000-0000-0000-000000000000}"/>
          </ac:spMkLst>
        </pc:spChg>
        <pc:spChg chg="add mod">
          <ac:chgData name="Francesco Romagnoli" userId="ad002082-bb14-462d-86c0-4cdbf402af34" providerId="ADAL" clId="{45161DAC-3FEA-41ED-9FB5-78FC022E4F17}" dt="2021-12-16T08:48:22.955" v="43"/>
          <ac:spMkLst>
            <pc:docMk/>
            <pc:sldMk cId="3398683161" sldId="323"/>
            <ac:spMk id="4" creationId="{FA150CB7-C2C7-40D1-B887-DB78DB8E57B5}"/>
          </ac:spMkLst>
        </pc:spChg>
      </pc:sldChg>
      <pc:sldChg chg="del">
        <pc:chgData name="Francesco Romagnoli" userId="ad002082-bb14-462d-86c0-4cdbf402af34" providerId="ADAL" clId="{45161DAC-3FEA-41ED-9FB5-78FC022E4F17}" dt="2021-12-17T08:21:57.730" v="175" actId="47"/>
        <pc:sldMkLst>
          <pc:docMk/>
          <pc:sldMk cId="3356900114" sldId="325"/>
        </pc:sldMkLst>
      </pc:sldChg>
      <pc:sldChg chg="del">
        <pc:chgData name="Francesco Romagnoli" userId="ad002082-bb14-462d-86c0-4cdbf402af34" providerId="ADAL" clId="{45161DAC-3FEA-41ED-9FB5-78FC022E4F17}" dt="2021-12-17T08:21:57.730" v="175" actId="47"/>
        <pc:sldMkLst>
          <pc:docMk/>
          <pc:sldMk cId="3847910042" sldId="326"/>
        </pc:sldMkLst>
      </pc:sldChg>
      <pc:sldChg chg="delSp mod">
        <pc:chgData name="Francesco Romagnoli" userId="ad002082-bb14-462d-86c0-4cdbf402af34" providerId="ADAL" clId="{45161DAC-3FEA-41ED-9FB5-78FC022E4F17}" dt="2021-12-17T08:19:51.899" v="164" actId="478"/>
        <pc:sldMkLst>
          <pc:docMk/>
          <pc:sldMk cId="3720220276" sldId="328"/>
        </pc:sldMkLst>
        <pc:spChg chg="del">
          <ac:chgData name="Francesco Romagnoli" userId="ad002082-bb14-462d-86c0-4cdbf402af34" providerId="ADAL" clId="{45161DAC-3FEA-41ED-9FB5-78FC022E4F17}" dt="2021-12-17T08:19:51.899" v="164" actId="478"/>
          <ac:spMkLst>
            <pc:docMk/>
            <pc:sldMk cId="3720220276" sldId="328"/>
            <ac:spMk id="3" creationId="{00000000-0000-0000-0000-000000000000}"/>
          </ac:spMkLst>
        </pc:spChg>
      </pc:sldChg>
      <pc:sldChg chg="addSp modSp add">
        <pc:chgData name="Francesco Romagnoli" userId="ad002082-bb14-462d-86c0-4cdbf402af34" providerId="ADAL" clId="{45161DAC-3FEA-41ED-9FB5-78FC022E4F17}" dt="2021-12-16T08:47:26.109" v="8"/>
        <pc:sldMkLst>
          <pc:docMk/>
          <pc:sldMk cId="2616865975" sldId="329"/>
        </pc:sldMkLst>
        <pc:spChg chg="add mod">
          <ac:chgData name="Francesco Romagnoli" userId="ad002082-bb14-462d-86c0-4cdbf402af34" providerId="ADAL" clId="{45161DAC-3FEA-41ED-9FB5-78FC022E4F17}" dt="2021-12-16T08:47:26.109" v="8"/>
          <ac:spMkLst>
            <pc:docMk/>
            <pc:sldMk cId="2616865975" sldId="329"/>
            <ac:spMk id="4" creationId="{49A9180C-6079-434B-89BB-08C6D2DE3103}"/>
          </ac:spMkLst>
        </pc:spChg>
      </pc:sldChg>
      <pc:sldChg chg="addSp modSp add mod">
        <pc:chgData name="Francesco Romagnoli" userId="ad002082-bb14-462d-86c0-4cdbf402af34" providerId="ADAL" clId="{45161DAC-3FEA-41ED-9FB5-78FC022E4F17}" dt="2021-12-16T08:47:29.543" v="10"/>
        <pc:sldMkLst>
          <pc:docMk/>
          <pc:sldMk cId="1660632980" sldId="330"/>
        </pc:sldMkLst>
        <pc:spChg chg="mod">
          <ac:chgData name="Francesco Romagnoli" userId="ad002082-bb14-462d-86c0-4cdbf402af34" providerId="ADAL" clId="{45161DAC-3FEA-41ED-9FB5-78FC022E4F17}" dt="2021-12-16T08:47:15.156" v="1" actId="27636"/>
          <ac:spMkLst>
            <pc:docMk/>
            <pc:sldMk cId="1660632980" sldId="330"/>
            <ac:spMk id="4" creationId="{D6C12561-192E-40CF-872D-2C8CCE23CD9F}"/>
          </ac:spMkLst>
        </pc:spChg>
        <pc:spChg chg="add mod">
          <ac:chgData name="Francesco Romagnoli" userId="ad002082-bb14-462d-86c0-4cdbf402af34" providerId="ADAL" clId="{45161DAC-3FEA-41ED-9FB5-78FC022E4F17}" dt="2021-12-16T08:47:29.543" v="10"/>
          <ac:spMkLst>
            <pc:docMk/>
            <pc:sldMk cId="1660632980" sldId="330"/>
            <ac:spMk id="5" creationId="{17B7C818-2889-4D52-AD2E-FC8C24157EF2}"/>
          </ac:spMkLst>
        </pc:spChg>
      </pc:sldChg>
      <pc:sldChg chg="delSp mod">
        <pc:chgData name="Francesco Romagnoli" userId="ad002082-bb14-462d-86c0-4cdbf402af34" providerId="ADAL" clId="{45161DAC-3FEA-41ED-9FB5-78FC022E4F17}" dt="2021-12-17T08:19:53.972" v="165" actId="478"/>
        <pc:sldMkLst>
          <pc:docMk/>
          <pc:sldMk cId="3348554449" sldId="331"/>
        </pc:sldMkLst>
        <pc:spChg chg="del">
          <ac:chgData name="Francesco Romagnoli" userId="ad002082-bb14-462d-86c0-4cdbf402af34" providerId="ADAL" clId="{45161DAC-3FEA-41ED-9FB5-78FC022E4F17}" dt="2021-12-17T08:19:53.972" v="165" actId="478"/>
          <ac:spMkLst>
            <pc:docMk/>
            <pc:sldMk cId="3348554449" sldId="331"/>
            <ac:spMk id="6" creationId="{00000000-0000-0000-0000-000000000000}"/>
          </ac:spMkLst>
        </pc:spChg>
      </pc:sldChg>
      <pc:sldChg chg="delSp mod">
        <pc:chgData name="Francesco Romagnoli" userId="ad002082-bb14-462d-86c0-4cdbf402af34" providerId="ADAL" clId="{45161DAC-3FEA-41ED-9FB5-78FC022E4F17}" dt="2021-12-17T08:20:12.217" v="169" actId="478"/>
        <pc:sldMkLst>
          <pc:docMk/>
          <pc:sldMk cId="405503610" sldId="332"/>
        </pc:sldMkLst>
        <pc:spChg chg="del">
          <ac:chgData name="Francesco Romagnoli" userId="ad002082-bb14-462d-86c0-4cdbf402af34" providerId="ADAL" clId="{45161DAC-3FEA-41ED-9FB5-78FC022E4F17}" dt="2021-12-17T08:20:12.217" v="169" actId="478"/>
          <ac:spMkLst>
            <pc:docMk/>
            <pc:sldMk cId="405503610" sldId="332"/>
            <ac:spMk id="5" creationId="{00000000-0000-0000-0000-000000000000}"/>
          </ac:spMkLst>
        </pc:spChg>
      </pc:sldChg>
      <pc:sldChg chg="addSp modSp add">
        <pc:chgData name="Francesco Romagnoli" userId="ad002082-bb14-462d-86c0-4cdbf402af34" providerId="ADAL" clId="{45161DAC-3FEA-41ED-9FB5-78FC022E4F17}" dt="2021-12-16T08:48:10.039" v="34"/>
        <pc:sldMkLst>
          <pc:docMk/>
          <pc:sldMk cId="1191017438" sldId="333"/>
        </pc:sldMkLst>
        <pc:spChg chg="add mod">
          <ac:chgData name="Francesco Romagnoli" userId="ad002082-bb14-462d-86c0-4cdbf402af34" providerId="ADAL" clId="{45161DAC-3FEA-41ED-9FB5-78FC022E4F17}" dt="2021-12-16T08:48:10.039" v="34"/>
          <ac:spMkLst>
            <pc:docMk/>
            <pc:sldMk cId="1191017438" sldId="333"/>
            <ac:spMk id="16" creationId="{C088B147-DB6A-4CE9-8808-6375D82874A9}"/>
          </ac:spMkLst>
        </pc:spChg>
      </pc:sldChg>
      <pc:sldChg chg="addSp modSp add">
        <pc:chgData name="Francesco Romagnoli" userId="ad002082-bb14-462d-86c0-4cdbf402af34" providerId="ADAL" clId="{45161DAC-3FEA-41ED-9FB5-78FC022E4F17}" dt="2021-12-16T08:48:12.283" v="35"/>
        <pc:sldMkLst>
          <pc:docMk/>
          <pc:sldMk cId="2631822510" sldId="334"/>
        </pc:sldMkLst>
        <pc:spChg chg="add mod">
          <ac:chgData name="Francesco Romagnoli" userId="ad002082-bb14-462d-86c0-4cdbf402af34" providerId="ADAL" clId="{45161DAC-3FEA-41ED-9FB5-78FC022E4F17}" dt="2021-12-16T08:48:12.283" v="35"/>
          <ac:spMkLst>
            <pc:docMk/>
            <pc:sldMk cId="2631822510" sldId="334"/>
            <ac:spMk id="23" creationId="{51921676-882C-4C85-A002-AC7116598D0D}"/>
          </ac:spMkLst>
        </pc:spChg>
      </pc:sldChg>
      <pc:sldChg chg="addSp modSp add mod">
        <pc:chgData name="Francesco Romagnoli" userId="ad002082-bb14-462d-86c0-4cdbf402af34" providerId="ADAL" clId="{45161DAC-3FEA-41ED-9FB5-78FC022E4F17}" dt="2021-12-16T08:54:58.104" v="129"/>
        <pc:sldMkLst>
          <pc:docMk/>
          <pc:sldMk cId="2435051651" sldId="335"/>
        </pc:sldMkLst>
        <pc:spChg chg="mod">
          <ac:chgData name="Francesco Romagnoli" userId="ad002082-bb14-462d-86c0-4cdbf402af34" providerId="ADAL" clId="{45161DAC-3FEA-41ED-9FB5-78FC022E4F17}" dt="2021-12-16T08:54:02.963" v="81" actId="108"/>
          <ac:spMkLst>
            <pc:docMk/>
            <pc:sldMk cId="2435051651" sldId="335"/>
            <ac:spMk id="2" creationId="{00000000-0000-0000-0000-000000000000}"/>
          </ac:spMkLst>
        </pc:spChg>
        <pc:spChg chg="mod">
          <ac:chgData name="Francesco Romagnoli" userId="ad002082-bb14-462d-86c0-4cdbf402af34" providerId="ADAL" clId="{45161DAC-3FEA-41ED-9FB5-78FC022E4F17}" dt="2021-12-16T08:54:52.269" v="128" actId="20577"/>
          <ac:spMkLst>
            <pc:docMk/>
            <pc:sldMk cId="2435051651" sldId="335"/>
            <ac:spMk id="3" creationId="{00000000-0000-0000-0000-000000000000}"/>
          </ac:spMkLst>
        </pc:spChg>
        <pc:spChg chg="add mod">
          <ac:chgData name="Francesco Romagnoli" userId="ad002082-bb14-462d-86c0-4cdbf402af34" providerId="ADAL" clId="{45161DAC-3FEA-41ED-9FB5-78FC022E4F17}" dt="2021-12-16T08:54:58.104" v="129"/>
          <ac:spMkLst>
            <pc:docMk/>
            <pc:sldMk cId="2435051651" sldId="335"/>
            <ac:spMk id="5" creationId="{49E42E25-1394-4C03-894E-E174A234FEAB}"/>
          </ac:spMkLst>
        </pc:spChg>
        <pc:picChg chg="mod">
          <ac:chgData name="Francesco Romagnoli" userId="ad002082-bb14-462d-86c0-4cdbf402af34" providerId="ADAL" clId="{45161DAC-3FEA-41ED-9FB5-78FC022E4F17}" dt="2021-12-16T08:51:45.076" v="64" actId="1076"/>
          <ac:picMkLst>
            <pc:docMk/>
            <pc:sldMk cId="2435051651" sldId="335"/>
            <ac:picMk id="11" creationId="{B7810663-1ED3-462C-B4C7-CDF5B6B1831E}"/>
          </ac:picMkLst>
        </pc:picChg>
      </pc:sldChg>
      <pc:sldChg chg="delSp mod">
        <pc:chgData name="Francesco Romagnoli" userId="ad002082-bb14-462d-86c0-4cdbf402af34" providerId="ADAL" clId="{45161DAC-3FEA-41ED-9FB5-78FC022E4F17}" dt="2021-12-17T08:20:17.843" v="171" actId="478"/>
        <pc:sldMkLst>
          <pc:docMk/>
          <pc:sldMk cId="1769971873" sldId="336"/>
        </pc:sldMkLst>
        <pc:spChg chg="del">
          <ac:chgData name="Francesco Romagnoli" userId="ad002082-bb14-462d-86c0-4cdbf402af34" providerId="ADAL" clId="{45161DAC-3FEA-41ED-9FB5-78FC022E4F17}" dt="2021-12-17T08:20:17.843" v="171" actId="478"/>
          <ac:spMkLst>
            <pc:docMk/>
            <pc:sldMk cId="1769971873" sldId="336"/>
            <ac:spMk id="5" creationId="{00000000-0000-0000-0000-000000000000}"/>
          </ac:spMkLst>
        </pc:spChg>
      </pc:sldChg>
      <pc:sldChg chg="delSp mod">
        <pc:chgData name="Francesco Romagnoli" userId="ad002082-bb14-462d-86c0-4cdbf402af34" providerId="ADAL" clId="{45161DAC-3FEA-41ED-9FB5-78FC022E4F17}" dt="2021-12-17T08:19:48.891" v="163" actId="478"/>
        <pc:sldMkLst>
          <pc:docMk/>
          <pc:sldMk cId="277095008" sldId="337"/>
        </pc:sldMkLst>
        <pc:spChg chg="del">
          <ac:chgData name="Francesco Romagnoli" userId="ad002082-bb14-462d-86c0-4cdbf402af34" providerId="ADAL" clId="{45161DAC-3FEA-41ED-9FB5-78FC022E4F17}" dt="2021-12-17T08:19:48.891" v="163" actId="478"/>
          <ac:spMkLst>
            <pc:docMk/>
            <pc:sldMk cId="277095008" sldId="337"/>
            <ac:spMk id="3" creationId="{00000000-0000-0000-0000-000000000000}"/>
          </ac:spMkLst>
        </pc:spChg>
      </pc:sldChg>
      <pc:sldChg chg="delSp mod">
        <pc:chgData name="Francesco Romagnoli" userId="ad002082-bb14-462d-86c0-4cdbf402af34" providerId="ADAL" clId="{45161DAC-3FEA-41ED-9FB5-78FC022E4F17}" dt="2021-12-17T08:19:43.092" v="161" actId="478"/>
        <pc:sldMkLst>
          <pc:docMk/>
          <pc:sldMk cId="567210866" sldId="338"/>
        </pc:sldMkLst>
        <pc:spChg chg="del">
          <ac:chgData name="Francesco Romagnoli" userId="ad002082-bb14-462d-86c0-4cdbf402af34" providerId="ADAL" clId="{45161DAC-3FEA-41ED-9FB5-78FC022E4F17}" dt="2021-12-17T08:19:43.092" v="161" actId="478"/>
          <ac:spMkLst>
            <pc:docMk/>
            <pc:sldMk cId="567210866" sldId="338"/>
            <ac:spMk id="3" creationId="{00000000-0000-0000-0000-000000000000}"/>
          </ac:spMkLst>
        </pc:spChg>
      </pc:sldChg>
      <pc:sldChg chg="delSp mod">
        <pc:chgData name="Francesco Romagnoli" userId="ad002082-bb14-462d-86c0-4cdbf402af34" providerId="ADAL" clId="{45161DAC-3FEA-41ED-9FB5-78FC022E4F17}" dt="2021-12-17T08:20:14.705" v="170" actId="478"/>
        <pc:sldMkLst>
          <pc:docMk/>
          <pc:sldMk cId="2201873376" sldId="340"/>
        </pc:sldMkLst>
        <pc:spChg chg="del">
          <ac:chgData name="Francesco Romagnoli" userId="ad002082-bb14-462d-86c0-4cdbf402af34" providerId="ADAL" clId="{45161DAC-3FEA-41ED-9FB5-78FC022E4F17}" dt="2021-12-17T08:20:14.705" v="170" actId="478"/>
          <ac:spMkLst>
            <pc:docMk/>
            <pc:sldMk cId="2201873376" sldId="340"/>
            <ac:spMk id="5" creationId="{00000000-0000-0000-0000-000000000000}"/>
          </ac:spMkLst>
        </pc:spChg>
      </pc:sldChg>
      <pc:sldChg chg="delSp mod">
        <pc:chgData name="Francesco Romagnoli" userId="ad002082-bb14-462d-86c0-4cdbf402af34" providerId="ADAL" clId="{45161DAC-3FEA-41ED-9FB5-78FC022E4F17}" dt="2021-12-17T08:20:21.450" v="172" actId="478"/>
        <pc:sldMkLst>
          <pc:docMk/>
          <pc:sldMk cId="3302304975" sldId="341"/>
        </pc:sldMkLst>
        <pc:spChg chg="del">
          <ac:chgData name="Francesco Romagnoli" userId="ad002082-bb14-462d-86c0-4cdbf402af34" providerId="ADAL" clId="{45161DAC-3FEA-41ED-9FB5-78FC022E4F17}" dt="2021-12-17T08:20:21.450" v="172" actId="478"/>
          <ac:spMkLst>
            <pc:docMk/>
            <pc:sldMk cId="3302304975" sldId="341"/>
            <ac:spMk id="4" creationId="{00000000-0000-0000-0000-000000000000}"/>
          </ac:spMkLst>
        </pc:spChg>
      </pc:sldChg>
      <pc:sldChg chg="delSp del mod">
        <pc:chgData name="Francesco Romagnoli" userId="ad002082-bb14-462d-86c0-4cdbf402af34" providerId="ADAL" clId="{45161DAC-3FEA-41ED-9FB5-78FC022E4F17}" dt="2021-12-17T08:21:57.730" v="175" actId="47"/>
        <pc:sldMkLst>
          <pc:docMk/>
          <pc:sldMk cId="9264643" sldId="342"/>
        </pc:sldMkLst>
        <pc:spChg chg="del">
          <ac:chgData name="Francesco Romagnoli" userId="ad002082-bb14-462d-86c0-4cdbf402af34" providerId="ADAL" clId="{45161DAC-3FEA-41ED-9FB5-78FC022E4F17}" dt="2021-12-17T08:20:23.706" v="173" actId="478"/>
          <ac:spMkLst>
            <pc:docMk/>
            <pc:sldMk cId="9264643" sldId="342"/>
            <ac:spMk id="4" creationId="{00000000-0000-0000-0000-000000000000}"/>
          </ac:spMkLst>
        </pc:spChg>
      </pc:sldChg>
      <pc:sldChg chg="delSp modSp mod">
        <pc:chgData name="Francesco Romagnoli" userId="ad002082-bb14-462d-86c0-4cdbf402af34" providerId="ADAL" clId="{45161DAC-3FEA-41ED-9FB5-78FC022E4F17}" dt="2021-12-16T09:08:32.740" v="145" actId="6549"/>
        <pc:sldMkLst>
          <pc:docMk/>
          <pc:sldMk cId="242490377" sldId="703"/>
        </pc:sldMkLst>
        <pc:spChg chg="mod">
          <ac:chgData name="Francesco Romagnoli" userId="ad002082-bb14-462d-86c0-4cdbf402af34" providerId="ADAL" clId="{45161DAC-3FEA-41ED-9FB5-78FC022E4F17}" dt="2021-12-16T09:08:32.740" v="145" actId="6549"/>
          <ac:spMkLst>
            <pc:docMk/>
            <pc:sldMk cId="242490377" sldId="703"/>
            <ac:spMk id="5" creationId="{826FB531-3DA3-43D4-9635-9E8B8267CFCB}"/>
          </ac:spMkLst>
        </pc:spChg>
        <pc:spChg chg="del">
          <ac:chgData name="Francesco Romagnoli" userId="ad002082-bb14-462d-86c0-4cdbf402af34" providerId="ADAL" clId="{45161DAC-3FEA-41ED-9FB5-78FC022E4F17}" dt="2021-12-16T08:53:14.644" v="65" actId="478"/>
          <ac:spMkLst>
            <pc:docMk/>
            <pc:sldMk cId="242490377" sldId="703"/>
            <ac:spMk id="7" creationId="{8B32D81E-597B-406B-8990-91E9B90D3718}"/>
          </ac:spMkLst>
        </pc:spChg>
      </pc:sldChg>
      <pc:sldChg chg="addSp modSp mod">
        <pc:chgData name="Francesco Romagnoli" userId="ad002082-bb14-462d-86c0-4cdbf402af34" providerId="ADAL" clId="{45161DAC-3FEA-41ED-9FB5-78FC022E4F17}" dt="2021-12-17T08:17:32.800" v="158"/>
        <pc:sldMkLst>
          <pc:docMk/>
          <pc:sldMk cId="1665501028" sldId="891"/>
        </pc:sldMkLst>
        <pc:spChg chg="mod">
          <ac:chgData name="Francesco Romagnoli" userId="ad002082-bb14-462d-86c0-4cdbf402af34" providerId="ADAL" clId="{45161DAC-3FEA-41ED-9FB5-78FC022E4F17}" dt="2021-12-16T08:49:30.817" v="53" actId="20577"/>
          <ac:spMkLst>
            <pc:docMk/>
            <pc:sldMk cId="1665501028" sldId="891"/>
            <ac:spMk id="4" creationId="{00000000-0000-0000-0000-000000000000}"/>
          </ac:spMkLst>
        </pc:spChg>
        <pc:spChg chg="mod">
          <ac:chgData name="Francesco Romagnoli" userId="ad002082-bb14-462d-86c0-4cdbf402af34" providerId="ADAL" clId="{45161DAC-3FEA-41ED-9FB5-78FC022E4F17}" dt="2021-12-17T08:17:32.800" v="158"/>
          <ac:spMkLst>
            <pc:docMk/>
            <pc:sldMk cId="1665501028" sldId="891"/>
            <ac:spMk id="15" creationId="{00000000-0000-0000-0000-000000000000}"/>
          </ac:spMkLst>
        </pc:spChg>
        <pc:picChg chg="add mod">
          <ac:chgData name="Francesco Romagnoli" userId="ad002082-bb14-462d-86c0-4cdbf402af34" providerId="ADAL" clId="{45161DAC-3FEA-41ED-9FB5-78FC022E4F17}" dt="2021-12-16T08:51:26.628" v="58" actId="1076"/>
          <ac:picMkLst>
            <pc:docMk/>
            <pc:sldMk cId="1665501028" sldId="891"/>
            <ac:picMk id="6" creationId="{5B963602-0BF5-4402-9571-0E580D6BECB4}"/>
          </ac:picMkLst>
        </pc:picChg>
      </pc:sldChg>
      <pc:sldChg chg="modSp mod">
        <pc:chgData name="Francesco Romagnoli" userId="ad002082-bb14-462d-86c0-4cdbf402af34" providerId="ADAL" clId="{45161DAC-3FEA-41ED-9FB5-78FC022E4F17}" dt="2021-12-16T11:06:58.096" v="157" actId="20577"/>
        <pc:sldMkLst>
          <pc:docMk/>
          <pc:sldMk cId="1929029462" sldId="894"/>
        </pc:sldMkLst>
        <pc:spChg chg="mod">
          <ac:chgData name="Francesco Romagnoli" userId="ad002082-bb14-462d-86c0-4cdbf402af34" providerId="ADAL" clId="{45161DAC-3FEA-41ED-9FB5-78FC022E4F17}" dt="2021-12-16T11:06:58.096" v="157" actId="20577"/>
          <ac:spMkLst>
            <pc:docMk/>
            <pc:sldMk cId="1929029462" sldId="894"/>
            <ac:spMk id="5" creationId="{00000000-0000-0000-0000-000000000000}"/>
          </ac:spMkLst>
        </pc:spChg>
      </pc:sldChg>
      <pc:sldChg chg="addSp modSp add">
        <pc:chgData name="Francesco Romagnoli" userId="ad002082-bb14-462d-86c0-4cdbf402af34" providerId="ADAL" clId="{45161DAC-3FEA-41ED-9FB5-78FC022E4F17}" dt="2021-12-16T08:47:24.980" v="6"/>
        <pc:sldMkLst>
          <pc:docMk/>
          <pc:sldMk cId="3906466435" sldId="898"/>
        </pc:sldMkLst>
        <pc:spChg chg="add mod">
          <ac:chgData name="Francesco Romagnoli" userId="ad002082-bb14-462d-86c0-4cdbf402af34" providerId="ADAL" clId="{45161DAC-3FEA-41ED-9FB5-78FC022E4F17}" dt="2021-12-16T08:47:24.980" v="6"/>
          <ac:spMkLst>
            <pc:docMk/>
            <pc:sldMk cId="3906466435" sldId="898"/>
            <ac:spMk id="4" creationId="{91D5EC4A-BAEB-4BE6-95DE-2D753F4B6292}"/>
          </ac:spMkLst>
        </pc:spChg>
      </pc:sldChg>
      <pc:sldChg chg="addSp modSp add">
        <pc:chgData name="Francesco Romagnoli" userId="ad002082-bb14-462d-86c0-4cdbf402af34" providerId="ADAL" clId="{45161DAC-3FEA-41ED-9FB5-78FC022E4F17}" dt="2021-12-16T08:47:25.509" v="7"/>
        <pc:sldMkLst>
          <pc:docMk/>
          <pc:sldMk cId="1068250202" sldId="899"/>
        </pc:sldMkLst>
        <pc:spChg chg="add mod">
          <ac:chgData name="Francesco Romagnoli" userId="ad002082-bb14-462d-86c0-4cdbf402af34" providerId="ADAL" clId="{45161DAC-3FEA-41ED-9FB5-78FC022E4F17}" dt="2021-12-16T08:47:25.509" v="7"/>
          <ac:spMkLst>
            <pc:docMk/>
            <pc:sldMk cId="1068250202" sldId="899"/>
            <ac:spMk id="4" creationId="{29D2AB69-9877-4226-83C1-17FEDB763D41}"/>
          </ac:spMkLst>
        </pc:spChg>
      </pc:sldChg>
      <pc:sldChg chg="addSp modSp add">
        <pc:chgData name="Francesco Romagnoli" userId="ad002082-bb14-462d-86c0-4cdbf402af34" providerId="ADAL" clId="{45161DAC-3FEA-41ED-9FB5-78FC022E4F17}" dt="2021-12-16T08:47:27.980" v="9"/>
        <pc:sldMkLst>
          <pc:docMk/>
          <pc:sldMk cId="1690542775" sldId="900"/>
        </pc:sldMkLst>
        <pc:spChg chg="add mod">
          <ac:chgData name="Francesco Romagnoli" userId="ad002082-bb14-462d-86c0-4cdbf402af34" providerId="ADAL" clId="{45161DAC-3FEA-41ED-9FB5-78FC022E4F17}" dt="2021-12-16T08:47:27.980" v="9"/>
          <ac:spMkLst>
            <pc:docMk/>
            <pc:sldMk cId="1690542775" sldId="900"/>
            <ac:spMk id="6" creationId="{AB0D359D-2166-4120-B9DE-BE7F10D74EEE}"/>
          </ac:spMkLst>
        </pc:spChg>
      </pc:sldChg>
      <pc:sldChg chg="addSp modSp add">
        <pc:chgData name="Francesco Romagnoli" userId="ad002082-bb14-462d-86c0-4cdbf402af34" providerId="ADAL" clId="{45161DAC-3FEA-41ED-9FB5-78FC022E4F17}" dt="2021-12-16T08:47:30.979" v="11"/>
        <pc:sldMkLst>
          <pc:docMk/>
          <pc:sldMk cId="1493687745" sldId="901"/>
        </pc:sldMkLst>
        <pc:spChg chg="add mod">
          <ac:chgData name="Francesco Romagnoli" userId="ad002082-bb14-462d-86c0-4cdbf402af34" providerId="ADAL" clId="{45161DAC-3FEA-41ED-9FB5-78FC022E4F17}" dt="2021-12-16T08:47:30.979" v="11"/>
          <ac:spMkLst>
            <pc:docMk/>
            <pc:sldMk cId="1493687745" sldId="901"/>
            <ac:spMk id="6" creationId="{124B3B0B-E22F-4D53-9461-8410A8F540F7}"/>
          </ac:spMkLst>
        </pc:spChg>
      </pc:sldChg>
      <pc:sldChg chg="addSp delSp modSp add mod">
        <pc:chgData name="Francesco Romagnoli" userId="ad002082-bb14-462d-86c0-4cdbf402af34" providerId="ADAL" clId="{45161DAC-3FEA-41ED-9FB5-78FC022E4F17}" dt="2021-12-16T08:47:38.443" v="16" actId="478"/>
        <pc:sldMkLst>
          <pc:docMk/>
          <pc:sldMk cId="2041823516" sldId="902"/>
        </pc:sldMkLst>
        <pc:spChg chg="del">
          <ac:chgData name="Francesco Romagnoli" userId="ad002082-bb14-462d-86c0-4cdbf402af34" providerId="ADAL" clId="{45161DAC-3FEA-41ED-9FB5-78FC022E4F17}" dt="2021-12-16T08:47:38.443" v="16" actId="478"/>
          <ac:spMkLst>
            <pc:docMk/>
            <pc:sldMk cId="2041823516" sldId="902"/>
            <ac:spMk id="4" creationId="{C86C7437-336B-4EE3-83C5-A4561503BAA0}"/>
          </ac:spMkLst>
        </pc:spChg>
        <pc:spChg chg="add mod">
          <ac:chgData name="Francesco Romagnoli" userId="ad002082-bb14-462d-86c0-4cdbf402af34" providerId="ADAL" clId="{45161DAC-3FEA-41ED-9FB5-78FC022E4F17}" dt="2021-12-16T08:47:34.150" v="15"/>
          <ac:spMkLst>
            <pc:docMk/>
            <pc:sldMk cId="2041823516" sldId="902"/>
            <ac:spMk id="13" creationId="{FE1B1ECC-33E8-4534-82D3-DC0D3EF4D432}"/>
          </ac:spMkLst>
        </pc:spChg>
      </pc:sldChg>
      <pc:sldChg chg="addSp delSp modSp add mod">
        <pc:chgData name="Francesco Romagnoli" userId="ad002082-bb14-462d-86c0-4cdbf402af34" providerId="ADAL" clId="{45161DAC-3FEA-41ED-9FB5-78FC022E4F17}" dt="2021-12-16T08:47:49.658" v="24"/>
        <pc:sldMkLst>
          <pc:docMk/>
          <pc:sldMk cId="2729810134" sldId="903"/>
        </pc:sldMkLst>
        <pc:spChg chg="del mod">
          <ac:chgData name="Francesco Romagnoli" userId="ad002082-bb14-462d-86c0-4cdbf402af34" providerId="ADAL" clId="{45161DAC-3FEA-41ED-9FB5-78FC022E4F17}" dt="2021-12-16T08:47:49.203" v="23" actId="478"/>
          <ac:spMkLst>
            <pc:docMk/>
            <pc:sldMk cId="2729810134" sldId="903"/>
            <ac:spMk id="4" creationId="{C09BF1D6-54E4-4BC9-AB54-5186C5714993}"/>
          </ac:spMkLst>
        </pc:spChg>
        <pc:spChg chg="add del mod">
          <ac:chgData name="Francesco Romagnoli" userId="ad002082-bb14-462d-86c0-4cdbf402af34" providerId="ADAL" clId="{45161DAC-3FEA-41ED-9FB5-78FC022E4F17}" dt="2021-12-16T08:47:43.488" v="19" actId="478"/>
          <ac:spMkLst>
            <pc:docMk/>
            <pc:sldMk cId="2729810134" sldId="903"/>
            <ac:spMk id="20" creationId="{09810561-9EC0-4300-BC74-7BD02ED98BB2}"/>
          </ac:spMkLst>
        </pc:spChg>
        <pc:spChg chg="add del mod">
          <ac:chgData name="Francesco Romagnoli" userId="ad002082-bb14-462d-86c0-4cdbf402af34" providerId="ADAL" clId="{45161DAC-3FEA-41ED-9FB5-78FC022E4F17}" dt="2021-12-16T08:47:45.857" v="21" actId="478"/>
          <ac:spMkLst>
            <pc:docMk/>
            <pc:sldMk cId="2729810134" sldId="903"/>
            <ac:spMk id="21" creationId="{B2291916-3513-48E1-97FD-B46833C1DA84}"/>
          </ac:spMkLst>
        </pc:spChg>
        <pc:spChg chg="add mod">
          <ac:chgData name="Francesco Romagnoli" userId="ad002082-bb14-462d-86c0-4cdbf402af34" providerId="ADAL" clId="{45161DAC-3FEA-41ED-9FB5-78FC022E4F17}" dt="2021-12-16T08:47:49.658" v="24"/>
          <ac:spMkLst>
            <pc:docMk/>
            <pc:sldMk cId="2729810134" sldId="903"/>
            <ac:spMk id="22" creationId="{18AB582D-828D-458C-A99D-EC1890003326}"/>
          </ac:spMkLst>
        </pc:spChg>
      </pc:sldChg>
      <pc:sldChg chg="addSp modSp add">
        <pc:chgData name="Francesco Romagnoli" userId="ad002082-bb14-462d-86c0-4cdbf402af34" providerId="ADAL" clId="{45161DAC-3FEA-41ED-9FB5-78FC022E4F17}" dt="2021-12-16T08:47:51.636" v="25"/>
        <pc:sldMkLst>
          <pc:docMk/>
          <pc:sldMk cId="994203331" sldId="904"/>
        </pc:sldMkLst>
        <pc:spChg chg="add mod">
          <ac:chgData name="Francesco Romagnoli" userId="ad002082-bb14-462d-86c0-4cdbf402af34" providerId="ADAL" clId="{45161DAC-3FEA-41ED-9FB5-78FC022E4F17}" dt="2021-12-16T08:47:51.636" v="25"/>
          <ac:spMkLst>
            <pc:docMk/>
            <pc:sldMk cId="994203331" sldId="904"/>
            <ac:spMk id="5" creationId="{48662783-2212-4C80-B682-0F56C6D7ACB4}"/>
          </ac:spMkLst>
        </pc:spChg>
      </pc:sldChg>
      <pc:sldChg chg="addSp delSp modSp add mod">
        <pc:chgData name="Francesco Romagnoli" userId="ad002082-bb14-462d-86c0-4cdbf402af34" providerId="ADAL" clId="{45161DAC-3FEA-41ED-9FB5-78FC022E4F17}" dt="2021-12-16T08:47:56.619" v="29"/>
        <pc:sldMkLst>
          <pc:docMk/>
          <pc:sldMk cId="702855734" sldId="905"/>
        </pc:sldMkLst>
        <pc:spChg chg="del">
          <ac:chgData name="Francesco Romagnoli" userId="ad002082-bb14-462d-86c0-4cdbf402af34" providerId="ADAL" clId="{45161DAC-3FEA-41ED-9FB5-78FC022E4F17}" dt="2021-12-16T08:47:56.336" v="28" actId="478"/>
          <ac:spMkLst>
            <pc:docMk/>
            <pc:sldMk cId="702855734" sldId="905"/>
            <ac:spMk id="4" creationId="{1DA47C2B-ED03-4500-AD91-657BAEAA0BB0}"/>
          </ac:spMkLst>
        </pc:spChg>
        <pc:spChg chg="add del mod">
          <ac:chgData name="Francesco Romagnoli" userId="ad002082-bb14-462d-86c0-4cdbf402af34" providerId="ADAL" clId="{45161DAC-3FEA-41ED-9FB5-78FC022E4F17}" dt="2021-12-16T08:47:54.290" v="27"/>
          <ac:spMkLst>
            <pc:docMk/>
            <pc:sldMk cId="702855734" sldId="905"/>
            <ac:spMk id="8" creationId="{9F0261D7-D91E-4961-B54B-4AB911F4E690}"/>
          </ac:spMkLst>
        </pc:spChg>
        <pc:spChg chg="add mod">
          <ac:chgData name="Francesco Romagnoli" userId="ad002082-bb14-462d-86c0-4cdbf402af34" providerId="ADAL" clId="{45161DAC-3FEA-41ED-9FB5-78FC022E4F17}" dt="2021-12-16T08:47:56.619" v="29"/>
          <ac:spMkLst>
            <pc:docMk/>
            <pc:sldMk cId="702855734" sldId="905"/>
            <ac:spMk id="10" creationId="{DD51009A-654C-4BA8-8419-2952F8B330BE}"/>
          </ac:spMkLst>
        </pc:spChg>
      </pc:sldChg>
      <pc:sldChg chg="addSp modSp add mod">
        <pc:chgData name="Francesco Romagnoli" userId="ad002082-bb14-462d-86c0-4cdbf402af34" providerId="ADAL" clId="{45161DAC-3FEA-41ED-9FB5-78FC022E4F17}" dt="2021-12-16T08:47:59.413" v="30"/>
        <pc:sldMkLst>
          <pc:docMk/>
          <pc:sldMk cId="3793350659" sldId="906"/>
        </pc:sldMkLst>
        <pc:spChg chg="mod">
          <ac:chgData name="Francesco Romagnoli" userId="ad002082-bb14-462d-86c0-4cdbf402af34" providerId="ADAL" clId="{45161DAC-3FEA-41ED-9FB5-78FC022E4F17}" dt="2021-12-16T08:47:15.167" v="2" actId="27636"/>
          <ac:spMkLst>
            <pc:docMk/>
            <pc:sldMk cId="3793350659" sldId="906"/>
            <ac:spMk id="4" creationId="{FC2A259D-F68B-468D-814F-EFE7CFE8769C}"/>
          </ac:spMkLst>
        </pc:spChg>
        <pc:spChg chg="add mod">
          <ac:chgData name="Francesco Romagnoli" userId="ad002082-bb14-462d-86c0-4cdbf402af34" providerId="ADAL" clId="{45161DAC-3FEA-41ED-9FB5-78FC022E4F17}" dt="2021-12-16T08:47:59.413" v="30"/>
          <ac:spMkLst>
            <pc:docMk/>
            <pc:sldMk cId="3793350659" sldId="906"/>
            <ac:spMk id="5" creationId="{DEE41EAF-BD9E-4E8E-8E70-44D9A4DBCB87}"/>
          </ac:spMkLst>
        </pc:spChg>
      </pc:sldChg>
      <pc:sldChg chg="addSp modSp add">
        <pc:chgData name="Francesco Romagnoli" userId="ad002082-bb14-462d-86c0-4cdbf402af34" providerId="ADAL" clId="{45161DAC-3FEA-41ED-9FB5-78FC022E4F17}" dt="2021-12-16T08:48:04.868" v="31"/>
        <pc:sldMkLst>
          <pc:docMk/>
          <pc:sldMk cId="3975819117" sldId="907"/>
        </pc:sldMkLst>
        <pc:spChg chg="add mod">
          <ac:chgData name="Francesco Romagnoli" userId="ad002082-bb14-462d-86c0-4cdbf402af34" providerId="ADAL" clId="{45161DAC-3FEA-41ED-9FB5-78FC022E4F17}" dt="2021-12-16T08:48:04.868" v="31"/>
          <ac:spMkLst>
            <pc:docMk/>
            <pc:sldMk cId="3975819117" sldId="907"/>
            <ac:spMk id="3" creationId="{97AD0A7B-A3A2-40B0-B55F-6DDDD8E146F9}"/>
          </ac:spMkLst>
        </pc:spChg>
      </pc:sldChg>
      <pc:sldChg chg="addSp modSp add mod">
        <pc:chgData name="Francesco Romagnoli" userId="ad002082-bb14-462d-86c0-4cdbf402af34" providerId="ADAL" clId="{45161DAC-3FEA-41ED-9FB5-78FC022E4F17}" dt="2021-12-16T08:48:17.522" v="39"/>
        <pc:sldMkLst>
          <pc:docMk/>
          <pc:sldMk cId="3504829397" sldId="908"/>
        </pc:sldMkLst>
        <pc:spChg chg="mod">
          <ac:chgData name="Francesco Romagnoli" userId="ad002082-bb14-462d-86c0-4cdbf402af34" providerId="ADAL" clId="{45161DAC-3FEA-41ED-9FB5-78FC022E4F17}" dt="2021-12-16T08:47:15.173" v="3" actId="27636"/>
          <ac:spMkLst>
            <pc:docMk/>
            <pc:sldMk cId="3504829397" sldId="908"/>
            <ac:spMk id="2" creationId="{5EE708D2-8F9F-4862-9BA2-37592E4CA2DF}"/>
          </ac:spMkLst>
        </pc:spChg>
        <pc:spChg chg="add mod">
          <ac:chgData name="Francesco Romagnoli" userId="ad002082-bb14-462d-86c0-4cdbf402af34" providerId="ADAL" clId="{45161DAC-3FEA-41ED-9FB5-78FC022E4F17}" dt="2021-12-16T08:48:17.522" v="39"/>
          <ac:spMkLst>
            <pc:docMk/>
            <pc:sldMk cId="3504829397" sldId="908"/>
            <ac:spMk id="6" creationId="{43457D06-E766-43DE-9B24-19F4DC341E79}"/>
          </ac:spMkLst>
        </pc:spChg>
      </pc:sldChg>
      <pc:sldMasterChg chg="delSldLayout">
        <pc:chgData name="Francesco Romagnoli" userId="ad002082-bb14-462d-86c0-4cdbf402af34" providerId="ADAL" clId="{45161DAC-3FEA-41ED-9FB5-78FC022E4F17}" dt="2021-12-17T08:21:57.730" v="175" actId="47"/>
        <pc:sldMasterMkLst>
          <pc:docMk/>
          <pc:sldMasterMk cId="3895978914" sldId="2147483648"/>
        </pc:sldMasterMkLst>
        <pc:sldLayoutChg chg="del">
          <pc:chgData name="Francesco Romagnoli" userId="ad002082-bb14-462d-86c0-4cdbf402af34" providerId="ADAL" clId="{45161DAC-3FEA-41ED-9FB5-78FC022E4F17}" dt="2021-12-17T08:21:57.730" v="175" actId="47"/>
          <pc:sldLayoutMkLst>
            <pc:docMk/>
            <pc:sldMasterMk cId="3895978914" sldId="2147483648"/>
            <pc:sldLayoutMk cId="2891080322"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Vassi-dc\Profiles$\lauma.zihare\Desktop\MCDA_praktiskais_mag_lab.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file:///E:\2019_2020\VAZIP\MCDA_praktiskais_mag_lab.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9999"/>
              </a:solidFill>
              <a:ln>
                <a:noFill/>
              </a:ln>
              <a:effectLst/>
            </c:spPr>
            <c:extLst>
              <c:ext xmlns:c16="http://schemas.microsoft.com/office/drawing/2014/chart" uri="{C3380CC4-5D6E-409C-BE32-E72D297353CC}">
                <c16:uniqueId val="{00000001-076B-4B3E-96AD-3B471D8C0188}"/>
              </c:ext>
            </c:extLst>
          </c:dPt>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02-076B-4B3E-96AD-3B471D8C0188}"/>
              </c:ext>
            </c:extLst>
          </c:dPt>
          <c:dPt>
            <c:idx val="2"/>
            <c:invertIfNegative val="0"/>
            <c:bubble3D val="0"/>
            <c:spPr>
              <a:solidFill>
                <a:srgbClr val="00B050"/>
              </a:solidFill>
              <a:ln>
                <a:noFill/>
              </a:ln>
              <a:effectLst/>
            </c:spPr>
            <c:extLst>
              <c:ext xmlns:c16="http://schemas.microsoft.com/office/drawing/2014/chart" uri="{C3380CC4-5D6E-409C-BE32-E72D297353CC}">
                <c16:uniqueId val="{00000003-076B-4B3E-96AD-3B471D8C0188}"/>
              </c:ext>
            </c:extLst>
          </c:dPt>
          <c:dPt>
            <c:idx val="3"/>
            <c:invertIfNegative val="0"/>
            <c:bubble3D val="0"/>
            <c:spPr>
              <a:solidFill>
                <a:srgbClr val="CCCC00"/>
              </a:solidFill>
              <a:ln>
                <a:noFill/>
              </a:ln>
              <a:effectLst/>
            </c:spPr>
            <c:extLst>
              <c:ext xmlns:c16="http://schemas.microsoft.com/office/drawing/2014/chart" uri="{C3380CC4-5D6E-409C-BE32-E72D297353CC}">
                <c16:uniqueId val="{00000004-076B-4B3E-96AD-3B471D8C0188}"/>
              </c:ext>
            </c:extLst>
          </c:dPt>
          <c:dLbls>
            <c:numFmt formatCode="#,##0.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ahp_svari!$B$12:$B$15</c:f>
              <c:strCache>
                <c:ptCount val="4"/>
                <c:pt idx="0">
                  <c:v>Cena, Eiro</c:v>
                </c:pt>
                <c:pt idx="1">
                  <c:v>Laiks, min</c:v>
                </c:pt>
                <c:pt idx="2">
                  <c:v>CO2 izmešu daudzums g/km/pas</c:v>
                </c:pt>
                <c:pt idx="3">
                  <c:v>Ērtības </c:v>
                </c:pt>
              </c:strCache>
            </c:strRef>
          </c:cat>
          <c:val>
            <c:numRef>
              <c:f>ahp_svari!$G$12:$G$15</c:f>
              <c:numCache>
                <c:formatCode>General</c:formatCode>
                <c:ptCount val="4"/>
                <c:pt idx="0">
                  <c:v>0.62337640701295238</c:v>
                </c:pt>
                <c:pt idx="1">
                  <c:v>0.1768533117056208</c:v>
                </c:pt>
                <c:pt idx="2">
                  <c:v>5.5887682805665619E-2</c:v>
                </c:pt>
                <c:pt idx="3">
                  <c:v>0.14388259847576121</c:v>
                </c:pt>
              </c:numCache>
            </c:numRef>
          </c:val>
          <c:extLst>
            <c:ext xmlns:c16="http://schemas.microsoft.com/office/drawing/2014/chart" uri="{C3380CC4-5D6E-409C-BE32-E72D297353CC}">
              <c16:uniqueId val="{00000000-076B-4B3E-96AD-3B471D8C0188}"/>
            </c:ext>
          </c:extLst>
        </c:ser>
        <c:dLbls>
          <c:showLegendKey val="0"/>
          <c:showVal val="0"/>
          <c:showCatName val="0"/>
          <c:showSerName val="0"/>
          <c:showPercent val="0"/>
          <c:showBubbleSize val="0"/>
        </c:dLbls>
        <c:gapWidth val="219"/>
        <c:overlap val="-27"/>
        <c:axId val="2100170847"/>
        <c:axId val="2100171679"/>
      </c:barChart>
      <c:catAx>
        <c:axId val="210017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00171679"/>
        <c:crosses val="autoZero"/>
        <c:auto val="1"/>
        <c:lblAlgn val="ctr"/>
        <c:lblOffset val="100"/>
        <c:noMultiLvlLbl val="0"/>
      </c:catAx>
      <c:valAx>
        <c:axId val="2100171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0" i="0" u="none" strike="noStrike" kern="1200" baseline="0" noProof="0">
                    <a:solidFill>
                      <a:schemeClr val="tx1"/>
                    </a:solidFill>
                    <a:latin typeface="+mn-lt"/>
                    <a:ea typeface="+mn-ea"/>
                    <a:cs typeface="+mn-cs"/>
                  </a:defRPr>
                </a:pPr>
                <a:r>
                  <a:rPr lang="en-US" sz="1600" noProof="0" dirty="0"/>
                  <a:t>Criteria weights</a:t>
                </a:r>
              </a:p>
            </c:rich>
          </c:tx>
          <c:overlay val="0"/>
          <c:spPr>
            <a:noFill/>
            <a:ln>
              <a:noFill/>
            </a:ln>
            <a:effectLst/>
          </c:spPr>
          <c:txPr>
            <a:bodyPr rot="-5400000" spcFirstLastPara="1" vertOverflow="ellipsis" vert="horz" wrap="square" anchor="ctr" anchorCtr="1"/>
            <a:lstStyle/>
            <a:p>
              <a:pPr>
                <a:defRPr lang="en-US" sz="1600" b="0" i="0" u="none" strike="noStrike" kern="1200" baseline="0" noProof="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00170847"/>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jutiguma!$J$6</c:f>
              <c:strCache>
                <c:ptCount val="1"/>
                <c:pt idx="0">
                  <c:v>Train</c:v>
                </c:pt>
              </c:strCache>
            </c:strRef>
          </c:tx>
          <c:spPr>
            <a:ln w="28575" cap="rnd">
              <a:solidFill>
                <a:srgbClr val="002060"/>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jutiguma!$K$6:$O$6</c:f>
              <c:numCache>
                <c:formatCode>0.00</c:formatCode>
                <c:ptCount val="5"/>
                <c:pt idx="0">
                  <c:v>0.79383701807234952</c:v>
                </c:pt>
                <c:pt idx="1">
                  <c:v>0.80569899100796816</c:v>
                </c:pt>
                <c:pt idx="2">
                  <c:v>0.84038995613378797</c:v>
                </c:pt>
                <c:pt idx="3">
                  <c:v>0.88268622455967338</c:v>
                </c:pt>
                <c:pt idx="4">
                  <c:v>0.9196218014966252</c:v>
                </c:pt>
              </c:numCache>
            </c:numRef>
          </c:val>
          <c:smooth val="0"/>
          <c:extLst>
            <c:ext xmlns:c16="http://schemas.microsoft.com/office/drawing/2014/chart" uri="{C3380CC4-5D6E-409C-BE32-E72D297353CC}">
              <c16:uniqueId val="{00000000-3C02-4794-9C5B-A64AF6B3A2A6}"/>
            </c:ext>
          </c:extLst>
        </c:ser>
        <c:ser>
          <c:idx val="1"/>
          <c:order val="1"/>
          <c:tx>
            <c:strRef>
              <c:f>jutiguma!$J$7</c:f>
              <c:strCache>
                <c:ptCount val="1"/>
                <c:pt idx="0">
                  <c:v>Bus</c:v>
                </c:pt>
              </c:strCache>
            </c:strRef>
          </c:tx>
          <c:spPr>
            <a:ln w="28575" cap="rnd">
              <a:solidFill>
                <a:schemeClr val="accent2"/>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jutiguma!$K$7:$O$7</c:f>
              <c:numCache>
                <c:formatCode>0.00</c:formatCode>
                <c:ptCount val="5"/>
                <c:pt idx="0">
                  <c:v>0.68670638355845737</c:v>
                </c:pt>
                <c:pt idx="1">
                  <c:v>0.70449423249742338</c:v>
                </c:pt>
                <c:pt idx="2">
                  <c:v>0.75576643642863783</c:v>
                </c:pt>
                <c:pt idx="3">
                  <c:v>0.817689469081329</c:v>
                </c:pt>
                <c:pt idx="4">
                  <c:v>0.87189515572791876</c:v>
                </c:pt>
              </c:numCache>
            </c:numRef>
          </c:val>
          <c:smooth val="0"/>
          <c:extLst>
            <c:ext xmlns:c16="http://schemas.microsoft.com/office/drawing/2014/chart" uri="{C3380CC4-5D6E-409C-BE32-E72D297353CC}">
              <c16:uniqueId val="{00000001-3C02-4794-9C5B-A64AF6B3A2A6}"/>
            </c:ext>
          </c:extLst>
        </c:ser>
        <c:ser>
          <c:idx val="2"/>
          <c:order val="2"/>
          <c:tx>
            <c:strRef>
              <c:f>jutiguma!$J$8</c:f>
              <c:strCache>
                <c:ptCount val="1"/>
                <c:pt idx="0">
                  <c:v>Taxi</c:v>
                </c:pt>
              </c:strCache>
            </c:strRef>
          </c:tx>
          <c:spPr>
            <a:ln w="28575" cap="rnd">
              <a:solidFill>
                <a:schemeClr val="accent3"/>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jutiguma!$K$8:$O$8</c:f>
              <c:numCache>
                <c:formatCode>0.00</c:formatCode>
                <c:ptCount val="5"/>
                <c:pt idx="0">
                  <c:v>0.29057023897585799</c:v>
                </c:pt>
                <c:pt idx="1">
                  <c:v>0.27518628229109982</c:v>
                </c:pt>
                <c:pt idx="2">
                  <c:v>0.22944343426572464</c:v>
                </c:pt>
                <c:pt idx="3">
                  <c:v>0.17194826126170756</c:v>
                </c:pt>
                <c:pt idx="4">
                  <c:v>0.11995592712581071</c:v>
                </c:pt>
              </c:numCache>
            </c:numRef>
          </c:val>
          <c:smooth val="0"/>
          <c:extLst>
            <c:ext xmlns:c16="http://schemas.microsoft.com/office/drawing/2014/chart" uri="{C3380CC4-5D6E-409C-BE32-E72D297353CC}">
              <c16:uniqueId val="{00000002-3C02-4794-9C5B-A64AF6B3A2A6}"/>
            </c:ext>
          </c:extLst>
        </c:ser>
        <c:dLbls>
          <c:showLegendKey val="0"/>
          <c:showVal val="0"/>
          <c:showCatName val="0"/>
          <c:showSerName val="0"/>
          <c:showPercent val="0"/>
          <c:showBubbleSize val="0"/>
        </c:dLbls>
        <c:smooth val="0"/>
        <c:axId val="2087688560"/>
        <c:axId val="2087689808"/>
      </c:lineChart>
      <c:catAx>
        <c:axId val="2087688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lv-LV" dirty="0" err="1"/>
                  <a:t>Unitary</a:t>
                </a:r>
                <a:r>
                  <a:rPr lang="lv-LV" dirty="0"/>
                  <a:t> </a:t>
                </a:r>
                <a:r>
                  <a:rPr lang="lv-LV" dirty="0" err="1"/>
                  <a:t>variation</a:t>
                </a:r>
                <a:r>
                  <a:rPr lang="lv-LV" dirty="0"/>
                  <a:t> </a:t>
                </a:r>
                <a:r>
                  <a:rPr lang="lv-LV" dirty="0" err="1"/>
                  <a:t>ratio</a:t>
                </a:r>
                <a:endParaRPr lang="en-GB" dirty="0"/>
              </a:p>
            </c:rich>
          </c:tx>
          <c:layout>
            <c:manualLayout>
              <c:xMode val="edge"/>
              <c:yMode val="edge"/>
              <c:x val="0.36917898266762356"/>
              <c:y val="0.714931573754683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87689808"/>
        <c:crosses val="autoZero"/>
        <c:auto val="1"/>
        <c:lblAlgn val="ctr"/>
        <c:lblOffset val="100"/>
        <c:noMultiLvlLbl val="0"/>
      </c:catAx>
      <c:valAx>
        <c:axId val="208768980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dirty="0"/>
                  <a:t>MCDA </a:t>
                </a:r>
                <a:r>
                  <a:rPr lang="lv-LV" dirty="0"/>
                  <a:t>TOPSIS </a:t>
                </a:r>
                <a:r>
                  <a:rPr lang="en-GB" dirty="0"/>
                  <a:t>results for </a:t>
                </a:r>
                <a:r>
                  <a:rPr lang="lv-LV" dirty="0"/>
                  <a:t> </a:t>
                </a:r>
                <a:r>
                  <a:rPr lang="lv-LV" sz="1400" b="1" dirty="0" err="1"/>
                  <a:t>Price</a:t>
                </a:r>
                <a:r>
                  <a:rPr lang="en-GB" dirty="0"/>
                  <a:t> criteria</a:t>
                </a:r>
              </a:p>
              <a:p>
                <a:pPr>
                  <a:defRPr/>
                </a:pPr>
                <a:r>
                  <a:rPr lang="lv-LV" dirty="0"/>
                  <a:t> </a:t>
                </a:r>
                <a:endParaRPr lang="en-GB"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8768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jutiguma!$J$15</c:f>
              <c:strCache>
                <c:ptCount val="1"/>
                <c:pt idx="0">
                  <c:v>Train</c:v>
                </c:pt>
              </c:strCache>
            </c:strRef>
          </c:tx>
          <c:spPr>
            <a:ln w="28575" cap="rnd">
              <a:solidFill>
                <a:srgbClr val="002060"/>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jutiguma!$K$15:$P$15</c:f>
              <c:numCache>
                <c:formatCode>General</c:formatCode>
                <c:ptCount val="6"/>
                <c:pt idx="0">
                  <c:v>0.86152658338850951</c:v>
                </c:pt>
                <c:pt idx="1">
                  <c:v>0.85724766799952701</c:v>
                </c:pt>
                <c:pt idx="2">
                  <c:v>0.84038995613378797</c:v>
                </c:pt>
                <c:pt idx="3">
                  <c:v>0.80558779765969035</c:v>
                </c:pt>
                <c:pt idx="4">
                  <c:v>0.75024166819004556</c:v>
                </c:pt>
                <c:pt idx="5">
                  <c:v>0.59165816328286192</c:v>
                </c:pt>
              </c:numCache>
            </c:numRef>
          </c:val>
          <c:smooth val="0"/>
          <c:extLst>
            <c:ext xmlns:c16="http://schemas.microsoft.com/office/drawing/2014/chart" uri="{C3380CC4-5D6E-409C-BE32-E72D297353CC}">
              <c16:uniqueId val="{00000000-66D4-4F17-B219-2A9D01F9B418}"/>
            </c:ext>
          </c:extLst>
        </c:ser>
        <c:ser>
          <c:idx val="1"/>
          <c:order val="1"/>
          <c:tx>
            <c:strRef>
              <c:f>jutiguma!$J$16</c:f>
              <c:strCache>
                <c:ptCount val="1"/>
                <c:pt idx="0">
                  <c:v>Bus</c:v>
                </c:pt>
              </c:strCache>
            </c:strRef>
          </c:tx>
          <c:spPr>
            <a:ln w="28575" cap="rnd">
              <a:solidFill>
                <a:schemeClr val="accent2"/>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jutiguma!$K$16:$P$16</c:f>
              <c:numCache>
                <c:formatCode>General</c:formatCode>
                <c:ptCount val="6"/>
                <c:pt idx="0">
                  <c:v>0.80799185210251212</c:v>
                </c:pt>
                <c:pt idx="1">
                  <c:v>0.79649818834730546</c:v>
                </c:pt>
                <c:pt idx="2">
                  <c:v>0.75576643642863783</c:v>
                </c:pt>
                <c:pt idx="3">
                  <c:v>0.68479276445731674</c:v>
                </c:pt>
                <c:pt idx="4">
                  <c:v>0.58869433583962749</c:v>
                </c:pt>
                <c:pt idx="5">
                  <c:v>0.33497044129637932</c:v>
                </c:pt>
              </c:numCache>
            </c:numRef>
          </c:val>
          <c:smooth val="0"/>
          <c:extLst>
            <c:ext xmlns:c16="http://schemas.microsoft.com/office/drawing/2014/chart" uri="{C3380CC4-5D6E-409C-BE32-E72D297353CC}">
              <c16:uniqueId val="{00000001-66D4-4F17-B219-2A9D01F9B418}"/>
            </c:ext>
          </c:extLst>
        </c:ser>
        <c:ser>
          <c:idx val="2"/>
          <c:order val="2"/>
          <c:tx>
            <c:strRef>
              <c:f>jutiguma!$J$17</c:f>
              <c:strCache>
                <c:ptCount val="1"/>
                <c:pt idx="0">
                  <c:v>Taxi</c:v>
                </c:pt>
              </c:strCache>
            </c:strRef>
          </c:tx>
          <c:spPr>
            <a:ln w="28575" cap="rnd">
              <a:solidFill>
                <a:schemeClr val="accent3"/>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jutiguma!$K$17:$P$17</c:f>
              <c:numCache>
                <c:formatCode>General</c:formatCode>
                <c:ptCount val="6"/>
                <c:pt idx="0">
                  <c:v>0.17669620243423823</c:v>
                </c:pt>
                <c:pt idx="1">
                  <c:v>0.18839678689716988</c:v>
                </c:pt>
                <c:pt idx="2">
                  <c:v>0.22944343426572464</c:v>
                </c:pt>
                <c:pt idx="3">
                  <c:v>0.30024163438644264</c:v>
                </c:pt>
                <c:pt idx="4">
                  <c:v>0.39590192547444797</c:v>
                </c:pt>
                <c:pt idx="5">
                  <c:v>0.651571360928341</c:v>
                </c:pt>
              </c:numCache>
            </c:numRef>
          </c:val>
          <c:smooth val="0"/>
          <c:extLst>
            <c:ext xmlns:c16="http://schemas.microsoft.com/office/drawing/2014/chart" uri="{C3380CC4-5D6E-409C-BE32-E72D297353CC}">
              <c16:uniqueId val="{00000002-66D4-4F17-B219-2A9D01F9B418}"/>
            </c:ext>
          </c:extLst>
        </c:ser>
        <c:dLbls>
          <c:showLegendKey val="0"/>
          <c:showVal val="0"/>
          <c:showCatName val="0"/>
          <c:showSerName val="0"/>
          <c:showPercent val="0"/>
          <c:showBubbleSize val="0"/>
        </c:dLbls>
        <c:smooth val="0"/>
        <c:axId val="2022737616"/>
        <c:axId val="2022730960"/>
      </c:lineChart>
      <c:catAx>
        <c:axId val="2022737616"/>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lv-LV" dirty="0" err="1"/>
                  <a:t>Unitary</a:t>
                </a:r>
                <a:r>
                  <a:rPr lang="lv-LV" dirty="0"/>
                  <a:t> </a:t>
                </a:r>
                <a:r>
                  <a:rPr lang="lv-LV" dirty="0" err="1"/>
                  <a:t>variation</a:t>
                </a:r>
                <a:r>
                  <a:rPr lang="lv-LV" dirty="0"/>
                  <a:t> </a:t>
                </a:r>
                <a:r>
                  <a:rPr lang="lv-LV" dirty="0" err="1"/>
                  <a:t>ratio</a:t>
                </a:r>
                <a:endParaRPr lang="lv-LV" dirty="0"/>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22730960"/>
        <c:crosses val="autoZero"/>
        <c:auto val="1"/>
        <c:lblAlgn val="ctr"/>
        <c:lblOffset val="100"/>
        <c:noMultiLvlLbl val="0"/>
      </c:catAx>
      <c:valAx>
        <c:axId val="202273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dirty="0"/>
                  <a:t>MCDA </a:t>
                </a:r>
                <a:r>
                  <a:rPr lang="lv-LV" sz="1200" dirty="0"/>
                  <a:t>TOPSIS </a:t>
                </a:r>
                <a:r>
                  <a:rPr lang="en-GB" sz="1200" dirty="0"/>
                  <a:t>results for </a:t>
                </a:r>
                <a:r>
                  <a:rPr lang="lv-LV" sz="1200" dirty="0"/>
                  <a:t> </a:t>
                </a:r>
                <a:r>
                  <a:rPr lang="lv-LV" sz="1400" b="1" dirty="0" err="1"/>
                  <a:t>time</a:t>
                </a:r>
                <a:r>
                  <a:rPr lang="lv-LV" sz="1200" b="1" dirty="0"/>
                  <a:t> </a:t>
                </a:r>
                <a:r>
                  <a:rPr lang="en-GB" sz="1200" dirty="0"/>
                  <a:t> criteria</a:t>
                </a:r>
              </a:p>
            </c:rich>
          </c:tx>
          <c:layout>
            <c:manualLayout>
              <c:xMode val="edge"/>
              <c:yMode val="edge"/>
              <c:x val="2.3755533959615591E-2"/>
              <c:y val="0.15589838974417591"/>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0227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1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'3_var_SE'!$L$2</c:f>
              <c:strCache>
                <c:ptCount val="1"/>
                <c:pt idx="0">
                  <c:v>Train</c:v>
                </c:pt>
              </c:strCache>
            </c:strRef>
          </c:tx>
          <c:spPr>
            <a:ln w="28575" cap="rnd">
              <a:solidFill>
                <a:schemeClr val="tx2"/>
              </a:solidFill>
              <a:round/>
            </a:ln>
            <a:effectLst/>
          </c:spPr>
          <c:marker>
            <c:symbol val="none"/>
          </c:marker>
          <c:cat>
            <c:numRef>
              <c:f>'3_var_SE'!$N$1:$Q$1</c:f>
              <c:numCache>
                <c:formatCode>General</c:formatCode>
                <c:ptCount val="4"/>
                <c:pt idx="0">
                  <c:v>0.1</c:v>
                </c:pt>
                <c:pt idx="1">
                  <c:v>0.25</c:v>
                </c:pt>
                <c:pt idx="2">
                  <c:v>0.5</c:v>
                </c:pt>
                <c:pt idx="3">
                  <c:v>0.75</c:v>
                </c:pt>
              </c:numCache>
            </c:numRef>
          </c:cat>
          <c:val>
            <c:numRef>
              <c:f>'3_var_SE'!$N$2:$Q$2</c:f>
              <c:numCache>
                <c:formatCode>General</c:formatCode>
                <c:ptCount val="4"/>
                <c:pt idx="0">
                  <c:v>0.91526603658010519</c:v>
                </c:pt>
                <c:pt idx="1">
                  <c:v>0.86580173795235915</c:v>
                </c:pt>
                <c:pt idx="2">
                  <c:v>0.7217321254576945</c:v>
                </c:pt>
                <c:pt idx="3">
                  <c:v>0.51845622198245911</c:v>
                </c:pt>
              </c:numCache>
            </c:numRef>
          </c:val>
          <c:smooth val="0"/>
          <c:extLst>
            <c:ext xmlns:c16="http://schemas.microsoft.com/office/drawing/2014/chart" uri="{C3380CC4-5D6E-409C-BE32-E72D297353CC}">
              <c16:uniqueId val="{00000000-751B-4F6B-BB0F-5D3EA6C523DD}"/>
            </c:ext>
          </c:extLst>
        </c:ser>
        <c:ser>
          <c:idx val="1"/>
          <c:order val="1"/>
          <c:tx>
            <c:strRef>
              <c:f>'3_var_SE'!$L$3</c:f>
              <c:strCache>
                <c:ptCount val="1"/>
                <c:pt idx="0">
                  <c:v>Bus</c:v>
                </c:pt>
              </c:strCache>
            </c:strRef>
          </c:tx>
          <c:spPr>
            <a:ln w="28575" cap="rnd">
              <a:solidFill>
                <a:srgbClr val="9AC87A"/>
              </a:solidFill>
              <a:round/>
            </a:ln>
            <a:effectLst/>
          </c:spPr>
          <c:marker>
            <c:symbol val="none"/>
          </c:marker>
          <c:cat>
            <c:numRef>
              <c:f>'3_var_SE'!$N$1:$Q$1</c:f>
              <c:numCache>
                <c:formatCode>General</c:formatCode>
                <c:ptCount val="4"/>
                <c:pt idx="0">
                  <c:v>0.1</c:v>
                </c:pt>
                <c:pt idx="1">
                  <c:v>0.25</c:v>
                </c:pt>
                <c:pt idx="2">
                  <c:v>0.5</c:v>
                </c:pt>
                <c:pt idx="3">
                  <c:v>0.75</c:v>
                </c:pt>
              </c:numCache>
            </c:numRef>
          </c:cat>
          <c:val>
            <c:numRef>
              <c:f>'3_var_SE'!$N$3:$Q$3</c:f>
              <c:numCache>
                <c:formatCode>General</c:formatCode>
                <c:ptCount val="4"/>
                <c:pt idx="0">
                  <c:v>0.85084860952575814</c:v>
                </c:pt>
                <c:pt idx="1">
                  <c:v>0.76123076841508663</c:v>
                </c:pt>
                <c:pt idx="2">
                  <c:v>0.53861877713440987</c:v>
                </c:pt>
                <c:pt idx="3">
                  <c:v>0.16234370186242178</c:v>
                </c:pt>
              </c:numCache>
            </c:numRef>
          </c:val>
          <c:smooth val="0"/>
          <c:extLst>
            <c:ext xmlns:c16="http://schemas.microsoft.com/office/drawing/2014/chart" uri="{C3380CC4-5D6E-409C-BE32-E72D297353CC}">
              <c16:uniqueId val="{00000001-751B-4F6B-BB0F-5D3EA6C523DD}"/>
            </c:ext>
          </c:extLst>
        </c:ser>
        <c:ser>
          <c:idx val="2"/>
          <c:order val="2"/>
          <c:tx>
            <c:strRef>
              <c:f>'3_var_SE'!$L$4</c:f>
              <c:strCache>
                <c:ptCount val="1"/>
                <c:pt idx="0">
                  <c:v>Taxi</c:v>
                </c:pt>
              </c:strCache>
            </c:strRef>
          </c:tx>
          <c:spPr>
            <a:ln w="28575" cap="rnd">
              <a:solidFill>
                <a:srgbClr val="00B050"/>
              </a:solidFill>
              <a:round/>
            </a:ln>
            <a:effectLst/>
          </c:spPr>
          <c:marker>
            <c:symbol val="none"/>
          </c:marker>
          <c:cat>
            <c:numRef>
              <c:f>'3_var_SE'!$N$1:$Q$1</c:f>
              <c:numCache>
                <c:formatCode>General</c:formatCode>
                <c:ptCount val="4"/>
                <c:pt idx="0">
                  <c:v>0.1</c:v>
                </c:pt>
                <c:pt idx="1">
                  <c:v>0.25</c:v>
                </c:pt>
                <c:pt idx="2">
                  <c:v>0.5</c:v>
                </c:pt>
                <c:pt idx="3">
                  <c:v>0.75</c:v>
                </c:pt>
              </c:numCache>
            </c:numRef>
          </c:cat>
          <c:val>
            <c:numRef>
              <c:f>'3_var_SE'!$N$4:$Q$4</c:f>
              <c:numCache>
                <c:formatCode>General</c:formatCode>
                <c:ptCount val="4"/>
                <c:pt idx="0">
                  <c:v>0.14344083405406302</c:v>
                </c:pt>
                <c:pt idx="1">
                  <c:v>0.2324958648773596</c:v>
                </c:pt>
                <c:pt idx="2">
                  <c:v>0.45378365325558001</c:v>
                </c:pt>
                <c:pt idx="3">
                  <c:v>0.83353817595136892</c:v>
                </c:pt>
              </c:numCache>
            </c:numRef>
          </c:val>
          <c:smooth val="0"/>
          <c:extLst>
            <c:ext xmlns:c16="http://schemas.microsoft.com/office/drawing/2014/chart" uri="{C3380CC4-5D6E-409C-BE32-E72D297353CC}">
              <c16:uniqueId val="{00000002-751B-4F6B-BB0F-5D3EA6C523DD}"/>
            </c:ext>
          </c:extLst>
        </c:ser>
        <c:dLbls>
          <c:showLegendKey val="0"/>
          <c:showVal val="0"/>
          <c:showCatName val="0"/>
          <c:showSerName val="0"/>
          <c:showPercent val="0"/>
          <c:showBubbleSize val="0"/>
        </c:dLbls>
        <c:smooth val="0"/>
        <c:axId val="1698464896"/>
        <c:axId val="1698469472"/>
      </c:lineChart>
      <c:catAx>
        <c:axId val="16984648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lv-LV" dirty="0" err="1"/>
                  <a:t>Weight</a:t>
                </a:r>
                <a:r>
                  <a:rPr lang="lv-LV" baseline="0" dirty="0"/>
                  <a:t> </a:t>
                </a:r>
                <a:r>
                  <a:rPr lang="lv-LV" baseline="0" dirty="0" err="1"/>
                  <a:t>distribution</a:t>
                </a:r>
                <a:r>
                  <a:rPr lang="lv-LV" baseline="0" dirty="0"/>
                  <a:t> </a:t>
                </a: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98469472"/>
        <c:crosses val="autoZero"/>
        <c:auto val="1"/>
        <c:lblAlgn val="ctr"/>
        <c:lblOffset val="100"/>
        <c:noMultiLvlLbl val="0"/>
      </c:catAx>
      <c:valAx>
        <c:axId val="1698469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dirty="0"/>
                  <a:t>MCDA TOPSIS results for  </a:t>
                </a:r>
                <a:r>
                  <a:rPr lang="en-GB" sz="1200" b="1" dirty="0"/>
                  <a:t>time  </a:t>
                </a:r>
                <a:r>
                  <a:rPr lang="en-GB" sz="1200" dirty="0"/>
                  <a:t>criteria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98464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9999"/>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TOPSIS!$O$13:$O$15</c:f>
              <c:strCache>
                <c:ptCount val="3"/>
                <c:pt idx="0">
                  <c:v>Train</c:v>
                </c:pt>
                <c:pt idx="1">
                  <c:v>Bus</c:v>
                </c:pt>
                <c:pt idx="2">
                  <c:v>Taxi</c:v>
                </c:pt>
              </c:strCache>
            </c:strRef>
          </c:cat>
          <c:val>
            <c:numRef>
              <c:f>TOPSIS!$P$13:$P$15</c:f>
              <c:numCache>
                <c:formatCode>General</c:formatCode>
                <c:ptCount val="3"/>
                <c:pt idx="0">
                  <c:v>0.93588632832195728</c:v>
                </c:pt>
                <c:pt idx="1">
                  <c:v>0.89391828558715869</c:v>
                </c:pt>
                <c:pt idx="2">
                  <c:v>0.10007099377129214</c:v>
                </c:pt>
              </c:numCache>
            </c:numRef>
          </c:val>
          <c:extLst>
            <c:ext xmlns:c16="http://schemas.microsoft.com/office/drawing/2014/chart" uri="{C3380CC4-5D6E-409C-BE32-E72D297353CC}">
              <c16:uniqueId val="{00000000-39E8-4345-85DD-CCCCFF7D4825}"/>
            </c:ext>
          </c:extLst>
        </c:ser>
        <c:dLbls>
          <c:showLegendKey val="0"/>
          <c:showVal val="0"/>
          <c:showCatName val="0"/>
          <c:showSerName val="0"/>
          <c:showPercent val="0"/>
          <c:showBubbleSize val="0"/>
        </c:dLbls>
        <c:gapWidth val="219"/>
        <c:axId val="963626000"/>
        <c:axId val="963633904"/>
      </c:barChart>
      <c:catAx>
        <c:axId val="96362600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lv-LV" dirty="0"/>
                  <a:t>MCDA TOPSIS </a:t>
                </a:r>
                <a:r>
                  <a:rPr lang="lv-LV" dirty="0" err="1"/>
                  <a:t>result</a:t>
                </a:r>
                <a:endParaRPr lang="en-GB" dirty="0"/>
              </a:p>
            </c:rich>
          </c:tx>
          <c:layout>
            <c:manualLayout>
              <c:xMode val="edge"/>
              <c:yMode val="edge"/>
              <c:x val="2.8283062231644961E-2"/>
              <c:y val="0.115783027121609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63633904"/>
        <c:crosses val="autoZero"/>
        <c:auto val="1"/>
        <c:lblAlgn val="ctr"/>
        <c:lblOffset val="100"/>
        <c:noMultiLvlLbl val="0"/>
      </c:catAx>
      <c:valAx>
        <c:axId val="963633904"/>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en-US" sz="1600" b="0" i="0" u="none" strike="noStrike" kern="1200" baseline="0" noProof="0">
                    <a:solidFill>
                      <a:schemeClr val="tx1"/>
                    </a:solidFill>
                    <a:latin typeface="+mn-lt"/>
                    <a:ea typeface="+mn-ea"/>
                    <a:cs typeface="+mn-cs"/>
                  </a:defRPr>
                </a:pPr>
                <a:r>
                  <a:rPr lang="en-US" noProof="0" dirty="0"/>
                  <a:t>Unitary variation ratio</a:t>
                </a:r>
              </a:p>
            </c:rich>
          </c:tx>
          <c:overlay val="0"/>
          <c:spPr>
            <a:noFill/>
            <a:ln>
              <a:noFill/>
            </a:ln>
            <a:effectLst/>
          </c:spPr>
          <c:txPr>
            <a:bodyPr rot="0" spcFirstLastPara="1" vertOverflow="ellipsis" vert="horz" wrap="square" anchor="ctr" anchorCtr="1"/>
            <a:lstStyle/>
            <a:p>
              <a:pPr>
                <a:defRPr lang="en-US" sz="1600" b="0" i="0" u="none" strike="noStrike" kern="1200" baseline="0" noProof="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963626000"/>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jutiguma!$J$15</c:f>
              <c:strCache>
                <c:ptCount val="1"/>
                <c:pt idx="0">
                  <c:v>Train</c:v>
                </c:pt>
              </c:strCache>
            </c:strRef>
          </c:tx>
          <c:spPr>
            <a:ln w="28575" cap="rnd">
              <a:solidFill>
                <a:schemeClr val="accent1"/>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jutiguma!$K$15:$P$15</c:f>
              <c:numCache>
                <c:formatCode>General</c:formatCode>
                <c:ptCount val="6"/>
                <c:pt idx="0">
                  <c:v>0.86152658338850951</c:v>
                </c:pt>
                <c:pt idx="1">
                  <c:v>0.85724766799952701</c:v>
                </c:pt>
                <c:pt idx="2">
                  <c:v>0.84038995613378797</c:v>
                </c:pt>
                <c:pt idx="3">
                  <c:v>0.80558779765969035</c:v>
                </c:pt>
                <c:pt idx="4">
                  <c:v>0.75024166819004556</c:v>
                </c:pt>
                <c:pt idx="5">
                  <c:v>0.59165816328286192</c:v>
                </c:pt>
              </c:numCache>
            </c:numRef>
          </c:val>
          <c:smooth val="0"/>
          <c:extLst>
            <c:ext xmlns:c16="http://schemas.microsoft.com/office/drawing/2014/chart" uri="{C3380CC4-5D6E-409C-BE32-E72D297353CC}">
              <c16:uniqueId val="{00000000-0044-445B-88A1-09D855785737}"/>
            </c:ext>
          </c:extLst>
        </c:ser>
        <c:ser>
          <c:idx val="1"/>
          <c:order val="1"/>
          <c:tx>
            <c:strRef>
              <c:f>jutiguma!$J$16</c:f>
              <c:strCache>
                <c:ptCount val="1"/>
                <c:pt idx="0">
                  <c:v>Bus</c:v>
                </c:pt>
              </c:strCache>
            </c:strRef>
          </c:tx>
          <c:spPr>
            <a:ln w="28575" cap="rnd">
              <a:solidFill>
                <a:schemeClr val="accent2"/>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jutiguma!$K$16:$P$16</c:f>
              <c:numCache>
                <c:formatCode>General</c:formatCode>
                <c:ptCount val="6"/>
                <c:pt idx="0">
                  <c:v>0.80799185210251212</c:v>
                </c:pt>
                <c:pt idx="1">
                  <c:v>0.79649818834730546</c:v>
                </c:pt>
                <c:pt idx="2">
                  <c:v>0.75576643642863783</c:v>
                </c:pt>
                <c:pt idx="3">
                  <c:v>0.68479276445731674</c:v>
                </c:pt>
                <c:pt idx="4">
                  <c:v>0.58869433583962749</c:v>
                </c:pt>
                <c:pt idx="5">
                  <c:v>0.33497044129637932</c:v>
                </c:pt>
              </c:numCache>
            </c:numRef>
          </c:val>
          <c:smooth val="0"/>
          <c:extLst>
            <c:ext xmlns:c16="http://schemas.microsoft.com/office/drawing/2014/chart" uri="{C3380CC4-5D6E-409C-BE32-E72D297353CC}">
              <c16:uniqueId val="{00000001-0044-445B-88A1-09D855785737}"/>
            </c:ext>
          </c:extLst>
        </c:ser>
        <c:ser>
          <c:idx val="2"/>
          <c:order val="2"/>
          <c:tx>
            <c:strRef>
              <c:f>jutiguma!$J$17</c:f>
              <c:strCache>
                <c:ptCount val="1"/>
                <c:pt idx="0">
                  <c:v>Taxi</c:v>
                </c:pt>
              </c:strCache>
            </c:strRef>
          </c:tx>
          <c:spPr>
            <a:ln w="28575" cap="rnd">
              <a:solidFill>
                <a:schemeClr val="accent3"/>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jutiguma!$K$17:$P$17</c:f>
              <c:numCache>
                <c:formatCode>General</c:formatCode>
                <c:ptCount val="6"/>
                <c:pt idx="0">
                  <c:v>0.17669620243423823</c:v>
                </c:pt>
                <c:pt idx="1">
                  <c:v>0.18839678689716988</c:v>
                </c:pt>
                <c:pt idx="2">
                  <c:v>0.22944343426572464</c:v>
                </c:pt>
                <c:pt idx="3">
                  <c:v>0.30024163438644264</c:v>
                </c:pt>
                <c:pt idx="4">
                  <c:v>0.39590192547444797</c:v>
                </c:pt>
                <c:pt idx="5">
                  <c:v>0.651571360928341</c:v>
                </c:pt>
              </c:numCache>
            </c:numRef>
          </c:val>
          <c:smooth val="0"/>
          <c:extLst>
            <c:ext xmlns:c16="http://schemas.microsoft.com/office/drawing/2014/chart" uri="{C3380CC4-5D6E-409C-BE32-E72D297353CC}">
              <c16:uniqueId val="{00000002-0044-445B-88A1-09D855785737}"/>
            </c:ext>
          </c:extLst>
        </c:ser>
        <c:dLbls>
          <c:showLegendKey val="0"/>
          <c:showVal val="0"/>
          <c:showCatName val="0"/>
          <c:showSerName val="0"/>
          <c:showPercent val="0"/>
          <c:showBubbleSize val="0"/>
        </c:dLbls>
        <c:smooth val="0"/>
        <c:axId val="2022737616"/>
        <c:axId val="2022730960"/>
      </c:lineChart>
      <c:catAx>
        <c:axId val="2022737616"/>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lv-LV"/>
                  <a:t>Unitary variation ratio</a:t>
                </a:r>
              </a:p>
            </c:rich>
          </c:tx>
          <c:layout>
            <c:manualLayout>
              <c:xMode val="edge"/>
              <c:yMode val="edge"/>
              <c:x val="0.4400130433390948"/>
              <c:y val="0.7123997589631390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022730960"/>
        <c:crosses val="autoZero"/>
        <c:auto val="1"/>
        <c:lblAlgn val="ctr"/>
        <c:lblOffset val="100"/>
        <c:noMultiLvlLbl val="0"/>
      </c:catAx>
      <c:valAx>
        <c:axId val="202273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GB"/>
                  <a:t>MCDA </a:t>
                </a:r>
                <a:r>
                  <a:rPr lang="lv-LV"/>
                  <a:t>TOPSIS </a:t>
                </a:r>
                <a:r>
                  <a:rPr lang="en-GB"/>
                  <a:t>results for </a:t>
                </a:r>
                <a:r>
                  <a:rPr lang="lv-LV"/>
                  <a:t> time </a:t>
                </a:r>
                <a:r>
                  <a:rPr lang="en-GB"/>
                  <a:t> criteria</a:t>
                </a:r>
              </a:p>
            </c:rich>
          </c:tx>
          <c:layout>
            <c:manualLayout>
              <c:xMode val="edge"/>
              <c:yMode val="edge"/>
              <c:x val="2.3755533959615591E-2"/>
              <c:y val="0.15589838974417591"/>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0227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jutiguma!$J$15</c:f>
              <c:strCache>
                <c:ptCount val="1"/>
                <c:pt idx="0">
                  <c:v>Train</c:v>
                </c:pt>
              </c:strCache>
            </c:strRef>
          </c:tx>
          <c:spPr>
            <a:ln w="28575" cap="rnd">
              <a:solidFill>
                <a:schemeClr val="accent1"/>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jutiguma!$K$15:$P$15</c:f>
              <c:numCache>
                <c:formatCode>General</c:formatCode>
                <c:ptCount val="6"/>
                <c:pt idx="0">
                  <c:v>0.86152658338850951</c:v>
                </c:pt>
                <c:pt idx="1">
                  <c:v>0.85724766799952701</c:v>
                </c:pt>
                <c:pt idx="2">
                  <c:v>0.84038995613378797</c:v>
                </c:pt>
                <c:pt idx="3">
                  <c:v>0.80558779765969035</c:v>
                </c:pt>
                <c:pt idx="4">
                  <c:v>0.75024166819004556</c:v>
                </c:pt>
                <c:pt idx="5">
                  <c:v>0.59165816328286192</c:v>
                </c:pt>
              </c:numCache>
            </c:numRef>
          </c:val>
          <c:smooth val="0"/>
          <c:extLst>
            <c:ext xmlns:c16="http://schemas.microsoft.com/office/drawing/2014/chart" uri="{C3380CC4-5D6E-409C-BE32-E72D297353CC}">
              <c16:uniqueId val="{00000000-305F-448B-8A77-4B8A92D72C18}"/>
            </c:ext>
          </c:extLst>
        </c:ser>
        <c:ser>
          <c:idx val="1"/>
          <c:order val="1"/>
          <c:tx>
            <c:strRef>
              <c:f>jutiguma!$J$16</c:f>
              <c:strCache>
                <c:ptCount val="1"/>
                <c:pt idx="0">
                  <c:v>Bus</c:v>
                </c:pt>
              </c:strCache>
            </c:strRef>
          </c:tx>
          <c:spPr>
            <a:ln w="28575" cap="rnd">
              <a:solidFill>
                <a:schemeClr val="accent2"/>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jutiguma!$K$16:$P$16</c:f>
              <c:numCache>
                <c:formatCode>General</c:formatCode>
                <c:ptCount val="6"/>
                <c:pt idx="0">
                  <c:v>0.80799185210251212</c:v>
                </c:pt>
                <c:pt idx="1">
                  <c:v>0.79649818834730546</c:v>
                </c:pt>
                <c:pt idx="2">
                  <c:v>0.75576643642863783</c:v>
                </c:pt>
                <c:pt idx="3">
                  <c:v>0.68479276445731674</c:v>
                </c:pt>
                <c:pt idx="4">
                  <c:v>0.58869433583962749</c:v>
                </c:pt>
                <c:pt idx="5">
                  <c:v>0.33497044129637932</c:v>
                </c:pt>
              </c:numCache>
            </c:numRef>
          </c:val>
          <c:smooth val="0"/>
          <c:extLst>
            <c:ext xmlns:c16="http://schemas.microsoft.com/office/drawing/2014/chart" uri="{C3380CC4-5D6E-409C-BE32-E72D297353CC}">
              <c16:uniqueId val="{00000001-305F-448B-8A77-4B8A92D72C18}"/>
            </c:ext>
          </c:extLst>
        </c:ser>
        <c:ser>
          <c:idx val="2"/>
          <c:order val="2"/>
          <c:tx>
            <c:strRef>
              <c:f>jutiguma!$J$17</c:f>
              <c:strCache>
                <c:ptCount val="1"/>
                <c:pt idx="0">
                  <c:v>Taxi</c:v>
                </c:pt>
              </c:strCache>
            </c:strRef>
          </c:tx>
          <c:spPr>
            <a:ln w="28575" cap="rnd">
              <a:solidFill>
                <a:schemeClr val="accent3"/>
              </a:solidFill>
              <a:round/>
            </a:ln>
            <a:effectLst/>
          </c:spPr>
          <c:marker>
            <c:symbol val="none"/>
          </c:marker>
          <c:cat>
            <c:numRef>
              <c:f>jutiguma!$K$14:$P$14</c:f>
              <c:numCache>
                <c:formatCode>General</c:formatCode>
                <c:ptCount val="6"/>
                <c:pt idx="0">
                  <c:v>0.01</c:v>
                </c:pt>
                <c:pt idx="1">
                  <c:v>0.5</c:v>
                </c:pt>
                <c:pt idx="2">
                  <c:v>1</c:v>
                </c:pt>
                <c:pt idx="3">
                  <c:v>1.5</c:v>
                </c:pt>
                <c:pt idx="4">
                  <c:v>2</c:v>
                </c:pt>
                <c:pt idx="5">
                  <c:v>3</c:v>
                </c:pt>
              </c:numCache>
            </c:numRef>
          </c:cat>
          <c:val>
            <c:numRef>
              <c:f>jutiguma!$K$17:$P$17</c:f>
              <c:numCache>
                <c:formatCode>General</c:formatCode>
                <c:ptCount val="6"/>
                <c:pt idx="0">
                  <c:v>0.17669620243423823</c:v>
                </c:pt>
                <c:pt idx="1">
                  <c:v>0.18839678689716988</c:v>
                </c:pt>
                <c:pt idx="2">
                  <c:v>0.22944343426572464</c:v>
                </c:pt>
                <c:pt idx="3">
                  <c:v>0.30024163438644264</c:v>
                </c:pt>
                <c:pt idx="4">
                  <c:v>0.39590192547444797</c:v>
                </c:pt>
                <c:pt idx="5">
                  <c:v>0.651571360928341</c:v>
                </c:pt>
              </c:numCache>
            </c:numRef>
          </c:val>
          <c:smooth val="0"/>
          <c:extLst>
            <c:ext xmlns:c16="http://schemas.microsoft.com/office/drawing/2014/chart" uri="{C3380CC4-5D6E-409C-BE32-E72D297353CC}">
              <c16:uniqueId val="{00000002-305F-448B-8A77-4B8A92D72C18}"/>
            </c:ext>
          </c:extLst>
        </c:ser>
        <c:dLbls>
          <c:showLegendKey val="0"/>
          <c:showVal val="0"/>
          <c:showCatName val="0"/>
          <c:showSerName val="0"/>
          <c:showPercent val="0"/>
          <c:showBubbleSize val="0"/>
        </c:dLbls>
        <c:smooth val="0"/>
        <c:axId val="2022737616"/>
        <c:axId val="2022730960"/>
      </c:lineChart>
      <c:catAx>
        <c:axId val="202273761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lv-LV" sz="1600" dirty="0" err="1"/>
                  <a:t>Unitary</a:t>
                </a:r>
                <a:r>
                  <a:rPr lang="lv-LV" sz="1600" dirty="0"/>
                  <a:t> </a:t>
                </a:r>
                <a:r>
                  <a:rPr lang="lv-LV" sz="1600" dirty="0" err="1"/>
                  <a:t>variation</a:t>
                </a:r>
                <a:r>
                  <a:rPr lang="lv-LV" sz="1600" dirty="0"/>
                  <a:t> </a:t>
                </a:r>
                <a:r>
                  <a:rPr lang="lv-LV" sz="1600" dirty="0" err="1"/>
                  <a:t>ratio</a:t>
                </a:r>
                <a:endParaRPr lang="lv-LV" sz="1600"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22730960"/>
        <c:crosses val="autoZero"/>
        <c:auto val="1"/>
        <c:lblAlgn val="ctr"/>
        <c:lblOffset val="100"/>
        <c:noMultiLvlLbl val="0"/>
      </c:catAx>
      <c:valAx>
        <c:axId val="202273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GB" sz="1800" dirty="0"/>
                  <a:t>MCDA </a:t>
                </a:r>
                <a:r>
                  <a:rPr lang="lv-LV" sz="1800" dirty="0"/>
                  <a:t>TOPSIS </a:t>
                </a:r>
                <a:r>
                  <a:rPr lang="en-GB" sz="1800" dirty="0"/>
                  <a:t>results for </a:t>
                </a:r>
                <a:r>
                  <a:rPr lang="lv-LV" sz="1800" baseline="0" dirty="0"/>
                  <a:t> </a:t>
                </a:r>
                <a:r>
                  <a:rPr lang="lv-LV" sz="1800" baseline="0" dirty="0" err="1"/>
                  <a:t>time</a:t>
                </a:r>
                <a:r>
                  <a:rPr lang="lv-LV" sz="1800" baseline="0" dirty="0"/>
                  <a:t> </a:t>
                </a:r>
                <a:r>
                  <a:rPr lang="en-GB" sz="1800" dirty="0"/>
                  <a:t> criteria</a:t>
                </a:r>
              </a:p>
            </c:rich>
          </c:tx>
          <c:layout>
            <c:manualLayout>
              <c:xMode val="edge"/>
              <c:yMode val="edge"/>
              <c:x val="2.3755533959615591E-2"/>
              <c:y val="0.1558983897441759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227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jutiguma!$J$24</c:f>
              <c:strCache>
                <c:ptCount val="1"/>
                <c:pt idx="0">
                  <c:v>Train</c:v>
                </c:pt>
              </c:strCache>
            </c:strRef>
          </c:tx>
          <c:spPr>
            <a:ln w="28575" cap="rnd">
              <a:solidFill>
                <a:schemeClr val="accent1"/>
              </a:solidFill>
              <a:round/>
            </a:ln>
            <a:effectLst/>
          </c:spPr>
          <c:marker>
            <c:symbol val="none"/>
          </c:marker>
          <c:cat>
            <c:numRef>
              <c:f>jutiguma!$K$23:$P$23</c:f>
              <c:numCache>
                <c:formatCode>General</c:formatCode>
                <c:ptCount val="6"/>
                <c:pt idx="0">
                  <c:v>0.01</c:v>
                </c:pt>
                <c:pt idx="1">
                  <c:v>0.5</c:v>
                </c:pt>
                <c:pt idx="2">
                  <c:v>1</c:v>
                </c:pt>
                <c:pt idx="3">
                  <c:v>1.5</c:v>
                </c:pt>
                <c:pt idx="4">
                  <c:v>2</c:v>
                </c:pt>
                <c:pt idx="5">
                  <c:v>3</c:v>
                </c:pt>
              </c:numCache>
            </c:numRef>
          </c:cat>
          <c:val>
            <c:numRef>
              <c:f>jutiguma!$K$24:$P$24</c:f>
              <c:numCache>
                <c:formatCode>General</c:formatCode>
                <c:ptCount val="6"/>
                <c:pt idx="0">
                  <c:v>0.78460068956608997</c:v>
                </c:pt>
                <c:pt idx="1">
                  <c:v>0.79961090944534874</c:v>
                </c:pt>
                <c:pt idx="2">
                  <c:v>0.84038995613378797</c:v>
                </c:pt>
                <c:pt idx="3">
                  <c:v>0.88574925793697135</c:v>
                </c:pt>
                <c:pt idx="4">
                  <c:v>0.92292094752985077</c:v>
                </c:pt>
                <c:pt idx="5">
                  <c:v>0.97176098507060527</c:v>
                </c:pt>
              </c:numCache>
            </c:numRef>
          </c:val>
          <c:smooth val="0"/>
          <c:extLst>
            <c:ext xmlns:c16="http://schemas.microsoft.com/office/drawing/2014/chart" uri="{C3380CC4-5D6E-409C-BE32-E72D297353CC}">
              <c16:uniqueId val="{00000000-9E27-4229-96A6-3AF3306E01A3}"/>
            </c:ext>
          </c:extLst>
        </c:ser>
        <c:ser>
          <c:idx val="1"/>
          <c:order val="1"/>
          <c:tx>
            <c:strRef>
              <c:f>jutiguma!$J$25</c:f>
              <c:strCache>
                <c:ptCount val="1"/>
                <c:pt idx="0">
                  <c:v>Bus</c:v>
                </c:pt>
              </c:strCache>
            </c:strRef>
          </c:tx>
          <c:spPr>
            <a:ln w="28575" cap="rnd">
              <a:solidFill>
                <a:schemeClr val="accent2"/>
              </a:solidFill>
              <a:round/>
            </a:ln>
            <a:effectLst/>
          </c:spPr>
          <c:marker>
            <c:symbol val="none"/>
          </c:marker>
          <c:cat>
            <c:numRef>
              <c:f>jutiguma!$K$23:$P$23</c:f>
              <c:numCache>
                <c:formatCode>General</c:formatCode>
                <c:ptCount val="6"/>
                <c:pt idx="0">
                  <c:v>0.01</c:v>
                </c:pt>
                <c:pt idx="1">
                  <c:v>0.5</c:v>
                </c:pt>
                <c:pt idx="2">
                  <c:v>1</c:v>
                </c:pt>
                <c:pt idx="3">
                  <c:v>1.5</c:v>
                </c:pt>
                <c:pt idx="4">
                  <c:v>2</c:v>
                </c:pt>
                <c:pt idx="5">
                  <c:v>3</c:v>
                </c:pt>
              </c:numCache>
            </c:numRef>
          </c:cat>
          <c:val>
            <c:numRef>
              <c:f>jutiguma!$K$25:$P$25</c:f>
              <c:numCache>
                <c:formatCode>General</c:formatCode>
                <c:ptCount val="6"/>
                <c:pt idx="0">
                  <c:v>0.69080088616473267</c:v>
                </c:pt>
                <c:pt idx="1">
                  <c:v>0.70769392405834775</c:v>
                </c:pt>
                <c:pt idx="2">
                  <c:v>0.75576643642863783</c:v>
                </c:pt>
                <c:pt idx="3">
                  <c:v>0.81188009679491047</c:v>
                </c:pt>
                <c:pt idx="4">
                  <c:v>0.85759331622746193</c:v>
                </c:pt>
                <c:pt idx="5">
                  <c:v>0.90630433589933423</c:v>
                </c:pt>
              </c:numCache>
            </c:numRef>
          </c:val>
          <c:smooth val="0"/>
          <c:extLst>
            <c:ext xmlns:c16="http://schemas.microsoft.com/office/drawing/2014/chart" uri="{C3380CC4-5D6E-409C-BE32-E72D297353CC}">
              <c16:uniqueId val="{00000001-9E27-4229-96A6-3AF3306E01A3}"/>
            </c:ext>
          </c:extLst>
        </c:ser>
        <c:ser>
          <c:idx val="2"/>
          <c:order val="2"/>
          <c:tx>
            <c:strRef>
              <c:f>jutiguma!$J$26</c:f>
              <c:strCache>
                <c:ptCount val="1"/>
                <c:pt idx="0">
                  <c:v>Taxi</c:v>
                </c:pt>
              </c:strCache>
            </c:strRef>
          </c:tx>
          <c:spPr>
            <a:ln w="28575" cap="rnd">
              <a:solidFill>
                <a:schemeClr val="accent3"/>
              </a:solidFill>
              <a:round/>
            </a:ln>
            <a:effectLst/>
          </c:spPr>
          <c:marker>
            <c:symbol val="none"/>
          </c:marker>
          <c:cat>
            <c:numRef>
              <c:f>jutiguma!$K$23:$P$23</c:f>
              <c:numCache>
                <c:formatCode>General</c:formatCode>
                <c:ptCount val="6"/>
                <c:pt idx="0">
                  <c:v>0.01</c:v>
                </c:pt>
                <c:pt idx="1">
                  <c:v>0.5</c:v>
                </c:pt>
                <c:pt idx="2">
                  <c:v>1</c:v>
                </c:pt>
                <c:pt idx="3">
                  <c:v>1.5</c:v>
                </c:pt>
                <c:pt idx="4">
                  <c:v>2</c:v>
                </c:pt>
                <c:pt idx="5">
                  <c:v>3</c:v>
                </c:pt>
              </c:numCache>
            </c:numRef>
          </c:cat>
          <c:val>
            <c:numRef>
              <c:f>jutiguma!$K$26:$P$26</c:f>
              <c:numCache>
                <c:formatCode>General</c:formatCode>
                <c:ptCount val="6"/>
                <c:pt idx="0">
                  <c:v>0.30246637059317294</c:v>
                </c:pt>
                <c:pt idx="1">
                  <c:v>0.28309729847186982</c:v>
                </c:pt>
                <c:pt idx="2">
                  <c:v>0.22944343426572464</c:v>
                </c:pt>
                <c:pt idx="3">
                  <c:v>0.16770312937123893</c:v>
                </c:pt>
                <c:pt idx="4">
                  <c:v>0.11522329431544658</c:v>
                </c:pt>
                <c:pt idx="5">
                  <c:v>4.3301844072792285E-2</c:v>
                </c:pt>
              </c:numCache>
            </c:numRef>
          </c:val>
          <c:smooth val="0"/>
          <c:extLst>
            <c:ext xmlns:c16="http://schemas.microsoft.com/office/drawing/2014/chart" uri="{C3380CC4-5D6E-409C-BE32-E72D297353CC}">
              <c16:uniqueId val="{00000002-9E27-4229-96A6-3AF3306E01A3}"/>
            </c:ext>
          </c:extLst>
        </c:ser>
        <c:dLbls>
          <c:showLegendKey val="0"/>
          <c:showVal val="0"/>
          <c:showCatName val="0"/>
          <c:showSerName val="0"/>
          <c:showPercent val="0"/>
          <c:showBubbleSize val="0"/>
        </c:dLbls>
        <c:smooth val="0"/>
        <c:axId val="2027371248"/>
        <c:axId val="2087693552"/>
      </c:lineChart>
      <c:catAx>
        <c:axId val="202737124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t>Unitary variation ratio</a:t>
                </a:r>
              </a:p>
            </c:rich>
          </c:tx>
          <c:layout>
            <c:manualLayout>
              <c:xMode val="edge"/>
              <c:yMode val="edge"/>
              <c:x val="0.37191279286236328"/>
              <c:y val="0.74506208527906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87693552"/>
        <c:crosses val="autoZero"/>
        <c:auto val="1"/>
        <c:lblAlgn val="ctr"/>
        <c:lblOffset val="100"/>
        <c:noMultiLvlLbl val="0"/>
      </c:catAx>
      <c:valAx>
        <c:axId val="208769355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mn-lt"/>
                    <a:ea typeface="+mn-ea"/>
                    <a:cs typeface="+mn-cs"/>
                  </a:defRPr>
                </a:pPr>
                <a:r>
                  <a:rPr lang="en-GB" sz="1800" b="0" i="0" baseline="0" dirty="0">
                    <a:effectLst/>
                  </a:rPr>
                  <a:t>MCDA </a:t>
                </a:r>
                <a:r>
                  <a:rPr lang="lv-LV" sz="1800" b="0" i="0" baseline="0" dirty="0">
                    <a:effectLst/>
                  </a:rPr>
                  <a:t>TOPSIS </a:t>
                </a:r>
                <a:r>
                  <a:rPr lang="en-GB" sz="1800" b="0" i="0" baseline="0" dirty="0">
                    <a:effectLst/>
                  </a:rPr>
                  <a:t>results for </a:t>
                </a:r>
                <a:r>
                  <a:rPr lang="lv-LV" sz="1400" b="0" i="0" baseline="0" dirty="0">
                    <a:effectLst/>
                  </a:rPr>
                  <a:t> </a:t>
                </a:r>
                <a:r>
                  <a:rPr lang="lv-LV" sz="1800" b="0" i="0" baseline="0" dirty="0">
                    <a:effectLst/>
                  </a:rPr>
                  <a:t>CO</a:t>
                </a:r>
                <a:r>
                  <a:rPr lang="lv-LV" sz="1800" b="0" i="0" baseline="-25000" dirty="0">
                    <a:effectLst/>
                  </a:rPr>
                  <a:t>2</a:t>
                </a:r>
                <a:r>
                  <a:rPr lang="en-GB" sz="1800" b="0" i="0" baseline="0" dirty="0">
                    <a:effectLst/>
                  </a:rPr>
                  <a:t> criteria</a:t>
                </a:r>
                <a:endParaRPr lang="en-GB" dirty="0">
                  <a:effectLst/>
                </a:endParaRPr>
              </a:p>
            </c:rich>
          </c:tx>
          <c:layout>
            <c:manualLayout>
              <c:xMode val="edge"/>
              <c:yMode val="edge"/>
              <c:x val="5.9487077970798979E-3"/>
              <c:y val="7.3424137313379975E-2"/>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prstClr val="black"/>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27371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jutiguma!$J$31</c:f>
              <c:strCache>
                <c:ptCount val="1"/>
                <c:pt idx="0">
                  <c:v>Train</c:v>
                </c:pt>
              </c:strCache>
            </c:strRef>
          </c:tx>
          <c:spPr>
            <a:ln w="28575" cap="rnd">
              <a:solidFill>
                <a:schemeClr val="accent1"/>
              </a:solidFill>
              <a:round/>
            </a:ln>
            <a:effectLst/>
          </c:spPr>
          <c:marker>
            <c:symbol val="none"/>
          </c:marker>
          <c:cat>
            <c:numRef>
              <c:f>jutiguma!$K$30:$P$30</c:f>
              <c:numCache>
                <c:formatCode>General</c:formatCode>
                <c:ptCount val="6"/>
                <c:pt idx="0">
                  <c:v>0.01</c:v>
                </c:pt>
                <c:pt idx="1">
                  <c:v>0.5</c:v>
                </c:pt>
                <c:pt idx="2">
                  <c:v>1</c:v>
                </c:pt>
                <c:pt idx="3">
                  <c:v>1.5</c:v>
                </c:pt>
                <c:pt idx="4">
                  <c:v>2</c:v>
                </c:pt>
                <c:pt idx="5">
                  <c:v>3</c:v>
                </c:pt>
              </c:numCache>
            </c:numRef>
          </c:cat>
          <c:val>
            <c:numRef>
              <c:f>jutiguma!$K$31:$P$31</c:f>
              <c:numCache>
                <c:formatCode>General</c:formatCode>
                <c:ptCount val="6"/>
                <c:pt idx="0">
                  <c:v>0.90689309092793546</c:v>
                </c:pt>
                <c:pt idx="1">
                  <c:v>0.8901171688644155</c:v>
                </c:pt>
                <c:pt idx="2">
                  <c:v>0.84038995613378797</c:v>
                </c:pt>
                <c:pt idx="3">
                  <c:v>0.76655793267298622</c:v>
                </c:pt>
                <c:pt idx="4">
                  <c:v>0.67340133784197154</c:v>
                </c:pt>
                <c:pt idx="5">
                  <c:v>0.43436608595686577</c:v>
                </c:pt>
              </c:numCache>
            </c:numRef>
          </c:val>
          <c:smooth val="0"/>
          <c:extLst>
            <c:ext xmlns:c16="http://schemas.microsoft.com/office/drawing/2014/chart" uri="{C3380CC4-5D6E-409C-BE32-E72D297353CC}">
              <c16:uniqueId val="{00000000-80D6-4B3B-9AFE-AAED8191205E}"/>
            </c:ext>
          </c:extLst>
        </c:ser>
        <c:ser>
          <c:idx val="1"/>
          <c:order val="1"/>
          <c:tx>
            <c:strRef>
              <c:f>jutiguma!$J$32</c:f>
              <c:strCache>
                <c:ptCount val="1"/>
                <c:pt idx="0">
                  <c:v>Bus</c:v>
                </c:pt>
              </c:strCache>
            </c:strRef>
          </c:tx>
          <c:spPr>
            <a:ln w="28575" cap="rnd">
              <a:solidFill>
                <a:schemeClr val="accent2"/>
              </a:solidFill>
              <a:round/>
            </a:ln>
            <a:effectLst/>
          </c:spPr>
          <c:marker>
            <c:symbol val="none"/>
          </c:marker>
          <c:cat>
            <c:numRef>
              <c:f>jutiguma!$K$30:$P$30</c:f>
              <c:numCache>
                <c:formatCode>General</c:formatCode>
                <c:ptCount val="6"/>
                <c:pt idx="0">
                  <c:v>0.01</c:v>
                </c:pt>
                <c:pt idx="1">
                  <c:v>0.5</c:v>
                </c:pt>
                <c:pt idx="2">
                  <c:v>1</c:v>
                </c:pt>
                <c:pt idx="3">
                  <c:v>1.5</c:v>
                </c:pt>
                <c:pt idx="4">
                  <c:v>2</c:v>
                </c:pt>
                <c:pt idx="5">
                  <c:v>3</c:v>
                </c:pt>
              </c:numCache>
            </c:numRef>
          </c:cat>
          <c:val>
            <c:numRef>
              <c:f>jutiguma!$K$32:$P$32</c:f>
              <c:numCache>
                <c:formatCode>General</c:formatCode>
                <c:ptCount val="6"/>
                <c:pt idx="0">
                  <c:v>0.813465704994492</c:v>
                </c:pt>
                <c:pt idx="1">
                  <c:v>0.800508861097327</c:v>
                </c:pt>
                <c:pt idx="2">
                  <c:v>0.75576643642863783</c:v>
                </c:pt>
                <c:pt idx="3">
                  <c:v>0.68042798692753059</c:v>
                </c:pt>
                <c:pt idx="4">
                  <c:v>0.58119413881107007</c:v>
                </c:pt>
                <c:pt idx="5">
                  <c:v>0.32656215441442465</c:v>
                </c:pt>
              </c:numCache>
            </c:numRef>
          </c:val>
          <c:smooth val="0"/>
          <c:extLst>
            <c:ext xmlns:c16="http://schemas.microsoft.com/office/drawing/2014/chart" uri="{C3380CC4-5D6E-409C-BE32-E72D297353CC}">
              <c16:uniqueId val="{00000001-80D6-4B3B-9AFE-AAED8191205E}"/>
            </c:ext>
          </c:extLst>
        </c:ser>
        <c:ser>
          <c:idx val="2"/>
          <c:order val="2"/>
          <c:tx>
            <c:strRef>
              <c:f>jutiguma!$J$33</c:f>
              <c:strCache>
                <c:ptCount val="1"/>
                <c:pt idx="0">
                  <c:v>Taxi</c:v>
                </c:pt>
              </c:strCache>
            </c:strRef>
          </c:tx>
          <c:spPr>
            <a:ln w="28575" cap="rnd">
              <a:solidFill>
                <a:schemeClr val="accent3"/>
              </a:solidFill>
              <a:round/>
            </a:ln>
            <a:effectLst/>
          </c:spPr>
          <c:marker>
            <c:symbol val="none"/>
          </c:marker>
          <c:cat>
            <c:numRef>
              <c:f>jutiguma!$K$30:$P$30</c:f>
              <c:numCache>
                <c:formatCode>General</c:formatCode>
                <c:ptCount val="6"/>
                <c:pt idx="0">
                  <c:v>0.01</c:v>
                </c:pt>
                <c:pt idx="1">
                  <c:v>0.5</c:v>
                </c:pt>
                <c:pt idx="2">
                  <c:v>1</c:v>
                </c:pt>
                <c:pt idx="3">
                  <c:v>1.5</c:v>
                </c:pt>
                <c:pt idx="4">
                  <c:v>2</c:v>
                </c:pt>
                <c:pt idx="5">
                  <c:v>3</c:v>
                </c:pt>
              </c:numCache>
            </c:numRef>
          </c:cat>
          <c:val>
            <c:numRef>
              <c:f>jutiguma!$K$33:$P$33</c:f>
              <c:numCache>
                <c:formatCode>General</c:formatCode>
                <c:ptCount val="6"/>
                <c:pt idx="0">
                  <c:v>0.1710973905973838</c:v>
                </c:pt>
                <c:pt idx="1">
                  <c:v>0.18432170384476479</c:v>
                </c:pt>
                <c:pt idx="2">
                  <c:v>0.22944343426572464</c:v>
                </c:pt>
                <c:pt idx="3">
                  <c:v>0.304584408662888</c:v>
                </c:pt>
                <c:pt idx="4">
                  <c:v>0.40338246379930354</c:v>
                </c:pt>
                <c:pt idx="5">
                  <c:v>0.66015444983612581</c:v>
                </c:pt>
              </c:numCache>
            </c:numRef>
          </c:val>
          <c:smooth val="0"/>
          <c:extLst>
            <c:ext xmlns:c16="http://schemas.microsoft.com/office/drawing/2014/chart" uri="{C3380CC4-5D6E-409C-BE32-E72D297353CC}">
              <c16:uniqueId val="{00000002-80D6-4B3B-9AFE-AAED8191205E}"/>
            </c:ext>
          </c:extLst>
        </c:ser>
        <c:dLbls>
          <c:showLegendKey val="0"/>
          <c:showVal val="0"/>
          <c:showCatName val="0"/>
          <c:showSerName val="0"/>
          <c:showPercent val="0"/>
          <c:showBubbleSize val="0"/>
        </c:dLbls>
        <c:smooth val="0"/>
        <c:axId val="2086033584"/>
        <c:axId val="2086036080"/>
      </c:lineChart>
      <c:catAx>
        <c:axId val="20860335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t>Unitary variation ratio</a:t>
                </a:r>
              </a:p>
            </c:rich>
          </c:tx>
          <c:layout>
            <c:manualLayout>
              <c:xMode val="edge"/>
              <c:yMode val="edge"/>
              <c:x val="0.33971552851446374"/>
              <c:y val="0.7495487243230515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86036080"/>
        <c:crosses val="autoZero"/>
        <c:auto val="1"/>
        <c:lblAlgn val="ctr"/>
        <c:lblOffset val="100"/>
        <c:noMultiLvlLbl val="0"/>
      </c:catAx>
      <c:valAx>
        <c:axId val="2086036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sz="1800" b="0" i="0" baseline="0" dirty="0">
                    <a:effectLst/>
                  </a:rPr>
                  <a:t>MCDA </a:t>
                </a:r>
                <a:r>
                  <a:rPr lang="lv-LV" sz="1800" b="0" i="0" baseline="0" dirty="0">
                    <a:effectLst/>
                  </a:rPr>
                  <a:t>TOPSIS </a:t>
                </a:r>
                <a:r>
                  <a:rPr lang="en-GB" sz="1800" b="0" i="0" baseline="0" dirty="0">
                    <a:effectLst/>
                  </a:rPr>
                  <a:t>results for </a:t>
                </a:r>
                <a:r>
                  <a:rPr lang="lv-LV" sz="1400" b="0" i="0" baseline="0" dirty="0">
                    <a:effectLst/>
                  </a:rPr>
                  <a:t> </a:t>
                </a:r>
                <a:r>
                  <a:rPr lang="lv-LV" sz="1800" b="0" i="0" baseline="0" dirty="0" err="1">
                    <a:effectLst/>
                  </a:rPr>
                  <a:t>comfort</a:t>
                </a:r>
                <a:r>
                  <a:rPr lang="en-GB" sz="1800" b="0" i="0" baseline="0" dirty="0">
                    <a:effectLst/>
                  </a:rPr>
                  <a:t> criteria</a:t>
                </a:r>
                <a:endParaRPr lang="en-GB" dirty="0">
                  <a:effectLst/>
                </a:endParaRPr>
              </a:p>
              <a:p>
                <a:pPr>
                  <a:defRPr/>
                </a:pPr>
                <a:endParaRPr lang="en-GB" dirty="0">
                  <a:effectLst/>
                </a:endParaRPr>
              </a:p>
            </c:rich>
          </c:tx>
          <c:layout>
            <c:manualLayout>
              <c:xMode val="edge"/>
              <c:yMode val="edge"/>
              <c:x val="1.9849708789533106E-2"/>
              <c:y val="7.0913230390776114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86033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jutiguma!$J$6</c:f>
              <c:strCache>
                <c:ptCount val="1"/>
                <c:pt idx="0">
                  <c:v>Train</c:v>
                </c:pt>
              </c:strCache>
            </c:strRef>
          </c:tx>
          <c:spPr>
            <a:ln w="28575" cap="rnd">
              <a:solidFill>
                <a:schemeClr val="accent1"/>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jutiguma!$K$6:$O$6</c:f>
              <c:numCache>
                <c:formatCode>0.00</c:formatCode>
                <c:ptCount val="5"/>
                <c:pt idx="0">
                  <c:v>0.79383701807234952</c:v>
                </c:pt>
                <c:pt idx="1">
                  <c:v>0.80569899100796816</c:v>
                </c:pt>
                <c:pt idx="2">
                  <c:v>0.84038995613378797</c:v>
                </c:pt>
                <c:pt idx="3">
                  <c:v>0.88268622455967338</c:v>
                </c:pt>
                <c:pt idx="4">
                  <c:v>0.9196218014966252</c:v>
                </c:pt>
              </c:numCache>
            </c:numRef>
          </c:val>
          <c:smooth val="0"/>
          <c:extLst>
            <c:ext xmlns:c16="http://schemas.microsoft.com/office/drawing/2014/chart" uri="{C3380CC4-5D6E-409C-BE32-E72D297353CC}">
              <c16:uniqueId val="{00000000-82D8-4016-84D3-94717B2E1914}"/>
            </c:ext>
          </c:extLst>
        </c:ser>
        <c:ser>
          <c:idx val="1"/>
          <c:order val="1"/>
          <c:tx>
            <c:strRef>
              <c:f>jutiguma!$J$7</c:f>
              <c:strCache>
                <c:ptCount val="1"/>
                <c:pt idx="0">
                  <c:v>Bus</c:v>
                </c:pt>
              </c:strCache>
            </c:strRef>
          </c:tx>
          <c:spPr>
            <a:ln w="28575" cap="rnd">
              <a:solidFill>
                <a:schemeClr val="accent2"/>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jutiguma!$K$7:$O$7</c:f>
              <c:numCache>
                <c:formatCode>0.00</c:formatCode>
                <c:ptCount val="5"/>
                <c:pt idx="0">
                  <c:v>0.68670638355845737</c:v>
                </c:pt>
                <c:pt idx="1">
                  <c:v>0.70449423249742338</c:v>
                </c:pt>
                <c:pt idx="2">
                  <c:v>0.75576643642863783</c:v>
                </c:pt>
                <c:pt idx="3">
                  <c:v>0.817689469081329</c:v>
                </c:pt>
                <c:pt idx="4">
                  <c:v>0.87189515572791876</c:v>
                </c:pt>
              </c:numCache>
            </c:numRef>
          </c:val>
          <c:smooth val="0"/>
          <c:extLst>
            <c:ext xmlns:c16="http://schemas.microsoft.com/office/drawing/2014/chart" uri="{C3380CC4-5D6E-409C-BE32-E72D297353CC}">
              <c16:uniqueId val="{00000001-82D8-4016-84D3-94717B2E1914}"/>
            </c:ext>
          </c:extLst>
        </c:ser>
        <c:ser>
          <c:idx val="2"/>
          <c:order val="2"/>
          <c:tx>
            <c:strRef>
              <c:f>jutiguma!$J$8</c:f>
              <c:strCache>
                <c:ptCount val="1"/>
                <c:pt idx="0">
                  <c:v>Taxi</c:v>
                </c:pt>
              </c:strCache>
            </c:strRef>
          </c:tx>
          <c:spPr>
            <a:ln w="28575" cap="rnd">
              <a:solidFill>
                <a:schemeClr val="accent3"/>
              </a:solidFill>
              <a:round/>
            </a:ln>
            <a:effectLst/>
          </c:spPr>
          <c:marker>
            <c:symbol val="none"/>
          </c:marker>
          <c:cat>
            <c:numRef>
              <c:f>jutiguma!$K$5:$O$5</c:f>
              <c:numCache>
                <c:formatCode>General</c:formatCode>
                <c:ptCount val="5"/>
                <c:pt idx="0">
                  <c:v>0.01</c:v>
                </c:pt>
                <c:pt idx="1">
                  <c:v>0.5</c:v>
                </c:pt>
                <c:pt idx="2">
                  <c:v>1</c:v>
                </c:pt>
                <c:pt idx="3">
                  <c:v>1.5</c:v>
                </c:pt>
                <c:pt idx="4">
                  <c:v>2</c:v>
                </c:pt>
              </c:numCache>
            </c:numRef>
          </c:cat>
          <c:val>
            <c:numRef>
              <c:f>jutiguma!$K$8:$O$8</c:f>
              <c:numCache>
                <c:formatCode>0.00</c:formatCode>
                <c:ptCount val="5"/>
                <c:pt idx="0">
                  <c:v>0.29057023897585799</c:v>
                </c:pt>
                <c:pt idx="1">
                  <c:v>0.27518628229109982</c:v>
                </c:pt>
                <c:pt idx="2">
                  <c:v>0.22944343426572464</c:v>
                </c:pt>
                <c:pt idx="3">
                  <c:v>0.17194826126170756</c:v>
                </c:pt>
                <c:pt idx="4">
                  <c:v>0.11995592712581071</c:v>
                </c:pt>
              </c:numCache>
            </c:numRef>
          </c:val>
          <c:smooth val="0"/>
          <c:extLst>
            <c:ext xmlns:c16="http://schemas.microsoft.com/office/drawing/2014/chart" uri="{C3380CC4-5D6E-409C-BE32-E72D297353CC}">
              <c16:uniqueId val="{00000002-82D8-4016-84D3-94717B2E1914}"/>
            </c:ext>
          </c:extLst>
        </c:ser>
        <c:dLbls>
          <c:showLegendKey val="0"/>
          <c:showVal val="0"/>
          <c:showCatName val="0"/>
          <c:showSerName val="0"/>
          <c:showPercent val="0"/>
          <c:showBubbleSize val="0"/>
        </c:dLbls>
        <c:smooth val="0"/>
        <c:axId val="2087688560"/>
        <c:axId val="2087689808"/>
      </c:lineChart>
      <c:catAx>
        <c:axId val="20876885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lv-LV" sz="1800" b="0" i="0" baseline="0" dirty="0" err="1">
                    <a:effectLst/>
                  </a:rPr>
                  <a:t>Unitary</a:t>
                </a:r>
                <a:r>
                  <a:rPr lang="lv-LV" sz="1800" b="0" i="0" baseline="0" dirty="0">
                    <a:effectLst/>
                  </a:rPr>
                  <a:t> </a:t>
                </a:r>
                <a:r>
                  <a:rPr lang="lv-LV" sz="1800" b="0" i="0" baseline="0" dirty="0" err="1">
                    <a:effectLst/>
                  </a:rPr>
                  <a:t>variation</a:t>
                </a:r>
                <a:r>
                  <a:rPr lang="lv-LV" sz="1800" b="0" i="0" baseline="0" dirty="0">
                    <a:effectLst/>
                  </a:rPr>
                  <a:t> </a:t>
                </a:r>
                <a:r>
                  <a:rPr lang="lv-LV" sz="1800" b="0" i="0" baseline="0" dirty="0" err="1">
                    <a:effectLst/>
                  </a:rPr>
                  <a:t>ratio</a:t>
                </a:r>
                <a:endParaRPr lang="en-GB" dirty="0">
                  <a:effectLst/>
                </a:endParaRPr>
              </a:p>
            </c:rich>
          </c:tx>
          <c:layout>
            <c:manualLayout>
              <c:xMode val="edge"/>
              <c:yMode val="edge"/>
              <c:x val="0.36917898266762356"/>
              <c:y val="0.7149315737546837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87689808"/>
        <c:crosses val="autoZero"/>
        <c:auto val="1"/>
        <c:lblAlgn val="ctr"/>
        <c:lblOffset val="100"/>
        <c:noMultiLvlLbl val="0"/>
      </c:catAx>
      <c:valAx>
        <c:axId val="208768980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800" b="0" i="0" baseline="0" dirty="0">
                    <a:effectLst/>
                  </a:rPr>
                  <a:t>MCDA </a:t>
                </a:r>
                <a:r>
                  <a:rPr lang="lv-LV" sz="1800" b="0" i="0" baseline="0" dirty="0">
                    <a:effectLst/>
                  </a:rPr>
                  <a:t>TOPSIS </a:t>
                </a:r>
                <a:r>
                  <a:rPr lang="en-GB" sz="1800" b="0" i="0" baseline="0" dirty="0">
                    <a:effectLst/>
                  </a:rPr>
                  <a:t>results for </a:t>
                </a:r>
                <a:r>
                  <a:rPr lang="lv-LV" sz="1600" b="0" i="0" baseline="0" dirty="0">
                    <a:effectLst/>
                  </a:rPr>
                  <a:t> </a:t>
                </a:r>
                <a:r>
                  <a:rPr lang="lv-LV" sz="1800" b="0" i="0" baseline="0" dirty="0" err="1">
                    <a:effectLst/>
                  </a:rPr>
                  <a:t>Price</a:t>
                </a:r>
                <a:r>
                  <a:rPr lang="en-GB" sz="1800" b="0" i="0" baseline="0" dirty="0">
                    <a:effectLst/>
                  </a:rPr>
                  <a:t> criteria</a:t>
                </a:r>
                <a:endParaRPr lang="en-GB" dirty="0">
                  <a:effectLst/>
                </a:endParaRPr>
              </a:p>
              <a:p>
                <a:pPr>
                  <a:defRPr/>
                </a:pPr>
                <a:r>
                  <a:rPr lang="lv-LV" dirty="0"/>
                  <a:t> </a:t>
                </a:r>
                <a:endParaRPr lang="en-GB"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087688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'2_var_SE'!$J$6</c:f>
              <c:strCache>
                <c:ptCount val="1"/>
                <c:pt idx="0">
                  <c:v>Train</c:v>
                </c:pt>
              </c:strCache>
            </c:strRef>
          </c:tx>
          <c:spPr>
            <a:ln w="28575" cap="rnd">
              <a:solidFill>
                <a:schemeClr val="accent6"/>
              </a:solidFill>
              <a:round/>
            </a:ln>
            <a:effectLst/>
          </c:spPr>
          <c:marker>
            <c:symbol val="none"/>
          </c:marker>
          <c:cat>
            <c:numRef>
              <c:f>'2_var_SE'!$K$5:$N$5</c:f>
              <c:numCache>
                <c:formatCode>General</c:formatCode>
                <c:ptCount val="4"/>
                <c:pt idx="0">
                  <c:v>0.01</c:v>
                </c:pt>
                <c:pt idx="1">
                  <c:v>0.5</c:v>
                </c:pt>
                <c:pt idx="2">
                  <c:v>1</c:v>
                </c:pt>
                <c:pt idx="3">
                  <c:v>1.5</c:v>
                </c:pt>
              </c:numCache>
            </c:numRef>
          </c:cat>
          <c:val>
            <c:numRef>
              <c:f>'2_var_SE'!$K$6:$N$6</c:f>
              <c:numCache>
                <c:formatCode>0.00</c:formatCode>
                <c:ptCount val="4"/>
                <c:pt idx="0">
                  <c:v>0.60536847810773364</c:v>
                </c:pt>
                <c:pt idx="1">
                  <c:v>0.80978193910968399</c:v>
                </c:pt>
                <c:pt idx="2" formatCode="General">
                  <c:v>0.93588632832195728</c:v>
                </c:pt>
                <c:pt idx="3">
                  <c:v>0.99214472201262904</c:v>
                </c:pt>
              </c:numCache>
            </c:numRef>
          </c:val>
          <c:smooth val="0"/>
          <c:extLst>
            <c:ext xmlns:c16="http://schemas.microsoft.com/office/drawing/2014/chart" uri="{C3380CC4-5D6E-409C-BE32-E72D297353CC}">
              <c16:uniqueId val="{00000000-721F-4823-A1AD-9E3988A5BEA7}"/>
            </c:ext>
          </c:extLst>
        </c:ser>
        <c:ser>
          <c:idx val="1"/>
          <c:order val="1"/>
          <c:tx>
            <c:strRef>
              <c:f>'2_var_SE'!$J$7</c:f>
              <c:strCache>
                <c:ptCount val="1"/>
                <c:pt idx="0">
                  <c:v>Bus</c:v>
                </c:pt>
              </c:strCache>
            </c:strRef>
          </c:tx>
          <c:spPr>
            <a:ln w="28575" cap="rnd">
              <a:solidFill>
                <a:schemeClr val="accent2">
                  <a:lumMod val="75000"/>
                </a:schemeClr>
              </a:solidFill>
              <a:round/>
            </a:ln>
            <a:effectLst/>
          </c:spPr>
          <c:marker>
            <c:symbol val="none"/>
          </c:marker>
          <c:cat>
            <c:numRef>
              <c:f>'2_var_SE'!$K$5:$N$5</c:f>
              <c:numCache>
                <c:formatCode>General</c:formatCode>
                <c:ptCount val="4"/>
                <c:pt idx="0">
                  <c:v>0.01</c:v>
                </c:pt>
                <c:pt idx="1">
                  <c:v>0.5</c:v>
                </c:pt>
                <c:pt idx="2">
                  <c:v>1</c:v>
                </c:pt>
                <c:pt idx="3">
                  <c:v>1.5</c:v>
                </c:pt>
              </c:numCache>
            </c:numRef>
          </c:cat>
          <c:val>
            <c:numRef>
              <c:f>'2_var_SE'!$K$7:$N$7</c:f>
              <c:numCache>
                <c:formatCode>0.00</c:formatCode>
                <c:ptCount val="4"/>
                <c:pt idx="0">
                  <c:v>0.43736977314867836</c:v>
                </c:pt>
                <c:pt idx="1">
                  <c:v>0.71345389487917421</c:v>
                </c:pt>
                <c:pt idx="2" formatCode="General">
                  <c:v>0.89391828558715869</c:v>
                </c:pt>
                <c:pt idx="3">
                  <c:v>0.96832139552447782</c:v>
                </c:pt>
              </c:numCache>
            </c:numRef>
          </c:val>
          <c:smooth val="0"/>
          <c:extLst>
            <c:ext xmlns:c16="http://schemas.microsoft.com/office/drawing/2014/chart" uri="{C3380CC4-5D6E-409C-BE32-E72D297353CC}">
              <c16:uniqueId val="{00000001-721F-4823-A1AD-9E3988A5BEA7}"/>
            </c:ext>
          </c:extLst>
        </c:ser>
        <c:ser>
          <c:idx val="2"/>
          <c:order val="2"/>
          <c:tx>
            <c:strRef>
              <c:f>'2_var_SE'!$J$8</c:f>
              <c:strCache>
                <c:ptCount val="1"/>
                <c:pt idx="0">
                  <c:v>Taxi</c:v>
                </c:pt>
              </c:strCache>
            </c:strRef>
          </c:tx>
          <c:spPr>
            <a:ln w="28575" cap="rnd">
              <a:solidFill>
                <a:schemeClr val="accent4"/>
              </a:solidFill>
              <a:round/>
            </a:ln>
            <a:effectLst/>
          </c:spPr>
          <c:marker>
            <c:symbol val="none"/>
          </c:marker>
          <c:cat>
            <c:numRef>
              <c:f>'2_var_SE'!$K$5:$N$5</c:f>
              <c:numCache>
                <c:formatCode>General</c:formatCode>
                <c:ptCount val="4"/>
                <c:pt idx="0">
                  <c:v>0.01</c:v>
                </c:pt>
                <c:pt idx="1">
                  <c:v>0.5</c:v>
                </c:pt>
                <c:pt idx="2">
                  <c:v>1</c:v>
                </c:pt>
                <c:pt idx="3">
                  <c:v>1.5</c:v>
                </c:pt>
              </c:numCache>
            </c:numRef>
          </c:cat>
          <c:val>
            <c:numRef>
              <c:f>'2_var_SE'!$K$8:$N$8</c:f>
              <c:numCache>
                <c:formatCode>0.00</c:formatCode>
                <c:ptCount val="4"/>
                <c:pt idx="0">
                  <c:v>0.54041571480201855</c:v>
                </c:pt>
                <c:pt idx="1">
                  <c:v>0.27835517549965766</c:v>
                </c:pt>
                <c:pt idx="2" formatCode="General">
                  <c:v>0.10007099377129214</c:v>
                </c:pt>
                <c:pt idx="3">
                  <c:v>1.267547478379142E-2</c:v>
                </c:pt>
              </c:numCache>
            </c:numRef>
          </c:val>
          <c:smooth val="0"/>
          <c:extLst>
            <c:ext xmlns:c16="http://schemas.microsoft.com/office/drawing/2014/chart" uri="{C3380CC4-5D6E-409C-BE32-E72D297353CC}">
              <c16:uniqueId val="{00000002-721F-4823-A1AD-9E3988A5BEA7}"/>
            </c:ext>
          </c:extLst>
        </c:ser>
        <c:dLbls>
          <c:showLegendKey val="0"/>
          <c:showVal val="0"/>
          <c:showCatName val="0"/>
          <c:showSerName val="0"/>
          <c:showPercent val="0"/>
          <c:showBubbleSize val="0"/>
        </c:dLbls>
        <c:smooth val="0"/>
        <c:axId val="1738197487"/>
        <c:axId val="1738199151"/>
      </c:lineChart>
      <c:catAx>
        <c:axId val="17381974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a:t>Unitary variation ratio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38199151"/>
        <c:crosses val="autoZero"/>
        <c:auto val="1"/>
        <c:lblAlgn val="ctr"/>
        <c:lblOffset val="100"/>
        <c:noMultiLvlLbl val="0"/>
      </c:catAx>
      <c:valAx>
        <c:axId val="1738199151"/>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dirty="0"/>
                  <a:t>MCDA </a:t>
                </a:r>
                <a:r>
                  <a:rPr lang="lv-LV" sz="1200" dirty="0"/>
                  <a:t>TOPSIS </a:t>
                </a:r>
                <a:r>
                  <a:rPr lang="en-GB" sz="1200" dirty="0"/>
                  <a:t>results for </a:t>
                </a:r>
                <a:r>
                  <a:rPr lang="lv-LV" sz="1200" dirty="0"/>
                  <a:t> </a:t>
                </a:r>
                <a:r>
                  <a:rPr lang="lv-LV" sz="1400" b="1" dirty="0" err="1">
                    <a:solidFill>
                      <a:schemeClr val="tx1"/>
                    </a:solidFill>
                  </a:rPr>
                  <a:t>Price</a:t>
                </a:r>
                <a:r>
                  <a:rPr lang="en-GB" sz="1200" dirty="0"/>
                  <a:t> criteria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381974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'2_var_SE'!$J$15</c:f>
              <c:strCache>
                <c:ptCount val="1"/>
                <c:pt idx="0">
                  <c:v>Train</c:v>
                </c:pt>
              </c:strCache>
            </c:strRef>
          </c:tx>
          <c:spPr>
            <a:ln w="28575" cap="rnd">
              <a:solidFill>
                <a:schemeClr val="accent6"/>
              </a:solidFill>
              <a:round/>
            </a:ln>
            <a:effectLst/>
          </c:spPr>
          <c:marker>
            <c:symbol val="none"/>
          </c:marker>
          <c:cat>
            <c:numRef>
              <c:f>'2_var_SE'!$K$14:$P$14</c:f>
              <c:numCache>
                <c:formatCode>General</c:formatCode>
                <c:ptCount val="6"/>
                <c:pt idx="0">
                  <c:v>0.01</c:v>
                </c:pt>
                <c:pt idx="1">
                  <c:v>0.5</c:v>
                </c:pt>
                <c:pt idx="2">
                  <c:v>1</c:v>
                </c:pt>
                <c:pt idx="3">
                  <c:v>1.5</c:v>
                </c:pt>
                <c:pt idx="4">
                  <c:v>2</c:v>
                </c:pt>
                <c:pt idx="5">
                  <c:v>3</c:v>
                </c:pt>
              </c:numCache>
            </c:numRef>
          </c:cat>
          <c:val>
            <c:numRef>
              <c:f>'2_var_SE'!$K$15:$P$15</c:f>
              <c:numCache>
                <c:formatCode>General</c:formatCode>
                <c:ptCount val="6"/>
                <c:pt idx="0">
                  <c:v>0.94889768968111765</c:v>
                </c:pt>
                <c:pt idx="1">
                  <c:v>0.94593913802771989</c:v>
                </c:pt>
                <c:pt idx="2">
                  <c:v>0.93588632832195728</c:v>
                </c:pt>
                <c:pt idx="3">
                  <c:v>0.91815044166233217</c:v>
                </c:pt>
                <c:pt idx="4">
                  <c:v>0.89279125428148687</c:v>
                </c:pt>
                <c:pt idx="5">
                  <c:v>0.81689553075590415</c:v>
                </c:pt>
              </c:numCache>
            </c:numRef>
          </c:val>
          <c:smooth val="0"/>
          <c:extLst>
            <c:ext xmlns:c16="http://schemas.microsoft.com/office/drawing/2014/chart" uri="{C3380CC4-5D6E-409C-BE32-E72D297353CC}">
              <c16:uniqueId val="{00000000-412E-4436-B059-69C0EB6D111F}"/>
            </c:ext>
          </c:extLst>
        </c:ser>
        <c:ser>
          <c:idx val="1"/>
          <c:order val="1"/>
          <c:tx>
            <c:strRef>
              <c:f>'2_var_SE'!$J$16</c:f>
              <c:strCache>
                <c:ptCount val="1"/>
                <c:pt idx="0">
                  <c:v>Bus</c:v>
                </c:pt>
              </c:strCache>
            </c:strRef>
          </c:tx>
          <c:spPr>
            <a:ln w="28575" cap="rnd">
              <a:solidFill>
                <a:schemeClr val="accent2">
                  <a:lumMod val="75000"/>
                </a:schemeClr>
              </a:solidFill>
              <a:round/>
            </a:ln>
            <a:effectLst/>
          </c:spPr>
          <c:marker>
            <c:symbol val="none"/>
          </c:marker>
          <c:cat>
            <c:numRef>
              <c:f>'2_var_SE'!$K$14:$P$14</c:f>
              <c:numCache>
                <c:formatCode>General</c:formatCode>
                <c:ptCount val="6"/>
                <c:pt idx="0">
                  <c:v>0.01</c:v>
                </c:pt>
                <c:pt idx="1">
                  <c:v>0.5</c:v>
                </c:pt>
                <c:pt idx="2">
                  <c:v>1</c:v>
                </c:pt>
                <c:pt idx="3">
                  <c:v>1.5</c:v>
                </c:pt>
                <c:pt idx="4">
                  <c:v>2</c:v>
                </c:pt>
                <c:pt idx="5">
                  <c:v>3</c:v>
                </c:pt>
              </c:numCache>
            </c:numRef>
          </c:cat>
          <c:val>
            <c:numRef>
              <c:f>'2_var_SE'!$K$16:$P$16</c:f>
              <c:numCache>
                <c:formatCode>General</c:formatCode>
                <c:ptCount val="6"/>
                <c:pt idx="0">
                  <c:v>0.92576287840340166</c:v>
                </c:pt>
                <c:pt idx="1">
                  <c:v>0.9179477832577313</c:v>
                </c:pt>
                <c:pt idx="2">
                  <c:v>0.89391828558715869</c:v>
                </c:pt>
                <c:pt idx="3">
                  <c:v>0.85656075080987959</c:v>
                </c:pt>
                <c:pt idx="4">
                  <c:v>0.80852201319766159</c:v>
                </c:pt>
                <c:pt idx="5">
                  <c:v>0.68161077852717877</c:v>
                </c:pt>
              </c:numCache>
            </c:numRef>
          </c:val>
          <c:smooth val="0"/>
          <c:extLst>
            <c:ext xmlns:c16="http://schemas.microsoft.com/office/drawing/2014/chart" uri="{C3380CC4-5D6E-409C-BE32-E72D297353CC}">
              <c16:uniqueId val="{00000001-412E-4436-B059-69C0EB6D111F}"/>
            </c:ext>
          </c:extLst>
        </c:ser>
        <c:ser>
          <c:idx val="2"/>
          <c:order val="2"/>
          <c:tx>
            <c:strRef>
              <c:f>'2_var_SE'!$J$17</c:f>
              <c:strCache>
                <c:ptCount val="1"/>
                <c:pt idx="0">
                  <c:v>Taxi</c:v>
                </c:pt>
              </c:strCache>
            </c:strRef>
          </c:tx>
          <c:spPr>
            <a:ln w="28575" cap="rnd">
              <a:solidFill>
                <a:schemeClr val="accent4"/>
              </a:solidFill>
              <a:round/>
            </a:ln>
            <a:effectLst/>
          </c:spPr>
          <c:marker>
            <c:symbol val="none"/>
          </c:marker>
          <c:cat>
            <c:numRef>
              <c:f>'2_var_SE'!$K$14:$P$14</c:f>
              <c:numCache>
                <c:formatCode>General</c:formatCode>
                <c:ptCount val="6"/>
                <c:pt idx="0">
                  <c:v>0.01</c:v>
                </c:pt>
                <c:pt idx="1">
                  <c:v>0.5</c:v>
                </c:pt>
                <c:pt idx="2">
                  <c:v>1</c:v>
                </c:pt>
                <c:pt idx="3">
                  <c:v>1.5</c:v>
                </c:pt>
                <c:pt idx="4">
                  <c:v>2</c:v>
                </c:pt>
                <c:pt idx="5">
                  <c:v>3</c:v>
                </c:pt>
              </c:numCache>
            </c:numRef>
          </c:cat>
          <c:val>
            <c:numRef>
              <c:f>'2_var_SE'!$K$17:$P$17</c:f>
              <c:numCache>
                <c:formatCode>General</c:formatCode>
                <c:ptCount val="6"/>
                <c:pt idx="0">
                  <c:v>6.7006937798254354E-2</c:v>
                </c:pt>
                <c:pt idx="1">
                  <c:v>7.5277234086223485E-2</c:v>
                </c:pt>
                <c:pt idx="2">
                  <c:v>0.10007099377129214</c:v>
                </c:pt>
                <c:pt idx="3">
                  <c:v>0.13772931737990476</c:v>
                </c:pt>
                <c:pt idx="4">
                  <c:v>0.18558257164077807</c:v>
                </c:pt>
                <c:pt idx="5">
                  <c:v>0.3114528816123977</c:v>
                </c:pt>
              </c:numCache>
            </c:numRef>
          </c:val>
          <c:smooth val="0"/>
          <c:extLst>
            <c:ext xmlns:c16="http://schemas.microsoft.com/office/drawing/2014/chart" uri="{C3380CC4-5D6E-409C-BE32-E72D297353CC}">
              <c16:uniqueId val="{00000002-412E-4436-B059-69C0EB6D111F}"/>
            </c:ext>
          </c:extLst>
        </c:ser>
        <c:dLbls>
          <c:showLegendKey val="0"/>
          <c:showVal val="0"/>
          <c:showCatName val="0"/>
          <c:showSerName val="0"/>
          <c:showPercent val="0"/>
          <c:showBubbleSize val="0"/>
        </c:dLbls>
        <c:smooth val="0"/>
        <c:axId val="2022737616"/>
        <c:axId val="2022730960"/>
      </c:lineChart>
      <c:catAx>
        <c:axId val="20227376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lv-LV"/>
                  <a:t>Unitary variation ratio</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22730960"/>
        <c:crosses val="autoZero"/>
        <c:auto val="1"/>
        <c:lblAlgn val="ctr"/>
        <c:lblOffset val="100"/>
        <c:noMultiLvlLbl val="0"/>
      </c:catAx>
      <c:valAx>
        <c:axId val="202273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GB" sz="1200" dirty="0"/>
                  <a:t>MCDA TOPSIS results for  </a:t>
                </a:r>
                <a:r>
                  <a:rPr lang="en-GB" sz="1400" b="1" dirty="0">
                    <a:solidFill>
                      <a:schemeClr val="tx1"/>
                    </a:solidFill>
                  </a:rPr>
                  <a:t>time</a:t>
                </a:r>
                <a:r>
                  <a:rPr lang="en-GB" sz="1200" dirty="0"/>
                  <a:t>  criteria</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2273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56F57-47E6-4158-9850-3F8CC48CD70F}" type="doc">
      <dgm:prSet loTypeId="urn:microsoft.com/office/officeart/2005/8/layout/bProcess4" loCatId="process" qsTypeId="urn:microsoft.com/office/officeart/2005/8/quickstyle/simple3" qsCatId="simple" csTypeId="urn:microsoft.com/office/officeart/2005/8/colors/accent1_2" csCatId="accent1" phldr="1"/>
      <dgm:spPr/>
    </dgm:pt>
    <dgm:pt modelId="{A4B434C0-211B-43DC-A5EC-8D0E51CEF957}">
      <dgm:prSet phldrT="[Text]"/>
      <dgm:spPr>
        <a:solidFill>
          <a:srgbClr val="009999"/>
        </a:solidFill>
        <a:ln>
          <a:solidFill>
            <a:srgbClr val="009999"/>
          </a:solidFill>
        </a:ln>
      </dgm:spPr>
      <dgm:t>
        <a:bodyPr/>
        <a:lstStyle/>
        <a:p>
          <a:r>
            <a:rPr lang="en-US" noProof="0" dirty="0">
              <a:solidFill>
                <a:schemeClr val="bg1"/>
              </a:solidFill>
            </a:rPr>
            <a:t>1. Information about alternatives and criteria</a:t>
          </a:r>
        </a:p>
        <a:p>
          <a:r>
            <a:rPr lang="en-US" noProof="0" dirty="0">
              <a:solidFill>
                <a:schemeClr val="bg1"/>
              </a:solidFill>
            </a:rPr>
            <a:t>Matrix creation</a:t>
          </a:r>
        </a:p>
      </dgm:t>
    </dgm:pt>
    <dgm:pt modelId="{F20D0E3B-693C-422C-931C-56C757EDBB4F}" type="parTrans" cxnId="{89567B92-E15E-4852-8386-7C816B64DA2F}">
      <dgm:prSet/>
      <dgm:spPr/>
      <dgm:t>
        <a:bodyPr/>
        <a:lstStyle/>
        <a:p>
          <a:endParaRPr lang="en-US"/>
        </a:p>
      </dgm:t>
    </dgm:pt>
    <dgm:pt modelId="{30663E20-B549-4CE2-84F3-61E473CA12E1}" type="sibTrans" cxnId="{89567B92-E15E-4852-8386-7C816B64DA2F}">
      <dgm:prSet/>
      <dgm:spPr>
        <a:solidFill>
          <a:srgbClr val="A9D18E"/>
        </a:solidFill>
      </dgm:spPr>
      <dgm:t>
        <a:bodyPr/>
        <a:lstStyle/>
        <a:p>
          <a:endParaRPr lang="en-US"/>
        </a:p>
      </dgm:t>
    </dgm:pt>
    <dgm:pt modelId="{FDD8C4E3-8424-4C60-9FBE-0EEC4379D82F}">
      <dgm:prSet phldrT="[Text]"/>
      <dgm:spPr>
        <a:solidFill>
          <a:srgbClr val="009999"/>
        </a:solidFill>
      </dgm:spPr>
      <dgm:t>
        <a:bodyPr/>
        <a:lstStyle/>
        <a:p>
          <a:r>
            <a:rPr lang="en-US" noProof="0" dirty="0">
              <a:solidFill>
                <a:schemeClr val="bg1"/>
              </a:solidFill>
            </a:rPr>
            <a:t>2. Standardization of decision matrix</a:t>
          </a:r>
        </a:p>
      </dgm:t>
    </dgm:pt>
    <dgm:pt modelId="{A8AB27DD-184B-4E2C-A1F4-B1D0BE3DB620}" type="parTrans" cxnId="{EEA94434-80CA-400B-8833-D84C397D9EA4}">
      <dgm:prSet/>
      <dgm:spPr/>
      <dgm:t>
        <a:bodyPr/>
        <a:lstStyle/>
        <a:p>
          <a:endParaRPr lang="en-US"/>
        </a:p>
      </dgm:t>
    </dgm:pt>
    <dgm:pt modelId="{A46B87BC-0879-4B0B-84A6-067C202FF52F}" type="sibTrans" cxnId="{EEA94434-80CA-400B-8833-D84C397D9EA4}">
      <dgm:prSet/>
      <dgm:spPr>
        <a:solidFill>
          <a:srgbClr val="A9D18E"/>
        </a:solidFill>
      </dgm:spPr>
      <dgm:t>
        <a:bodyPr/>
        <a:lstStyle/>
        <a:p>
          <a:endParaRPr lang="en-US"/>
        </a:p>
      </dgm:t>
    </dgm:pt>
    <dgm:pt modelId="{F5DBB564-01BB-49AE-8AD5-8BE3FF9A0475}">
      <dgm:prSet phldrT="[Text]"/>
      <dgm:spPr>
        <a:solidFill>
          <a:srgbClr val="009999"/>
        </a:solidFill>
      </dgm:spPr>
      <dgm:t>
        <a:bodyPr/>
        <a:lstStyle/>
        <a:p>
          <a:r>
            <a:rPr lang="en-US" noProof="0" dirty="0">
              <a:solidFill>
                <a:schemeClr val="bg1"/>
              </a:solidFill>
            </a:rPr>
            <a:t>3. Determination of criteria weight</a:t>
          </a:r>
        </a:p>
      </dgm:t>
    </dgm:pt>
    <dgm:pt modelId="{BE81D696-8532-4EFE-A050-E72D91F8E47E}" type="parTrans" cxnId="{6643999D-1867-4B32-B101-53D306DD67AF}">
      <dgm:prSet/>
      <dgm:spPr/>
      <dgm:t>
        <a:bodyPr/>
        <a:lstStyle/>
        <a:p>
          <a:endParaRPr lang="en-US"/>
        </a:p>
      </dgm:t>
    </dgm:pt>
    <dgm:pt modelId="{2120377D-D352-4B01-B252-BB14D7FC4112}" type="sibTrans" cxnId="{6643999D-1867-4B32-B101-53D306DD67AF}">
      <dgm:prSet/>
      <dgm:spPr>
        <a:solidFill>
          <a:srgbClr val="A9D18E"/>
        </a:solidFill>
      </dgm:spPr>
      <dgm:t>
        <a:bodyPr/>
        <a:lstStyle/>
        <a:p>
          <a:endParaRPr lang="en-US"/>
        </a:p>
      </dgm:t>
    </dgm:pt>
    <dgm:pt modelId="{AC32E962-6268-4202-8AB1-69E6EAD5B64C}">
      <dgm:prSet phldrT="[Text]"/>
      <dgm:spPr>
        <a:solidFill>
          <a:srgbClr val="009999"/>
        </a:solidFill>
      </dgm:spPr>
      <dgm:t>
        <a:bodyPr/>
        <a:lstStyle/>
        <a:p>
          <a:r>
            <a:rPr lang="en-US" noProof="0" dirty="0">
              <a:solidFill>
                <a:schemeClr val="bg1"/>
              </a:solidFill>
            </a:rPr>
            <a:t>4. Weighted decision matrix</a:t>
          </a:r>
        </a:p>
      </dgm:t>
    </dgm:pt>
    <dgm:pt modelId="{25278946-213A-4CBA-9686-4CE8F0A4262B}" type="parTrans" cxnId="{0E45F5B5-E83F-445B-854D-8E3CC0CF7C73}">
      <dgm:prSet/>
      <dgm:spPr/>
      <dgm:t>
        <a:bodyPr/>
        <a:lstStyle/>
        <a:p>
          <a:endParaRPr lang="en-US"/>
        </a:p>
      </dgm:t>
    </dgm:pt>
    <dgm:pt modelId="{E0BA23D9-0F71-4E3D-A193-AEDEFC4C27EA}" type="sibTrans" cxnId="{0E45F5B5-E83F-445B-854D-8E3CC0CF7C73}">
      <dgm:prSet/>
      <dgm:spPr>
        <a:solidFill>
          <a:srgbClr val="A9D18E"/>
        </a:solidFill>
      </dgm:spPr>
      <dgm:t>
        <a:bodyPr/>
        <a:lstStyle/>
        <a:p>
          <a:endParaRPr lang="en-US"/>
        </a:p>
      </dgm:t>
    </dgm:pt>
    <dgm:pt modelId="{103839BE-517D-4F95-A8C8-0E04A2B11CD4}">
      <dgm:prSet phldrT="[Text]"/>
      <dgm:spPr>
        <a:solidFill>
          <a:srgbClr val="009999"/>
        </a:solidFill>
      </dgm:spPr>
      <dgm:t>
        <a:bodyPr/>
        <a:lstStyle/>
        <a:p>
          <a:r>
            <a:rPr lang="en-US" noProof="0" dirty="0">
              <a:solidFill>
                <a:schemeClr val="bg1"/>
              </a:solidFill>
            </a:rPr>
            <a:t>5. Ideal and anti-ideal option</a:t>
          </a:r>
        </a:p>
      </dgm:t>
    </dgm:pt>
    <dgm:pt modelId="{74DFE645-E8F8-4870-A0C8-236C3CDDEF08}" type="parTrans" cxnId="{A4EB0225-7E90-4C8C-8F51-49D5C688AFEC}">
      <dgm:prSet/>
      <dgm:spPr/>
      <dgm:t>
        <a:bodyPr/>
        <a:lstStyle/>
        <a:p>
          <a:endParaRPr lang="en-US"/>
        </a:p>
      </dgm:t>
    </dgm:pt>
    <dgm:pt modelId="{214BDDD6-4571-4428-837A-3F99B40A2A6D}" type="sibTrans" cxnId="{A4EB0225-7E90-4C8C-8F51-49D5C688AFEC}">
      <dgm:prSet/>
      <dgm:spPr>
        <a:solidFill>
          <a:srgbClr val="A9D18E"/>
        </a:solidFill>
      </dgm:spPr>
      <dgm:t>
        <a:bodyPr/>
        <a:lstStyle/>
        <a:p>
          <a:endParaRPr lang="en-US"/>
        </a:p>
      </dgm:t>
    </dgm:pt>
    <dgm:pt modelId="{179B77DA-A268-4F8C-B8A5-AF74E1A44AF2}">
      <dgm:prSet phldrT="[Text]"/>
      <dgm:spPr>
        <a:solidFill>
          <a:srgbClr val="009999"/>
        </a:solidFill>
      </dgm:spPr>
      <dgm:t>
        <a:bodyPr/>
        <a:lstStyle/>
        <a:p>
          <a:r>
            <a:rPr lang="en-US" noProof="0" dirty="0">
              <a:solidFill>
                <a:schemeClr val="bg1"/>
              </a:solidFill>
            </a:rPr>
            <a:t>6. </a:t>
          </a:r>
          <a:r>
            <a:rPr lang="en-US" dirty="0">
              <a:solidFill>
                <a:schemeClr val="bg1"/>
              </a:solidFill>
            </a:rPr>
            <a:t>Relative closeness to ideal- solution</a:t>
          </a:r>
          <a:endParaRPr lang="en-US" noProof="0" dirty="0">
            <a:solidFill>
              <a:schemeClr val="bg1"/>
            </a:solidFill>
          </a:endParaRPr>
        </a:p>
      </dgm:t>
    </dgm:pt>
    <dgm:pt modelId="{5A2DCF5E-3750-4987-AB26-5F5C602B357D}" type="parTrans" cxnId="{C3DD795F-9187-4B8E-983F-E71264681655}">
      <dgm:prSet/>
      <dgm:spPr/>
      <dgm:t>
        <a:bodyPr/>
        <a:lstStyle/>
        <a:p>
          <a:endParaRPr lang="en-US"/>
        </a:p>
      </dgm:t>
    </dgm:pt>
    <dgm:pt modelId="{4BC29869-6445-4BCE-AC78-59EEFBCAA3E7}" type="sibTrans" cxnId="{C3DD795F-9187-4B8E-983F-E71264681655}">
      <dgm:prSet/>
      <dgm:spPr>
        <a:solidFill>
          <a:srgbClr val="A9D18E"/>
        </a:solidFill>
      </dgm:spPr>
      <dgm:t>
        <a:bodyPr/>
        <a:lstStyle/>
        <a:p>
          <a:endParaRPr lang="en-US"/>
        </a:p>
      </dgm:t>
    </dgm:pt>
    <dgm:pt modelId="{D3D0F72C-9468-44AF-9CB5-34C148A0F7F9}">
      <dgm:prSet phldrT="[Text]"/>
      <dgm:spPr>
        <a:solidFill>
          <a:srgbClr val="009999"/>
        </a:solidFill>
      </dgm:spPr>
      <dgm:t>
        <a:bodyPr/>
        <a:lstStyle/>
        <a:p>
          <a:r>
            <a:rPr lang="en-US" noProof="0" dirty="0">
              <a:solidFill>
                <a:schemeClr val="bg1"/>
              </a:solidFill>
            </a:rPr>
            <a:t>7. </a:t>
          </a:r>
          <a:r>
            <a:rPr lang="en-US" dirty="0">
              <a:solidFill>
                <a:schemeClr val="bg1"/>
              </a:solidFill>
            </a:rPr>
            <a:t>Priority determination</a:t>
          </a:r>
          <a:endParaRPr lang="en-US" noProof="0" dirty="0">
            <a:solidFill>
              <a:schemeClr val="bg1"/>
            </a:solidFill>
          </a:endParaRPr>
        </a:p>
      </dgm:t>
    </dgm:pt>
    <dgm:pt modelId="{E3DB1E0D-70BC-4B22-9DFA-51BDBA485AF3}" type="parTrans" cxnId="{BA4C671B-F8AA-4F64-8E52-5BD8100D09AE}">
      <dgm:prSet/>
      <dgm:spPr/>
      <dgm:t>
        <a:bodyPr/>
        <a:lstStyle/>
        <a:p>
          <a:endParaRPr lang="en-US"/>
        </a:p>
      </dgm:t>
    </dgm:pt>
    <dgm:pt modelId="{9B160AC7-9097-4CB0-BDAB-799C1E061E60}" type="sibTrans" cxnId="{BA4C671B-F8AA-4F64-8E52-5BD8100D09AE}">
      <dgm:prSet/>
      <dgm:spPr>
        <a:solidFill>
          <a:srgbClr val="A9D18E"/>
        </a:solidFill>
      </dgm:spPr>
      <dgm:t>
        <a:bodyPr/>
        <a:lstStyle/>
        <a:p>
          <a:endParaRPr lang="en-US"/>
        </a:p>
      </dgm:t>
    </dgm:pt>
    <dgm:pt modelId="{4106474B-090B-4D20-B9A5-82E6271E9BE1}">
      <dgm:prSet phldrT="[Text]"/>
      <dgm:spPr>
        <a:solidFill>
          <a:srgbClr val="009999"/>
        </a:solidFill>
      </dgm:spPr>
      <dgm:t>
        <a:bodyPr/>
        <a:lstStyle/>
        <a:p>
          <a:r>
            <a:rPr lang="en-US" noProof="0" dirty="0">
              <a:solidFill>
                <a:schemeClr val="bg1"/>
              </a:solidFill>
            </a:rPr>
            <a:t>8. Sensitivity analysis</a:t>
          </a:r>
        </a:p>
      </dgm:t>
    </dgm:pt>
    <dgm:pt modelId="{2FEFC45F-10A5-450D-8270-6F2517C84AAE}" type="parTrans" cxnId="{0643E390-3EC7-4FF3-AEBC-70AF8EDF095B}">
      <dgm:prSet/>
      <dgm:spPr/>
      <dgm:t>
        <a:bodyPr/>
        <a:lstStyle/>
        <a:p>
          <a:endParaRPr lang="en-US"/>
        </a:p>
      </dgm:t>
    </dgm:pt>
    <dgm:pt modelId="{D1048603-4F0C-41BF-8B2F-C8CC13D5BC5C}" type="sibTrans" cxnId="{0643E390-3EC7-4FF3-AEBC-70AF8EDF095B}">
      <dgm:prSet/>
      <dgm:spPr/>
      <dgm:t>
        <a:bodyPr/>
        <a:lstStyle/>
        <a:p>
          <a:endParaRPr lang="en-US"/>
        </a:p>
      </dgm:t>
    </dgm:pt>
    <dgm:pt modelId="{42BC1CAB-B88A-4200-96F5-B9AC4FE87DA1}" type="pres">
      <dgm:prSet presAssocID="{29356F57-47E6-4158-9850-3F8CC48CD70F}" presName="Name0" presStyleCnt="0">
        <dgm:presLayoutVars>
          <dgm:dir/>
          <dgm:resizeHandles/>
        </dgm:presLayoutVars>
      </dgm:prSet>
      <dgm:spPr/>
    </dgm:pt>
    <dgm:pt modelId="{6453BBEB-6229-4609-A92A-3C9B821B25F9}" type="pres">
      <dgm:prSet presAssocID="{A4B434C0-211B-43DC-A5EC-8D0E51CEF957}" presName="compNode" presStyleCnt="0"/>
      <dgm:spPr/>
    </dgm:pt>
    <dgm:pt modelId="{FEE5E963-D5ED-4D39-A062-064F32DD4FE5}" type="pres">
      <dgm:prSet presAssocID="{A4B434C0-211B-43DC-A5EC-8D0E51CEF957}" presName="dummyConnPt" presStyleCnt="0"/>
      <dgm:spPr/>
    </dgm:pt>
    <dgm:pt modelId="{C88F3461-C076-4AE8-B22C-87F6F06A2531}" type="pres">
      <dgm:prSet presAssocID="{A4B434C0-211B-43DC-A5EC-8D0E51CEF957}" presName="node" presStyleLbl="node1" presStyleIdx="0" presStyleCnt="8">
        <dgm:presLayoutVars>
          <dgm:bulletEnabled val="1"/>
        </dgm:presLayoutVars>
      </dgm:prSet>
      <dgm:spPr/>
    </dgm:pt>
    <dgm:pt modelId="{00E4E90A-9875-433C-AA2E-506FEDDBA26C}" type="pres">
      <dgm:prSet presAssocID="{30663E20-B549-4CE2-84F3-61E473CA12E1}" presName="sibTrans" presStyleLbl="bgSibTrans2D1" presStyleIdx="0" presStyleCnt="7"/>
      <dgm:spPr/>
    </dgm:pt>
    <dgm:pt modelId="{8A93BF70-B943-4E9B-B071-3B171E5E1318}" type="pres">
      <dgm:prSet presAssocID="{FDD8C4E3-8424-4C60-9FBE-0EEC4379D82F}" presName="compNode" presStyleCnt="0"/>
      <dgm:spPr/>
    </dgm:pt>
    <dgm:pt modelId="{9B3341BA-6A60-4C4F-AB92-86B2944C372E}" type="pres">
      <dgm:prSet presAssocID="{FDD8C4E3-8424-4C60-9FBE-0EEC4379D82F}" presName="dummyConnPt" presStyleCnt="0"/>
      <dgm:spPr/>
    </dgm:pt>
    <dgm:pt modelId="{117992C2-70EA-48D9-BD80-B8C63B76F4CF}" type="pres">
      <dgm:prSet presAssocID="{FDD8C4E3-8424-4C60-9FBE-0EEC4379D82F}" presName="node" presStyleLbl="node1" presStyleIdx="1" presStyleCnt="8" custLinFactNeighborX="-184" custLinFactNeighborY="921">
        <dgm:presLayoutVars>
          <dgm:bulletEnabled val="1"/>
        </dgm:presLayoutVars>
      </dgm:prSet>
      <dgm:spPr/>
    </dgm:pt>
    <dgm:pt modelId="{9B9E6181-C170-48C9-AEB4-235C7B5FFEE6}" type="pres">
      <dgm:prSet presAssocID="{A46B87BC-0879-4B0B-84A6-067C202FF52F}" presName="sibTrans" presStyleLbl="bgSibTrans2D1" presStyleIdx="1" presStyleCnt="7"/>
      <dgm:spPr/>
    </dgm:pt>
    <dgm:pt modelId="{30462B4A-0623-4E4E-8EEF-4A830A131660}" type="pres">
      <dgm:prSet presAssocID="{F5DBB564-01BB-49AE-8AD5-8BE3FF9A0475}" presName="compNode" presStyleCnt="0"/>
      <dgm:spPr/>
    </dgm:pt>
    <dgm:pt modelId="{BE4E05B1-0781-4AE5-B2C9-24BF76FB2140}" type="pres">
      <dgm:prSet presAssocID="{F5DBB564-01BB-49AE-8AD5-8BE3FF9A0475}" presName="dummyConnPt" presStyleCnt="0"/>
      <dgm:spPr/>
    </dgm:pt>
    <dgm:pt modelId="{F0746F55-CA9C-4EE0-A5C9-B6F6B17591FD}" type="pres">
      <dgm:prSet presAssocID="{F5DBB564-01BB-49AE-8AD5-8BE3FF9A0475}" presName="node" presStyleLbl="node1" presStyleIdx="2" presStyleCnt="8">
        <dgm:presLayoutVars>
          <dgm:bulletEnabled val="1"/>
        </dgm:presLayoutVars>
      </dgm:prSet>
      <dgm:spPr/>
    </dgm:pt>
    <dgm:pt modelId="{4F55F4CC-4BF8-412F-A2E7-1CF09FE1B3AF}" type="pres">
      <dgm:prSet presAssocID="{2120377D-D352-4B01-B252-BB14D7FC4112}" presName="sibTrans" presStyleLbl="bgSibTrans2D1" presStyleIdx="2" presStyleCnt="7"/>
      <dgm:spPr/>
    </dgm:pt>
    <dgm:pt modelId="{3D2C978A-EB4B-4259-9763-FE3420CB30E2}" type="pres">
      <dgm:prSet presAssocID="{AC32E962-6268-4202-8AB1-69E6EAD5B64C}" presName="compNode" presStyleCnt="0"/>
      <dgm:spPr/>
    </dgm:pt>
    <dgm:pt modelId="{1770368E-38A3-49C5-AB41-448FFD677E35}" type="pres">
      <dgm:prSet presAssocID="{AC32E962-6268-4202-8AB1-69E6EAD5B64C}" presName="dummyConnPt" presStyleCnt="0"/>
      <dgm:spPr/>
    </dgm:pt>
    <dgm:pt modelId="{6C97D681-BE05-4AB0-AECF-52C73067934D}" type="pres">
      <dgm:prSet presAssocID="{AC32E962-6268-4202-8AB1-69E6EAD5B64C}" presName="node" presStyleLbl="node1" presStyleIdx="3" presStyleCnt="8">
        <dgm:presLayoutVars>
          <dgm:bulletEnabled val="1"/>
        </dgm:presLayoutVars>
      </dgm:prSet>
      <dgm:spPr/>
    </dgm:pt>
    <dgm:pt modelId="{4FC0B894-162C-40BE-9238-4649A8819A32}" type="pres">
      <dgm:prSet presAssocID="{E0BA23D9-0F71-4E3D-A193-AEDEFC4C27EA}" presName="sibTrans" presStyleLbl="bgSibTrans2D1" presStyleIdx="3" presStyleCnt="7"/>
      <dgm:spPr/>
    </dgm:pt>
    <dgm:pt modelId="{6087AA2F-5984-4D06-8D98-D5D17E500727}" type="pres">
      <dgm:prSet presAssocID="{103839BE-517D-4F95-A8C8-0E04A2B11CD4}" presName="compNode" presStyleCnt="0"/>
      <dgm:spPr/>
    </dgm:pt>
    <dgm:pt modelId="{31B56A3A-258F-4596-AE45-1FB148FF8D9D}" type="pres">
      <dgm:prSet presAssocID="{103839BE-517D-4F95-A8C8-0E04A2B11CD4}" presName="dummyConnPt" presStyleCnt="0"/>
      <dgm:spPr/>
    </dgm:pt>
    <dgm:pt modelId="{16407763-83FE-453D-9CEA-52A387717961}" type="pres">
      <dgm:prSet presAssocID="{103839BE-517D-4F95-A8C8-0E04A2B11CD4}" presName="node" presStyleLbl="node1" presStyleIdx="4" presStyleCnt="8">
        <dgm:presLayoutVars>
          <dgm:bulletEnabled val="1"/>
        </dgm:presLayoutVars>
      </dgm:prSet>
      <dgm:spPr/>
    </dgm:pt>
    <dgm:pt modelId="{A98A095E-B1DB-4AE7-8BF5-76EBA386067C}" type="pres">
      <dgm:prSet presAssocID="{214BDDD6-4571-4428-837A-3F99B40A2A6D}" presName="sibTrans" presStyleLbl="bgSibTrans2D1" presStyleIdx="4" presStyleCnt="7"/>
      <dgm:spPr/>
    </dgm:pt>
    <dgm:pt modelId="{014231BD-4766-46C1-8320-E01F9C947500}" type="pres">
      <dgm:prSet presAssocID="{179B77DA-A268-4F8C-B8A5-AF74E1A44AF2}" presName="compNode" presStyleCnt="0"/>
      <dgm:spPr/>
    </dgm:pt>
    <dgm:pt modelId="{E140D421-6512-4BFE-BDF8-E4608F23F35F}" type="pres">
      <dgm:prSet presAssocID="{179B77DA-A268-4F8C-B8A5-AF74E1A44AF2}" presName="dummyConnPt" presStyleCnt="0"/>
      <dgm:spPr/>
    </dgm:pt>
    <dgm:pt modelId="{E07CC5A6-0021-4AED-9529-87864750F066}" type="pres">
      <dgm:prSet presAssocID="{179B77DA-A268-4F8C-B8A5-AF74E1A44AF2}" presName="node" presStyleLbl="node1" presStyleIdx="5" presStyleCnt="8" custLinFactNeighborX="0" custLinFactNeighborY="-4918">
        <dgm:presLayoutVars>
          <dgm:bulletEnabled val="1"/>
        </dgm:presLayoutVars>
      </dgm:prSet>
      <dgm:spPr/>
    </dgm:pt>
    <dgm:pt modelId="{341A817D-66D5-48DE-B159-176C364957B4}" type="pres">
      <dgm:prSet presAssocID="{4BC29869-6445-4BCE-AC78-59EEFBCAA3E7}" presName="sibTrans" presStyleLbl="bgSibTrans2D1" presStyleIdx="5" presStyleCnt="7"/>
      <dgm:spPr/>
    </dgm:pt>
    <dgm:pt modelId="{42242CDE-A918-41AB-BCCD-FE4FC86B99B4}" type="pres">
      <dgm:prSet presAssocID="{D3D0F72C-9468-44AF-9CB5-34C148A0F7F9}" presName="compNode" presStyleCnt="0"/>
      <dgm:spPr/>
    </dgm:pt>
    <dgm:pt modelId="{913132B1-288E-4C93-8F6F-7D9E3E4F48DE}" type="pres">
      <dgm:prSet presAssocID="{D3D0F72C-9468-44AF-9CB5-34C148A0F7F9}" presName="dummyConnPt" presStyleCnt="0"/>
      <dgm:spPr/>
    </dgm:pt>
    <dgm:pt modelId="{EEF39635-AA90-4931-BB44-A0100941B198}" type="pres">
      <dgm:prSet presAssocID="{D3D0F72C-9468-44AF-9CB5-34C148A0F7F9}" presName="node" presStyleLbl="node1" presStyleIdx="6" presStyleCnt="8">
        <dgm:presLayoutVars>
          <dgm:bulletEnabled val="1"/>
        </dgm:presLayoutVars>
      </dgm:prSet>
      <dgm:spPr/>
    </dgm:pt>
    <dgm:pt modelId="{CA7EA878-1874-4CF6-A68F-C3EE4D238DA4}" type="pres">
      <dgm:prSet presAssocID="{9B160AC7-9097-4CB0-BDAB-799C1E061E60}" presName="sibTrans" presStyleLbl="bgSibTrans2D1" presStyleIdx="6" presStyleCnt="7"/>
      <dgm:spPr/>
    </dgm:pt>
    <dgm:pt modelId="{C1A62DA7-B2F0-4AD9-9D63-3A0D7CFDEEFE}" type="pres">
      <dgm:prSet presAssocID="{4106474B-090B-4D20-B9A5-82E6271E9BE1}" presName="compNode" presStyleCnt="0"/>
      <dgm:spPr/>
    </dgm:pt>
    <dgm:pt modelId="{58AA4A4F-ACB0-4095-A340-E65881FAEA6F}" type="pres">
      <dgm:prSet presAssocID="{4106474B-090B-4D20-B9A5-82E6271E9BE1}" presName="dummyConnPt" presStyleCnt="0"/>
      <dgm:spPr/>
    </dgm:pt>
    <dgm:pt modelId="{21A631EF-9B44-4A2A-A175-46EE0ED7177A}" type="pres">
      <dgm:prSet presAssocID="{4106474B-090B-4D20-B9A5-82E6271E9BE1}" presName="node" presStyleLbl="node1" presStyleIdx="7" presStyleCnt="8">
        <dgm:presLayoutVars>
          <dgm:bulletEnabled val="1"/>
        </dgm:presLayoutVars>
      </dgm:prSet>
      <dgm:spPr/>
    </dgm:pt>
  </dgm:ptLst>
  <dgm:cxnLst>
    <dgm:cxn modelId="{46A5BD0F-6FA1-4732-AA24-91E398F9FFA6}" type="presOf" srcId="{FDD8C4E3-8424-4C60-9FBE-0EEC4379D82F}" destId="{117992C2-70EA-48D9-BD80-B8C63B76F4CF}" srcOrd="0" destOrd="0" presId="urn:microsoft.com/office/officeart/2005/8/layout/bProcess4"/>
    <dgm:cxn modelId="{BA4C671B-F8AA-4F64-8E52-5BD8100D09AE}" srcId="{29356F57-47E6-4158-9850-3F8CC48CD70F}" destId="{D3D0F72C-9468-44AF-9CB5-34C148A0F7F9}" srcOrd="6" destOrd="0" parTransId="{E3DB1E0D-70BC-4B22-9DFA-51BDBA485AF3}" sibTransId="{9B160AC7-9097-4CB0-BDAB-799C1E061E60}"/>
    <dgm:cxn modelId="{A4EB0225-7E90-4C8C-8F51-49D5C688AFEC}" srcId="{29356F57-47E6-4158-9850-3F8CC48CD70F}" destId="{103839BE-517D-4F95-A8C8-0E04A2B11CD4}" srcOrd="4" destOrd="0" parTransId="{74DFE645-E8F8-4870-A0C8-236C3CDDEF08}" sibTransId="{214BDDD6-4571-4428-837A-3F99B40A2A6D}"/>
    <dgm:cxn modelId="{121A532B-9E25-40AC-B44C-5B6E57332C94}" type="presOf" srcId="{9B160AC7-9097-4CB0-BDAB-799C1E061E60}" destId="{CA7EA878-1874-4CF6-A68F-C3EE4D238DA4}" srcOrd="0" destOrd="0" presId="urn:microsoft.com/office/officeart/2005/8/layout/bProcess4"/>
    <dgm:cxn modelId="{EEA94434-80CA-400B-8833-D84C397D9EA4}" srcId="{29356F57-47E6-4158-9850-3F8CC48CD70F}" destId="{FDD8C4E3-8424-4C60-9FBE-0EEC4379D82F}" srcOrd="1" destOrd="0" parTransId="{A8AB27DD-184B-4E2C-A1F4-B1D0BE3DB620}" sibTransId="{A46B87BC-0879-4B0B-84A6-067C202FF52F}"/>
    <dgm:cxn modelId="{A77D7437-32DC-4317-A09E-00940A002FE1}" type="presOf" srcId="{30663E20-B549-4CE2-84F3-61E473CA12E1}" destId="{00E4E90A-9875-433C-AA2E-506FEDDBA26C}" srcOrd="0" destOrd="0" presId="urn:microsoft.com/office/officeart/2005/8/layout/bProcess4"/>
    <dgm:cxn modelId="{5D606E39-D911-47E6-BBE9-2672209457C5}" type="presOf" srcId="{29356F57-47E6-4158-9850-3F8CC48CD70F}" destId="{42BC1CAB-B88A-4200-96F5-B9AC4FE87DA1}" srcOrd="0" destOrd="0" presId="urn:microsoft.com/office/officeart/2005/8/layout/bProcess4"/>
    <dgm:cxn modelId="{5E25C839-2C59-4D2B-9F8D-4D17F23AE929}" type="presOf" srcId="{E0BA23D9-0F71-4E3D-A193-AEDEFC4C27EA}" destId="{4FC0B894-162C-40BE-9238-4649A8819A32}" srcOrd="0" destOrd="0" presId="urn:microsoft.com/office/officeart/2005/8/layout/bProcess4"/>
    <dgm:cxn modelId="{C3DD795F-9187-4B8E-983F-E71264681655}" srcId="{29356F57-47E6-4158-9850-3F8CC48CD70F}" destId="{179B77DA-A268-4F8C-B8A5-AF74E1A44AF2}" srcOrd="5" destOrd="0" parTransId="{5A2DCF5E-3750-4987-AB26-5F5C602B357D}" sibTransId="{4BC29869-6445-4BCE-AC78-59EEFBCAA3E7}"/>
    <dgm:cxn modelId="{CEA62860-BA03-49DB-A05C-6B5F122FF8D5}" type="presOf" srcId="{103839BE-517D-4F95-A8C8-0E04A2B11CD4}" destId="{16407763-83FE-453D-9CEA-52A387717961}" srcOrd="0" destOrd="0" presId="urn:microsoft.com/office/officeart/2005/8/layout/bProcess4"/>
    <dgm:cxn modelId="{9749AA67-4C7F-4679-AE1F-218C9C8B9F0A}" type="presOf" srcId="{179B77DA-A268-4F8C-B8A5-AF74E1A44AF2}" destId="{E07CC5A6-0021-4AED-9529-87864750F066}" srcOrd="0" destOrd="0" presId="urn:microsoft.com/office/officeart/2005/8/layout/bProcess4"/>
    <dgm:cxn modelId="{471A0B77-BE7D-4E3F-8411-F0F28713F02F}" type="presOf" srcId="{F5DBB564-01BB-49AE-8AD5-8BE3FF9A0475}" destId="{F0746F55-CA9C-4EE0-A5C9-B6F6B17591FD}" srcOrd="0" destOrd="0" presId="urn:microsoft.com/office/officeart/2005/8/layout/bProcess4"/>
    <dgm:cxn modelId="{176F1A90-2873-4AAC-9171-F9524385E07C}" type="presOf" srcId="{AC32E962-6268-4202-8AB1-69E6EAD5B64C}" destId="{6C97D681-BE05-4AB0-AECF-52C73067934D}" srcOrd="0" destOrd="0" presId="urn:microsoft.com/office/officeart/2005/8/layout/bProcess4"/>
    <dgm:cxn modelId="{0643E390-3EC7-4FF3-AEBC-70AF8EDF095B}" srcId="{29356F57-47E6-4158-9850-3F8CC48CD70F}" destId="{4106474B-090B-4D20-B9A5-82E6271E9BE1}" srcOrd="7" destOrd="0" parTransId="{2FEFC45F-10A5-450D-8270-6F2517C84AAE}" sibTransId="{D1048603-4F0C-41BF-8B2F-C8CC13D5BC5C}"/>
    <dgm:cxn modelId="{89567B92-E15E-4852-8386-7C816B64DA2F}" srcId="{29356F57-47E6-4158-9850-3F8CC48CD70F}" destId="{A4B434C0-211B-43DC-A5EC-8D0E51CEF957}" srcOrd="0" destOrd="0" parTransId="{F20D0E3B-693C-422C-931C-56C757EDBB4F}" sibTransId="{30663E20-B549-4CE2-84F3-61E473CA12E1}"/>
    <dgm:cxn modelId="{A3ACA498-9BB0-4505-BF26-437668C9A7B1}" type="presOf" srcId="{4BC29869-6445-4BCE-AC78-59EEFBCAA3E7}" destId="{341A817D-66D5-48DE-B159-176C364957B4}" srcOrd="0" destOrd="0" presId="urn:microsoft.com/office/officeart/2005/8/layout/bProcess4"/>
    <dgm:cxn modelId="{CC9C299C-D8D7-4DE2-9B4E-38C6B90E5A91}" type="presOf" srcId="{2120377D-D352-4B01-B252-BB14D7FC4112}" destId="{4F55F4CC-4BF8-412F-A2E7-1CF09FE1B3AF}" srcOrd="0" destOrd="0" presId="urn:microsoft.com/office/officeart/2005/8/layout/bProcess4"/>
    <dgm:cxn modelId="{6643999D-1867-4B32-B101-53D306DD67AF}" srcId="{29356F57-47E6-4158-9850-3F8CC48CD70F}" destId="{F5DBB564-01BB-49AE-8AD5-8BE3FF9A0475}" srcOrd="2" destOrd="0" parTransId="{BE81D696-8532-4EFE-A050-E72D91F8E47E}" sibTransId="{2120377D-D352-4B01-B252-BB14D7FC4112}"/>
    <dgm:cxn modelId="{E856F8A1-BED2-42BA-BE4A-E15F3F0D30C0}" type="presOf" srcId="{A46B87BC-0879-4B0B-84A6-067C202FF52F}" destId="{9B9E6181-C170-48C9-AEB4-235C7B5FFEE6}" srcOrd="0" destOrd="0" presId="urn:microsoft.com/office/officeart/2005/8/layout/bProcess4"/>
    <dgm:cxn modelId="{B1EC4DA6-F369-4E09-A14F-31CE0536DB33}" type="presOf" srcId="{D3D0F72C-9468-44AF-9CB5-34C148A0F7F9}" destId="{EEF39635-AA90-4931-BB44-A0100941B198}" srcOrd="0" destOrd="0" presId="urn:microsoft.com/office/officeart/2005/8/layout/bProcess4"/>
    <dgm:cxn modelId="{65DB7FAF-AEB7-424A-BDFE-7DE926A9F21D}" type="presOf" srcId="{214BDDD6-4571-4428-837A-3F99B40A2A6D}" destId="{A98A095E-B1DB-4AE7-8BF5-76EBA386067C}" srcOrd="0" destOrd="0" presId="urn:microsoft.com/office/officeart/2005/8/layout/bProcess4"/>
    <dgm:cxn modelId="{0E45F5B5-E83F-445B-854D-8E3CC0CF7C73}" srcId="{29356F57-47E6-4158-9850-3F8CC48CD70F}" destId="{AC32E962-6268-4202-8AB1-69E6EAD5B64C}" srcOrd="3" destOrd="0" parTransId="{25278946-213A-4CBA-9686-4CE8F0A4262B}" sibTransId="{E0BA23D9-0F71-4E3D-A193-AEDEFC4C27EA}"/>
    <dgm:cxn modelId="{3DB975D9-1888-43DC-8293-C14BBBFB3337}" type="presOf" srcId="{4106474B-090B-4D20-B9A5-82E6271E9BE1}" destId="{21A631EF-9B44-4A2A-A175-46EE0ED7177A}" srcOrd="0" destOrd="0" presId="urn:microsoft.com/office/officeart/2005/8/layout/bProcess4"/>
    <dgm:cxn modelId="{2916E2E2-3CE5-4FA0-B778-DC50E9FF531E}" type="presOf" srcId="{A4B434C0-211B-43DC-A5EC-8D0E51CEF957}" destId="{C88F3461-C076-4AE8-B22C-87F6F06A2531}" srcOrd="0" destOrd="0" presId="urn:microsoft.com/office/officeart/2005/8/layout/bProcess4"/>
    <dgm:cxn modelId="{476EB171-C579-4086-AFF8-D9D1DC4E93EA}" type="presParOf" srcId="{42BC1CAB-B88A-4200-96F5-B9AC4FE87DA1}" destId="{6453BBEB-6229-4609-A92A-3C9B821B25F9}" srcOrd="0" destOrd="0" presId="urn:microsoft.com/office/officeart/2005/8/layout/bProcess4"/>
    <dgm:cxn modelId="{B575575C-FBD9-43B8-9FF5-855989F97A54}" type="presParOf" srcId="{6453BBEB-6229-4609-A92A-3C9B821B25F9}" destId="{FEE5E963-D5ED-4D39-A062-064F32DD4FE5}" srcOrd="0" destOrd="0" presId="urn:microsoft.com/office/officeart/2005/8/layout/bProcess4"/>
    <dgm:cxn modelId="{B0A1C284-4EAF-4FD3-A1C3-2FCDCF809BD9}" type="presParOf" srcId="{6453BBEB-6229-4609-A92A-3C9B821B25F9}" destId="{C88F3461-C076-4AE8-B22C-87F6F06A2531}" srcOrd="1" destOrd="0" presId="urn:microsoft.com/office/officeart/2005/8/layout/bProcess4"/>
    <dgm:cxn modelId="{432FFDFA-5820-4D36-A934-108BF6E68C59}" type="presParOf" srcId="{42BC1CAB-B88A-4200-96F5-B9AC4FE87DA1}" destId="{00E4E90A-9875-433C-AA2E-506FEDDBA26C}" srcOrd="1" destOrd="0" presId="urn:microsoft.com/office/officeart/2005/8/layout/bProcess4"/>
    <dgm:cxn modelId="{D1C0AFAF-D3FA-4D27-9394-FF02E807A03C}" type="presParOf" srcId="{42BC1CAB-B88A-4200-96F5-B9AC4FE87DA1}" destId="{8A93BF70-B943-4E9B-B071-3B171E5E1318}" srcOrd="2" destOrd="0" presId="urn:microsoft.com/office/officeart/2005/8/layout/bProcess4"/>
    <dgm:cxn modelId="{808F5BB5-0EEF-4C86-B9B2-29BDF73A8D67}" type="presParOf" srcId="{8A93BF70-B943-4E9B-B071-3B171E5E1318}" destId="{9B3341BA-6A60-4C4F-AB92-86B2944C372E}" srcOrd="0" destOrd="0" presId="urn:microsoft.com/office/officeart/2005/8/layout/bProcess4"/>
    <dgm:cxn modelId="{3BAFED17-8578-4A2E-AEAE-DCBFF39078DB}" type="presParOf" srcId="{8A93BF70-B943-4E9B-B071-3B171E5E1318}" destId="{117992C2-70EA-48D9-BD80-B8C63B76F4CF}" srcOrd="1" destOrd="0" presId="urn:microsoft.com/office/officeart/2005/8/layout/bProcess4"/>
    <dgm:cxn modelId="{19C3C5E4-2E1E-4756-B665-BB687FC4D783}" type="presParOf" srcId="{42BC1CAB-B88A-4200-96F5-B9AC4FE87DA1}" destId="{9B9E6181-C170-48C9-AEB4-235C7B5FFEE6}" srcOrd="3" destOrd="0" presId="urn:microsoft.com/office/officeart/2005/8/layout/bProcess4"/>
    <dgm:cxn modelId="{44C7F47A-2A4E-4C0E-9BF1-D80B9A3DAB12}" type="presParOf" srcId="{42BC1CAB-B88A-4200-96F5-B9AC4FE87DA1}" destId="{30462B4A-0623-4E4E-8EEF-4A830A131660}" srcOrd="4" destOrd="0" presId="urn:microsoft.com/office/officeart/2005/8/layout/bProcess4"/>
    <dgm:cxn modelId="{07437A0F-3E9A-457F-A21B-D41D6002A0C1}" type="presParOf" srcId="{30462B4A-0623-4E4E-8EEF-4A830A131660}" destId="{BE4E05B1-0781-4AE5-B2C9-24BF76FB2140}" srcOrd="0" destOrd="0" presId="urn:microsoft.com/office/officeart/2005/8/layout/bProcess4"/>
    <dgm:cxn modelId="{52F784FB-0F60-4EB2-AB9F-28B84F9CB635}" type="presParOf" srcId="{30462B4A-0623-4E4E-8EEF-4A830A131660}" destId="{F0746F55-CA9C-4EE0-A5C9-B6F6B17591FD}" srcOrd="1" destOrd="0" presId="urn:microsoft.com/office/officeart/2005/8/layout/bProcess4"/>
    <dgm:cxn modelId="{0155E693-B598-4302-B8DE-7C4A07DC6C16}" type="presParOf" srcId="{42BC1CAB-B88A-4200-96F5-B9AC4FE87DA1}" destId="{4F55F4CC-4BF8-412F-A2E7-1CF09FE1B3AF}" srcOrd="5" destOrd="0" presId="urn:microsoft.com/office/officeart/2005/8/layout/bProcess4"/>
    <dgm:cxn modelId="{1F927CD4-F5DD-4978-9289-675418CA0461}" type="presParOf" srcId="{42BC1CAB-B88A-4200-96F5-B9AC4FE87DA1}" destId="{3D2C978A-EB4B-4259-9763-FE3420CB30E2}" srcOrd="6" destOrd="0" presId="urn:microsoft.com/office/officeart/2005/8/layout/bProcess4"/>
    <dgm:cxn modelId="{62677AB4-CFAD-408A-B81D-49EEA2545395}" type="presParOf" srcId="{3D2C978A-EB4B-4259-9763-FE3420CB30E2}" destId="{1770368E-38A3-49C5-AB41-448FFD677E35}" srcOrd="0" destOrd="0" presId="urn:microsoft.com/office/officeart/2005/8/layout/bProcess4"/>
    <dgm:cxn modelId="{4F488DCB-4FD4-4E8E-8BC8-10B584163F43}" type="presParOf" srcId="{3D2C978A-EB4B-4259-9763-FE3420CB30E2}" destId="{6C97D681-BE05-4AB0-AECF-52C73067934D}" srcOrd="1" destOrd="0" presId="urn:microsoft.com/office/officeart/2005/8/layout/bProcess4"/>
    <dgm:cxn modelId="{9CC01FC8-D4D5-444B-93CC-23A0A64C340A}" type="presParOf" srcId="{42BC1CAB-B88A-4200-96F5-B9AC4FE87DA1}" destId="{4FC0B894-162C-40BE-9238-4649A8819A32}" srcOrd="7" destOrd="0" presId="urn:microsoft.com/office/officeart/2005/8/layout/bProcess4"/>
    <dgm:cxn modelId="{8A0C4FA2-FB81-4633-B779-BD2CA27E1397}" type="presParOf" srcId="{42BC1CAB-B88A-4200-96F5-B9AC4FE87DA1}" destId="{6087AA2F-5984-4D06-8D98-D5D17E500727}" srcOrd="8" destOrd="0" presId="urn:microsoft.com/office/officeart/2005/8/layout/bProcess4"/>
    <dgm:cxn modelId="{25A9B738-367D-46DE-8686-28D356DA7B6D}" type="presParOf" srcId="{6087AA2F-5984-4D06-8D98-D5D17E500727}" destId="{31B56A3A-258F-4596-AE45-1FB148FF8D9D}" srcOrd="0" destOrd="0" presId="urn:microsoft.com/office/officeart/2005/8/layout/bProcess4"/>
    <dgm:cxn modelId="{C844D24C-6840-416C-BBB3-95D28528A26B}" type="presParOf" srcId="{6087AA2F-5984-4D06-8D98-D5D17E500727}" destId="{16407763-83FE-453D-9CEA-52A387717961}" srcOrd="1" destOrd="0" presId="urn:microsoft.com/office/officeart/2005/8/layout/bProcess4"/>
    <dgm:cxn modelId="{C56B90E3-2814-4157-BF14-D5982B605DB2}" type="presParOf" srcId="{42BC1CAB-B88A-4200-96F5-B9AC4FE87DA1}" destId="{A98A095E-B1DB-4AE7-8BF5-76EBA386067C}" srcOrd="9" destOrd="0" presId="urn:microsoft.com/office/officeart/2005/8/layout/bProcess4"/>
    <dgm:cxn modelId="{8D1D3B6E-8B37-46F3-A431-A61C73E5A486}" type="presParOf" srcId="{42BC1CAB-B88A-4200-96F5-B9AC4FE87DA1}" destId="{014231BD-4766-46C1-8320-E01F9C947500}" srcOrd="10" destOrd="0" presId="urn:microsoft.com/office/officeart/2005/8/layout/bProcess4"/>
    <dgm:cxn modelId="{A59FF9B3-E037-4EA8-B90D-3B813FCA19B8}" type="presParOf" srcId="{014231BD-4766-46C1-8320-E01F9C947500}" destId="{E140D421-6512-4BFE-BDF8-E4608F23F35F}" srcOrd="0" destOrd="0" presId="urn:microsoft.com/office/officeart/2005/8/layout/bProcess4"/>
    <dgm:cxn modelId="{A55A65BE-7ADA-401F-AA3F-358A234FDAEC}" type="presParOf" srcId="{014231BD-4766-46C1-8320-E01F9C947500}" destId="{E07CC5A6-0021-4AED-9529-87864750F066}" srcOrd="1" destOrd="0" presId="urn:microsoft.com/office/officeart/2005/8/layout/bProcess4"/>
    <dgm:cxn modelId="{AAB24963-F131-4206-94C7-AC0AD61A22FF}" type="presParOf" srcId="{42BC1CAB-B88A-4200-96F5-B9AC4FE87DA1}" destId="{341A817D-66D5-48DE-B159-176C364957B4}" srcOrd="11" destOrd="0" presId="urn:microsoft.com/office/officeart/2005/8/layout/bProcess4"/>
    <dgm:cxn modelId="{86D10139-B596-41E5-A199-C30B8815A6BD}" type="presParOf" srcId="{42BC1CAB-B88A-4200-96F5-B9AC4FE87DA1}" destId="{42242CDE-A918-41AB-BCCD-FE4FC86B99B4}" srcOrd="12" destOrd="0" presId="urn:microsoft.com/office/officeart/2005/8/layout/bProcess4"/>
    <dgm:cxn modelId="{B2DC4E5B-D1D1-4A2D-A9BA-9BD5E54F0287}" type="presParOf" srcId="{42242CDE-A918-41AB-BCCD-FE4FC86B99B4}" destId="{913132B1-288E-4C93-8F6F-7D9E3E4F48DE}" srcOrd="0" destOrd="0" presId="urn:microsoft.com/office/officeart/2005/8/layout/bProcess4"/>
    <dgm:cxn modelId="{0CCBA4E5-EB61-4F6A-BB35-D58975FD04C8}" type="presParOf" srcId="{42242CDE-A918-41AB-BCCD-FE4FC86B99B4}" destId="{EEF39635-AA90-4931-BB44-A0100941B198}" srcOrd="1" destOrd="0" presId="urn:microsoft.com/office/officeart/2005/8/layout/bProcess4"/>
    <dgm:cxn modelId="{A7BE9EF6-D81E-4CD0-8CF8-3A222D1FA067}" type="presParOf" srcId="{42BC1CAB-B88A-4200-96F5-B9AC4FE87DA1}" destId="{CA7EA878-1874-4CF6-A68F-C3EE4D238DA4}" srcOrd="13" destOrd="0" presId="urn:microsoft.com/office/officeart/2005/8/layout/bProcess4"/>
    <dgm:cxn modelId="{33BD28D0-DEBD-4FF1-BD81-D3A993C74404}" type="presParOf" srcId="{42BC1CAB-B88A-4200-96F5-B9AC4FE87DA1}" destId="{C1A62DA7-B2F0-4AD9-9D63-3A0D7CFDEEFE}" srcOrd="14" destOrd="0" presId="urn:microsoft.com/office/officeart/2005/8/layout/bProcess4"/>
    <dgm:cxn modelId="{73961F11-B3BB-4401-B279-7AB5047006A9}" type="presParOf" srcId="{C1A62DA7-B2F0-4AD9-9D63-3A0D7CFDEEFE}" destId="{58AA4A4F-ACB0-4095-A340-E65881FAEA6F}" srcOrd="0" destOrd="0" presId="urn:microsoft.com/office/officeart/2005/8/layout/bProcess4"/>
    <dgm:cxn modelId="{4380EDCD-2E20-4077-BFA9-FEFB8BE89BF0}" type="presParOf" srcId="{C1A62DA7-B2F0-4AD9-9D63-3A0D7CFDEEFE}" destId="{21A631EF-9B44-4A2A-A175-46EE0ED7177A}"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4E90A-9875-433C-AA2E-506FEDDBA26C}">
      <dsp:nvSpPr>
        <dsp:cNvPr id="0" name=""/>
        <dsp:cNvSpPr/>
      </dsp:nvSpPr>
      <dsp:spPr>
        <a:xfrm rot="5408445">
          <a:off x="-257576" y="894691"/>
          <a:ext cx="1132609"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C88F3461-C076-4AE8-B22C-87F6F06A2531}">
      <dsp:nvSpPr>
        <dsp:cNvPr id="0" name=""/>
        <dsp:cNvSpPr/>
      </dsp:nvSpPr>
      <dsp:spPr>
        <a:xfrm>
          <a:off x="2786" y="167351"/>
          <a:ext cx="1512101" cy="907260"/>
        </a:xfrm>
        <a:prstGeom prst="roundRect">
          <a:avLst>
            <a:gd name="adj" fmla="val 10000"/>
          </a:avLst>
        </a:prstGeom>
        <a:solidFill>
          <a:srgbClr val="009999"/>
        </a:solidFill>
        <a:ln>
          <a:solidFill>
            <a:srgbClr val="009999"/>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1. Information about alternatives and criteria</a:t>
          </a:r>
        </a:p>
        <a:p>
          <a:pPr marL="0" lvl="0" indent="0" algn="ctr" defTabSz="533400">
            <a:lnSpc>
              <a:spcPct val="90000"/>
            </a:lnSpc>
            <a:spcBef>
              <a:spcPct val="0"/>
            </a:spcBef>
            <a:spcAft>
              <a:spcPct val="35000"/>
            </a:spcAft>
            <a:buNone/>
          </a:pPr>
          <a:r>
            <a:rPr lang="en-US" sz="1200" kern="1200" noProof="0" dirty="0">
              <a:solidFill>
                <a:schemeClr val="bg1"/>
              </a:solidFill>
            </a:rPr>
            <a:t>Matrix creation</a:t>
          </a:r>
        </a:p>
      </dsp:txBody>
      <dsp:txXfrm>
        <a:off x="29359" y="193924"/>
        <a:ext cx="1458955" cy="854114"/>
      </dsp:txXfrm>
    </dsp:sp>
    <dsp:sp modelId="{9B9E6181-C170-48C9-AEB4-235C7B5FFEE6}">
      <dsp:nvSpPr>
        <dsp:cNvPr id="0" name=""/>
        <dsp:cNvSpPr/>
      </dsp:nvSpPr>
      <dsp:spPr>
        <a:xfrm rot="5391429">
          <a:off x="-249220" y="2028767"/>
          <a:ext cx="1115897"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117992C2-70EA-48D9-BD80-B8C63B76F4CF}">
      <dsp:nvSpPr>
        <dsp:cNvPr id="0" name=""/>
        <dsp:cNvSpPr/>
      </dsp:nvSpPr>
      <dsp:spPr>
        <a:xfrm>
          <a:off x="3" y="1309783"/>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2. Standardization of decision matrix</a:t>
          </a:r>
        </a:p>
      </dsp:txBody>
      <dsp:txXfrm>
        <a:off x="26576" y="1336356"/>
        <a:ext cx="1458955" cy="854114"/>
      </dsp:txXfrm>
    </dsp:sp>
    <dsp:sp modelId="{4F55F4CC-4BF8-412F-A2E7-1CF09FE1B3AF}">
      <dsp:nvSpPr>
        <dsp:cNvPr id="0" name=""/>
        <dsp:cNvSpPr/>
      </dsp:nvSpPr>
      <dsp:spPr>
        <a:xfrm>
          <a:off x="315032" y="2591627"/>
          <a:ext cx="2001268"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F0746F55-CA9C-4EE0-A5C9-B6F6B17591FD}">
      <dsp:nvSpPr>
        <dsp:cNvPr id="0" name=""/>
        <dsp:cNvSpPr/>
      </dsp:nvSpPr>
      <dsp:spPr>
        <a:xfrm>
          <a:off x="2786" y="2435504"/>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3. Determination of criteria weight</a:t>
          </a:r>
        </a:p>
      </dsp:txBody>
      <dsp:txXfrm>
        <a:off x="29359" y="2462077"/>
        <a:ext cx="1458955" cy="854114"/>
      </dsp:txXfrm>
    </dsp:sp>
    <dsp:sp modelId="{4FC0B894-162C-40BE-9238-4649A8819A32}">
      <dsp:nvSpPr>
        <dsp:cNvPr id="0" name=""/>
        <dsp:cNvSpPr/>
      </dsp:nvSpPr>
      <dsp:spPr>
        <a:xfrm rot="16200000">
          <a:off x="1759089" y="2024589"/>
          <a:ext cx="1124249"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6C97D681-BE05-4AB0-AECF-52C73067934D}">
      <dsp:nvSpPr>
        <dsp:cNvPr id="0" name=""/>
        <dsp:cNvSpPr/>
      </dsp:nvSpPr>
      <dsp:spPr>
        <a:xfrm>
          <a:off x="2013881" y="2435504"/>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4. Weighted decision matrix</a:t>
          </a:r>
        </a:p>
      </dsp:txBody>
      <dsp:txXfrm>
        <a:off x="2040454" y="2462077"/>
        <a:ext cx="1458955" cy="854114"/>
      </dsp:txXfrm>
    </dsp:sp>
    <dsp:sp modelId="{A98A095E-B1DB-4AE7-8BF5-76EBA386067C}">
      <dsp:nvSpPr>
        <dsp:cNvPr id="0" name=""/>
        <dsp:cNvSpPr/>
      </dsp:nvSpPr>
      <dsp:spPr>
        <a:xfrm rot="16200000">
          <a:off x="1736780" y="868203"/>
          <a:ext cx="1168869"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16407763-83FE-453D-9CEA-52A387717961}">
      <dsp:nvSpPr>
        <dsp:cNvPr id="0" name=""/>
        <dsp:cNvSpPr/>
      </dsp:nvSpPr>
      <dsp:spPr>
        <a:xfrm>
          <a:off x="2013881" y="1301428"/>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5. Ideal and anti-ideal option</a:t>
          </a:r>
        </a:p>
      </dsp:txBody>
      <dsp:txXfrm>
        <a:off x="2040454" y="1328001"/>
        <a:ext cx="1458955" cy="854114"/>
      </dsp:txXfrm>
    </dsp:sp>
    <dsp:sp modelId="{341A817D-66D5-48DE-B159-176C364957B4}">
      <dsp:nvSpPr>
        <dsp:cNvPr id="0" name=""/>
        <dsp:cNvSpPr/>
      </dsp:nvSpPr>
      <dsp:spPr>
        <a:xfrm rot="68030">
          <a:off x="2321018" y="303622"/>
          <a:ext cx="2006574"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E07CC5A6-0021-4AED-9529-87864750F066}">
      <dsp:nvSpPr>
        <dsp:cNvPr id="0" name=""/>
        <dsp:cNvSpPr/>
      </dsp:nvSpPr>
      <dsp:spPr>
        <a:xfrm>
          <a:off x="2013881" y="122732"/>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6. </a:t>
          </a:r>
          <a:r>
            <a:rPr lang="en-US" sz="1200" kern="1200" dirty="0">
              <a:solidFill>
                <a:schemeClr val="bg1"/>
              </a:solidFill>
            </a:rPr>
            <a:t>Relative closeness to ideal- solution</a:t>
          </a:r>
          <a:endParaRPr lang="en-US" sz="1200" kern="1200" noProof="0" dirty="0">
            <a:solidFill>
              <a:schemeClr val="bg1"/>
            </a:solidFill>
          </a:endParaRPr>
        </a:p>
      </dsp:txBody>
      <dsp:txXfrm>
        <a:off x="2040454" y="149305"/>
        <a:ext cx="1458955" cy="854114"/>
      </dsp:txXfrm>
    </dsp:sp>
    <dsp:sp modelId="{CA7EA878-1874-4CF6-A68F-C3EE4D238DA4}">
      <dsp:nvSpPr>
        <dsp:cNvPr id="0" name=""/>
        <dsp:cNvSpPr/>
      </dsp:nvSpPr>
      <dsp:spPr>
        <a:xfrm rot="5400000">
          <a:off x="3770184" y="890513"/>
          <a:ext cx="1124249" cy="136089"/>
        </a:xfrm>
        <a:prstGeom prst="rect">
          <a:avLst/>
        </a:prstGeom>
        <a:solidFill>
          <a:srgbClr val="A9D18E"/>
        </a:solidFill>
        <a:ln>
          <a:noFill/>
        </a:ln>
        <a:effectLst/>
      </dsp:spPr>
      <dsp:style>
        <a:lnRef idx="0">
          <a:scrgbClr r="0" g="0" b="0"/>
        </a:lnRef>
        <a:fillRef idx="2">
          <a:scrgbClr r="0" g="0" b="0"/>
        </a:fillRef>
        <a:effectRef idx="1">
          <a:scrgbClr r="0" g="0" b="0"/>
        </a:effectRef>
        <a:fontRef idx="minor">
          <a:schemeClr val="dk1"/>
        </a:fontRef>
      </dsp:style>
    </dsp:sp>
    <dsp:sp modelId="{EEF39635-AA90-4931-BB44-A0100941B198}">
      <dsp:nvSpPr>
        <dsp:cNvPr id="0" name=""/>
        <dsp:cNvSpPr/>
      </dsp:nvSpPr>
      <dsp:spPr>
        <a:xfrm>
          <a:off x="4024976" y="167351"/>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7. </a:t>
          </a:r>
          <a:r>
            <a:rPr lang="en-US" sz="1200" kern="1200" dirty="0">
              <a:solidFill>
                <a:schemeClr val="bg1"/>
              </a:solidFill>
            </a:rPr>
            <a:t>Priority determination</a:t>
          </a:r>
          <a:endParaRPr lang="en-US" sz="1200" kern="1200" noProof="0" dirty="0">
            <a:solidFill>
              <a:schemeClr val="bg1"/>
            </a:solidFill>
          </a:endParaRPr>
        </a:p>
      </dsp:txBody>
      <dsp:txXfrm>
        <a:off x="4051549" y="193924"/>
        <a:ext cx="1458955" cy="854114"/>
      </dsp:txXfrm>
    </dsp:sp>
    <dsp:sp modelId="{21A631EF-9B44-4A2A-A175-46EE0ED7177A}">
      <dsp:nvSpPr>
        <dsp:cNvPr id="0" name=""/>
        <dsp:cNvSpPr/>
      </dsp:nvSpPr>
      <dsp:spPr>
        <a:xfrm>
          <a:off x="4024976" y="1301428"/>
          <a:ext cx="1512101" cy="907260"/>
        </a:xfrm>
        <a:prstGeom prst="roundRect">
          <a:avLst>
            <a:gd name="adj" fmla="val 10000"/>
          </a:avLst>
        </a:prstGeom>
        <a:solidFill>
          <a:srgbClr val="0099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noProof="0" dirty="0">
              <a:solidFill>
                <a:schemeClr val="bg1"/>
              </a:solidFill>
            </a:rPr>
            <a:t>8. Sensitivity analysis</a:t>
          </a:r>
        </a:p>
      </dsp:txBody>
      <dsp:txXfrm>
        <a:off x="4051549" y="1328001"/>
        <a:ext cx="1458955" cy="85411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0.67421</cdr:x>
      <cdr:y>4.88849E-7</cdr:y>
    </cdr:from>
    <cdr:to>
      <cdr:x>0.67728</cdr:x>
      <cdr:y>0.57504</cdr:y>
    </cdr:to>
    <cdr:cxnSp macro="">
      <cdr:nvCxnSpPr>
        <cdr:cNvPr id="3" name="Straight Connector 2">
          <a:extLst xmlns:a="http://schemas.openxmlformats.org/drawingml/2006/main">
            <a:ext uri="{FF2B5EF4-FFF2-40B4-BE49-F238E27FC236}">
              <a16:creationId xmlns:a16="http://schemas.microsoft.com/office/drawing/2014/main" id="{C53BCC79-19BE-430F-8E7C-AA85A5168C03}"/>
            </a:ext>
          </a:extLst>
        </cdr:cNvPr>
        <cdr:cNvCxnSpPr/>
      </cdr:nvCxnSpPr>
      <cdr:spPr>
        <a:xfrm xmlns:a="http://schemas.openxmlformats.org/drawingml/2006/main" flipH="1" flipV="1">
          <a:off x="3176603" y="1"/>
          <a:ext cx="14473" cy="117631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C817C-CA5D-474D-91D9-CD221FAFF137}" type="datetimeFigureOut">
              <a:rPr lang="en-US" smtClean="0"/>
              <a:t>12/17/2021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3481A-6799-4C82-B0B1-88FA2D3C91A1}" type="slidenum">
              <a:rPr lang="en-US" smtClean="0"/>
              <a:t>‹#›</a:t>
            </a:fld>
            <a:endParaRPr lang="en-US"/>
          </a:p>
        </p:txBody>
      </p:sp>
    </p:spTree>
    <p:extLst>
      <p:ext uri="{BB962C8B-B14F-4D97-AF65-F5344CB8AC3E}">
        <p14:creationId xmlns:p14="http://schemas.microsoft.com/office/powerpoint/2010/main" val="350704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Welcome to today lecture. </a:t>
            </a:r>
            <a:r>
              <a:rPr lang="en-US" sz="1200" kern="1200" dirty="0">
                <a:solidFill>
                  <a:schemeClr val="tx1"/>
                </a:solidFill>
                <a:effectLst/>
                <a:latin typeface="+mn-lt"/>
                <a:ea typeface="+mn-ea"/>
                <a:cs typeface="+mn-cs"/>
              </a:rPr>
              <a:t>I am Prof. Francesco Romagnoli from the Institute of Energy Systems and Environment at the Riga Technical University. I am happy to share with you the contents of the lecture on “</a:t>
            </a:r>
            <a:r>
              <a:rPr lang="lv-LV" sz="1200" kern="1200" dirty="0">
                <a:solidFill>
                  <a:schemeClr val="tx1"/>
                </a:solidFill>
                <a:effectLst/>
                <a:latin typeface="+mn-lt"/>
                <a:ea typeface="+mn-ea"/>
                <a:cs typeface="+mn-cs"/>
              </a:rPr>
              <a:t>Real case studies about </a:t>
            </a:r>
            <a:r>
              <a:rPr lang="en-US" sz="1200" kern="1200" dirty="0">
                <a:solidFill>
                  <a:schemeClr val="tx1"/>
                </a:solidFill>
                <a:effectLst/>
                <a:latin typeface="+mn-lt"/>
                <a:ea typeface="+mn-ea"/>
                <a:cs typeface="+mn-cs"/>
              </a:rPr>
              <a:t>Life Cycle Thinking</a:t>
            </a:r>
            <a:r>
              <a:rPr lang="lv-LV"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-based methods and quantitative tools.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7FC909E-DB3A-494C-BD89-D0479E55F7C5}" type="slidenum">
              <a:rPr lang="en-GB" smtClean="0"/>
              <a:t>1</a:t>
            </a:fld>
            <a:endParaRPr lang="en-GB"/>
          </a:p>
        </p:txBody>
      </p:sp>
    </p:spTree>
    <p:extLst>
      <p:ext uri="{BB962C8B-B14F-4D97-AF65-F5344CB8AC3E}">
        <p14:creationId xmlns:p14="http://schemas.microsoft.com/office/powerpoint/2010/main" val="367679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b="0" i="1" u="none" strike="noStrike" dirty="0">
                <a:solidFill>
                  <a:srgbClr val="000000"/>
                </a:solidFill>
                <a:effectLst/>
                <a:latin typeface="Calibri" panose="020F0502020204030204" pitchFamily="34" charset="0"/>
              </a:rPr>
              <a:t>SQRT(x</a:t>
            </a:r>
            <a:r>
              <a:rPr lang="lv-LV" sz="1200" b="0" i="1" u="none" strike="noStrike" baseline="-25000" dirty="0">
                <a:solidFill>
                  <a:srgbClr val="000000"/>
                </a:solidFill>
                <a:effectLst/>
                <a:latin typeface="Calibri" panose="020F0502020204030204" pitchFamily="34" charset="0"/>
              </a:rPr>
              <a:t>ai</a:t>
            </a:r>
            <a:r>
              <a:rPr lang="lv-LV" sz="1200" b="0" i="1" u="none" strike="noStrike" dirty="0">
                <a:solidFill>
                  <a:srgbClr val="000000"/>
                </a:solidFill>
                <a:effectLst/>
                <a:latin typeface="Calibri" panose="020F0502020204030204" pitchFamily="34" charset="0"/>
              </a:rPr>
              <a:t>^2+x</a:t>
            </a:r>
            <a:r>
              <a:rPr lang="lv-LV" sz="1200" b="0" i="1" u="none" strike="noStrike" baseline="-25000" dirty="0">
                <a:solidFill>
                  <a:srgbClr val="000000"/>
                </a:solidFill>
                <a:effectLst/>
                <a:latin typeface="Calibri" panose="020F0502020204030204" pitchFamily="34" charset="0"/>
              </a:rPr>
              <a:t>a2</a:t>
            </a:r>
            <a:r>
              <a:rPr lang="lv-LV" sz="1200" b="0" i="1" u="none" strike="noStrike" dirty="0">
                <a:solidFill>
                  <a:srgbClr val="000000"/>
                </a:solidFill>
                <a:effectLst/>
                <a:latin typeface="Calibri" panose="020F0502020204030204" pitchFamily="34" charset="0"/>
              </a:rPr>
              <a:t>^2+…x</a:t>
            </a:r>
            <a:r>
              <a:rPr lang="lv-LV" sz="1200" b="0" i="1" u="none" strike="noStrike" baseline="-25000" dirty="0">
                <a:solidFill>
                  <a:srgbClr val="000000"/>
                </a:solidFill>
                <a:effectLst/>
                <a:latin typeface="Calibri" panose="020F0502020204030204" pitchFamily="34" charset="0"/>
              </a:rPr>
              <a:t>n</a:t>
            </a:r>
            <a:r>
              <a:rPr lang="lv-LV" sz="1200" b="0" i="1" u="none" strike="noStrike" dirty="0">
                <a:solidFill>
                  <a:srgbClr val="000000"/>
                </a:solidFill>
                <a:effectLst/>
                <a:latin typeface="Calibri" panose="020F0502020204030204" pitchFamily="34" charset="0"/>
              </a:rPr>
              <a:t>^2)</a:t>
            </a:r>
          </a:p>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22</a:t>
            </a:fld>
            <a:endParaRPr lang="lv-LV"/>
          </a:p>
        </p:txBody>
      </p:sp>
    </p:spTree>
    <p:extLst>
      <p:ext uri="{BB962C8B-B14F-4D97-AF65-F5344CB8AC3E}">
        <p14:creationId xmlns:p14="http://schemas.microsoft.com/office/powerpoint/2010/main" val="168006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=1/5</a:t>
            </a:r>
          </a:p>
          <a:p>
            <a:r>
              <a:rPr lang="lv-LV" dirty="0"/>
              <a:t>=1/8</a:t>
            </a:r>
          </a:p>
          <a:p>
            <a:r>
              <a:rPr lang="lv-LV" dirty="0"/>
              <a:t>=1/3</a:t>
            </a:r>
          </a:p>
          <a:p>
            <a:r>
              <a:rPr lang="lv-LV" dirty="0" err="1"/>
              <a:t>utt</a:t>
            </a:r>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24</a:t>
            </a:fld>
            <a:endParaRPr lang="lv-LV"/>
          </a:p>
        </p:txBody>
      </p:sp>
    </p:spTree>
    <p:extLst>
      <p:ext uri="{BB962C8B-B14F-4D97-AF65-F5344CB8AC3E}">
        <p14:creationId xmlns:p14="http://schemas.microsoft.com/office/powerpoint/2010/main" val="586391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Normalized</a:t>
            </a:r>
            <a:r>
              <a:rPr lang="lv-LV" dirty="0"/>
              <a:t> </a:t>
            </a:r>
            <a:r>
              <a:rPr lang="lv-LV" dirty="0" err="1"/>
              <a:t>criteria</a:t>
            </a:r>
            <a:r>
              <a:rPr lang="lv-LV" dirty="0"/>
              <a:t> </a:t>
            </a:r>
            <a:r>
              <a:rPr lang="lv-LV" dirty="0" err="1"/>
              <a:t>value</a:t>
            </a:r>
            <a:r>
              <a:rPr lang="lv-LV" dirty="0"/>
              <a:t>= </a:t>
            </a:r>
            <a:r>
              <a:rPr lang="lv-LV" dirty="0" err="1"/>
              <a:t>existing</a:t>
            </a:r>
            <a:r>
              <a:rPr lang="lv-LV" dirty="0"/>
              <a:t> </a:t>
            </a:r>
            <a:r>
              <a:rPr lang="lv-LV" dirty="0" err="1"/>
              <a:t>value</a:t>
            </a:r>
            <a:r>
              <a:rPr lang="lv-LV" dirty="0"/>
              <a:t>/ </a:t>
            </a:r>
            <a:r>
              <a:rPr lang="lv-LV" dirty="0" err="1"/>
              <a:t>criteria</a:t>
            </a:r>
            <a:r>
              <a:rPr lang="lv-LV" dirty="0"/>
              <a:t> sum </a:t>
            </a:r>
            <a:r>
              <a:rPr lang="lv-LV" dirty="0" err="1"/>
              <a:t>value</a:t>
            </a:r>
            <a:endParaRPr lang="lv-LV" dirty="0"/>
          </a:p>
          <a:p>
            <a:endParaRPr lang="lv-LV" dirty="0"/>
          </a:p>
          <a:p>
            <a:r>
              <a:rPr lang="lv-LV" dirty="0" err="1"/>
              <a:t>Eigen</a:t>
            </a:r>
            <a:r>
              <a:rPr lang="lv-LV" dirty="0"/>
              <a:t> </a:t>
            </a:r>
            <a:r>
              <a:rPr lang="lv-LV" dirty="0" err="1"/>
              <a:t>vector</a:t>
            </a:r>
            <a:r>
              <a:rPr lang="lv-LV" dirty="0"/>
              <a:t> =</a:t>
            </a:r>
            <a:r>
              <a:rPr lang="lv-LV" dirty="0" err="1"/>
              <a:t>average</a:t>
            </a:r>
            <a:r>
              <a:rPr lang="lv-LV" dirty="0"/>
              <a:t> (</a:t>
            </a:r>
            <a:r>
              <a:rPr lang="lv-LV" dirty="0" err="1"/>
              <a:t>normalized</a:t>
            </a:r>
            <a:r>
              <a:rPr lang="lv-LV" dirty="0"/>
              <a:t> </a:t>
            </a:r>
            <a:r>
              <a:rPr lang="lv-LV" dirty="0" err="1"/>
              <a:t>criteria</a:t>
            </a:r>
            <a:r>
              <a:rPr lang="lv-LV" dirty="0"/>
              <a:t> </a:t>
            </a:r>
            <a:r>
              <a:rPr lang="lv-LV" dirty="0" err="1"/>
              <a:t>value</a:t>
            </a:r>
            <a:r>
              <a:rPr lang="lv-LV" dirty="0"/>
              <a:t>) (sum </a:t>
            </a:r>
            <a:r>
              <a:rPr lang="lv-LV" dirty="0" err="1"/>
              <a:t>must</a:t>
            </a:r>
            <a:r>
              <a:rPr lang="lv-LV" dirty="0"/>
              <a:t> </a:t>
            </a:r>
            <a:r>
              <a:rPr lang="lv-LV" dirty="0" err="1"/>
              <a:t>be</a:t>
            </a:r>
            <a:r>
              <a:rPr lang="lv-LV" dirty="0"/>
              <a:t> 1)</a:t>
            </a:r>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25</a:t>
            </a:fld>
            <a:endParaRPr lang="lv-LV"/>
          </a:p>
        </p:txBody>
      </p:sp>
    </p:spTree>
    <p:extLst>
      <p:ext uri="{BB962C8B-B14F-4D97-AF65-F5344CB8AC3E}">
        <p14:creationId xmlns:p14="http://schemas.microsoft.com/office/powerpoint/2010/main" val="16448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CI1 =</a:t>
            </a:r>
            <a:r>
              <a:rPr lang="lv-LV" baseline="0" dirty="0"/>
              <a:t> sum ((i11*ev1)+(i12*ev2)…)/ev1 (tas pats ar </a:t>
            </a:r>
            <a:r>
              <a:rPr lang="lv-LV" baseline="0" dirty="0" err="1"/>
              <a:t>mmult</a:t>
            </a:r>
            <a:r>
              <a:rPr lang="lv-LV" baseline="0" dirty="0"/>
              <a:t>) – sareizina vienas kolonnas vērtību ar otras kolonas vērtību un sasummē visus šos reizinājumus,  izdala ar attiecīgā kritērija </a:t>
            </a:r>
            <a:r>
              <a:rPr lang="lv-LV" baseline="0" dirty="0" err="1"/>
              <a:t>eigenvectoru</a:t>
            </a:r>
            <a:endParaRPr lang="lv-LV" baseline="0" dirty="0"/>
          </a:p>
          <a:p>
            <a:r>
              <a:rPr lang="lv-LV" dirty="0" err="1"/>
              <a:t>Consistency</a:t>
            </a:r>
            <a:r>
              <a:rPr lang="lv-LV" dirty="0"/>
              <a:t> </a:t>
            </a:r>
            <a:r>
              <a:rPr lang="lv-LV" dirty="0" err="1"/>
              <a:t>vector</a:t>
            </a:r>
            <a:r>
              <a:rPr lang="lv-LV" dirty="0"/>
              <a:t> =MMULT(C4:F4;G12:G15)/G12</a:t>
            </a:r>
          </a:p>
          <a:p>
            <a:r>
              <a:rPr lang="lv-LV" dirty="0"/>
              <a:t>Lambda </a:t>
            </a:r>
            <a:r>
              <a:rPr lang="lv-LV" dirty="0" err="1"/>
              <a:t>max</a:t>
            </a:r>
            <a:r>
              <a:rPr lang="lv-LV" dirty="0"/>
              <a:t> = </a:t>
            </a:r>
            <a:r>
              <a:rPr lang="lv-LV" dirty="0" err="1"/>
              <a:t>average</a:t>
            </a:r>
            <a:r>
              <a:rPr lang="lv-LV" dirty="0"/>
              <a:t> (</a:t>
            </a:r>
            <a:r>
              <a:rPr lang="lv-LV" dirty="0" err="1"/>
              <a:t>consistency</a:t>
            </a:r>
            <a:r>
              <a:rPr lang="lv-LV" dirty="0"/>
              <a:t> </a:t>
            </a:r>
            <a:r>
              <a:rPr lang="lv-LV" dirty="0" err="1"/>
              <a:t>vector</a:t>
            </a:r>
            <a:r>
              <a:rPr lang="lv-LV" dirty="0"/>
              <a:t>)</a:t>
            </a:r>
          </a:p>
          <a:p>
            <a:endParaRPr lang="lv-LV" dirty="0"/>
          </a:p>
          <a:p>
            <a:r>
              <a:rPr lang="lv-LV" dirty="0" err="1"/>
              <a:t>Alonso</a:t>
            </a:r>
            <a:r>
              <a:rPr lang="lv-LV" dirty="0"/>
              <a:t> </a:t>
            </a:r>
            <a:r>
              <a:rPr lang="lv-LV" dirty="0" err="1"/>
              <a:t>and</a:t>
            </a:r>
            <a:r>
              <a:rPr lang="lv-LV" dirty="0"/>
              <a:t> </a:t>
            </a:r>
            <a:r>
              <a:rPr lang="lv-LV" dirty="0" err="1"/>
              <a:t>Lamata</a:t>
            </a:r>
            <a:r>
              <a:rPr lang="lv-LV" dirty="0"/>
              <a:t> (2006) </a:t>
            </a:r>
            <a:r>
              <a:rPr lang="lv-LV" dirty="0" err="1"/>
              <a:t>have</a:t>
            </a:r>
            <a:r>
              <a:rPr lang="lv-LV" dirty="0"/>
              <a:t> </a:t>
            </a:r>
            <a:r>
              <a:rPr lang="lv-LV" dirty="0" err="1"/>
              <a:t>computed</a:t>
            </a:r>
            <a:r>
              <a:rPr lang="lv-LV" dirty="0"/>
              <a:t> a </a:t>
            </a:r>
            <a:r>
              <a:rPr lang="lv-LV" dirty="0" err="1"/>
              <a:t>regression</a:t>
            </a:r>
            <a:r>
              <a:rPr lang="lv-LV" dirty="0"/>
              <a:t> </a:t>
            </a:r>
            <a:r>
              <a:rPr lang="lv-LV" dirty="0" err="1"/>
              <a:t>of</a:t>
            </a:r>
            <a:r>
              <a:rPr lang="lv-LV" dirty="0"/>
              <a:t> </a:t>
            </a:r>
            <a:r>
              <a:rPr lang="lv-LV" dirty="0" err="1"/>
              <a:t>the</a:t>
            </a:r>
            <a:r>
              <a:rPr lang="lv-LV" dirty="0"/>
              <a:t> </a:t>
            </a:r>
            <a:r>
              <a:rPr lang="lv-LV" dirty="0" err="1"/>
              <a:t>random</a:t>
            </a:r>
            <a:r>
              <a:rPr lang="lv-LV" dirty="0"/>
              <a:t> </a:t>
            </a:r>
            <a:r>
              <a:rPr lang="lv-LV" dirty="0" err="1"/>
              <a:t>indices</a:t>
            </a:r>
            <a:r>
              <a:rPr lang="lv-LV" dirty="0"/>
              <a:t> </a:t>
            </a:r>
            <a:r>
              <a:rPr lang="lv-LV" dirty="0" err="1"/>
              <a:t>and</a:t>
            </a:r>
            <a:r>
              <a:rPr lang="lv-LV" dirty="0"/>
              <a:t> </a:t>
            </a:r>
            <a:r>
              <a:rPr lang="lv-LV" dirty="0" err="1"/>
              <a:t>propose</a:t>
            </a:r>
            <a:r>
              <a:rPr lang="lv-LV" dirty="0"/>
              <a:t> </a:t>
            </a:r>
            <a:r>
              <a:rPr lang="lv-LV" dirty="0" err="1"/>
              <a:t>the</a:t>
            </a:r>
            <a:r>
              <a:rPr lang="lv-LV" dirty="0"/>
              <a:t> </a:t>
            </a:r>
            <a:r>
              <a:rPr lang="lv-LV" dirty="0" err="1"/>
              <a:t>formulation</a:t>
            </a:r>
            <a:r>
              <a:rPr lang="lv-LV" dirty="0"/>
              <a:t> (</a:t>
            </a:r>
            <a:r>
              <a:rPr lang="lv-LV" dirty="0" err="1"/>
              <a:t>see</a:t>
            </a:r>
            <a:r>
              <a:rPr lang="lv-LV" dirty="0"/>
              <a:t> lambda </a:t>
            </a:r>
            <a:r>
              <a:rPr lang="lv-LV" dirty="0" err="1"/>
              <a:t>max</a:t>
            </a:r>
            <a:r>
              <a:rPr lang="lv-LV" dirty="0"/>
              <a:t> </a:t>
            </a:r>
            <a:r>
              <a:rPr lang="lv-LV" dirty="0" err="1"/>
              <a:t>regression</a:t>
            </a:r>
            <a:r>
              <a:rPr lang="lv-LV" dirty="0"/>
              <a:t> formula)</a:t>
            </a:r>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26</a:t>
            </a:fld>
            <a:endParaRPr lang="lv-LV"/>
          </a:p>
        </p:txBody>
      </p:sp>
    </p:spTree>
    <p:extLst>
      <p:ext uri="{BB962C8B-B14F-4D97-AF65-F5344CB8AC3E}">
        <p14:creationId xmlns:p14="http://schemas.microsoft.com/office/powerpoint/2010/main" val="135758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RI</a:t>
            </a:r>
            <a:r>
              <a:rPr lang="lv-LV" sz="1200" b="0" i="0" u="none" strike="noStrike" kern="1200" dirty="0">
                <a:solidFill>
                  <a:schemeClr val="tx1"/>
                </a:solidFill>
                <a:effectLst/>
                <a:latin typeface="+mn-lt"/>
                <a:ea typeface="+mn-ea"/>
                <a:cs typeface="+mn-cs"/>
              </a:rPr>
              <a:t> (</a:t>
            </a:r>
            <a:r>
              <a:rPr lang="lv-LV" sz="1200" b="0" i="0" u="none" strike="noStrike" kern="1200" dirty="0" err="1">
                <a:solidFill>
                  <a:schemeClr val="tx1"/>
                </a:solidFill>
                <a:effectLst/>
                <a:latin typeface="+mn-lt"/>
                <a:ea typeface="+mn-ea"/>
                <a:cs typeface="+mn-cs"/>
              </a:rPr>
              <a:t>Random</a:t>
            </a:r>
            <a:r>
              <a:rPr lang="lv-LV" sz="1200" b="0" i="0" u="none" strike="noStrike" kern="1200" dirty="0">
                <a:solidFill>
                  <a:schemeClr val="tx1"/>
                </a:solidFill>
                <a:effectLst/>
                <a:latin typeface="+mn-lt"/>
                <a:ea typeface="+mn-ea"/>
                <a:cs typeface="+mn-cs"/>
              </a:rPr>
              <a:t> </a:t>
            </a:r>
            <a:r>
              <a:rPr lang="lv-LV" sz="1200" b="0" i="0" u="none" strike="noStrike" kern="1200" dirty="0" err="1">
                <a:solidFill>
                  <a:schemeClr val="tx1"/>
                </a:solidFill>
                <a:effectLst/>
                <a:latin typeface="+mn-lt"/>
                <a:ea typeface="+mn-ea"/>
                <a:cs typeface="+mn-cs"/>
              </a:rPr>
              <a:t>index</a:t>
            </a:r>
            <a:r>
              <a:rPr lang="lv-LV" sz="1200" b="0" i="0" u="none" strike="noStrike" kern="1200" dirty="0">
                <a:solidFill>
                  <a:schemeClr val="tx1"/>
                </a:solidFill>
                <a:effectLst/>
                <a:latin typeface="+mn-lt"/>
                <a:ea typeface="+mn-ea"/>
                <a:cs typeface="+mn-cs"/>
              </a:rPr>
              <a:t>)</a:t>
            </a:r>
            <a:r>
              <a:rPr lang="en-GB" dirty="0"/>
              <a:t> =VLOOKUP(H10;K11:L26;2)</a:t>
            </a:r>
            <a:r>
              <a:rPr lang="lv-LV"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lv-LV" dirty="0"/>
              <a:t>{</a:t>
            </a:r>
            <a:r>
              <a:rPr lang="lv-LV" baseline="0" dirty="0"/>
              <a:t> </a:t>
            </a:r>
            <a:r>
              <a:rPr lang="en-GB" sz="1200" b="0" i="0" u="none" strike="noStrike" kern="1200" dirty="0">
                <a:solidFill>
                  <a:schemeClr val="tx1"/>
                </a:solidFill>
                <a:effectLst/>
                <a:latin typeface="+mn-lt"/>
                <a:ea typeface="+mn-ea"/>
                <a:cs typeface="+mn-cs"/>
              </a:rPr>
              <a:t>RI</a:t>
            </a:r>
            <a:r>
              <a:rPr lang="en-GB" dirty="0"/>
              <a:t> =VLOOKUP(</a:t>
            </a:r>
            <a:r>
              <a:rPr lang="lv-LV" dirty="0"/>
              <a:t>cipars ar ko jāsakrīt (4) </a:t>
            </a:r>
            <a:r>
              <a:rPr lang="en-GB" dirty="0"/>
              <a:t>;</a:t>
            </a:r>
            <a:r>
              <a:rPr lang="lv-LV" dirty="0"/>
              <a:t>tabulas sākums</a:t>
            </a:r>
            <a:r>
              <a:rPr lang="en-GB" dirty="0"/>
              <a:t>:</a:t>
            </a:r>
            <a:r>
              <a:rPr lang="lv-LV" dirty="0"/>
              <a:t>tabulas beigas (abas kolonnas)</a:t>
            </a:r>
            <a:r>
              <a:rPr lang="en-GB" dirty="0"/>
              <a:t>;</a:t>
            </a:r>
            <a:r>
              <a:rPr lang="lv-LV" dirty="0"/>
              <a:t>ņem otro kolonnu</a:t>
            </a:r>
            <a:r>
              <a:rPr lang="en-GB" dirty="0"/>
              <a:t>)</a:t>
            </a:r>
            <a:r>
              <a:rPr lang="lv-LV" dirty="0"/>
              <a:t>} </a:t>
            </a:r>
          </a:p>
          <a:p>
            <a:r>
              <a:rPr lang="lv-LV" dirty="0" err="1"/>
              <a:t>Lamda</a:t>
            </a:r>
            <a:r>
              <a:rPr lang="lv-LV" dirty="0"/>
              <a:t> </a:t>
            </a:r>
            <a:r>
              <a:rPr lang="lv-LV" dirty="0" err="1"/>
              <a:t>max</a:t>
            </a:r>
            <a:r>
              <a:rPr lang="lv-LV" dirty="0"/>
              <a:t> – </a:t>
            </a:r>
            <a:r>
              <a:rPr lang="lv-LV" dirty="0" err="1"/>
              <a:t>eigenvalue</a:t>
            </a:r>
            <a:endParaRPr lang="lv-LV" dirty="0"/>
          </a:p>
          <a:p>
            <a:r>
              <a:rPr lang="lv-LV" dirty="0" err="1"/>
              <a:t>Consistency</a:t>
            </a:r>
            <a:r>
              <a:rPr lang="lv-LV" dirty="0"/>
              <a:t> </a:t>
            </a:r>
            <a:r>
              <a:rPr lang="lv-LV" dirty="0" err="1"/>
              <a:t>vector</a:t>
            </a:r>
            <a:r>
              <a:rPr lang="lv-LV" dirty="0"/>
              <a:t> =MMULT(C4:F4;G12:G15)/G12</a:t>
            </a:r>
          </a:p>
          <a:p>
            <a:r>
              <a:rPr lang="lv-LV" dirty="0"/>
              <a:t>Lambda</a:t>
            </a:r>
            <a:r>
              <a:rPr lang="lv-LV" baseline="0" dirty="0"/>
              <a:t> </a:t>
            </a:r>
            <a:r>
              <a:rPr lang="lv-LV" baseline="0" dirty="0" err="1"/>
              <a:t>max</a:t>
            </a:r>
            <a:r>
              <a:rPr lang="lv-LV" baseline="0" dirty="0"/>
              <a:t> = </a:t>
            </a:r>
            <a:r>
              <a:rPr lang="lv-LV" baseline="0" dirty="0" err="1"/>
              <a:t>average</a:t>
            </a:r>
            <a:r>
              <a:rPr lang="lv-LV" baseline="0" dirty="0"/>
              <a:t> (</a:t>
            </a:r>
            <a:r>
              <a:rPr lang="lv-LV" baseline="0" dirty="0" err="1"/>
              <a:t>consistency</a:t>
            </a:r>
            <a:r>
              <a:rPr lang="lv-LV" baseline="0" dirty="0"/>
              <a:t> </a:t>
            </a:r>
            <a:r>
              <a:rPr lang="lv-LV" baseline="0" dirty="0" err="1"/>
              <a:t>vector</a:t>
            </a:r>
            <a:r>
              <a:rPr lang="lv-LV" baseline="0" dirty="0"/>
              <a:t>)</a:t>
            </a:r>
            <a:endParaRPr lang="lv-LV" dirty="0"/>
          </a:p>
          <a:p>
            <a:r>
              <a:rPr lang="en-GB" dirty="0"/>
              <a:t>=IF(H19&lt;0.1;"YES";"NO")</a:t>
            </a:r>
            <a:r>
              <a:rPr lang="lv-LV" dirty="0"/>
              <a:t> var pielikt krāsas – </a:t>
            </a:r>
            <a:r>
              <a:rPr lang="lv-LV" dirty="0" err="1"/>
              <a:t>conditional</a:t>
            </a:r>
            <a:r>
              <a:rPr lang="lv-LV" dirty="0"/>
              <a:t> </a:t>
            </a:r>
            <a:r>
              <a:rPr lang="lv-LV" dirty="0" err="1"/>
              <a:t>formating</a:t>
            </a:r>
            <a:r>
              <a:rPr lang="lv-LV" dirty="0"/>
              <a:t>, </a:t>
            </a:r>
            <a:r>
              <a:rPr lang="lv-LV" dirty="0" err="1"/>
              <a:t>manage</a:t>
            </a:r>
            <a:r>
              <a:rPr lang="lv-LV" dirty="0"/>
              <a:t> </a:t>
            </a:r>
            <a:r>
              <a:rPr lang="lv-LV" dirty="0" err="1"/>
              <a:t>rules</a:t>
            </a:r>
            <a:r>
              <a:rPr lang="lv-LV" dirty="0"/>
              <a:t>, </a:t>
            </a:r>
            <a:r>
              <a:rPr lang="lv-LV" dirty="0" err="1"/>
              <a:t>format</a:t>
            </a:r>
            <a:r>
              <a:rPr lang="lv-LV" dirty="0"/>
              <a:t> </a:t>
            </a:r>
            <a:r>
              <a:rPr lang="lv-LV" dirty="0" err="1"/>
              <a:t>only</a:t>
            </a:r>
            <a:r>
              <a:rPr lang="lv-LV" dirty="0"/>
              <a:t> </a:t>
            </a:r>
            <a:r>
              <a:rPr lang="lv-LV" dirty="0" err="1"/>
              <a:t>cells</a:t>
            </a:r>
            <a:r>
              <a:rPr lang="lv-LV" dirty="0"/>
              <a:t> </a:t>
            </a:r>
            <a:r>
              <a:rPr lang="lv-LV" dirty="0" err="1"/>
              <a:t>that</a:t>
            </a:r>
            <a:r>
              <a:rPr lang="lv-LV" dirty="0"/>
              <a:t> </a:t>
            </a:r>
            <a:r>
              <a:rPr lang="lv-LV" dirty="0" err="1"/>
              <a:t>contains</a:t>
            </a:r>
            <a:r>
              <a:rPr lang="lv-LV" baseline="0" dirty="0"/>
              <a:t> </a:t>
            </a:r>
            <a:r>
              <a:rPr lang="lv-LV" baseline="0" dirty="0">
                <a:sym typeface="Wingdings" panose="05000000000000000000" pitchFamily="2" charset="2"/>
              </a:rPr>
              <a:t></a:t>
            </a:r>
            <a:r>
              <a:rPr lang="lv-LV" baseline="0" dirty="0"/>
              <a:t> </a:t>
            </a:r>
            <a:r>
              <a:rPr lang="lv-LV" baseline="0" dirty="0" err="1"/>
              <a:t>specific</a:t>
            </a:r>
            <a:r>
              <a:rPr lang="lv-LV" baseline="0" dirty="0"/>
              <a:t> </a:t>
            </a:r>
            <a:r>
              <a:rPr lang="lv-LV" baseline="0" dirty="0" err="1"/>
              <a:t>text</a:t>
            </a:r>
            <a:r>
              <a:rPr lang="lv-LV" baseline="0" dirty="0"/>
              <a:t> </a:t>
            </a:r>
            <a:r>
              <a:rPr lang="lv-LV" baseline="0" dirty="0">
                <a:sym typeface="Wingdings" panose="05000000000000000000" pitchFamily="2" charset="2"/>
              </a:rPr>
              <a:t> iezīmē </a:t>
            </a:r>
            <a:r>
              <a:rPr lang="lv-LV" baseline="0" dirty="0" err="1">
                <a:sym typeface="Wingdings" panose="05000000000000000000" pitchFamily="2" charset="2"/>
              </a:rPr>
              <a:t>paraugšūnu</a:t>
            </a:r>
            <a:r>
              <a:rPr lang="lv-LV" baseline="0" dirty="0">
                <a:sym typeface="Wingdings" panose="05000000000000000000" pitchFamily="2" charset="2"/>
              </a:rPr>
              <a:t> [YES]  </a:t>
            </a:r>
            <a:r>
              <a:rPr lang="lv-LV" baseline="0" dirty="0" err="1">
                <a:sym typeface="Wingdings" panose="05000000000000000000" pitchFamily="2" charset="2"/>
              </a:rPr>
              <a:t>format</a:t>
            </a:r>
            <a:r>
              <a:rPr lang="lv-LV" baseline="0" dirty="0">
                <a:sym typeface="Wingdings" panose="05000000000000000000" pitchFamily="2" charset="2"/>
              </a:rPr>
              <a:t>  zaļš</a:t>
            </a:r>
          </a:p>
          <a:p>
            <a:r>
              <a:rPr lang="lv-LV" baseline="0" dirty="0">
                <a:sym typeface="Wingdings" panose="05000000000000000000" pitchFamily="2" charset="2"/>
              </a:rPr>
              <a:t>ADD --,,-- [NO]  sarkans</a:t>
            </a:r>
          </a:p>
        </p:txBody>
      </p:sp>
      <p:sp>
        <p:nvSpPr>
          <p:cNvPr id="4" name="Slide Number Placeholder 3"/>
          <p:cNvSpPr>
            <a:spLocks noGrp="1"/>
          </p:cNvSpPr>
          <p:nvPr>
            <p:ph type="sldNum" sz="quarter" idx="10"/>
          </p:nvPr>
        </p:nvSpPr>
        <p:spPr/>
        <p:txBody>
          <a:bodyPr/>
          <a:lstStyle/>
          <a:p>
            <a:fld id="{367B7144-8520-4EAA-9A9C-9A5D9CDB3FC8}" type="slidenum">
              <a:rPr lang="lv-LV" smtClean="0"/>
              <a:t>27</a:t>
            </a:fld>
            <a:endParaRPr lang="lv-LV"/>
          </a:p>
        </p:txBody>
      </p:sp>
    </p:spTree>
    <p:extLst>
      <p:ext uri="{BB962C8B-B14F-4D97-AF65-F5344CB8AC3E}">
        <p14:creationId xmlns:p14="http://schemas.microsoft.com/office/powerpoint/2010/main" val="413070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29</a:t>
            </a:fld>
            <a:endParaRPr lang="lv-LV"/>
          </a:p>
        </p:txBody>
      </p:sp>
    </p:spTree>
    <p:extLst>
      <p:ext uri="{BB962C8B-B14F-4D97-AF65-F5344CB8AC3E}">
        <p14:creationId xmlns:p14="http://schemas.microsoft.com/office/powerpoint/2010/main" val="49132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a:t>SQRT(SUM(V5:V8))</a:t>
            </a:r>
          </a:p>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30</a:t>
            </a:fld>
            <a:endParaRPr lang="lv-LV"/>
          </a:p>
        </p:txBody>
      </p:sp>
    </p:spTree>
    <p:extLst>
      <p:ext uri="{BB962C8B-B14F-4D97-AF65-F5344CB8AC3E}">
        <p14:creationId xmlns:p14="http://schemas.microsoft.com/office/powerpoint/2010/main" val="1027658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Let’s</a:t>
            </a:r>
            <a:r>
              <a:rPr lang="lv-LV" dirty="0"/>
              <a:t> start </a:t>
            </a:r>
            <a:r>
              <a:rPr lang="lv-LV" dirty="0" err="1"/>
              <a:t>with</a:t>
            </a:r>
            <a:r>
              <a:rPr lang="lv-LV" dirty="0"/>
              <a:t> </a:t>
            </a:r>
            <a:r>
              <a:rPr lang="lv-LV" dirty="0" err="1"/>
              <a:t>the</a:t>
            </a:r>
            <a:r>
              <a:rPr lang="lv-LV" dirty="0"/>
              <a:t> </a:t>
            </a:r>
            <a:r>
              <a:rPr lang="lv-LV" dirty="0" err="1"/>
              <a:t>basic</a:t>
            </a:r>
            <a:r>
              <a:rPr lang="lv-LV" dirty="0"/>
              <a:t> </a:t>
            </a:r>
            <a:r>
              <a:rPr lang="lv-LV" dirty="0" err="1"/>
              <a:t>definition</a:t>
            </a:r>
            <a:r>
              <a:rPr lang="lv-LV" dirty="0"/>
              <a:t> </a:t>
            </a:r>
            <a:r>
              <a:rPr lang="lv-LV" dirty="0" err="1"/>
              <a:t>of</a:t>
            </a:r>
            <a:r>
              <a:rPr lang="lv-LV" dirty="0"/>
              <a:t> </a:t>
            </a:r>
            <a:r>
              <a:rPr lang="lv-LV" dirty="0" err="1"/>
              <a:t>economy</a:t>
            </a:r>
            <a:r>
              <a:rPr lang="lv-LV" dirty="0"/>
              <a:t>. It </a:t>
            </a:r>
            <a:r>
              <a:rPr lang="lv-LV" dirty="0" err="1"/>
              <a:t>is</a:t>
            </a:r>
            <a:r>
              <a:rPr lang="lv-LV" dirty="0"/>
              <a:t> </a:t>
            </a:r>
            <a:r>
              <a:rPr lang="lv-LV" dirty="0" err="1"/>
              <a:t>the</a:t>
            </a:r>
            <a:r>
              <a:rPr lang="lv-LV" dirty="0"/>
              <a:t> </a:t>
            </a:r>
            <a:r>
              <a:rPr lang="lv-LV" dirty="0" err="1"/>
              <a:t>whole</a:t>
            </a:r>
            <a:r>
              <a:rPr lang="lv-LV" dirty="0"/>
              <a:t> </a:t>
            </a:r>
            <a:r>
              <a:rPr lang="lv-LV" dirty="0" err="1"/>
              <a:t>production</a:t>
            </a:r>
            <a:r>
              <a:rPr lang="lv-LV" dirty="0"/>
              <a:t> </a:t>
            </a:r>
            <a:r>
              <a:rPr lang="lv-LV" dirty="0" err="1"/>
              <a:t>and</a:t>
            </a:r>
            <a:r>
              <a:rPr lang="lv-LV" dirty="0"/>
              <a:t> </a:t>
            </a:r>
            <a:r>
              <a:rPr lang="lv-LV" dirty="0" err="1"/>
              <a:t>consumption</a:t>
            </a:r>
            <a:r>
              <a:rPr lang="lv-LV" dirty="0"/>
              <a:t> </a:t>
            </a:r>
            <a:r>
              <a:rPr lang="lv-LV" dirty="0" err="1"/>
              <a:t>of</a:t>
            </a:r>
            <a:r>
              <a:rPr lang="lv-LV" dirty="0"/>
              <a:t> </a:t>
            </a:r>
            <a:r>
              <a:rPr lang="lv-LV" dirty="0" err="1"/>
              <a:t>goods</a:t>
            </a:r>
            <a:r>
              <a:rPr lang="lv-LV" dirty="0"/>
              <a:t> </a:t>
            </a:r>
            <a:r>
              <a:rPr lang="lv-LV" dirty="0" err="1"/>
              <a:t>and</a:t>
            </a:r>
            <a:r>
              <a:rPr lang="lv-LV" dirty="0"/>
              <a:t> </a:t>
            </a:r>
            <a:r>
              <a:rPr lang="lv-LV" dirty="0" err="1"/>
              <a:t>services</a:t>
            </a:r>
            <a:r>
              <a:rPr lang="lv-LV" dirty="0"/>
              <a:t> </a:t>
            </a:r>
            <a:r>
              <a:rPr lang="lv-LV" dirty="0" err="1"/>
              <a:t>in</a:t>
            </a:r>
            <a:r>
              <a:rPr lang="lv-LV" dirty="0"/>
              <a:t> </a:t>
            </a:r>
            <a:r>
              <a:rPr lang="lv-LV" dirty="0" err="1"/>
              <a:t>specific</a:t>
            </a:r>
            <a:r>
              <a:rPr lang="lv-LV" dirty="0"/>
              <a:t> </a:t>
            </a:r>
            <a:r>
              <a:rPr lang="lv-LV" dirty="0" err="1"/>
              <a:t>area</a:t>
            </a:r>
            <a:r>
              <a:rPr lang="lv-LV" dirty="0"/>
              <a:t>. </a:t>
            </a:r>
            <a:r>
              <a:rPr lang="lv-LV" dirty="0" err="1"/>
              <a:t>That</a:t>
            </a:r>
            <a:r>
              <a:rPr lang="lv-LV" dirty="0"/>
              <a:t> </a:t>
            </a:r>
            <a:r>
              <a:rPr lang="lv-LV" dirty="0" err="1"/>
              <a:t>area</a:t>
            </a:r>
            <a:r>
              <a:rPr lang="lv-LV" dirty="0"/>
              <a:t> </a:t>
            </a:r>
            <a:r>
              <a:rPr lang="lv-LV" dirty="0" err="1"/>
              <a:t>might</a:t>
            </a:r>
            <a:r>
              <a:rPr lang="lv-LV" dirty="0"/>
              <a:t> </a:t>
            </a:r>
            <a:r>
              <a:rPr lang="lv-LV" dirty="0" err="1"/>
              <a:t>be</a:t>
            </a:r>
            <a:r>
              <a:rPr lang="lv-LV" dirty="0"/>
              <a:t> a </a:t>
            </a:r>
            <a:r>
              <a:rPr lang="lv-LV" dirty="0" err="1"/>
              <a:t>country</a:t>
            </a:r>
            <a:r>
              <a:rPr lang="lv-LV" dirty="0"/>
              <a:t>, </a:t>
            </a:r>
            <a:r>
              <a:rPr lang="lv-LV" dirty="0" err="1"/>
              <a:t>country</a:t>
            </a:r>
            <a:r>
              <a:rPr lang="lv-LV" dirty="0"/>
              <a:t>, </a:t>
            </a:r>
            <a:r>
              <a:rPr lang="lv-LV" dirty="0" err="1"/>
              <a:t>geographical</a:t>
            </a:r>
            <a:r>
              <a:rPr lang="lv-LV" dirty="0"/>
              <a:t> </a:t>
            </a:r>
            <a:r>
              <a:rPr lang="lv-LV" dirty="0" err="1"/>
              <a:t>region</a:t>
            </a:r>
            <a:r>
              <a:rPr lang="lv-LV" dirty="0"/>
              <a:t> </a:t>
            </a:r>
            <a:r>
              <a:rPr lang="lv-LV" dirty="0" err="1"/>
              <a:t>or</a:t>
            </a:r>
            <a:r>
              <a:rPr lang="lv-LV" dirty="0"/>
              <a:t> </a:t>
            </a:r>
            <a:r>
              <a:rPr lang="lv-LV" dirty="0" err="1"/>
              <a:t>specifically</a:t>
            </a:r>
            <a:r>
              <a:rPr lang="lv-LV" dirty="0"/>
              <a:t> </a:t>
            </a:r>
            <a:r>
              <a:rPr lang="lv-LV" dirty="0" err="1"/>
              <a:t>established</a:t>
            </a:r>
            <a:r>
              <a:rPr lang="lv-LV" dirty="0"/>
              <a:t> </a:t>
            </a:r>
            <a:r>
              <a:rPr lang="lv-LV" dirty="0" err="1"/>
              <a:t>areas</a:t>
            </a:r>
            <a:r>
              <a:rPr lang="lv-LV" dirty="0"/>
              <a:t>. </a:t>
            </a:r>
            <a:r>
              <a:rPr lang="lv-LV" dirty="0" err="1"/>
              <a:t>For</a:t>
            </a:r>
            <a:r>
              <a:rPr lang="lv-LV" dirty="0"/>
              <a:t> </a:t>
            </a:r>
            <a:r>
              <a:rPr lang="lv-LV" dirty="0" err="1"/>
              <a:t>example</a:t>
            </a:r>
            <a:r>
              <a:rPr lang="lv-LV" dirty="0"/>
              <a:t> </a:t>
            </a:r>
            <a:r>
              <a:rPr lang="lv-LV" dirty="0" err="1"/>
              <a:t>Europe</a:t>
            </a:r>
            <a:r>
              <a:rPr lang="lv-LV" dirty="0"/>
              <a:t> </a:t>
            </a:r>
            <a:r>
              <a:rPr lang="lv-LV" dirty="0" err="1"/>
              <a:t>Economic</a:t>
            </a:r>
            <a:r>
              <a:rPr lang="lv-LV" dirty="0"/>
              <a:t> </a:t>
            </a:r>
            <a:r>
              <a:rPr lang="lv-LV" dirty="0" err="1"/>
              <a:t>Area</a:t>
            </a:r>
            <a:r>
              <a:rPr lang="lv-LV" dirty="0"/>
              <a:t>. </a:t>
            </a:r>
            <a:r>
              <a:rPr lang="lv-LV" dirty="0" err="1"/>
              <a:t>Usualy</a:t>
            </a:r>
            <a:r>
              <a:rPr lang="lv-LV" dirty="0"/>
              <a:t> </a:t>
            </a:r>
            <a:r>
              <a:rPr lang="lv-LV" dirty="0" err="1"/>
              <a:t>specific</a:t>
            </a:r>
            <a:r>
              <a:rPr lang="lv-LV" dirty="0"/>
              <a:t> </a:t>
            </a:r>
            <a:r>
              <a:rPr lang="lv-LV" dirty="0" err="1"/>
              <a:t>rules</a:t>
            </a:r>
            <a:r>
              <a:rPr lang="lv-LV" dirty="0"/>
              <a:t> </a:t>
            </a:r>
            <a:r>
              <a:rPr lang="lv-LV" dirty="0" err="1"/>
              <a:t>are</a:t>
            </a:r>
            <a:r>
              <a:rPr lang="lv-LV" dirty="0"/>
              <a:t> set </a:t>
            </a:r>
            <a:r>
              <a:rPr lang="lv-LV" dirty="0" err="1"/>
              <a:t>within</a:t>
            </a:r>
            <a:r>
              <a:rPr lang="lv-LV" dirty="0"/>
              <a:t> </a:t>
            </a:r>
            <a:r>
              <a:rPr lang="lv-LV" dirty="0" err="1"/>
              <a:t>these</a:t>
            </a:r>
            <a:r>
              <a:rPr lang="lv-LV" dirty="0"/>
              <a:t> </a:t>
            </a:r>
            <a:r>
              <a:rPr lang="lv-LV" dirty="0" err="1"/>
              <a:t>areas</a:t>
            </a:r>
            <a:r>
              <a:rPr lang="lv-LV" dirty="0"/>
              <a:t> </a:t>
            </a:r>
            <a:r>
              <a:rPr lang="lv-LV" dirty="0" err="1"/>
              <a:t>like</a:t>
            </a:r>
            <a:r>
              <a:rPr lang="lv-LV" dirty="0"/>
              <a:t> </a:t>
            </a:r>
            <a:r>
              <a:rPr lang="lv-LV" dirty="0" err="1"/>
              <a:t>taxes</a:t>
            </a:r>
            <a:r>
              <a:rPr lang="lv-LV" dirty="0"/>
              <a:t> </a:t>
            </a:r>
            <a:r>
              <a:rPr lang="lv-LV" dirty="0" err="1"/>
              <a:t>and</a:t>
            </a:r>
            <a:r>
              <a:rPr lang="lv-LV" dirty="0"/>
              <a:t> tarifs </a:t>
            </a:r>
            <a:r>
              <a:rPr lang="lv-LV" dirty="0" err="1"/>
              <a:t>and</a:t>
            </a:r>
            <a:r>
              <a:rPr lang="lv-LV" dirty="0"/>
              <a:t> </a:t>
            </a:r>
            <a:r>
              <a:rPr lang="lv-LV" dirty="0" err="1"/>
              <a:t>so</a:t>
            </a:r>
            <a:r>
              <a:rPr lang="lv-LV" dirty="0"/>
              <a:t> </a:t>
            </a:r>
            <a:r>
              <a:rPr lang="lv-LV" dirty="0" err="1"/>
              <a:t>on</a:t>
            </a:r>
            <a:r>
              <a:rPr lang="lv-LV" dirty="0"/>
              <a:t>. </a:t>
            </a:r>
            <a:endParaRPr lang="en-GB" dirty="0"/>
          </a:p>
        </p:txBody>
      </p:sp>
      <p:sp>
        <p:nvSpPr>
          <p:cNvPr id="4" name="Slide Number Placeholder 3"/>
          <p:cNvSpPr>
            <a:spLocks noGrp="1"/>
          </p:cNvSpPr>
          <p:nvPr>
            <p:ph type="sldNum" sz="quarter" idx="5"/>
          </p:nvPr>
        </p:nvSpPr>
        <p:spPr/>
        <p:txBody>
          <a:bodyPr/>
          <a:lstStyle/>
          <a:p>
            <a:fld id="{872579E2-A0C5-8541-B354-36B522AD5324}" type="slidenum">
              <a:rPr lang="en-US" smtClean="0"/>
              <a:t>41</a:t>
            </a:fld>
            <a:endParaRPr lang="en-US"/>
          </a:p>
        </p:txBody>
      </p:sp>
    </p:spTree>
    <p:extLst>
      <p:ext uri="{BB962C8B-B14F-4D97-AF65-F5344CB8AC3E}">
        <p14:creationId xmlns:p14="http://schemas.microsoft.com/office/powerpoint/2010/main" val="2394406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On</a:t>
            </a:r>
            <a:r>
              <a:rPr lang="lv-LV" dirty="0"/>
              <a:t> </a:t>
            </a:r>
            <a:r>
              <a:rPr lang="lv-LV" dirty="0" err="1"/>
              <a:t>the</a:t>
            </a:r>
            <a:r>
              <a:rPr lang="lv-LV" dirty="0"/>
              <a:t> </a:t>
            </a:r>
            <a:r>
              <a:rPr lang="lv-LV" dirty="0" err="1"/>
              <a:t>slide</a:t>
            </a:r>
            <a:r>
              <a:rPr lang="lv-LV" dirty="0"/>
              <a:t> </a:t>
            </a:r>
            <a:r>
              <a:rPr lang="lv-LV" dirty="0" err="1"/>
              <a:t>you</a:t>
            </a:r>
            <a:r>
              <a:rPr lang="lv-LV" dirty="0"/>
              <a:t> </a:t>
            </a:r>
            <a:r>
              <a:rPr lang="lv-LV" dirty="0" err="1"/>
              <a:t>can</a:t>
            </a:r>
            <a:r>
              <a:rPr lang="lv-LV" dirty="0"/>
              <a:t> </a:t>
            </a:r>
            <a:r>
              <a:rPr lang="lv-LV" dirty="0" err="1"/>
              <a:t>see</a:t>
            </a:r>
            <a:r>
              <a:rPr lang="lv-LV" dirty="0"/>
              <a:t> </a:t>
            </a:r>
            <a:r>
              <a:rPr lang="lv-LV" dirty="0" err="1"/>
              <a:t>how</a:t>
            </a:r>
            <a:r>
              <a:rPr lang="lv-LV" dirty="0"/>
              <a:t> </a:t>
            </a:r>
            <a:r>
              <a:rPr lang="lv-LV" dirty="0" err="1"/>
              <a:t>the</a:t>
            </a:r>
            <a:r>
              <a:rPr lang="lv-LV" dirty="0"/>
              <a:t> </a:t>
            </a:r>
            <a:r>
              <a:rPr lang="lv-LV" dirty="0" err="1"/>
              <a:t>depicted</a:t>
            </a:r>
            <a:r>
              <a:rPr lang="lv-LV" dirty="0"/>
              <a:t> </a:t>
            </a:r>
            <a:r>
              <a:rPr lang="lv-LV" dirty="0" err="1"/>
              <a:t>information</a:t>
            </a:r>
            <a:r>
              <a:rPr lang="lv-LV" dirty="0"/>
              <a:t> </a:t>
            </a:r>
            <a:r>
              <a:rPr lang="lv-LV" dirty="0" err="1"/>
              <a:t>is</a:t>
            </a:r>
            <a:r>
              <a:rPr lang="lv-LV" dirty="0"/>
              <a:t> </a:t>
            </a:r>
            <a:r>
              <a:rPr lang="lv-LV" dirty="0" err="1"/>
              <a:t>giving</a:t>
            </a:r>
            <a:r>
              <a:rPr lang="lv-LV" dirty="0"/>
              <a:t> </a:t>
            </a:r>
            <a:r>
              <a:rPr lang="lv-LV" dirty="0" err="1"/>
              <a:t>insight</a:t>
            </a:r>
            <a:r>
              <a:rPr lang="lv-LV" dirty="0"/>
              <a:t> </a:t>
            </a:r>
            <a:r>
              <a:rPr lang="lv-LV" dirty="0" err="1"/>
              <a:t>into</a:t>
            </a:r>
            <a:r>
              <a:rPr lang="lv-LV" dirty="0"/>
              <a:t> </a:t>
            </a:r>
            <a:r>
              <a:rPr lang="lv-LV" dirty="0" err="1"/>
              <a:t>sustainability</a:t>
            </a:r>
            <a:r>
              <a:rPr lang="lv-LV" dirty="0"/>
              <a:t> </a:t>
            </a:r>
            <a:r>
              <a:rPr lang="lv-LV" dirty="0" err="1"/>
              <a:t>aspect</a:t>
            </a:r>
            <a:r>
              <a:rPr lang="lv-LV" dirty="0"/>
              <a:t> </a:t>
            </a:r>
            <a:r>
              <a:rPr lang="lv-LV" dirty="0" err="1"/>
              <a:t>of</a:t>
            </a:r>
            <a:r>
              <a:rPr lang="lv-LV" dirty="0"/>
              <a:t> </a:t>
            </a:r>
            <a:r>
              <a:rPr lang="lv-LV" dirty="0" err="1"/>
              <a:t>bioeconomy</a:t>
            </a:r>
            <a:r>
              <a:rPr lang="lv-LV" dirty="0"/>
              <a:t>. </a:t>
            </a:r>
            <a:r>
              <a:rPr lang="lv-LV" dirty="0" err="1"/>
              <a:t>Data</a:t>
            </a:r>
            <a:r>
              <a:rPr lang="lv-LV" dirty="0"/>
              <a:t> </a:t>
            </a:r>
            <a:r>
              <a:rPr lang="lv-LV" dirty="0" err="1"/>
              <a:t>on</a:t>
            </a:r>
            <a:r>
              <a:rPr lang="lv-LV" dirty="0"/>
              <a:t> </a:t>
            </a:r>
            <a:r>
              <a:rPr lang="lv-LV" dirty="0" err="1"/>
              <a:t>social</a:t>
            </a:r>
            <a:r>
              <a:rPr lang="lv-LV" dirty="0"/>
              <a:t>, </a:t>
            </a:r>
            <a:r>
              <a:rPr lang="lv-LV" dirty="0" err="1"/>
              <a:t>economic</a:t>
            </a:r>
            <a:r>
              <a:rPr lang="lv-LV" dirty="0"/>
              <a:t> </a:t>
            </a:r>
            <a:r>
              <a:rPr lang="lv-LV" dirty="0" err="1"/>
              <a:t>and</a:t>
            </a:r>
            <a:r>
              <a:rPr lang="lv-LV" dirty="0"/>
              <a:t> </a:t>
            </a:r>
            <a:r>
              <a:rPr lang="lv-LV" dirty="0" err="1"/>
              <a:t>environmental</a:t>
            </a:r>
            <a:r>
              <a:rPr lang="lv-LV" dirty="0"/>
              <a:t> </a:t>
            </a:r>
            <a:r>
              <a:rPr lang="lv-LV" dirty="0" err="1"/>
              <a:t>impact</a:t>
            </a:r>
            <a:r>
              <a:rPr lang="lv-LV" dirty="0"/>
              <a:t> </a:t>
            </a:r>
            <a:r>
              <a:rPr lang="lv-LV" dirty="0" err="1"/>
              <a:t>is</a:t>
            </a:r>
            <a:r>
              <a:rPr lang="lv-LV" dirty="0"/>
              <a:t> </a:t>
            </a:r>
            <a:r>
              <a:rPr lang="lv-LV" dirty="0" err="1"/>
              <a:t>shown</a:t>
            </a:r>
            <a:r>
              <a:rPr lang="lv-LV" dirty="0"/>
              <a:t>. </a:t>
            </a:r>
            <a:r>
              <a:rPr lang="lv-LV" dirty="0" err="1"/>
              <a:t>Nevartheless</a:t>
            </a:r>
            <a:r>
              <a:rPr lang="lv-LV" dirty="0"/>
              <a:t>, </a:t>
            </a:r>
            <a:r>
              <a:rPr lang="lv-LV" dirty="0" err="1"/>
              <a:t>indicators</a:t>
            </a:r>
            <a:r>
              <a:rPr lang="lv-LV" dirty="0"/>
              <a:t> </a:t>
            </a:r>
            <a:r>
              <a:rPr lang="lv-LV" dirty="0" err="1"/>
              <a:t>are</a:t>
            </a:r>
            <a:r>
              <a:rPr lang="lv-LV" dirty="0"/>
              <a:t> </a:t>
            </a:r>
            <a:r>
              <a:rPr lang="lv-LV" dirty="0" err="1"/>
              <a:t>usefull</a:t>
            </a:r>
            <a:r>
              <a:rPr lang="lv-LV" dirty="0"/>
              <a:t> </a:t>
            </a:r>
            <a:r>
              <a:rPr lang="lv-LV" dirty="0" err="1"/>
              <a:t>because</a:t>
            </a:r>
            <a:r>
              <a:rPr lang="lv-LV" dirty="0"/>
              <a:t> </a:t>
            </a:r>
            <a:r>
              <a:rPr lang="lv-LV" dirty="0" err="1"/>
              <a:t>they</a:t>
            </a:r>
            <a:r>
              <a:rPr lang="lv-LV" dirty="0"/>
              <a:t> </a:t>
            </a:r>
            <a:r>
              <a:rPr lang="lv-LV" dirty="0" err="1"/>
              <a:t>allow</a:t>
            </a:r>
            <a:r>
              <a:rPr lang="lv-LV" dirty="0"/>
              <a:t> to </a:t>
            </a:r>
            <a:r>
              <a:rPr lang="lv-LV" dirty="0" err="1"/>
              <a:t>track</a:t>
            </a:r>
            <a:r>
              <a:rPr lang="lv-LV" dirty="0"/>
              <a:t> progress. </a:t>
            </a:r>
            <a:r>
              <a:rPr lang="lv-LV" dirty="0" err="1"/>
              <a:t>Hence</a:t>
            </a:r>
            <a:r>
              <a:rPr lang="lv-LV" dirty="0"/>
              <a:t>, </a:t>
            </a:r>
            <a:r>
              <a:rPr lang="lv-LV" dirty="0" err="1"/>
              <a:t>chosen</a:t>
            </a:r>
            <a:r>
              <a:rPr lang="lv-LV" dirty="0"/>
              <a:t> </a:t>
            </a:r>
            <a:r>
              <a:rPr lang="lv-LV" dirty="0" err="1"/>
              <a:t>criteria</a:t>
            </a:r>
            <a:r>
              <a:rPr lang="lv-LV" dirty="0"/>
              <a:t> </a:t>
            </a:r>
            <a:r>
              <a:rPr lang="lv-LV" dirty="0" err="1"/>
              <a:t>can</a:t>
            </a:r>
            <a:r>
              <a:rPr lang="lv-LV" dirty="0"/>
              <a:t> </a:t>
            </a:r>
            <a:r>
              <a:rPr lang="lv-LV" dirty="0" err="1"/>
              <a:t>be</a:t>
            </a:r>
            <a:r>
              <a:rPr lang="lv-LV" dirty="0"/>
              <a:t> </a:t>
            </a:r>
            <a:r>
              <a:rPr lang="lv-LV" dirty="0" err="1"/>
              <a:t>tracked</a:t>
            </a:r>
            <a:r>
              <a:rPr lang="lv-LV" dirty="0"/>
              <a:t> </a:t>
            </a:r>
            <a:r>
              <a:rPr lang="lv-LV" dirty="0" err="1"/>
              <a:t>annually</a:t>
            </a:r>
            <a:r>
              <a:rPr lang="lv-LV" dirty="0"/>
              <a:t> </a:t>
            </a:r>
            <a:r>
              <a:rPr lang="lv-LV" dirty="0" err="1"/>
              <a:t>and</a:t>
            </a:r>
            <a:r>
              <a:rPr lang="lv-LV" dirty="0"/>
              <a:t> </a:t>
            </a:r>
            <a:r>
              <a:rPr lang="lv-LV" dirty="0" err="1"/>
              <a:t>policies</a:t>
            </a:r>
            <a:r>
              <a:rPr lang="lv-LV" dirty="0"/>
              <a:t> </a:t>
            </a:r>
            <a:r>
              <a:rPr lang="lv-LV" dirty="0" err="1"/>
              <a:t>can</a:t>
            </a:r>
            <a:r>
              <a:rPr lang="lv-LV" dirty="0"/>
              <a:t> </a:t>
            </a:r>
            <a:r>
              <a:rPr lang="lv-LV" dirty="0" err="1"/>
              <a:t>be</a:t>
            </a:r>
            <a:r>
              <a:rPr lang="lv-LV" dirty="0"/>
              <a:t> </a:t>
            </a:r>
            <a:r>
              <a:rPr lang="lv-LV" dirty="0" err="1"/>
              <a:t>adjusted</a:t>
            </a:r>
            <a:r>
              <a:rPr lang="lv-LV" dirty="0"/>
              <a:t> </a:t>
            </a:r>
            <a:r>
              <a:rPr lang="lv-LV" dirty="0" err="1"/>
              <a:t>acordingly</a:t>
            </a:r>
            <a:r>
              <a:rPr lang="lv-LV" dirty="0"/>
              <a:t>. </a:t>
            </a:r>
            <a:endParaRPr lang="en-GB" dirty="0"/>
          </a:p>
        </p:txBody>
      </p:sp>
      <p:sp>
        <p:nvSpPr>
          <p:cNvPr id="4" name="Slide Number Placeholder 3"/>
          <p:cNvSpPr>
            <a:spLocks noGrp="1"/>
          </p:cNvSpPr>
          <p:nvPr>
            <p:ph type="sldNum" sz="quarter" idx="5"/>
          </p:nvPr>
        </p:nvSpPr>
        <p:spPr/>
        <p:txBody>
          <a:bodyPr/>
          <a:lstStyle/>
          <a:p>
            <a:fld id="{872579E2-A0C5-8541-B354-36B522AD5324}" type="slidenum">
              <a:rPr lang="en-US" smtClean="0"/>
              <a:t>44</a:t>
            </a:fld>
            <a:endParaRPr lang="en-US"/>
          </a:p>
        </p:txBody>
      </p:sp>
    </p:spTree>
    <p:extLst>
      <p:ext uri="{BB962C8B-B14F-4D97-AF65-F5344CB8AC3E}">
        <p14:creationId xmlns:p14="http://schemas.microsoft.com/office/powerpoint/2010/main" val="2334385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42959-03CC-46D0-943E-33D9A03C316D}" type="slidenum">
              <a:rPr lang="en-GB" smtClean="0"/>
              <a:t>56</a:t>
            </a:fld>
            <a:endParaRPr lang="en-GB"/>
          </a:p>
        </p:txBody>
      </p:sp>
    </p:spTree>
    <p:extLst>
      <p:ext uri="{BB962C8B-B14F-4D97-AF65-F5344CB8AC3E}">
        <p14:creationId xmlns:p14="http://schemas.microsoft.com/office/powerpoint/2010/main" val="121368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C909E-DB3A-494C-BD89-D0479E55F7C5}" type="slidenum">
              <a:rPr lang="en-GB" smtClean="0"/>
              <a:t>2</a:t>
            </a:fld>
            <a:endParaRPr lang="en-GB"/>
          </a:p>
        </p:txBody>
      </p:sp>
    </p:spTree>
    <p:extLst>
      <p:ext uri="{BB962C8B-B14F-4D97-AF65-F5344CB8AC3E}">
        <p14:creationId xmlns:p14="http://schemas.microsoft.com/office/powerpoint/2010/main" val="118496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42959-03CC-46D0-943E-33D9A03C316D}" type="slidenum">
              <a:rPr lang="en-GB" smtClean="0"/>
              <a:t>57</a:t>
            </a:fld>
            <a:endParaRPr lang="en-GB"/>
          </a:p>
        </p:txBody>
      </p:sp>
    </p:spTree>
    <p:extLst>
      <p:ext uri="{BB962C8B-B14F-4D97-AF65-F5344CB8AC3E}">
        <p14:creationId xmlns:p14="http://schemas.microsoft.com/office/powerpoint/2010/main" val="4147358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342959-03CC-46D0-943E-33D9A03C316D}" type="slidenum">
              <a:rPr lang="en-GB" smtClean="0"/>
              <a:t>58</a:t>
            </a:fld>
            <a:endParaRPr lang="en-GB"/>
          </a:p>
        </p:txBody>
      </p:sp>
    </p:spTree>
    <p:extLst>
      <p:ext uri="{BB962C8B-B14F-4D97-AF65-F5344CB8AC3E}">
        <p14:creationId xmlns:p14="http://schemas.microsoft.com/office/powerpoint/2010/main" val="479959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lv-LV" dirty="0"/>
              <a:t>Pārtika </a:t>
            </a:r>
            <a:r>
              <a:rPr lang="lv-LV" dirty="0" err="1"/>
              <a:t>vs</a:t>
            </a:r>
            <a:r>
              <a:rPr lang="lv-LV" dirty="0"/>
              <a:t> 1.paaudzes biodegviela</a:t>
            </a:r>
          </a:p>
          <a:p>
            <a:r>
              <a:rPr lang="lv-LV" dirty="0"/>
              <a:t>Kukurūzas graudi pārtikā, pārējais 2. paaudzes biodegvielā</a:t>
            </a:r>
          </a:p>
          <a:p>
            <a:r>
              <a:rPr lang="lv-LV" dirty="0"/>
              <a:t>Kukurūzas graudi pārtikā, pārējais 2. paaudzes biodegvielā, vālīšu serdes izolācija </a:t>
            </a:r>
            <a:r>
              <a:rPr lang="lv-LV" sz="1000" dirty="0"/>
              <a:t>(</a:t>
            </a:r>
            <a:r>
              <a:rPr lang="en-GB" sz="1000" dirty="0">
                <a:effectLst/>
              </a:rPr>
              <a:t>Corn's cob as a potential ecological thermal insulation material</a:t>
            </a:r>
            <a:r>
              <a:rPr lang="lv-LV" sz="1000" dirty="0">
                <a:effectLst/>
              </a:rPr>
              <a:t>) </a:t>
            </a:r>
            <a:r>
              <a:rPr lang="lv-LV" dirty="0"/>
              <a:t>vai </a:t>
            </a:r>
            <a:r>
              <a:rPr lang="lv-LV" dirty="0" err="1"/>
              <a:t>ksilāns</a:t>
            </a:r>
            <a:endParaRPr lang="lv-LV" dirty="0"/>
          </a:p>
          <a:p>
            <a:endParaRPr lang="en-GB" dirty="0"/>
          </a:p>
        </p:txBody>
      </p:sp>
      <p:sp>
        <p:nvSpPr>
          <p:cNvPr id="4" name="Slide Number Placeholder 3"/>
          <p:cNvSpPr>
            <a:spLocks noGrp="1"/>
          </p:cNvSpPr>
          <p:nvPr>
            <p:ph type="sldNum" sz="quarter" idx="5"/>
          </p:nvPr>
        </p:nvSpPr>
        <p:spPr/>
        <p:txBody>
          <a:bodyPr/>
          <a:lstStyle/>
          <a:p>
            <a:fld id="{0B342959-03CC-46D0-943E-33D9A03C316D}" type="slidenum">
              <a:rPr lang="en-GB" smtClean="0"/>
              <a:t>59</a:t>
            </a:fld>
            <a:endParaRPr lang="en-GB"/>
          </a:p>
        </p:txBody>
      </p:sp>
    </p:spTree>
    <p:extLst>
      <p:ext uri="{BB962C8B-B14F-4D97-AF65-F5344CB8AC3E}">
        <p14:creationId xmlns:p14="http://schemas.microsoft.com/office/powerpoint/2010/main" val="722692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2579E2-A0C5-8541-B354-36B522AD5324}" type="slidenum">
              <a:rPr lang="en-US" smtClean="0"/>
              <a:t>61</a:t>
            </a:fld>
            <a:endParaRPr lang="en-US"/>
          </a:p>
        </p:txBody>
      </p:sp>
    </p:spTree>
    <p:extLst>
      <p:ext uri="{BB962C8B-B14F-4D97-AF65-F5344CB8AC3E}">
        <p14:creationId xmlns:p14="http://schemas.microsoft.com/office/powerpoint/2010/main" val="3385858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Summary</a:t>
            </a:r>
            <a:r>
              <a:rPr lang="lv-LV" dirty="0"/>
              <a:t> </a:t>
            </a:r>
            <a:r>
              <a:rPr lang="lv-LV" dirty="0" err="1"/>
              <a:t>of</a:t>
            </a:r>
            <a:r>
              <a:rPr lang="lv-LV" dirty="0"/>
              <a:t> </a:t>
            </a:r>
            <a:r>
              <a:rPr lang="lv-LV" dirty="0" err="1"/>
              <a:t>contents</a:t>
            </a:r>
            <a:r>
              <a:rPr lang="lv-LV" dirty="0"/>
              <a:t> </a:t>
            </a:r>
            <a:r>
              <a:rPr lang="lv-LV" dirty="0" err="1"/>
              <a:t>and</a:t>
            </a:r>
            <a:r>
              <a:rPr lang="lv-LV" dirty="0"/>
              <a:t> </a:t>
            </a:r>
            <a:r>
              <a:rPr lang="lv-LV" dirty="0" err="1"/>
              <a:t>learners</a:t>
            </a:r>
            <a:r>
              <a:rPr lang="lv-LV" dirty="0"/>
              <a:t> </a:t>
            </a:r>
            <a:r>
              <a:rPr lang="lv-LV" dirty="0" err="1"/>
              <a:t>achievments</a:t>
            </a:r>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67</a:t>
            </a:fld>
            <a:endParaRPr lang="en-GB"/>
          </a:p>
        </p:txBody>
      </p:sp>
    </p:spTree>
    <p:extLst>
      <p:ext uri="{BB962C8B-B14F-4D97-AF65-F5344CB8AC3E}">
        <p14:creationId xmlns:p14="http://schemas.microsoft.com/office/powerpoint/2010/main" val="186369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3</a:t>
            </a:fld>
            <a:endParaRPr lang="en-GB"/>
          </a:p>
        </p:txBody>
      </p:sp>
    </p:spTree>
    <p:extLst>
      <p:ext uri="{BB962C8B-B14F-4D97-AF65-F5344CB8AC3E}">
        <p14:creationId xmlns:p14="http://schemas.microsoft.com/office/powerpoint/2010/main" val="3597957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4</a:t>
            </a:fld>
            <a:endParaRPr lang="en-GB"/>
          </a:p>
        </p:txBody>
      </p:sp>
    </p:spTree>
    <p:extLst>
      <p:ext uri="{BB962C8B-B14F-4D97-AF65-F5344CB8AC3E}">
        <p14:creationId xmlns:p14="http://schemas.microsoft.com/office/powerpoint/2010/main" val="1067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lecture is organized into 4 main parts: </a:t>
            </a:r>
            <a:r>
              <a:rPr lang="en-US" sz="1200" kern="1200" dirty="0">
                <a:solidFill>
                  <a:schemeClr val="tx1"/>
                </a:solidFill>
                <a:effectLst/>
                <a:latin typeface="+mn-lt"/>
                <a:ea typeface="+mn-ea"/>
                <a:cs typeface="+mn-cs"/>
              </a:rPr>
              <a:t>example of application and case studies on MCA, Nexus and Cascade approached. The last part puts an emphasis on a case study of the Life Cycle Sustainability Assessment for biofuel</a:t>
            </a:r>
            <a:r>
              <a:rPr lang="en-GB" sz="1200" kern="1200" dirty="0">
                <a:solidFill>
                  <a:schemeClr val="tx1"/>
                </a:solidFill>
                <a:effectLst/>
                <a:latin typeface="+mn-lt"/>
                <a:ea typeface="+mn-ea"/>
                <a:cs typeface="+mn-cs"/>
              </a:rPr>
              <a:t>.</a:t>
            </a:r>
          </a:p>
          <a:p>
            <a:endParaRPr lang="lv-LV" dirty="0"/>
          </a:p>
        </p:txBody>
      </p:sp>
      <p:sp>
        <p:nvSpPr>
          <p:cNvPr id="4" name="Slide Number Placeholder 3"/>
          <p:cNvSpPr>
            <a:spLocks noGrp="1"/>
          </p:cNvSpPr>
          <p:nvPr>
            <p:ph type="sldNum" sz="quarter" idx="10"/>
          </p:nvPr>
        </p:nvSpPr>
        <p:spPr/>
        <p:txBody>
          <a:bodyPr/>
          <a:lstStyle/>
          <a:p>
            <a:fld id="{97FC909E-DB3A-494C-BD89-D0479E55F7C5}" type="slidenum">
              <a:rPr lang="en-GB" smtClean="0"/>
              <a:t>5</a:t>
            </a:fld>
            <a:endParaRPr lang="en-GB"/>
          </a:p>
        </p:txBody>
      </p:sp>
    </p:spTree>
    <p:extLst>
      <p:ext uri="{BB962C8B-B14F-4D97-AF65-F5344CB8AC3E}">
        <p14:creationId xmlns:p14="http://schemas.microsoft.com/office/powerpoint/2010/main" val="402407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17</a:t>
            </a:fld>
            <a:endParaRPr lang="lv-LV"/>
          </a:p>
        </p:txBody>
      </p:sp>
    </p:spTree>
    <p:extLst>
      <p:ext uri="{BB962C8B-B14F-4D97-AF65-F5344CB8AC3E}">
        <p14:creationId xmlns:p14="http://schemas.microsoft.com/office/powerpoint/2010/main" val="343121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Uz</a:t>
            </a:r>
            <a:r>
              <a:rPr lang="lv-LV" baseline="0" dirty="0"/>
              <a:t> skalas atzīmē vērtību</a:t>
            </a:r>
          </a:p>
          <a:p>
            <a:r>
              <a:rPr lang="lv-LV" baseline="0" dirty="0"/>
              <a:t>Pa kreisi faktiskā, pa labi- apgrieztā</a:t>
            </a:r>
          </a:p>
          <a:p>
            <a:r>
              <a:rPr lang="lv-LV" baseline="0" dirty="0" err="1"/>
              <a:t>All</a:t>
            </a:r>
            <a:r>
              <a:rPr lang="lv-LV" baseline="0" dirty="0"/>
              <a:t> </a:t>
            </a:r>
            <a:r>
              <a:rPr lang="lv-LV" baseline="0" dirty="0" err="1"/>
              <a:t>comparisons</a:t>
            </a:r>
            <a:r>
              <a:rPr lang="lv-LV" baseline="0" dirty="0"/>
              <a:t> </a:t>
            </a:r>
            <a:r>
              <a:rPr lang="lv-LV" baseline="0" dirty="0" err="1"/>
              <a:t>are</a:t>
            </a:r>
            <a:r>
              <a:rPr lang="lv-LV" baseline="0" dirty="0"/>
              <a:t> </a:t>
            </a:r>
            <a:r>
              <a:rPr lang="lv-LV" baseline="0" dirty="0" err="1"/>
              <a:t>positive</a:t>
            </a:r>
            <a:endParaRPr lang="lv-LV" baseline="0" dirty="0"/>
          </a:p>
          <a:p>
            <a:endParaRPr lang="lv-LV" baseline="0" dirty="0"/>
          </a:p>
          <a:p>
            <a:r>
              <a:rPr lang="lv-LV" dirty="0"/>
              <a:t>Atbilstošu ekspertu izvēle</a:t>
            </a:r>
          </a:p>
          <a:p>
            <a:r>
              <a:rPr lang="lv-LV" dirty="0"/>
              <a:t>	&gt; Norāda ekspertu skaitu</a:t>
            </a:r>
          </a:p>
          <a:p>
            <a:r>
              <a:rPr lang="lv-LV" dirty="0"/>
              <a:t>	&gt; Kompetenci attiecīgajā jomā</a:t>
            </a:r>
          </a:p>
          <a:p>
            <a:r>
              <a:rPr lang="lv-LV" dirty="0"/>
              <a:t>Papildus informāciju, kas apliecina eksperta metodes izvēli</a:t>
            </a:r>
          </a:p>
          <a:p>
            <a:r>
              <a:rPr lang="lv-LV" dirty="0"/>
              <a:t>Izveido ekspertu aptauju par kritērijiem vai kritēriju nozīmīguma salīdzinājumu</a:t>
            </a:r>
          </a:p>
          <a:p>
            <a:r>
              <a:rPr lang="lv-LV" dirty="0"/>
              <a:t>Aprēķinā izmanto vidējo aritmētisko vērtējumu no visiem iesaistītajiem ekspertiem</a:t>
            </a:r>
          </a:p>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18</a:t>
            </a:fld>
            <a:endParaRPr lang="lv-LV"/>
          </a:p>
        </p:txBody>
      </p:sp>
    </p:spTree>
    <p:extLst>
      <p:ext uri="{BB962C8B-B14F-4D97-AF65-F5344CB8AC3E}">
        <p14:creationId xmlns:p14="http://schemas.microsoft.com/office/powerpoint/2010/main" val="422648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lv-LV" dirty="0"/>
              <a:t>Pirmais solis ir apkopot informāciju par alternatīvām un izvēlētajiem kritērijiem</a:t>
            </a:r>
          </a:p>
          <a:p>
            <a:pPr marL="514350" indent="-514350">
              <a:buAutoNum type="arabicPeriod"/>
            </a:pPr>
            <a:r>
              <a:rPr lang="lv-LV" dirty="0"/>
              <a:t>Otrajā aprēķinu solī šie dati tiek normalizēti </a:t>
            </a:r>
          </a:p>
          <a:p>
            <a:pPr marL="514350" indent="-514350">
              <a:buAutoNum type="arabicPeriod"/>
            </a:pPr>
            <a:r>
              <a:rPr lang="lv-LV" dirty="0"/>
              <a:t>Nākamais solis ir datu normalizēšana ar </a:t>
            </a:r>
            <a:r>
              <a:rPr lang="lv-LV" b="1" dirty="0"/>
              <a:t>svaru vērtībām </a:t>
            </a:r>
            <a:r>
              <a:rPr lang="lv-LV" dirty="0"/>
              <a:t>un attāluma aprēķins no maksimālajām un minimālajām vērtībām (attālums no ideālā varianta)</a:t>
            </a:r>
          </a:p>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19</a:t>
            </a:fld>
            <a:endParaRPr lang="lv-LV"/>
          </a:p>
        </p:txBody>
      </p:sp>
    </p:spTree>
    <p:extLst>
      <p:ext uri="{BB962C8B-B14F-4D97-AF65-F5344CB8AC3E}">
        <p14:creationId xmlns:p14="http://schemas.microsoft.com/office/powerpoint/2010/main" val="148805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7B7144-8520-4EAA-9A9C-9A5D9CDB3FC8}" type="slidenum">
              <a:rPr lang="lv-LV" smtClean="0"/>
              <a:t>21</a:t>
            </a:fld>
            <a:endParaRPr lang="lv-LV"/>
          </a:p>
        </p:txBody>
      </p:sp>
    </p:spTree>
    <p:extLst>
      <p:ext uri="{BB962C8B-B14F-4D97-AF65-F5344CB8AC3E}">
        <p14:creationId xmlns:p14="http://schemas.microsoft.com/office/powerpoint/2010/main" val="267359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it-IT"/>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t-IT"/>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10628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en-US"/>
              <a:t>Click to edit Master title style</a:t>
            </a:r>
            <a:endParaRPr lang="it-IT"/>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304969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it-IT"/>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295320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ttēli 1">
    <p:bg>
      <p:bgRef idx="1001">
        <a:schemeClr val="bg2"/>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82602" y="1182076"/>
            <a:ext cx="8204200" cy="5015523"/>
          </a:xfrm>
        </p:spPr>
        <p:txBody>
          <a:bodyPr/>
          <a:lstStyle>
            <a:lvl1pPr>
              <a:defRPr>
                <a:solidFill>
                  <a:srgbClr val="005551"/>
                </a:solidFill>
              </a:defRPr>
            </a:lvl1pPr>
          </a:lstStyle>
          <a:p>
            <a:r>
              <a:rPr lang="lv-LV" dirty="0"/>
              <a:t>Drag picture to placeholder or click icon to add</a:t>
            </a:r>
            <a:endParaRPr lang="en-US" dirty="0"/>
          </a:p>
        </p:txBody>
      </p:sp>
      <p:sp>
        <p:nvSpPr>
          <p:cNvPr id="12" name="Title 1"/>
          <p:cNvSpPr>
            <a:spLocks noGrp="1"/>
          </p:cNvSpPr>
          <p:nvPr>
            <p:ph type="title"/>
          </p:nvPr>
        </p:nvSpPr>
        <p:spPr>
          <a:xfrm>
            <a:off x="457200" y="156862"/>
            <a:ext cx="8229600" cy="868909"/>
          </a:xfrm>
        </p:spPr>
        <p:txBody>
          <a:bodyPr anchor="t">
            <a:noAutofit/>
          </a:bodyPr>
          <a:lstStyle>
            <a:lvl1pPr algn="l">
              <a:defRPr sz="2700">
                <a:solidFill>
                  <a:srgbClr val="005551"/>
                </a:solidFill>
              </a:defRPr>
            </a:lvl1pPr>
          </a:lstStyle>
          <a:p>
            <a:r>
              <a:rPr lang="lv-LV" dirty="0"/>
              <a:t>Click to edit Master title style</a:t>
            </a:r>
            <a:endParaRPr lang="en-US" dirty="0"/>
          </a:p>
        </p:txBody>
      </p:sp>
      <p:sp>
        <p:nvSpPr>
          <p:cNvPr id="7" name="Date Placeholder 3"/>
          <p:cNvSpPr>
            <a:spLocks noGrp="1"/>
          </p:cNvSpPr>
          <p:nvPr>
            <p:ph type="dt" sz="half" idx="2"/>
          </p:nvPr>
        </p:nvSpPr>
        <p:spPr>
          <a:xfrm>
            <a:off x="5977467" y="6272745"/>
            <a:ext cx="2133600" cy="365125"/>
          </a:xfrm>
          <a:prstGeom prst="rect">
            <a:avLst/>
          </a:prstGeom>
        </p:spPr>
        <p:txBody>
          <a:bodyPr vert="horz" lIns="91440" tIns="45720" rIns="91440" bIns="45720" rtlCol="0" anchor="ctr"/>
          <a:lstStyle>
            <a:lvl1pPr algn="l">
              <a:defRPr sz="900">
                <a:solidFill>
                  <a:srgbClr val="A6A6A6"/>
                </a:solidFill>
              </a:defRPr>
            </a:lvl1pPr>
          </a:lstStyle>
          <a:p>
            <a:endParaRPr lang="en-US" dirty="0"/>
          </a:p>
        </p:txBody>
      </p:sp>
    </p:spTree>
    <p:extLst>
      <p:ext uri="{BB962C8B-B14F-4D97-AF65-F5344CB8AC3E}">
        <p14:creationId xmlns:p14="http://schemas.microsoft.com/office/powerpoint/2010/main" val="148886117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en-US"/>
              <a:t>Click to edit Master title style</a:t>
            </a:r>
            <a:endParaRPr lang="it-IT"/>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44023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it-IT"/>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805724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en-US"/>
              <a:t>Click to edit Master title style</a:t>
            </a:r>
            <a:endParaRPr lang="it-IT"/>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39266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en-US"/>
              <a:t>Click to edit Master title style</a:t>
            </a:r>
            <a:endParaRPr lang="it-IT"/>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424865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en-US"/>
              <a:t>Click to edit Master title style</a:t>
            </a:r>
            <a:endParaRPr lang="it-IT"/>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415036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121917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t-IT"/>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58334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t-IT"/>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it-IT"/>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p>
            <a:fld id="{F5D31388-1EA4-4B74-8FFA-0D39003D9700}" type="slidenum">
              <a:rPr lang="it-IT" smtClean="0"/>
              <a:t>‹#›</a:t>
            </a:fld>
            <a:endParaRPr lang="it-IT"/>
          </a:p>
        </p:txBody>
      </p:sp>
    </p:spTree>
    <p:extLst>
      <p:ext uri="{BB962C8B-B14F-4D97-AF65-F5344CB8AC3E}">
        <p14:creationId xmlns:p14="http://schemas.microsoft.com/office/powerpoint/2010/main" val="34838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jp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4.jpg"/><Relationship Id="rId4" Type="http://schemas.openxmlformats.org/officeDocument/2006/relationships/image" Target="../media/image25.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chart" Target="../charts/chart9.xml"/><Relationship Id="rId7" Type="http://schemas.openxmlformats.org/officeDocument/2006/relationships/image" Target="../media/image51.png"/><Relationship Id="rId2" Type="http://schemas.openxmlformats.org/officeDocument/2006/relationships/chart" Target="../charts/chart8.xml"/><Relationship Id="rId1" Type="http://schemas.openxmlformats.org/officeDocument/2006/relationships/slideLayout" Target="../slideLayouts/slideLayout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3.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58.jpg"/><Relationship Id="rId4" Type="http://schemas.openxmlformats.org/officeDocument/2006/relationships/image" Target="../media/image57.jpg"/></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58.jpg"/><Relationship Id="rId4" Type="http://schemas.openxmlformats.org/officeDocument/2006/relationships/image" Target="../media/image57.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6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34753" y="800100"/>
            <a:ext cx="3357793" cy="5143500"/>
          </a:xfrm>
          <a:prstGeom prst="rect">
            <a:avLst/>
          </a:prstGeom>
        </p:spPr>
      </p:pic>
      <p:sp>
        <p:nvSpPr>
          <p:cNvPr id="2" name="Titolo 1"/>
          <p:cNvSpPr>
            <a:spLocks noGrp="1"/>
          </p:cNvSpPr>
          <p:nvPr>
            <p:ph type="ctrTitle"/>
          </p:nvPr>
        </p:nvSpPr>
        <p:spPr>
          <a:xfrm>
            <a:off x="1143000" y="3069569"/>
            <a:ext cx="6858000" cy="1586567"/>
          </a:xfrm>
        </p:spPr>
        <p:txBody>
          <a:bodyPr>
            <a:normAutofit/>
          </a:bodyPr>
          <a:lstStyle/>
          <a:p>
            <a:r>
              <a:rPr lang="en-US" sz="3600" dirty="0"/>
              <a:t>Bioeconomy evaluation methods and tools in the </a:t>
            </a:r>
            <a:r>
              <a:rPr lang="en-US" sz="3600" dirty="0" err="1"/>
              <a:t>agro</a:t>
            </a:r>
            <a:r>
              <a:rPr lang="en-US" sz="3600" dirty="0"/>
              <a:t>-farming sector</a:t>
            </a:r>
          </a:p>
        </p:txBody>
      </p:sp>
      <p:sp>
        <p:nvSpPr>
          <p:cNvPr id="3" name="Sottotitolo 2"/>
          <p:cNvSpPr>
            <a:spLocks noGrp="1"/>
          </p:cNvSpPr>
          <p:nvPr>
            <p:ph type="subTitle" idx="1"/>
          </p:nvPr>
        </p:nvSpPr>
        <p:spPr>
          <a:xfrm>
            <a:off x="1143000" y="5013325"/>
            <a:ext cx="6858000" cy="1279525"/>
          </a:xfrm>
        </p:spPr>
        <p:txBody>
          <a:bodyPr>
            <a:normAutofit/>
          </a:bodyPr>
          <a:lstStyle/>
          <a:p>
            <a:r>
              <a:rPr lang="sv-SE" dirty="0"/>
              <a:t>Antra Kalnbaļķīte, RTU, Latvia</a:t>
            </a:r>
          </a:p>
          <a:p>
            <a:r>
              <a:rPr lang="sv-SE" dirty="0"/>
              <a:t>Ilze </a:t>
            </a:r>
            <a:r>
              <a:rPr lang="en-GB" sz="1800" dirty="0">
                <a:effectLst/>
                <a:latin typeface="Calibri" panose="020F0502020204030204" pitchFamily="34" charset="0"/>
                <a:ea typeface="Calibri" panose="020F0502020204030204" pitchFamily="34" charset="0"/>
                <a:cs typeface="Times New Roman" panose="02020603050405020304" pitchFamily="18" charset="0"/>
              </a:rPr>
              <a:t>Vamža, RTU, Latvia</a:t>
            </a:r>
            <a:endParaRPr lang="sv-SE" dirty="0"/>
          </a:p>
          <a:p>
            <a:endParaRPr lang="en-GB" dirty="0"/>
          </a:p>
        </p:txBody>
      </p:sp>
      <p:sp>
        <p:nvSpPr>
          <p:cNvPr id="4" name="Slide Number Placeholder 3"/>
          <p:cNvSpPr>
            <a:spLocks noGrp="1"/>
          </p:cNvSpPr>
          <p:nvPr>
            <p:ph type="sldNum" sz="quarter" idx="12"/>
          </p:nvPr>
        </p:nvSpPr>
        <p:spPr/>
        <p:txBody>
          <a:bodyPr/>
          <a:lstStyle/>
          <a:p>
            <a:fld id="{F5D31388-1EA4-4B74-8FFA-0D39003D9700}" type="slidenum">
              <a:rPr lang="it-IT" smtClean="0"/>
              <a:t>1</a:t>
            </a:fld>
            <a:endParaRPr lang="it-IT"/>
          </a:p>
        </p:txBody>
      </p:sp>
      <p:sp>
        <p:nvSpPr>
          <p:cNvPr id="8" name="CasellaDiTesto 9">
            <a:extLst>
              <a:ext uri="{FF2B5EF4-FFF2-40B4-BE49-F238E27FC236}">
                <a16:creationId xmlns:a16="http://schemas.microsoft.com/office/drawing/2014/main" id="{1A9F24D3-FBA3-4903-85CC-218C33772D02}"/>
              </a:ext>
            </a:extLst>
          </p:cNvPr>
          <p:cNvSpPr txBox="1"/>
          <p:nvPr/>
        </p:nvSpPr>
        <p:spPr>
          <a:xfrm>
            <a:off x="698767" y="1057672"/>
            <a:ext cx="8069675" cy="1754326"/>
          </a:xfrm>
          <a:prstGeom prst="rect">
            <a:avLst/>
          </a:prstGeom>
          <a:noFill/>
        </p:spPr>
        <p:txBody>
          <a:bodyPr wrap="square">
            <a:spAutoFit/>
          </a:bodyPr>
          <a:lstStyle/>
          <a:p>
            <a:pPr algn="ctr"/>
            <a:r>
              <a:rPr lang="en-US" dirty="0">
                <a:solidFill>
                  <a:srgbClr val="159A34"/>
                </a:solidFill>
                <a:latin typeface="Arial Rounded MT Bold" panose="020F0704030504030204" pitchFamily="34" charset="0"/>
                <a:ea typeface="+mj-ea"/>
                <a:cs typeface="+mj-cs"/>
              </a:rPr>
              <a:t>MODULE 2 </a:t>
            </a:r>
          </a:p>
          <a:p>
            <a:pPr algn="ctr"/>
            <a:r>
              <a:rPr lang="en-US" dirty="0" err="1">
                <a:solidFill>
                  <a:srgbClr val="159A34"/>
                </a:solidFill>
                <a:latin typeface="Arial Rounded MT Bold" panose="020F0704030504030204" pitchFamily="34" charset="0"/>
                <a:ea typeface="+mj-ea"/>
                <a:cs typeface="+mj-cs"/>
              </a:rPr>
              <a:t>Bioeconomy</a:t>
            </a:r>
            <a:r>
              <a:rPr lang="en-US" dirty="0">
                <a:solidFill>
                  <a:srgbClr val="159A34"/>
                </a:solidFill>
                <a:latin typeface="Arial Rounded MT Bold" panose="020F0704030504030204" pitchFamily="34" charset="0"/>
                <a:ea typeface="+mj-ea"/>
                <a:cs typeface="+mj-cs"/>
              </a:rPr>
              <a:t>, agrobiodiversity, biomass use, strategies and resources for sustainable rural development</a:t>
            </a:r>
          </a:p>
          <a:p>
            <a:pPr algn="ctr"/>
            <a:endParaRPr lang="en-US" dirty="0">
              <a:solidFill>
                <a:srgbClr val="159A34"/>
              </a:solidFill>
              <a:latin typeface="Arial Rounded MT Bold" panose="020F0704030504030204" pitchFamily="34" charset="0"/>
              <a:ea typeface="+mj-ea"/>
              <a:cs typeface="+mj-cs"/>
            </a:endParaRPr>
          </a:p>
          <a:p>
            <a:pPr algn="ctr"/>
            <a:r>
              <a:rPr lang="en-US" dirty="0">
                <a:solidFill>
                  <a:srgbClr val="159A34"/>
                </a:solidFill>
                <a:latin typeface="Arial Rounded MT Bold" panose="020F0704030504030204" pitchFamily="34" charset="0"/>
                <a:ea typeface="+mj-ea"/>
                <a:cs typeface="+mj-cs"/>
              </a:rPr>
              <a:t>UNIT 3</a:t>
            </a:r>
          </a:p>
          <a:p>
            <a:pPr algn="ctr"/>
            <a:r>
              <a:rPr lang="en-GB" dirty="0" err="1">
                <a:solidFill>
                  <a:srgbClr val="159A34"/>
                </a:solidFill>
                <a:latin typeface="Arial Rounded MT Bold" panose="020F0704030504030204" pitchFamily="34" charset="0"/>
                <a:ea typeface="+mj-ea"/>
                <a:cs typeface="+mj-cs"/>
              </a:rPr>
              <a:t>Bioeconomy</a:t>
            </a:r>
            <a:r>
              <a:rPr lang="en-GB" dirty="0">
                <a:solidFill>
                  <a:srgbClr val="159A34"/>
                </a:solidFill>
                <a:latin typeface="Arial Rounded MT Bold" panose="020F0704030504030204" pitchFamily="34" charset="0"/>
                <a:ea typeface="+mj-ea"/>
                <a:cs typeface="+mj-cs"/>
              </a:rPr>
              <a:t> evaluation methods in the agro-farming sector</a:t>
            </a:r>
            <a:endParaRPr lang="it-IT" dirty="0">
              <a:solidFill>
                <a:srgbClr val="159A34"/>
              </a:solidFill>
              <a:latin typeface="Arial Rounded MT Bold" panose="020F0704030504030204" pitchFamily="34" charset="0"/>
              <a:ea typeface="+mj-ea"/>
              <a:cs typeface="+mj-cs"/>
            </a:endParaRPr>
          </a:p>
        </p:txBody>
      </p:sp>
    </p:spTree>
    <p:extLst>
      <p:ext uri="{BB962C8B-B14F-4D97-AF65-F5344CB8AC3E}">
        <p14:creationId xmlns:p14="http://schemas.microsoft.com/office/powerpoint/2010/main" val="161809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Grp="1"/>
          </p:cNvGraphicFramePr>
          <p:nvPr>
            <p:extLst>
              <p:ext uri="{D42A27DB-BD31-4B8C-83A1-F6EECF244321}">
                <p14:modId xmlns:p14="http://schemas.microsoft.com/office/powerpoint/2010/main" val="493750288"/>
              </p:ext>
            </p:extLst>
          </p:nvPr>
        </p:nvGraphicFramePr>
        <p:xfrm>
          <a:off x="280149" y="992037"/>
          <a:ext cx="8674069" cy="5114553"/>
        </p:xfrm>
        <a:graphic>
          <a:graphicData uri="http://schemas.openxmlformats.org/drawingml/2006/table">
            <a:tbl>
              <a:tblPr firstRow="1" bandRow="1">
                <a:tableStyleId>{912C8C85-51F0-491E-9774-3900AFEF0FD7}</a:tableStyleId>
              </a:tblPr>
              <a:tblGrid>
                <a:gridCol w="2216314">
                  <a:extLst>
                    <a:ext uri="{9D8B030D-6E8A-4147-A177-3AD203B41FA5}">
                      <a16:colId xmlns:a16="http://schemas.microsoft.com/office/drawing/2014/main" val="20000"/>
                    </a:ext>
                  </a:extLst>
                </a:gridCol>
                <a:gridCol w="1566279">
                  <a:extLst>
                    <a:ext uri="{9D8B030D-6E8A-4147-A177-3AD203B41FA5}">
                      <a16:colId xmlns:a16="http://schemas.microsoft.com/office/drawing/2014/main" val="20001"/>
                    </a:ext>
                  </a:extLst>
                </a:gridCol>
                <a:gridCol w="4891476">
                  <a:extLst>
                    <a:ext uri="{9D8B030D-6E8A-4147-A177-3AD203B41FA5}">
                      <a16:colId xmlns:a16="http://schemas.microsoft.com/office/drawing/2014/main" val="20002"/>
                    </a:ext>
                  </a:extLst>
                </a:gridCol>
              </a:tblGrid>
              <a:tr h="351789">
                <a:tc>
                  <a:txBody>
                    <a:bodyPr/>
                    <a:lstStyle/>
                    <a:p>
                      <a:pPr marL="90805">
                        <a:lnSpc>
                          <a:spcPct val="100000"/>
                        </a:lnSpc>
                        <a:spcBef>
                          <a:spcPts val="229"/>
                        </a:spcBef>
                      </a:pPr>
                      <a:r>
                        <a:rPr sz="1400" spc="-5" dirty="0">
                          <a:latin typeface="Arial" panose="020B0604020202020204" pitchFamily="34" charset="0"/>
                          <a:cs typeface="Arial" panose="020B0604020202020204" pitchFamily="34" charset="0"/>
                        </a:rPr>
                        <a:t>Problem</a:t>
                      </a:r>
                      <a:endParaRPr sz="1400" dirty="0">
                        <a:latin typeface="Arial" panose="020B0604020202020204" pitchFamily="34" charset="0"/>
                        <a:cs typeface="Arial" panose="020B0604020202020204" pitchFamily="34" charset="0"/>
                      </a:endParaRPr>
                    </a:p>
                  </a:txBody>
                  <a:tcPr marL="0" marR="0" marT="29209" marB="0"/>
                </a:tc>
                <a:tc>
                  <a:txBody>
                    <a:bodyPr/>
                    <a:lstStyle/>
                    <a:p>
                      <a:pPr marL="161290">
                        <a:lnSpc>
                          <a:spcPct val="100000"/>
                        </a:lnSpc>
                        <a:spcBef>
                          <a:spcPts val="229"/>
                        </a:spcBef>
                      </a:pPr>
                      <a:r>
                        <a:rPr sz="1400" spc="-15" dirty="0">
                          <a:latin typeface="Arial" panose="020B0604020202020204" pitchFamily="34" charset="0"/>
                          <a:cs typeface="Arial" panose="020B0604020202020204" pitchFamily="34" charset="0"/>
                        </a:rPr>
                        <a:t>MCDA</a:t>
                      </a:r>
                      <a:r>
                        <a:rPr sz="1400" spc="-2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methods</a:t>
                      </a:r>
                      <a:endParaRPr sz="1400">
                        <a:latin typeface="Arial" panose="020B0604020202020204" pitchFamily="34" charset="0"/>
                        <a:cs typeface="Arial" panose="020B0604020202020204" pitchFamily="34" charset="0"/>
                      </a:endParaRPr>
                    </a:p>
                  </a:txBody>
                  <a:tcPr marL="0" marR="0" marT="29209" marB="0"/>
                </a:tc>
                <a:tc>
                  <a:txBody>
                    <a:bodyPr/>
                    <a:lstStyle/>
                    <a:p>
                      <a:pPr marL="158115">
                        <a:lnSpc>
                          <a:spcPct val="100000"/>
                        </a:lnSpc>
                        <a:spcBef>
                          <a:spcPts val="229"/>
                        </a:spcBef>
                      </a:pPr>
                      <a:r>
                        <a:rPr sz="1400" spc="-10" dirty="0">
                          <a:latin typeface="Arial" panose="020B0604020202020204" pitchFamily="34" charset="0"/>
                          <a:cs typeface="Arial" panose="020B0604020202020204" pitchFamily="34" charset="0"/>
                        </a:rPr>
                        <a:t>Software</a:t>
                      </a:r>
                      <a:endParaRPr sz="1400">
                        <a:latin typeface="Arial" panose="020B0604020202020204" pitchFamily="34" charset="0"/>
                        <a:cs typeface="Arial" panose="020B0604020202020204" pitchFamily="34" charset="0"/>
                      </a:endParaRPr>
                    </a:p>
                  </a:txBody>
                  <a:tcPr marL="0" marR="0" marT="29209" marB="0"/>
                </a:tc>
                <a:extLst>
                  <a:ext uri="{0D108BD9-81ED-4DB2-BD59-A6C34878D82A}">
                    <a16:rowId xmlns:a16="http://schemas.microsoft.com/office/drawing/2014/main" val="10000"/>
                  </a:ext>
                </a:extLst>
              </a:tr>
              <a:tr h="318919">
                <a:tc rowSpan="2">
                  <a:txBody>
                    <a:bodyPr/>
                    <a:lstStyle/>
                    <a:p>
                      <a:pPr marL="90805">
                        <a:lnSpc>
                          <a:spcPct val="100000"/>
                        </a:lnSpc>
                        <a:spcBef>
                          <a:spcPts val="240"/>
                        </a:spcBef>
                      </a:pPr>
                      <a:r>
                        <a:rPr sz="1200" dirty="0">
                          <a:latin typeface="Arial" panose="020B0604020202020204" pitchFamily="34" charset="0"/>
                          <a:cs typeface="Arial" panose="020B0604020202020204" pitchFamily="34" charset="0"/>
                        </a:rPr>
                        <a:t>Ranking, </a:t>
                      </a:r>
                      <a:r>
                        <a:rPr sz="1200" spc="-5" dirty="0">
                          <a:latin typeface="Arial" panose="020B0604020202020204" pitchFamily="34" charset="0"/>
                          <a:cs typeface="Arial" panose="020B0604020202020204" pitchFamily="34" charset="0"/>
                        </a:rPr>
                        <a:t>description,</a:t>
                      </a:r>
                      <a:r>
                        <a:rPr sz="1200" spc="-7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choice</a:t>
                      </a:r>
                    </a:p>
                    <a:p>
                      <a:pPr marL="90805">
                        <a:lnSpc>
                          <a:spcPct val="100000"/>
                        </a:lnSpc>
                      </a:pPr>
                      <a:r>
                        <a:rPr sz="1200" dirty="0">
                          <a:latin typeface="Arial" panose="020B0604020202020204" pitchFamily="34" charset="0"/>
                          <a:cs typeface="Arial" panose="020B0604020202020204" pitchFamily="34" charset="0"/>
                        </a:rPr>
                        <a:t>Ranking,</a:t>
                      </a:r>
                      <a:r>
                        <a:rPr sz="1200" spc="-2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choice</a:t>
                      </a:r>
                    </a:p>
                  </a:txBody>
                  <a:tcPr marL="0" marR="0" marT="30480" marB="0"/>
                </a:tc>
                <a:tc>
                  <a:txBody>
                    <a:bodyPr/>
                    <a:lstStyle/>
                    <a:p>
                      <a:pPr marL="161290">
                        <a:lnSpc>
                          <a:spcPct val="100000"/>
                        </a:lnSpc>
                        <a:spcBef>
                          <a:spcPts val="240"/>
                        </a:spcBef>
                      </a:pPr>
                      <a:r>
                        <a:rPr sz="1200" spc="-10" dirty="0">
                          <a:latin typeface="Arial" panose="020B0604020202020204" pitchFamily="34" charset="0"/>
                          <a:cs typeface="Arial" panose="020B0604020202020204" pitchFamily="34" charset="0"/>
                        </a:rPr>
                        <a:t>PROMETHEE-GAIA</a:t>
                      </a:r>
                      <a:endParaRPr sz="1200">
                        <a:latin typeface="Arial" panose="020B0604020202020204" pitchFamily="34" charset="0"/>
                        <a:cs typeface="Arial" panose="020B0604020202020204" pitchFamily="34" charset="0"/>
                      </a:endParaRPr>
                    </a:p>
                  </a:txBody>
                  <a:tcPr marL="0" marR="0" marT="30480" marB="0"/>
                </a:tc>
                <a:tc>
                  <a:txBody>
                    <a:bodyPr/>
                    <a:lstStyle/>
                    <a:p>
                      <a:pPr marL="158115">
                        <a:lnSpc>
                          <a:spcPct val="100000"/>
                        </a:lnSpc>
                        <a:spcBef>
                          <a:spcPts val="240"/>
                        </a:spcBef>
                      </a:pPr>
                      <a:r>
                        <a:rPr sz="1200" spc="-5" dirty="0">
                          <a:latin typeface="Arial" panose="020B0604020202020204" pitchFamily="34" charset="0"/>
                          <a:cs typeface="Arial" panose="020B0604020202020204" pitchFamily="34" charset="0"/>
                        </a:rPr>
                        <a:t>Decision Lab, D-Sight, Smart </a:t>
                      </a:r>
                      <a:r>
                        <a:rPr sz="1200" spc="-15" dirty="0">
                          <a:latin typeface="Arial" panose="020B0604020202020204" pitchFamily="34" charset="0"/>
                          <a:cs typeface="Arial" panose="020B0604020202020204" pitchFamily="34" charset="0"/>
                        </a:rPr>
                        <a:t>Picker </a:t>
                      </a:r>
                      <a:r>
                        <a:rPr sz="1200" spc="-10" dirty="0">
                          <a:latin typeface="Arial" panose="020B0604020202020204" pitchFamily="34" charset="0"/>
                          <a:cs typeface="Arial" panose="020B0604020202020204" pitchFamily="34" charset="0"/>
                        </a:rPr>
                        <a:t>Pro, </a:t>
                      </a:r>
                      <a:r>
                        <a:rPr sz="1200" spc="-5" dirty="0">
                          <a:latin typeface="Arial" panose="020B0604020202020204" pitchFamily="34" charset="0"/>
                          <a:cs typeface="Arial" panose="020B0604020202020204" pitchFamily="34" charset="0"/>
                        </a:rPr>
                        <a:t>Visual</a:t>
                      </a:r>
                      <a:r>
                        <a:rPr sz="1200" spc="6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Promethee</a:t>
                      </a:r>
                      <a:endParaRPr sz="1200">
                        <a:latin typeface="Arial" panose="020B0604020202020204" pitchFamily="34" charset="0"/>
                        <a:cs typeface="Arial" panose="020B0604020202020204" pitchFamily="34" charset="0"/>
                      </a:endParaRPr>
                    </a:p>
                  </a:txBody>
                  <a:tcPr marL="0" marR="0" marT="30480" marB="0"/>
                </a:tc>
                <a:extLst>
                  <a:ext uri="{0D108BD9-81ED-4DB2-BD59-A6C34878D82A}">
                    <a16:rowId xmlns:a16="http://schemas.microsoft.com/office/drawing/2014/main" val="10001"/>
                  </a:ext>
                </a:extLst>
              </a:tr>
              <a:tr h="308428">
                <a:tc vMerge="1">
                  <a:txBody>
                    <a:bodyPr/>
                    <a:lstStyle/>
                    <a:p>
                      <a:endParaRPr/>
                    </a:p>
                  </a:txBody>
                  <a:tcPr marL="0" marR="0" marT="30480" marB="0">
                    <a:lnT w="12700">
                      <a:solidFill>
                        <a:srgbClr val="000000"/>
                      </a:solidFill>
                      <a:prstDash val="solid"/>
                    </a:lnT>
                    <a:solidFill>
                      <a:srgbClr val="CCCCCC"/>
                    </a:solidFill>
                  </a:tcPr>
                </a:tc>
                <a:tc>
                  <a:txBody>
                    <a:bodyPr/>
                    <a:lstStyle/>
                    <a:p>
                      <a:pPr marL="161290">
                        <a:lnSpc>
                          <a:spcPct val="100000"/>
                        </a:lnSpc>
                        <a:spcBef>
                          <a:spcPts val="90"/>
                        </a:spcBef>
                      </a:pPr>
                      <a:r>
                        <a:rPr sz="1200" spc="-10" dirty="0">
                          <a:latin typeface="Arial" panose="020B0604020202020204" pitchFamily="34" charset="0"/>
                          <a:cs typeface="Arial" panose="020B0604020202020204" pitchFamily="34" charset="0"/>
                        </a:rPr>
                        <a:t>PROMETHEE</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10" dirty="0">
                          <a:latin typeface="Arial" panose="020B0604020202020204" pitchFamily="34" charset="0"/>
                          <a:cs typeface="Arial" panose="020B0604020202020204" pitchFamily="34" charset="0"/>
                        </a:rPr>
                        <a:t>DECERNS</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2"/>
                  </a:ext>
                </a:extLst>
              </a:tr>
              <a:tr h="201421">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10" dirty="0">
                          <a:latin typeface="Arial" panose="020B0604020202020204" pitchFamily="34" charset="0"/>
                          <a:cs typeface="Arial" panose="020B0604020202020204" pitchFamily="34" charset="0"/>
                        </a:rPr>
                        <a:t>ELECTRE</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10" dirty="0">
                          <a:latin typeface="Arial" panose="020B0604020202020204" pitchFamily="34" charset="0"/>
                          <a:cs typeface="Arial" panose="020B0604020202020204" pitchFamily="34" charset="0"/>
                        </a:rPr>
                        <a:t>Electre </a:t>
                      </a:r>
                      <a:r>
                        <a:rPr sz="1200" dirty="0">
                          <a:latin typeface="Arial" panose="020B0604020202020204" pitchFamily="34" charset="0"/>
                          <a:cs typeface="Arial" panose="020B0604020202020204" pitchFamily="34" charset="0"/>
                        </a:rPr>
                        <a:t>IS, </a:t>
                      </a:r>
                      <a:r>
                        <a:rPr sz="1200" spc="-5" dirty="0">
                          <a:latin typeface="Arial" panose="020B0604020202020204" pitchFamily="34" charset="0"/>
                          <a:cs typeface="Arial" panose="020B0604020202020204" pitchFamily="34" charset="0"/>
                        </a:rPr>
                        <a:t>Electre</a:t>
                      </a:r>
                      <a:r>
                        <a:rPr sz="1200" dirty="0">
                          <a:latin typeface="Arial" panose="020B0604020202020204" pitchFamily="34" charset="0"/>
                          <a:cs typeface="Arial" panose="020B0604020202020204" pitchFamily="34" charset="0"/>
                        </a:rPr>
                        <a:t> III-IV</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3"/>
                  </a:ext>
                </a:extLst>
              </a:tr>
              <a:tr h="201359">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50" dirty="0">
                          <a:latin typeface="Arial" panose="020B0604020202020204" pitchFamily="34" charset="0"/>
                          <a:cs typeface="Arial" panose="020B0604020202020204" pitchFamily="34" charset="0"/>
                        </a:rPr>
                        <a:t>UTA</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5" dirty="0">
                          <a:latin typeface="Arial" panose="020B0604020202020204" pitchFamily="34" charset="0"/>
                          <a:cs typeface="Arial" panose="020B0604020202020204" pitchFamily="34" charset="0"/>
                        </a:rPr>
                        <a:t>Right Choice, </a:t>
                      </a:r>
                      <a:r>
                        <a:rPr sz="1200" spc="-30" dirty="0">
                          <a:latin typeface="Arial" panose="020B0604020202020204" pitchFamily="34" charset="0"/>
                          <a:cs typeface="Arial" panose="020B0604020202020204" pitchFamily="34" charset="0"/>
                        </a:rPr>
                        <a:t>UTA+,</a:t>
                      </a:r>
                      <a:r>
                        <a:rPr sz="1200" spc="-2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DECERNS</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4"/>
                  </a:ext>
                </a:extLst>
              </a:tr>
              <a:tr h="761627">
                <a:tc>
                  <a:txBody>
                    <a:bodyPr/>
                    <a:lstStyle/>
                    <a:p>
                      <a:pPr>
                        <a:lnSpc>
                          <a:spcPct val="100000"/>
                        </a:lnSpc>
                      </a:pPr>
                      <a:endParaRPr sz="1200" dirty="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5" dirty="0">
                          <a:latin typeface="Arial" panose="020B0604020202020204" pitchFamily="34" charset="0"/>
                          <a:cs typeface="Arial" panose="020B0604020202020204" pitchFamily="34" charset="0"/>
                        </a:rPr>
                        <a:t>AHP</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10" dirty="0">
                          <a:latin typeface="Arial" panose="020B0604020202020204" pitchFamily="34" charset="0"/>
                          <a:cs typeface="Arial" panose="020B0604020202020204" pitchFamily="34" charset="0"/>
                        </a:rPr>
                        <a:t>MakeItRational,</a:t>
                      </a:r>
                      <a:r>
                        <a:rPr sz="1200" spc="-35" dirty="0">
                          <a:latin typeface="Arial" panose="020B0604020202020204" pitchFamily="34" charset="0"/>
                          <a:cs typeface="Arial" panose="020B0604020202020204" pitchFamily="34" charset="0"/>
                        </a:rPr>
                        <a:t> </a:t>
                      </a:r>
                      <a:r>
                        <a:rPr sz="1200" spc="-5" dirty="0">
                          <a:latin typeface="Arial" panose="020B0604020202020204" pitchFamily="34" charset="0"/>
                          <a:cs typeface="Arial" panose="020B0604020202020204" pitchFamily="34" charset="0"/>
                        </a:rPr>
                        <a:t>ExpertChoice,</a:t>
                      </a:r>
                      <a:endParaRPr sz="1200">
                        <a:latin typeface="Arial" panose="020B0604020202020204" pitchFamily="34" charset="0"/>
                        <a:cs typeface="Arial" panose="020B0604020202020204" pitchFamily="34" charset="0"/>
                      </a:endParaRPr>
                    </a:p>
                    <a:p>
                      <a:pPr marL="158115" marR="430530">
                        <a:lnSpc>
                          <a:spcPct val="100000"/>
                        </a:lnSpc>
                      </a:pPr>
                      <a:r>
                        <a:rPr sz="1200" spc="-10" dirty="0">
                          <a:latin typeface="Arial" panose="020B0604020202020204" pitchFamily="34" charset="0"/>
                          <a:cs typeface="Arial" panose="020B0604020202020204" pitchFamily="34" charset="0"/>
                        </a:rPr>
                        <a:t>Decision </a:t>
                      </a:r>
                      <a:r>
                        <a:rPr sz="1200" spc="-5" dirty="0">
                          <a:latin typeface="Arial" panose="020B0604020202020204" pitchFamily="34" charset="0"/>
                          <a:cs typeface="Arial" panose="020B0604020202020204" pitchFamily="34" charset="0"/>
                        </a:rPr>
                        <a:t>Lens, HIPRE </a:t>
                      </a:r>
                      <a:r>
                        <a:rPr sz="1200" dirty="0">
                          <a:latin typeface="Arial" panose="020B0604020202020204" pitchFamily="34" charset="0"/>
                          <a:cs typeface="Arial" panose="020B0604020202020204" pitchFamily="34" charset="0"/>
                        </a:rPr>
                        <a:t>3+, </a:t>
                      </a:r>
                      <a:r>
                        <a:rPr sz="1200" spc="-5" dirty="0">
                          <a:latin typeface="Arial" panose="020B0604020202020204" pitchFamily="34" charset="0"/>
                          <a:cs typeface="Arial" panose="020B0604020202020204" pitchFamily="34" charset="0"/>
                        </a:rPr>
                        <a:t>RightChoiceDSS, </a:t>
                      </a:r>
                      <a:r>
                        <a:rPr sz="1200" spc="-10" dirty="0">
                          <a:latin typeface="Arial" panose="020B0604020202020204" pitchFamily="34" charset="0"/>
                          <a:cs typeface="Arial" panose="020B0604020202020204" pitchFamily="34" charset="0"/>
                        </a:rPr>
                        <a:t>Criterium, EasyMind,  </a:t>
                      </a:r>
                      <a:r>
                        <a:rPr sz="1200" spc="-15" dirty="0">
                          <a:latin typeface="Arial" panose="020B0604020202020204" pitchFamily="34" charset="0"/>
                          <a:cs typeface="Arial" panose="020B0604020202020204" pitchFamily="34" charset="0"/>
                        </a:rPr>
                        <a:t>Questfox, </a:t>
                      </a:r>
                      <a:r>
                        <a:rPr sz="1200" spc="-10" dirty="0">
                          <a:latin typeface="Arial" panose="020B0604020202020204" pitchFamily="34" charset="0"/>
                          <a:cs typeface="Arial" panose="020B0604020202020204" pitchFamily="34" charset="0"/>
                        </a:rPr>
                        <a:t>ChoiceResults, </a:t>
                      </a:r>
                      <a:r>
                        <a:rPr sz="1200" spc="-35" dirty="0">
                          <a:latin typeface="Arial" panose="020B0604020202020204" pitchFamily="34" charset="0"/>
                          <a:cs typeface="Arial" panose="020B0604020202020204" pitchFamily="34" charset="0"/>
                        </a:rPr>
                        <a:t>123AHP,</a:t>
                      </a:r>
                      <a:r>
                        <a:rPr sz="1200" spc="5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DECERNS</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5"/>
                  </a:ext>
                </a:extLst>
              </a:tr>
              <a:tr h="201421">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dirty="0">
                          <a:latin typeface="Arial" panose="020B0604020202020204" pitchFamily="34" charset="0"/>
                          <a:cs typeface="Arial" panose="020B0604020202020204" pitchFamily="34" charset="0"/>
                        </a:rPr>
                        <a:t>ANP</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dirty="0">
                          <a:latin typeface="Arial" panose="020B0604020202020204" pitchFamily="34" charset="0"/>
                          <a:cs typeface="Arial" panose="020B0604020202020204" pitchFamily="34" charset="0"/>
                        </a:rPr>
                        <a:t>Super </a:t>
                      </a:r>
                      <a:r>
                        <a:rPr sz="1200" spc="-5" dirty="0">
                          <a:latin typeface="Arial" panose="020B0604020202020204" pitchFamily="34" charset="0"/>
                          <a:cs typeface="Arial" panose="020B0604020202020204" pitchFamily="34" charset="0"/>
                        </a:rPr>
                        <a:t>Decisions, </a:t>
                      </a:r>
                      <a:r>
                        <a:rPr sz="1200" spc="-10" dirty="0">
                          <a:latin typeface="Arial" panose="020B0604020202020204" pitchFamily="34" charset="0"/>
                          <a:cs typeface="Arial" panose="020B0604020202020204" pitchFamily="34" charset="0"/>
                        </a:rPr>
                        <a:t>Decision</a:t>
                      </a:r>
                      <a:r>
                        <a:rPr sz="1200" spc="-40" dirty="0">
                          <a:latin typeface="Arial" panose="020B0604020202020204" pitchFamily="34" charset="0"/>
                          <a:cs typeface="Arial" panose="020B0604020202020204" pitchFamily="34" charset="0"/>
                        </a:rPr>
                        <a:t> </a:t>
                      </a:r>
                      <a:r>
                        <a:rPr sz="1200" spc="-5" dirty="0">
                          <a:latin typeface="Arial" panose="020B0604020202020204" pitchFamily="34" charset="0"/>
                          <a:cs typeface="Arial" panose="020B0604020202020204" pitchFamily="34" charset="0"/>
                        </a:rPr>
                        <a:t>Lens</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6"/>
                  </a:ext>
                </a:extLst>
              </a:tr>
              <a:tr h="201359">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5" dirty="0">
                          <a:latin typeface="Arial" panose="020B0604020202020204" pitchFamily="34" charset="0"/>
                          <a:cs typeface="Arial" panose="020B0604020202020204" pitchFamily="34" charset="0"/>
                        </a:rPr>
                        <a:t>MACBETH</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10" dirty="0">
                          <a:latin typeface="Arial" panose="020B0604020202020204" pitchFamily="34" charset="0"/>
                          <a:cs typeface="Arial" panose="020B0604020202020204" pitchFamily="34" charset="0"/>
                        </a:rPr>
                        <a:t>M-MACBETH</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7"/>
                  </a:ext>
                </a:extLst>
              </a:tr>
              <a:tr h="201575">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15" dirty="0">
                          <a:latin typeface="Arial" panose="020B0604020202020204" pitchFamily="34" charset="0"/>
                          <a:cs typeface="Arial" panose="020B0604020202020204" pitchFamily="34" charset="0"/>
                        </a:rPr>
                        <a:t>TOPSIS</a:t>
                      </a:r>
                      <a:endParaRPr sz="1200">
                        <a:latin typeface="Arial" panose="020B0604020202020204" pitchFamily="34" charset="0"/>
                        <a:cs typeface="Arial" panose="020B0604020202020204" pitchFamily="34" charset="0"/>
                      </a:endParaRPr>
                    </a:p>
                  </a:txBody>
                  <a:tcPr marL="0" marR="0" marT="11430" marB="0"/>
                </a:tc>
                <a:tc>
                  <a:txBody>
                    <a:bodyPr/>
                    <a:lstStyle/>
                    <a:p>
                      <a:pPr marL="158115">
                        <a:lnSpc>
                          <a:spcPct val="100000"/>
                        </a:lnSpc>
                        <a:spcBef>
                          <a:spcPts val="90"/>
                        </a:spcBef>
                      </a:pPr>
                      <a:r>
                        <a:rPr sz="1200" spc="-10" dirty="0">
                          <a:latin typeface="Arial" panose="020B0604020202020204" pitchFamily="34" charset="0"/>
                          <a:cs typeface="Arial" panose="020B0604020202020204" pitchFamily="34" charset="0"/>
                        </a:rPr>
                        <a:t>DECERNS</a:t>
                      </a:r>
                      <a:endParaRPr sz="120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8"/>
                  </a:ext>
                </a:extLst>
              </a:tr>
              <a:tr h="476279">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marL="161290">
                        <a:lnSpc>
                          <a:spcPct val="100000"/>
                        </a:lnSpc>
                        <a:spcBef>
                          <a:spcPts val="90"/>
                        </a:spcBef>
                      </a:pPr>
                      <a:r>
                        <a:rPr sz="1200" spc="-15" dirty="0">
                          <a:latin typeface="Arial" panose="020B0604020202020204" pitchFamily="34" charset="0"/>
                          <a:cs typeface="Arial" panose="020B0604020202020204" pitchFamily="34" charset="0"/>
                        </a:rPr>
                        <a:t>DEA</a:t>
                      </a:r>
                      <a:endParaRPr sz="1200">
                        <a:latin typeface="Arial" panose="020B0604020202020204" pitchFamily="34" charset="0"/>
                        <a:cs typeface="Arial" panose="020B0604020202020204" pitchFamily="34" charset="0"/>
                      </a:endParaRPr>
                    </a:p>
                  </a:txBody>
                  <a:tcPr marL="0" marR="0" marT="11430" marB="0"/>
                </a:tc>
                <a:tc>
                  <a:txBody>
                    <a:bodyPr/>
                    <a:lstStyle/>
                    <a:p>
                      <a:pPr marL="158115" marR="331470">
                        <a:lnSpc>
                          <a:spcPct val="100000"/>
                        </a:lnSpc>
                        <a:spcBef>
                          <a:spcPts val="90"/>
                        </a:spcBef>
                      </a:pPr>
                      <a:r>
                        <a:rPr sz="1200" spc="-5" dirty="0">
                          <a:latin typeface="Arial" panose="020B0604020202020204" pitchFamily="34" charset="0"/>
                          <a:cs typeface="Arial" panose="020B0604020202020204" pitchFamily="34" charset="0"/>
                        </a:rPr>
                        <a:t>Win4DEAP, </a:t>
                      </a:r>
                      <a:r>
                        <a:rPr sz="1200" spc="-10" dirty="0">
                          <a:latin typeface="Arial" panose="020B0604020202020204" pitchFamily="34" charset="0"/>
                          <a:cs typeface="Arial" panose="020B0604020202020204" pitchFamily="34" charset="0"/>
                        </a:rPr>
                        <a:t>Efficiency </a:t>
                      </a:r>
                      <a:r>
                        <a:rPr sz="1200" spc="-5" dirty="0">
                          <a:latin typeface="Arial" panose="020B0604020202020204" pitchFamily="34" charset="0"/>
                          <a:cs typeface="Arial" panose="020B0604020202020204" pitchFamily="34" charset="0"/>
                        </a:rPr>
                        <a:t>Measurement </a:t>
                      </a:r>
                      <a:r>
                        <a:rPr sz="1200" spc="-15" dirty="0">
                          <a:latin typeface="Arial" panose="020B0604020202020204" pitchFamily="34" charset="0"/>
                          <a:cs typeface="Arial" panose="020B0604020202020204" pitchFamily="34" charset="0"/>
                        </a:rPr>
                        <a:t>System, DEA </a:t>
                      </a:r>
                      <a:r>
                        <a:rPr sz="1200" spc="-5" dirty="0">
                          <a:latin typeface="Arial" panose="020B0604020202020204" pitchFamily="34" charset="0"/>
                          <a:cs typeface="Arial" panose="020B0604020202020204" pitchFamily="34" charset="0"/>
                        </a:rPr>
                        <a:t>Solver Online,  </a:t>
                      </a:r>
                      <a:r>
                        <a:rPr sz="1200" spc="-25" dirty="0">
                          <a:latin typeface="Arial" panose="020B0604020202020204" pitchFamily="34" charset="0"/>
                          <a:cs typeface="Arial" panose="020B0604020202020204" pitchFamily="34" charset="0"/>
                        </a:rPr>
                        <a:t>DEAFrontier, </a:t>
                      </a:r>
                      <a:r>
                        <a:rPr sz="1400" spc="-10" dirty="0">
                          <a:latin typeface="Arial" panose="020B0604020202020204" pitchFamily="34" charset="0"/>
                          <a:cs typeface="Arial" panose="020B0604020202020204" pitchFamily="34" charset="0"/>
                        </a:rPr>
                        <a:t>DEA-Solver </a:t>
                      </a:r>
                      <a:r>
                        <a:rPr sz="1200" spc="-20" dirty="0">
                          <a:latin typeface="Arial" panose="020B0604020202020204" pitchFamily="34" charset="0"/>
                          <a:cs typeface="Arial" panose="020B0604020202020204" pitchFamily="34" charset="0"/>
                        </a:rPr>
                        <a:t>PRO, </a:t>
                      </a:r>
                      <a:r>
                        <a:rPr sz="1200" spc="-10" dirty="0">
                          <a:latin typeface="Arial" panose="020B0604020202020204" pitchFamily="34" charset="0"/>
                          <a:cs typeface="Arial" panose="020B0604020202020204" pitchFamily="34" charset="0"/>
                        </a:rPr>
                        <a:t>Frontier</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Analyst</a:t>
                      </a:r>
                      <a:endParaRPr sz="1200" dirty="0">
                        <a:latin typeface="Arial" panose="020B0604020202020204" pitchFamily="34" charset="0"/>
                        <a:cs typeface="Arial" panose="020B0604020202020204" pitchFamily="34" charset="0"/>
                      </a:endParaRPr>
                    </a:p>
                  </a:txBody>
                  <a:tcPr marL="0" marR="0" marT="11430" marB="0"/>
                </a:tc>
                <a:extLst>
                  <a:ext uri="{0D108BD9-81ED-4DB2-BD59-A6C34878D82A}">
                    <a16:rowId xmlns:a16="http://schemas.microsoft.com/office/drawing/2014/main" val="10009"/>
                  </a:ext>
                </a:extLst>
              </a:tr>
              <a:tr h="319268">
                <a:tc>
                  <a:txBody>
                    <a:bodyPr/>
                    <a:lstStyle/>
                    <a:p>
                      <a:pPr marL="90805">
                        <a:lnSpc>
                          <a:spcPct val="100000"/>
                        </a:lnSpc>
                        <a:spcBef>
                          <a:spcPts val="245"/>
                        </a:spcBef>
                      </a:pPr>
                      <a:r>
                        <a:rPr sz="1200" spc="-5" dirty="0">
                          <a:latin typeface="Arial" panose="020B0604020202020204" pitchFamily="34" charset="0"/>
                          <a:cs typeface="Arial" panose="020B0604020202020204" pitchFamily="34" charset="0"/>
                        </a:rPr>
                        <a:t>Choice</a:t>
                      </a:r>
                      <a:endParaRPr sz="1200">
                        <a:latin typeface="Arial" panose="020B0604020202020204" pitchFamily="34" charset="0"/>
                        <a:cs typeface="Arial" panose="020B0604020202020204" pitchFamily="34" charset="0"/>
                      </a:endParaRPr>
                    </a:p>
                  </a:txBody>
                  <a:tcPr marL="0" marR="0" marT="31115" marB="0"/>
                </a:tc>
                <a:tc>
                  <a:txBody>
                    <a:bodyPr/>
                    <a:lstStyle/>
                    <a:p>
                      <a:pPr marL="161290">
                        <a:lnSpc>
                          <a:spcPct val="100000"/>
                        </a:lnSpc>
                        <a:spcBef>
                          <a:spcPts val="245"/>
                        </a:spcBef>
                      </a:pPr>
                      <a:r>
                        <a:rPr sz="1200" dirty="0">
                          <a:latin typeface="Arial" panose="020B0604020202020204" pitchFamily="34" charset="0"/>
                          <a:cs typeface="Arial" panose="020B0604020202020204" pitchFamily="34" charset="0"/>
                        </a:rPr>
                        <a:t>Goal</a:t>
                      </a:r>
                      <a:r>
                        <a:rPr sz="1200" spc="-10" dirty="0">
                          <a:latin typeface="Arial" panose="020B0604020202020204" pitchFamily="34" charset="0"/>
                          <a:cs typeface="Arial" panose="020B0604020202020204" pitchFamily="34" charset="0"/>
                        </a:rPr>
                        <a:t> programming</a:t>
                      </a:r>
                      <a:endParaRPr sz="1200">
                        <a:latin typeface="Arial" panose="020B0604020202020204" pitchFamily="34" charset="0"/>
                        <a:cs typeface="Arial" panose="020B0604020202020204" pitchFamily="34" charset="0"/>
                      </a:endParaRPr>
                    </a:p>
                  </a:txBody>
                  <a:tcPr marL="0" marR="0" marT="31115" marB="0"/>
                </a:tc>
                <a:tc>
                  <a:txBody>
                    <a:bodyPr/>
                    <a:lstStyle/>
                    <a:p>
                      <a:pPr marL="158115">
                        <a:lnSpc>
                          <a:spcPct val="100000"/>
                        </a:lnSpc>
                        <a:spcBef>
                          <a:spcPts val="245"/>
                        </a:spcBef>
                      </a:pP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txBody>
                  <a:tcPr marL="0" marR="0" marT="31115" marB="0"/>
                </a:tc>
                <a:extLst>
                  <a:ext uri="{0D108BD9-81ED-4DB2-BD59-A6C34878D82A}">
                    <a16:rowId xmlns:a16="http://schemas.microsoft.com/office/drawing/2014/main" val="10010"/>
                  </a:ext>
                </a:extLst>
              </a:tr>
              <a:tr h="470335">
                <a:tc>
                  <a:txBody>
                    <a:bodyPr/>
                    <a:lstStyle/>
                    <a:p>
                      <a:pPr marL="90805">
                        <a:lnSpc>
                          <a:spcPct val="100000"/>
                        </a:lnSpc>
                        <a:spcBef>
                          <a:spcPts val="245"/>
                        </a:spcBef>
                      </a:pPr>
                      <a:r>
                        <a:rPr sz="1200" dirty="0">
                          <a:latin typeface="Arial" panose="020B0604020202020204" pitchFamily="34" charset="0"/>
                          <a:cs typeface="Arial" panose="020B0604020202020204" pitchFamily="34" charset="0"/>
                        </a:rPr>
                        <a:t>Sorting,</a:t>
                      </a:r>
                      <a:r>
                        <a:rPr sz="1200" spc="-25" dirty="0">
                          <a:latin typeface="Arial" panose="020B0604020202020204" pitchFamily="34" charset="0"/>
                          <a:cs typeface="Arial" panose="020B0604020202020204" pitchFamily="34" charset="0"/>
                        </a:rPr>
                        <a:t> </a:t>
                      </a:r>
                      <a:r>
                        <a:rPr sz="1200" spc="-5" dirty="0">
                          <a:latin typeface="Arial" panose="020B0604020202020204" pitchFamily="34" charset="0"/>
                          <a:cs typeface="Arial" panose="020B0604020202020204" pitchFamily="34" charset="0"/>
                        </a:rPr>
                        <a:t>Description</a:t>
                      </a:r>
                      <a:endParaRPr sz="1200">
                        <a:latin typeface="Arial" panose="020B0604020202020204" pitchFamily="34" charset="0"/>
                        <a:cs typeface="Arial" panose="020B0604020202020204" pitchFamily="34" charset="0"/>
                      </a:endParaRPr>
                    </a:p>
                  </a:txBody>
                  <a:tcPr marL="0" marR="0" marT="31115" marB="0"/>
                </a:tc>
                <a:tc>
                  <a:txBody>
                    <a:bodyPr/>
                    <a:lstStyle/>
                    <a:p>
                      <a:pPr marL="161290">
                        <a:lnSpc>
                          <a:spcPct val="100000"/>
                        </a:lnSpc>
                        <a:spcBef>
                          <a:spcPts val="245"/>
                        </a:spcBef>
                      </a:pPr>
                      <a:r>
                        <a:rPr sz="1200" spc="-5" dirty="0">
                          <a:latin typeface="Arial" panose="020B0604020202020204" pitchFamily="34" charset="0"/>
                          <a:cs typeface="Arial" panose="020B0604020202020204" pitchFamily="34" charset="0"/>
                        </a:rPr>
                        <a:t>FlowSort </a:t>
                      </a:r>
                      <a:r>
                        <a:rPr sz="1200" dirty="0">
                          <a:latin typeface="Arial" panose="020B0604020202020204" pitchFamily="34" charset="0"/>
                          <a:cs typeface="Arial" panose="020B0604020202020204" pitchFamily="34" charset="0"/>
                        </a:rPr>
                        <a:t>– </a:t>
                      </a:r>
                      <a:r>
                        <a:rPr sz="1200" spc="-15" dirty="0">
                          <a:latin typeface="Arial" panose="020B0604020202020204" pitchFamily="34" charset="0"/>
                          <a:cs typeface="Arial" panose="020B0604020202020204" pitchFamily="34" charset="0"/>
                        </a:rPr>
                        <a:t>FS </a:t>
                      </a:r>
                      <a:r>
                        <a:rPr sz="1200" dirty="0">
                          <a:latin typeface="Arial" panose="020B0604020202020204" pitchFamily="34" charset="0"/>
                          <a:cs typeface="Arial" panose="020B0604020202020204" pitchFamily="34" charset="0"/>
                        </a:rPr>
                        <a:t>-</a:t>
                      </a:r>
                      <a:endParaRPr sz="1200">
                        <a:latin typeface="Arial" panose="020B0604020202020204" pitchFamily="34" charset="0"/>
                        <a:cs typeface="Arial" panose="020B0604020202020204" pitchFamily="34" charset="0"/>
                      </a:endParaRPr>
                    </a:p>
                    <a:p>
                      <a:pPr marL="161290">
                        <a:lnSpc>
                          <a:spcPct val="100000"/>
                        </a:lnSpc>
                        <a:spcBef>
                          <a:spcPts val="5"/>
                        </a:spcBef>
                      </a:pPr>
                      <a:r>
                        <a:rPr sz="1200" dirty="0">
                          <a:latin typeface="Arial" panose="020B0604020202020204" pitchFamily="34" charset="0"/>
                          <a:cs typeface="Arial" panose="020B0604020202020204" pitchFamily="34" charset="0"/>
                        </a:rPr>
                        <a:t>GAIA</a:t>
                      </a:r>
                      <a:endParaRPr sz="1200">
                        <a:latin typeface="Arial" panose="020B0604020202020204" pitchFamily="34" charset="0"/>
                        <a:cs typeface="Arial" panose="020B0604020202020204" pitchFamily="34" charset="0"/>
                      </a:endParaRPr>
                    </a:p>
                  </a:txBody>
                  <a:tcPr marL="0" marR="0" marT="31115" marB="0"/>
                </a:tc>
                <a:tc>
                  <a:txBody>
                    <a:bodyPr/>
                    <a:lstStyle/>
                    <a:p>
                      <a:pPr marL="158115">
                        <a:lnSpc>
                          <a:spcPct val="100000"/>
                        </a:lnSpc>
                        <a:spcBef>
                          <a:spcPts val="245"/>
                        </a:spcBef>
                      </a:pPr>
                      <a:r>
                        <a:rPr sz="1200" spc="-5" dirty="0">
                          <a:latin typeface="Arial" panose="020B0604020202020204" pitchFamily="34" charset="0"/>
                          <a:cs typeface="Arial" panose="020B0604020202020204" pitchFamily="34" charset="0"/>
                        </a:rPr>
                        <a:t>Smart </a:t>
                      </a:r>
                      <a:r>
                        <a:rPr sz="1200" spc="-15" dirty="0">
                          <a:latin typeface="Arial" panose="020B0604020202020204" pitchFamily="34" charset="0"/>
                          <a:cs typeface="Arial" panose="020B0604020202020204" pitchFamily="34" charset="0"/>
                        </a:rPr>
                        <a:t>Picker Pro</a:t>
                      </a:r>
                      <a:endParaRPr sz="1200">
                        <a:latin typeface="Arial" panose="020B0604020202020204" pitchFamily="34" charset="0"/>
                        <a:cs typeface="Arial" panose="020B0604020202020204" pitchFamily="34" charset="0"/>
                      </a:endParaRPr>
                    </a:p>
                  </a:txBody>
                  <a:tcPr marL="0" marR="0" marT="31115" marB="0"/>
                </a:tc>
                <a:extLst>
                  <a:ext uri="{0D108BD9-81ED-4DB2-BD59-A6C34878D82A}">
                    <a16:rowId xmlns:a16="http://schemas.microsoft.com/office/drawing/2014/main" val="10011"/>
                  </a:ext>
                </a:extLst>
              </a:tr>
              <a:tr h="1058552">
                <a:tc>
                  <a:txBody>
                    <a:bodyPr/>
                    <a:lstStyle/>
                    <a:p>
                      <a:pPr marL="90805">
                        <a:lnSpc>
                          <a:spcPct val="100000"/>
                        </a:lnSpc>
                        <a:spcBef>
                          <a:spcPts val="250"/>
                        </a:spcBef>
                      </a:pPr>
                      <a:r>
                        <a:rPr sz="1200" dirty="0">
                          <a:latin typeface="Arial" panose="020B0604020202020204" pitchFamily="34" charset="0"/>
                          <a:cs typeface="Arial" panose="020B0604020202020204" pitchFamily="34" charset="0"/>
                        </a:rPr>
                        <a:t>Sorting</a:t>
                      </a:r>
                    </a:p>
                  </a:txBody>
                  <a:tcPr marL="0" marR="0" marT="31750" marB="0"/>
                </a:tc>
                <a:tc>
                  <a:txBody>
                    <a:bodyPr/>
                    <a:lstStyle/>
                    <a:p>
                      <a:pPr marL="161290" marR="694690">
                        <a:lnSpc>
                          <a:spcPct val="100000"/>
                        </a:lnSpc>
                        <a:spcBef>
                          <a:spcPts val="250"/>
                        </a:spcBef>
                      </a:pPr>
                      <a:r>
                        <a:rPr sz="1200" spc="-10" dirty="0">
                          <a:latin typeface="Arial" panose="020B0604020202020204" pitchFamily="34" charset="0"/>
                          <a:cs typeface="Arial" panose="020B0604020202020204" pitchFamily="34" charset="0"/>
                        </a:rPr>
                        <a:t>ELECTRE </a:t>
                      </a:r>
                      <a:r>
                        <a:rPr sz="1200" dirty="0">
                          <a:latin typeface="Arial" panose="020B0604020202020204" pitchFamily="34" charset="0"/>
                          <a:cs typeface="Arial" panose="020B0604020202020204" pitchFamily="34" charset="0"/>
                        </a:rPr>
                        <a:t>-</a:t>
                      </a:r>
                      <a:r>
                        <a:rPr sz="1200" spc="-45" dirty="0">
                          <a:latin typeface="Arial" panose="020B0604020202020204" pitchFamily="34" charset="0"/>
                          <a:cs typeface="Arial" panose="020B0604020202020204" pitchFamily="34" charset="0"/>
                        </a:rPr>
                        <a:t> </a:t>
                      </a:r>
                      <a:r>
                        <a:rPr sz="1200" spc="-40" dirty="0">
                          <a:latin typeface="Arial" panose="020B0604020202020204" pitchFamily="34" charset="0"/>
                          <a:cs typeface="Arial" panose="020B0604020202020204" pitchFamily="34" charset="0"/>
                        </a:rPr>
                        <a:t>Tri  </a:t>
                      </a:r>
                      <a:r>
                        <a:rPr sz="1200" spc="-25" dirty="0">
                          <a:latin typeface="Arial" panose="020B0604020202020204" pitchFamily="34" charset="0"/>
                          <a:cs typeface="Arial" panose="020B0604020202020204" pitchFamily="34" charset="0"/>
                        </a:rPr>
                        <a:t>UTADIS</a:t>
                      </a:r>
                      <a:endParaRPr sz="1200">
                        <a:latin typeface="Arial" panose="020B0604020202020204" pitchFamily="34" charset="0"/>
                        <a:cs typeface="Arial" panose="020B0604020202020204" pitchFamily="34" charset="0"/>
                      </a:endParaRPr>
                    </a:p>
                    <a:p>
                      <a:pPr marL="161290">
                        <a:lnSpc>
                          <a:spcPct val="100000"/>
                        </a:lnSpc>
                      </a:pPr>
                      <a:r>
                        <a:rPr sz="1200" spc="-5" dirty="0">
                          <a:latin typeface="Arial" panose="020B0604020202020204" pitchFamily="34" charset="0"/>
                          <a:cs typeface="Arial" panose="020B0604020202020204" pitchFamily="34" charset="0"/>
                        </a:rPr>
                        <a:t>AHPSort</a:t>
                      </a:r>
                      <a:endParaRPr sz="1200">
                        <a:latin typeface="Arial" panose="020B0604020202020204" pitchFamily="34" charset="0"/>
                        <a:cs typeface="Arial" panose="020B0604020202020204" pitchFamily="34" charset="0"/>
                      </a:endParaRPr>
                    </a:p>
                  </a:txBody>
                  <a:tcPr marL="0" marR="0" marT="31750" marB="0"/>
                </a:tc>
                <a:tc>
                  <a:txBody>
                    <a:bodyPr/>
                    <a:lstStyle/>
                    <a:p>
                      <a:pPr marL="158115">
                        <a:lnSpc>
                          <a:spcPct val="100000"/>
                        </a:lnSpc>
                        <a:spcBef>
                          <a:spcPts val="250"/>
                        </a:spcBef>
                      </a:pPr>
                      <a:r>
                        <a:rPr sz="1200" spc="-5" dirty="0">
                          <a:latin typeface="Arial" panose="020B0604020202020204" pitchFamily="34" charset="0"/>
                          <a:cs typeface="Arial" panose="020B0604020202020204" pitchFamily="34" charset="0"/>
                        </a:rPr>
                        <a:t>Electre </a:t>
                      </a:r>
                      <a:r>
                        <a:rPr sz="1200" spc="-30" dirty="0">
                          <a:latin typeface="Arial" panose="020B0604020202020204" pitchFamily="34" charset="0"/>
                          <a:cs typeface="Arial" panose="020B0604020202020204" pitchFamily="34" charset="0"/>
                        </a:rPr>
                        <a:t>Tri,</a:t>
                      </a:r>
                      <a:r>
                        <a:rPr sz="1200" spc="-1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IRIS</a:t>
                      </a:r>
                    </a:p>
                    <a:p>
                      <a:pPr marL="158115">
                        <a:lnSpc>
                          <a:spcPts val="1780"/>
                        </a:lnSpc>
                      </a:pPr>
                      <a:r>
                        <a:rPr sz="1200" dirty="0">
                          <a:latin typeface="Arial" panose="020B0604020202020204" pitchFamily="34" charset="0"/>
                          <a:cs typeface="Arial" panose="020B0604020202020204" pitchFamily="34" charset="0"/>
                        </a:rPr>
                        <a:t>-</a:t>
                      </a:r>
                    </a:p>
                    <a:p>
                      <a:pPr marL="158115">
                        <a:lnSpc>
                          <a:spcPts val="1780"/>
                        </a:lnSpc>
                        <a:tabLst>
                          <a:tab pos="5848985" algn="l"/>
                        </a:tabLst>
                      </a:pPr>
                      <a:r>
                        <a:rPr sz="1800" baseline="-23148" dirty="0">
                          <a:latin typeface="Arial" panose="020B0604020202020204" pitchFamily="34" charset="0"/>
                          <a:cs typeface="Arial" panose="020B0604020202020204" pitchFamily="34" charset="0"/>
                        </a:rPr>
                        <a:t>-	</a:t>
                      </a:r>
                      <a:r>
                        <a:rPr sz="1000" spc="-5" dirty="0">
                          <a:latin typeface="Arial" panose="020B0604020202020204" pitchFamily="34" charset="0"/>
                          <a:cs typeface="Arial" panose="020B0604020202020204" pitchFamily="34" charset="0"/>
                        </a:rPr>
                        <a:t>17</a:t>
                      </a:r>
                      <a:endParaRPr sz="1000" dirty="0">
                        <a:latin typeface="Arial" panose="020B0604020202020204" pitchFamily="34" charset="0"/>
                        <a:cs typeface="Arial" panose="020B0604020202020204" pitchFamily="34" charset="0"/>
                      </a:endParaRPr>
                    </a:p>
                  </a:txBody>
                  <a:tcPr marL="0" marR="0" marT="31750" marB="0"/>
                </a:tc>
                <a:extLst>
                  <a:ext uri="{0D108BD9-81ED-4DB2-BD59-A6C34878D82A}">
                    <a16:rowId xmlns:a16="http://schemas.microsoft.com/office/drawing/2014/main" val="10012"/>
                  </a:ext>
                </a:extLst>
              </a:tr>
            </a:tbl>
          </a:graphicData>
        </a:graphic>
      </p:graphicFrame>
      <p:sp>
        <p:nvSpPr>
          <p:cNvPr id="3" name="Oval 2">
            <a:extLst>
              <a:ext uri="{FF2B5EF4-FFF2-40B4-BE49-F238E27FC236}">
                <a16:creationId xmlns:a16="http://schemas.microsoft.com/office/drawing/2014/main" id="{CF6AFAC3-E57B-4E7F-85BB-7E7A936B3FD0}"/>
              </a:ext>
            </a:extLst>
          </p:cNvPr>
          <p:cNvSpPr/>
          <p:nvPr/>
        </p:nvSpPr>
        <p:spPr>
          <a:xfrm>
            <a:off x="2266008" y="1913730"/>
            <a:ext cx="1335322" cy="294897"/>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2338929-7567-4EC5-AA10-463303A54292}"/>
              </a:ext>
            </a:extLst>
          </p:cNvPr>
          <p:cNvSpPr/>
          <p:nvPr/>
        </p:nvSpPr>
        <p:spPr>
          <a:xfrm>
            <a:off x="2266008" y="2361552"/>
            <a:ext cx="1335322" cy="294897"/>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908139E-905D-4772-9C99-F3D38A4CE028}"/>
              </a:ext>
            </a:extLst>
          </p:cNvPr>
          <p:cNvSpPr/>
          <p:nvPr/>
        </p:nvSpPr>
        <p:spPr>
          <a:xfrm>
            <a:off x="2266008" y="3493161"/>
            <a:ext cx="1335322" cy="294897"/>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77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5A72FB-28FC-4D61-8383-E11457F14A7B}"/>
              </a:ext>
            </a:extLst>
          </p:cNvPr>
          <p:cNvSpPr>
            <a:spLocks noGrp="1"/>
          </p:cNvSpPr>
          <p:nvPr>
            <p:ph type="title"/>
          </p:nvPr>
        </p:nvSpPr>
        <p:spPr>
          <a:xfrm>
            <a:off x="359898" y="973666"/>
            <a:ext cx="7316413" cy="602800"/>
          </a:xfrm>
        </p:spPr>
        <p:txBody>
          <a:bodyPr>
            <a:noAutofit/>
          </a:bodyPr>
          <a:lstStyle/>
          <a:p>
            <a:pPr fontAlgn="t"/>
            <a:r>
              <a:rPr lang="en-GB" sz="2800" dirty="0"/>
              <a:t>Required input</a:t>
            </a:r>
            <a:r>
              <a:rPr lang="lv-LV" sz="2800" dirty="0"/>
              <a:t>s</a:t>
            </a:r>
            <a:r>
              <a:rPr lang="en-GB" sz="2800" dirty="0"/>
              <a:t> for MCDA </a:t>
            </a:r>
            <a:r>
              <a:rPr lang="lv-LV" sz="2800" dirty="0" err="1"/>
              <a:t>sorting</a:t>
            </a:r>
            <a:r>
              <a:rPr lang="lv-LV" sz="2800" dirty="0"/>
              <a:t> </a:t>
            </a:r>
            <a:r>
              <a:rPr lang="en-GB" sz="2800" dirty="0"/>
              <a:t>methods</a:t>
            </a:r>
          </a:p>
        </p:txBody>
      </p:sp>
      <p:graphicFrame>
        <p:nvGraphicFramePr>
          <p:cNvPr id="5" name="Content Placeholder 6">
            <a:extLst>
              <a:ext uri="{FF2B5EF4-FFF2-40B4-BE49-F238E27FC236}">
                <a16:creationId xmlns:a16="http://schemas.microsoft.com/office/drawing/2014/main" id="{19B797B2-6083-422A-914B-68126A4FF063}"/>
              </a:ext>
            </a:extLst>
          </p:cNvPr>
          <p:cNvGraphicFramePr>
            <a:graphicFrameLocks noGrp="1"/>
          </p:cNvGraphicFramePr>
          <p:nvPr>
            <p:ph idx="1"/>
            <p:extLst>
              <p:ext uri="{D42A27DB-BD31-4B8C-83A1-F6EECF244321}">
                <p14:modId xmlns:p14="http://schemas.microsoft.com/office/powerpoint/2010/main" val="1607203924"/>
              </p:ext>
            </p:extLst>
          </p:nvPr>
        </p:nvGraphicFramePr>
        <p:xfrm>
          <a:off x="359898" y="1973393"/>
          <a:ext cx="8139333" cy="3810000"/>
        </p:xfrm>
        <a:graphic>
          <a:graphicData uri="http://schemas.openxmlformats.org/drawingml/2006/table">
            <a:tbl>
              <a:tblPr firstRow="1" bandRow="1">
                <a:tableStyleId>{68D230F3-CF80-4859-8CE7-A43EE81993B5}</a:tableStyleId>
              </a:tblPr>
              <a:tblGrid>
                <a:gridCol w="455759">
                  <a:extLst>
                    <a:ext uri="{9D8B030D-6E8A-4147-A177-3AD203B41FA5}">
                      <a16:colId xmlns:a16="http://schemas.microsoft.com/office/drawing/2014/main" val="1879814149"/>
                    </a:ext>
                  </a:extLst>
                </a:gridCol>
                <a:gridCol w="2316333">
                  <a:extLst>
                    <a:ext uri="{9D8B030D-6E8A-4147-A177-3AD203B41FA5}">
                      <a16:colId xmlns:a16="http://schemas.microsoft.com/office/drawing/2014/main" val="1357593298"/>
                    </a:ext>
                  </a:extLst>
                </a:gridCol>
                <a:gridCol w="1512050">
                  <a:extLst>
                    <a:ext uri="{9D8B030D-6E8A-4147-A177-3AD203B41FA5}">
                      <a16:colId xmlns:a16="http://schemas.microsoft.com/office/drawing/2014/main" val="2176120217"/>
                    </a:ext>
                  </a:extLst>
                </a:gridCol>
                <a:gridCol w="1475406">
                  <a:extLst>
                    <a:ext uri="{9D8B030D-6E8A-4147-A177-3AD203B41FA5}">
                      <a16:colId xmlns:a16="http://schemas.microsoft.com/office/drawing/2014/main" val="687035192"/>
                    </a:ext>
                  </a:extLst>
                </a:gridCol>
                <a:gridCol w="2379785">
                  <a:extLst>
                    <a:ext uri="{9D8B030D-6E8A-4147-A177-3AD203B41FA5}">
                      <a16:colId xmlns:a16="http://schemas.microsoft.com/office/drawing/2014/main" val="2732209262"/>
                    </a:ext>
                  </a:extLst>
                </a:gridCol>
              </a:tblGrid>
              <a:tr h="696202">
                <a:tc>
                  <a:txBody>
                    <a:bodyPr/>
                    <a:lstStyle/>
                    <a:p>
                      <a:endParaRPr lang="en-US" sz="1800" noProof="0" dirty="0">
                        <a:latin typeface="Arial" panose="020B0604020202020204" pitchFamily="34" charset="0"/>
                        <a:cs typeface="Arial" panose="020B0604020202020204" pitchFamily="34" charset="0"/>
                      </a:endParaRPr>
                    </a:p>
                  </a:txBody>
                  <a:tcPr/>
                </a:tc>
                <a:tc>
                  <a:txBody>
                    <a:bodyPr/>
                    <a:lstStyle/>
                    <a:p>
                      <a:r>
                        <a:rPr lang="en-US" sz="2000" noProof="0" dirty="0">
                          <a:latin typeface="Arial" panose="020B0604020202020204" pitchFamily="34" charset="0"/>
                          <a:cs typeface="Arial" panose="020B0604020202020204" pitchFamily="34" charset="0"/>
                        </a:rPr>
                        <a:t>Inputs</a:t>
                      </a:r>
                    </a:p>
                  </a:txBody>
                  <a:tcPr/>
                </a:tc>
                <a:tc>
                  <a:txBody>
                    <a:bodyPr/>
                    <a:lstStyle/>
                    <a:p>
                      <a:pPr algn="ctr"/>
                      <a:r>
                        <a:rPr lang="en-US" sz="2000" noProof="0" dirty="0">
                          <a:latin typeface="Arial" panose="020B0604020202020204" pitchFamily="34" charset="0"/>
                          <a:cs typeface="Arial" panose="020B0604020202020204" pitchFamily="34" charset="0"/>
                        </a:rPr>
                        <a:t>Effort input</a:t>
                      </a:r>
                    </a:p>
                  </a:txBody>
                  <a:tcPr/>
                </a:tc>
                <a:tc>
                  <a:txBody>
                    <a:bodyPr/>
                    <a:lstStyle/>
                    <a:p>
                      <a:r>
                        <a:rPr lang="en-US" sz="2000" noProof="0" dirty="0">
                          <a:latin typeface="Arial" panose="020B0604020202020204" pitchFamily="34" charset="0"/>
                          <a:cs typeface="Arial" panose="020B0604020202020204" pitchFamily="34" charset="0"/>
                        </a:rPr>
                        <a:t>MCDA method</a:t>
                      </a:r>
                    </a:p>
                  </a:txBody>
                  <a:tcPr/>
                </a:tc>
                <a:tc>
                  <a:txBody>
                    <a:bodyPr/>
                    <a:lstStyle/>
                    <a:p>
                      <a:r>
                        <a:rPr lang="en-US" sz="2000" noProof="0" dirty="0">
                          <a:latin typeface="Arial" panose="020B0604020202020204" pitchFamily="34" charset="0"/>
                          <a:cs typeface="Arial" panose="020B0604020202020204" pitchFamily="34" charset="0"/>
                        </a:rPr>
                        <a:t>output</a:t>
                      </a:r>
                    </a:p>
                  </a:txBody>
                  <a:tcPr/>
                </a:tc>
                <a:extLst>
                  <a:ext uri="{0D108BD9-81ED-4DB2-BD59-A6C34878D82A}">
                    <a16:rowId xmlns:a16="http://schemas.microsoft.com/office/drawing/2014/main" val="1826034253"/>
                  </a:ext>
                </a:extLst>
              </a:tr>
              <a:tr h="439621">
                <a:tc rowSpan="4">
                  <a:txBody>
                    <a:bodyPr/>
                    <a:lstStyle/>
                    <a:p>
                      <a:pPr algn="ctr"/>
                      <a:r>
                        <a:rPr lang="en-US" sz="2000" b="1" noProof="0" dirty="0">
                          <a:latin typeface="Arial" panose="020B0604020202020204" pitchFamily="34" charset="0"/>
                          <a:cs typeface="Arial" panose="020B0604020202020204" pitchFamily="34" charset="0"/>
                        </a:rPr>
                        <a:t>Sorting  method</a:t>
                      </a:r>
                    </a:p>
                  </a:txBody>
                  <a:tcPr vert="vert270"/>
                </a:tc>
                <a:tc>
                  <a:txBody>
                    <a:bodyPr/>
                    <a:lstStyle/>
                    <a:p>
                      <a:r>
                        <a:rPr lang="en-US" sz="1800" noProof="0" dirty="0">
                          <a:latin typeface="Arial" panose="020B0604020202020204" pitchFamily="34" charset="0"/>
                          <a:cs typeface="Arial" panose="020B0604020202020204" pitchFamily="34" charset="0"/>
                        </a:rPr>
                        <a:t>utility function</a:t>
                      </a:r>
                    </a:p>
                  </a:txBody>
                  <a:tcPr/>
                </a:tc>
                <a:tc>
                  <a:txBody>
                    <a:bodyPr/>
                    <a:lstStyle/>
                    <a:p>
                      <a:pPr algn="ctr"/>
                      <a:r>
                        <a:rPr lang="en-US" sz="1800" noProof="0" dirty="0">
                          <a:latin typeface="Arial" panose="020B0604020202020204" pitchFamily="34" charset="0"/>
                          <a:cs typeface="Arial" panose="020B0604020202020204" pitchFamily="34" charset="0"/>
                        </a:rPr>
                        <a:t>High</a:t>
                      </a:r>
                    </a:p>
                  </a:txBody>
                  <a:tcPr/>
                </a:tc>
                <a:tc>
                  <a:txBody>
                    <a:bodyPr/>
                    <a:lstStyle/>
                    <a:p>
                      <a:r>
                        <a:rPr lang="en-US" sz="1800" noProof="0" dirty="0">
                          <a:latin typeface="Arial" panose="020B0604020202020204" pitchFamily="34" charset="0"/>
                          <a:cs typeface="Arial" panose="020B0604020202020204" pitchFamily="34" charset="0"/>
                        </a:rPr>
                        <a:t>UTADIS</a:t>
                      </a:r>
                    </a:p>
                  </a:txBody>
                  <a:tcPr/>
                </a:tc>
                <a:tc>
                  <a:txBody>
                    <a:bodyPr/>
                    <a:lstStyle/>
                    <a:p>
                      <a:r>
                        <a:rPr lang="en-US" sz="1800" noProof="0" dirty="0">
                          <a:latin typeface="Arial" panose="020B0604020202020204" pitchFamily="34" charset="0"/>
                          <a:cs typeface="Arial" panose="020B0604020202020204" pitchFamily="34" charset="0"/>
                        </a:rPr>
                        <a:t>Classification by scoring</a:t>
                      </a:r>
                    </a:p>
                  </a:txBody>
                  <a:tcPr/>
                </a:tc>
                <a:extLst>
                  <a:ext uri="{0D108BD9-81ED-4DB2-BD59-A6C34878D82A}">
                    <a16:rowId xmlns:a16="http://schemas.microsoft.com/office/drawing/2014/main" val="4181199499"/>
                  </a:ext>
                </a:extLst>
              </a:tr>
              <a:tr h="593061">
                <a:tc vMerge="1">
                  <a:txBody>
                    <a:bodyPr/>
                    <a:lstStyle/>
                    <a:p>
                      <a:endParaRPr lang="lv-LV"/>
                    </a:p>
                  </a:txBody>
                  <a:tcPr/>
                </a:tc>
                <a:tc>
                  <a:txBody>
                    <a:bodyPr/>
                    <a:lstStyle/>
                    <a:p>
                      <a:r>
                        <a:rPr lang="en-US" sz="1800" noProof="0" dirty="0">
                          <a:latin typeface="Arial" panose="020B0604020202020204" pitchFamily="34" charset="0"/>
                          <a:cs typeface="Arial" panose="020B0604020202020204" pitchFamily="34" charset="0"/>
                        </a:rPr>
                        <a:t>Pairwise</a:t>
                      </a:r>
                      <a:r>
                        <a:rPr lang="en-US" sz="1800" baseline="0" noProof="0" dirty="0">
                          <a:latin typeface="Arial" panose="020B0604020202020204" pitchFamily="34" charset="0"/>
                          <a:cs typeface="Arial" panose="020B0604020202020204" pitchFamily="34" charset="0"/>
                        </a:rPr>
                        <a:t> comparison on ratio scale</a:t>
                      </a:r>
                      <a:endParaRPr lang="en-US" sz="1800" noProof="0" dirty="0">
                        <a:latin typeface="Arial" panose="020B0604020202020204" pitchFamily="34" charset="0"/>
                        <a:cs typeface="Arial" panose="020B0604020202020204" pitchFamily="34" charset="0"/>
                      </a:endParaRPr>
                    </a:p>
                  </a:txBody>
                  <a:tcPr/>
                </a:tc>
                <a:tc rowSpan="2">
                  <a:txBody>
                    <a:bodyPr/>
                    <a:lstStyle/>
                    <a:p>
                      <a:pPr algn="ctr"/>
                      <a:endParaRPr lang="en-US" sz="1800" noProof="0" dirty="0">
                        <a:latin typeface="Arial" panose="020B0604020202020204" pitchFamily="34" charset="0"/>
                        <a:cs typeface="Arial" panose="020B0604020202020204" pitchFamily="34" charset="0"/>
                      </a:endParaRPr>
                    </a:p>
                  </a:txBody>
                  <a:tcPr/>
                </a:tc>
                <a:tc>
                  <a:txBody>
                    <a:bodyPr/>
                    <a:lstStyle/>
                    <a:p>
                      <a:r>
                        <a:rPr lang="en-US" sz="1800" noProof="0" dirty="0" err="1">
                          <a:latin typeface="Arial" panose="020B0604020202020204" pitchFamily="34" charset="0"/>
                          <a:cs typeface="Arial" panose="020B0604020202020204" pitchFamily="34" charset="0"/>
                        </a:rPr>
                        <a:t>AHPSort</a:t>
                      </a:r>
                      <a:endParaRPr lang="en-US" sz="1800" noProof="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Arial" panose="020B0604020202020204" pitchFamily="34" charset="0"/>
                          <a:cs typeface="Arial" panose="020B0604020202020204" pitchFamily="34" charset="0"/>
                        </a:rPr>
                        <a:t>Classification by scoring</a:t>
                      </a:r>
                    </a:p>
                  </a:txBody>
                  <a:tcPr/>
                </a:tc>
                <a:extLst>
                  <a:ext uri="{0D108BD9-81ED-4DB2-BD59-A6C34878D82A}">
                    <a16:rowId xmlns:a16="http://schemas.microsoft.com/office/drawing/2014/main" val="172484671"/>
                  </a:ext>
                </a:extLst>
              </a:tr>
              <a:tr h="850914">
                <a:tc vMerge="1">
                  <a:txBody>
                    <a:bodyPr/>
                    <a:lstStyle/>
                    <a:p>
                      <a:endParaRPr lang="lv-LV"/>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Arial" panose="020B0604020202020204" pitchFamily="34" charset="0"/>
                          <a:cs typeface="Arial" panose="020B0604020202020204" pitchFamily="34" charset="0"/>
                        </a:rPr>
                        <a:t>Indifference, preference</a:t>
                      </a:r>
                      <a:r>
                        <a:rPr lang="en-US" sz="1800" baseline="0" noProof="0" dirty="0">
                          <a:latin typeface="Arial" panose="020B0604020202020204" pitchFamily="34" charset="0"/>
                          <a:cs typeface="Arial" panose="020B0604020202020204" pitchFamily="34" charset="0"/>
                        </a:rPr>
                        <a:t> and veto thresholds</a:t>
                      </a:r>
                      <a:endParaRPr lang="en-US" sz="1800" noProof="0" dirty="0">
                        <a:latin typeface="Arial" panose="020B0604020202020204" pitchFamily="34" charset="0"/>
                        <a:cs typeface="Arial" panose="020B0604020202020204" pitchFamily="34" charset="0"/>
                      </a:endParaRPr>
                    </a:p>
                  </a:txBody>
                  <a:tcPr/>
                </a:tc>
                <a:tc vMerge="1">
                  <a:txBody>
                    <a:bodyPr/>
                    <a:lstStyle/>
                    <a:p>
                      <a:endParaRPr lang="lv-LV" dirty="0"/>
                    </a:p>
                  </a:txBody>
                  <a:tcPr/>
                </a:tc>
                <a:tc>
                  <a:txBody>
                    <a:bodyPr/>
                    <a:lstStyle/>
                    <a:p>
                      <a:r>
                        <a:rPr lang="en-US" sz="1800" noProof="0" dirty="0">
                          <a:latin typeface="Arial" panose="020B0604020202020204" pitchFamily="34" charset="0"/>
                          <a:cs typeface="Arial" panose="020B0604020202020204" pitchFamily="34" charset="0"/>
                        </a:rPr>
                        <a:t>ELECTRE-TRI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Arial" panose="020B0604020202020204" pitchFamily="34" charset="0"/>
                          <a:cs typeface="Arial" panose="020B0604020202020204" pitchFamily="34" charset="0"/>
                        </a:rPr>
                        <a:t>Classification with pairwise outranking degrees</a:t>
                      </a:r>
                    </a:p>
                  </a:txBody>
                  <a:tcPr/>
                </a:tc>
                <a:extLst>
                  <a:ext uri="{0D108BD9-81ED-4DB2-BD59-A6C34878D82A}">
                    <a16:rowId xmlns:a16="http://schemas.microsoft.com/office/drawing/2014/main" val="4064557163"/>
                  </a:ext>
                </a:extLst>
              </a:tr>
              <a:tr h="850914">
                <a:tc vMerge="1">
                  <a:txBody>
                    <a:bodyPr/>
                    <a:lstStyle/>
                    <a:p>
                      <a:endParaRPr lang="lv-LV"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Arial" panose="020B0604020202020204" pitchFamily="34" charset="0"/>
                          <a:cs typeface="Arial" panose="020B0604020202020204" pitchFamily="34" charset="0"/>
                        </a:rPr>
                        <a:t>Indifference and preference thresholds</a:t>
                      </a:r>
                    </a:p>
                  </a:txBody>
                  <a:tcPr/>
                </a:tc>
                <a:tc>
                  <a:txBody>
                    <a:bodyPr/>
                    <a:lstStyle/>
                    <a:p>
                      <a:pPr algn="ctr"/>
                      <a:r>
                        <a:rPr lang="en-US" sz="1800" noProof="0" dirty="0">
                          <a:latin typeface="Arial" panose="020B0604020202020204" pitchFamily="34" charset="0"/>
                          <a:cs typeface="Arial" panose="020B0604020202020204" pitchFamily="34" charset="0"/>
                        </a:rPr>
                        <a:t>Low</a:t>
                      </a:r>
                    </a:p>
                  </a:txBody>
                  <a:tcPr anchor="ctr"/>
                </a:tc>
                <a:tc>
                  <a:txBody>
                    <a:bodyPr/>
                    <a:lstStyle/>
                    <a:p>
                      <a:r>
                        <a:rPr lang="en-US" sz="1800" noProof="0" dirty="0">
                          <a:latin typeface="Arial" panose="020B0604020202020204" pitchFamily="34" charset="0"/>
                          <a:cs typeface="Arial" panose="020B0604020202020204" pitchFamily="34" charset="0"/>
                        </a:rPr>
                        <a:t>FLOWSORT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noProof="0" dirty="0">
                          <a:latin typeface="Arial" panose="020B0604020202020204" pitchFamily="34" charset="0"/>
                          <a:cs typeface="Arial" panose="020B0604020202020204" pitchFamily="34" charset="0"/>
                        </a:rPr>
                        <a:t>Classification with pairwise outranking degrees and scores</a:t>
                      </a:r>
                    </a:p>
                  </a:txBody>
                  <a:tcPr/>
                </a:tc>
                <a:extLst>
                  <a:ext uri="{0D108BD9-81ED-4DB2-BD59-A6C34878D82A}">
                    <a16:rowId xmlns:a16="http://schemas.microsoft.com/office/drawing/2014/main" val="2751450936"/>
                  </a:ext>
                </a:extLst>
              </a:tr>
            </a:tbl>
          </a:graphicData>
        </a:graphic>
      </p:graphicFrame>
      <p:cxnSp>
        <p:nvCxnSpPr>
          <p:cNvPr id="6" name="Straight Arrow Connector 5">
            <a:extLst>
              <a:ext uri="{FF2B5EF4-FFF2-40B4-BE49-F238E27FC236}">
                <a16:creationId xmlns:a16="http://schemas.microsoft.com/office/drawing/2014/main" id="{32490949-23AA-4EFB-8850-8B750071F270}"/>
              </a:ext>
            </a:extLst>
          </p:cNvPr>
          <p:cNvCxnSpPr/>
          <p:nvPr/>
        </p:nvCxnSpPr>
        <p:spPr>
          <a:xfrm>
            <a:off x="3903785" y="3052690"/>
            <a:ext cx="0" cy="2103120"/>
          </a:xfrm>
          <a:prstGeom prst="straightConnector1">
            <a:avLst/>
          </a:prstGeom>
          <a:ln w="63500">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7240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77B6-4DEF-46A8-AA81-57B269334167}"/>
              </a:ext>
            </a:extLst>
          </p:cNvPr>
          <p:cNvSpPr>
            <a:spLocks noGrp="1"/>
          </p:cNvSpPr>
          <p:nvPr>
            <p:ph type="title"/>
          </p:nvPr>
        </p:nvSpPr>
        <p:spPr/>
        <p:txBody>
          <a:bodyPr>
            <a:normAutofit fontScale="90000"/>
          </a:bodyPr>
          <a:lstStyle/>
          <a:p>
            <a:r>
              <a:rPr lang="en-US" sz="3600" dirty="0"/>
              <a:t>Required input for MCDA rank and choice methods</a:t>
            </a:r>
            <a:endParaRPr lang="en-US" dirty="0"/>
          </a:p>
        </p:txBody>
      </p:sp>
      <p:graphicFrame>
        <p:nvGraphicFramePr>
          <p:cNvPr id="4" name="Content Placeholder 6">
            <a:extLst>
              <a:ext uri="{FF2B5EF4-FFF2-40B4-BE49-F238E27FC236}">
                <a16:creationId xmlns:a16="http://schemas.microsoft.com/office/drawing/2014/main" id="{F87DE423-0B91-4B67-8124-E779349FE239}"/>
              </a:ext>
            </a:extLst>
          </p:cNvPr>
          <p:cNvGraphicFramePr>
            <a:graphicFrameLocks noGrp="1"/>
          </p:cNvGraphicFramePr>
          <p:nvPr>
            <p:ph idx="1"/>
            <p:extLst>
              <p:ext uri="{D42A27DB-BD31-4B8C-83A1-F6EECF244321}">
                <p14:modId xmlns:p14="http://schemas.microsoft.com/office/powerpoint/2010/main" val="2707873021"/>
              </p:ext>
            </p:extLst>
          </p:nvPr>
        </p:nvGraphicFramePr>
        <p:xfrm>
          <a:off x="140970" y="1948180"/>
          <a:ext cx="8627472" cy="3930015"/>
        </p:xfrm>
        <a:graphic>
          <a:graphicData uri="http://schemas.openxmlformats.org/drawingml/2006/table">
            <a:tbl>
              <a:tblPr firstRow="1" bandRow="1">
                <a:tableStyleId>{9D7B26C5-4107-4FEC-AEDC-1716B250A1EF}</a:tableStyleId>
              </a:tblPr>
              <a:tblGrid>
                <a:gridCol w="489111">
                  <a:extLst>
                    <a:ext uri="{9D8B030D-6E8A-4147-A177-3AD203B41FA5}">
                      <a16:colId xmlns:a16="http://schemas.microsoft.com/office/drawing/2014/main" val="3372752558"/>
                    </a:ext>
                  </a:extLst>
                </a:gridCol>
                <a:gridCol w="2927309">
                  <a:extLst>
                    <a:ext uri="{9D8B030D-6E8A-4147-A177-3AD203B41FA5}">
                      <a16:colId xmlns:a16="http://schemas.microsoft.com/office/drawing/2014/main" val="973936826"/>
                    </a:ext>
                  </a:extLst>
                </a:gridCol>
                <a:gridCol w="944204">
                  <a:extLst>
                    <a:ext uri="{9D8B030D-6E8A-4147-A177-3AD203B41FA5}">
                      <a16:colId xmlns:a16="http://schemas.microsoft.com/office/drawing/2014/main" val="2486922600"/>
                    </a:ext>
                  </a:extLst>
                </a:gridCol>
                <a:gridCol w="1468252">
                  <a:extLst>
                    <a:ext uri="{9D8B030D-6E8A-4147-A177-3AD203B41FA5}">
                      <a16:colId xmlns:a16="http://schemas.microsoft.com/office/drawing/2014/main" val="1563995483"/>
                    </a:ext>
                  </a:extLst>
                </a:gridCol>
                <a:gridCol w="2798596">
                  <a:extLst>
                    <a:ext uri="{9D8B030D-6E8A-4147-A177-3AD203B41FA5}">
                      <a16:colId xmlns:a16="http://schemas.microsoft.com/office/drawing/2014/main" val="2735866505"/>
                    </a:ext>
                  </a:extLst>
                </a:gridCol>
              </a:tblGrid>
              <a:tr h="487196">
                <a:tc>
                  <a:txBody>
                    <a:bodyPr/>
                    <a:lstStyle/>
                    <a:p>
                      <a:endParaRPr lang="en-US" sz="1800" noProof="0" dirty="0">
                        <a:latin typeface="Arial" panose="020B0604020202020204" pitchFamily="34" charset="0"/>
                        <a:cs typeface="Arial" panose="020B0604020202020204" pitchFamily="34" charset="0"/>
                      </a:endParaRPr>
                    </a:p>
                  </a:txBody>
                  <a:tcPr/>
                </a:tc>
                <a:tc>
                  <a:txBody>
                    <a:bodyPr/>
                    <a:lstStyle/>
                    <a:p>
                      <a:r>
                        <a:rPr lang="en-US" sz="1400" noProof="0" dirty="0">
                          <a:latin typeface="Arial" panose="020B0604020202020204" pitchFamily="34" charset="0"/>
                          <a:cs typeface="Arial" panose="020B0604020202020204" pitchFamily="34" charset="0"/>
                        </a:rPr>
                        <a:t>Inputs</a:t>
                      </a:r>
                    </a:p>
                  </a:txBody>
                  <a:tcPr/>
                </a:tc>
                <a:tc>
                  <a:txBody>
                    <a:bodyPr/>
                    <a:lstStyle/>
                    <a:p>
                      <a:pPr algn="ctr"/>
                      <a:r>
                        <a:rPr lang="en-US" sz="1400" noProof="0" dirty="0">
                          <a:latin typeface="Arial" panose="020B0604020202020204" pitchFamily="34" charset="0"/>
                          <a:cs typeface="Arial" panose="020B0604020202020204" pitchFamily="34" charset="0"/>
                        </a:rPr>
                        <a:t>Effort input</a:t>
                      </a:r>
                    </a:p>
                  </a:txBody>
                  <a:tcPr/>
                </a:tc>
                <a:tc>
                  <a:txBody>
                    <a:bodyPr/>
                    <a:lstStyle/>
                    <a:p>
                      <a:r>
                        <a:rPr lang="en-US" sz="1400" noProof="0" dirty="0">
                          <a:latin typeface="Arial" panose="020B0604020202020204" pitchFamily="34" charset="0"/>
                          <a:cs typeface="Arial" panose="020B0604020202020204" pitchFamily="34" charset="0"/>
                        </a:rPr>
                        <a:t>MCDA method</a:t>
                      </a:r>
                    </a:p>
                  </a:txBody>
                  <a:tcPr/>
                </a:tc>
                <a:tc>
                  <a:txBody>
                    <a:bodyPr/>
                    <a:lstStyle/>
                    <a:p>
                      <a:r>
                        <a:rPr lang="en-US" sz="1400" noProof="0" dirty="0">
                          <a:latin typeface="Arial" panose="020B0604020202020204" pitchFamily="34" charset="0"/>
                          <a:cs typeface="Arial" panose="020B0604020202020204" pitchFamily="34" charset="0"/>
                        </a:rPr>
                        <a:t>Output</a:t>
                      </a:r>
                    </a:p>
                  </a:txBody>
                  <a:tcPr/>
                </a:tc>
                <a:extLst>
                  <a:ext uri="{0D108BD9-81ED-4DB2-BD59-A6C34878D82A}">
                    <a16:rowId xmlns:a16="http://schemas.microsoft.com/office/drawing/2014/main" val="3588435647"/>
                  </a:ext>
                </a:extLst>
              </a:tr>
              <a:tr h="282264">
                <a:tc rowSpan="9">
                  <a:txBody>
                    <a:bodyPr/>
                    <a:lstStyle/>
                    <a:p>
                      <a:pPr algn="ctr"/>
                      <a:r>
                        <a:rPr lang="en-US" sz="1800" b="1" noProof="0" dirty="0">
                          <a:latin typeface="Arial" panose="020B0604020202020204" pitchFamily="34" charset="0"/>
                          <a:cs typeface="Arial" panose="020B0604020202020204" pitchFamily="34" charset="0"/>
                        </a:rPr>
                        <a:t>Ranking/choice problem</a:t>
                      </a:r>
                    </a:p>
                  </a:txBody>
                  <a:tcPr vert="vert270"/>
                </a:tc>
                <a:tc>
                  <a:txBody>
                    <a:bodyPr/>
                    <a:lstStyle/>
                    <a:p>
                      <a:r>
                        <a:rPr lang="en-US" sz="1400" noProof="0" dirty="0">
                          <a:latin typeface="Arial" panose="020B0604020202020204" pitchFamily="34" charset="0"/>
                          <a:cs typeface="Arial" panose="020B0604020202020204" pitchFamily="34" charset="0"/>
                        </a:rPr>
                        <a:t>Utility function</a:t>
                      </a:r>
                    </a:p>
                  </a:txBody>
                  <a:tcPr/>
                </a:tc>
                <a:tc>
                  <a:txBody>
                    <a:bodyPr/>
                    <a:lstStyle/>
                    <a:p>
                      <a:r>
                        <a:rPr lang="en-US" sz="1100" noProof="0" dirty="0">
                          <a:latin typeface="Arial" panose="020B0604020202020204" pitchFamily="34" charset="0"/>
                          <a:cs typeface="Arial" panose="020B0604020202020204" pitchFamily="34" charset="0"/>
                        </a:rPr>
                        <a:t>Very high</a:t>
                      </a:r>
                    </a:p>
                  </a:txBody>
                  <a:tcPr/>
                </a:tc>
                <a:tc>
                  <a:txBody>
                    <a:bodyPr/>
                    <a:lstStyle/>
                    <a:p>
                      <a:r>
                        <a:rPr lang="en-US" sz="1100" noProof="0" dirty="0">
                          <a:latin typeface="Arial" panose="020B0604020202020204" pitchFamily="34" charset="0"/>
                          <a:cs typeface="Arial" panose="020B0604020202020204" pitchFamily="34" charset="0"/>
                        </a:rPr>
                        <a:t>MAUT</a:t>
                      </a:r>
                    </a:p>
                  </a:txBody>
                  <a:tcPr/>
                </a:tc>
                <a:tc>
                  <a:txBody>
                    <a:bodyPr/>
                    <a:lstStyle/>
                    <a:p>
                      <a:r>
                        <a:rPr lang="en-US" sz="1100" noProof="0" dirty="0">
                          <a:latin typeface="Arial" panose="020B0604020202020204" pitchFamily="34" charset="0"/>
                          <a:cs typeface="Arial" panose="020B0604020202020204" pitchFamily="34" charset="0"/>
                        </a:rPr>
                        <a:t>Complete ranking with scores</a:t>
                      </a:r>
                    </a:p>
                  </a:txBody>
                  <a:tcPr/>
                </a:tc>
                <a:extLst>
                  <a:ext uri="{0D108BD9-81ED-4DB2-BD59-A6C34878D82A}">
                    <a16:rowId xmlns:a16="http://schemas.microsoft.com/office/drawing/2014/main" val="3925887945"/>
                  </a:ext>
                </a:extLst>
              </a:tr>
              <a:tr h="382797">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Pairwise</a:t>
                      </a:r>
                      <a:r>
                        <a:rPr lang="en-US" sz="1100" baseline="0" noProof="0" dirty="0">
                          <a:latin typeface="Arial" panose="020B0604020202020204" pitchFamily="34" charset="0"/>
                          <a:cs typeface="Arial" panose="020B0604020202020204" pitchFamily="34" charset="0"/>
                        </a:rPr>
                        <a:t> c</a:t>
                      </a:r>
                      <a:r>
                        <a:rPr lang="en-US" sz="1100" noProof="0" dirty="0">
                          <a:latin typeface="Arial" panose="020B0604020202020204" pitchFamily="34" charset="0"/>
                          <a:cs typeface="Arial" panose="020B0604020202020204" pitchFamily="34" charset="0"/>
                        </a:rPr>
                        <a:t>omparisons on</a:t>
                      </a:r>
                      <a:r>
                        <a:rPr lang="en-US" sz="1100" baseline="0" noProof="0" dirty="0">
                          <a:latin typeface="Arial" panose="020B0604020202020204" pitchFamily="34" charset="0"/>
                          <a:cs typeface="Arial" panose="020B0604020202020204" pitchFamily="34" charset="0"/>
                        </a:rPr>
                        <a:t> a ratio scale and </a:t>
                      </a:r>
                      <a:r>
                        <a:rPr lang="en-US" sz="1100" noProof="0" dirty="0">
                          <a:latin typeface="Arial" panose="020B0604020202020204" pitchFamily="34" charset="0"/>
                          <a:cs typeface="Arial" panose="020B0604020202020204" pitchFamily="34" charset="0"/>
                        </a:rPr>
                        <a:t>Interdependence</a:t>
                      </a:r>
                    </a:p>
                  </a:txBody>
                  <a:tcPr/>
                </a:tc>
                <a:tc rowSpan="7">
                  <a:txBody>
                    <a:bodyPr/>
                    <a:lstStyle/>
                    <a:p>
                      <a:endParaRPr lang="en-US" sz="1100" noProof="0" dirty="0">
                        <a:latin typeface="Arial" panose="020B0604020202020204" pitchFamily="34" charset="0"/>
                        <a:cs typeface="Arial" panose="020B0604020202020204" pitchFamily="34" charset="0"/>
                      </a:endParaRPr>
                    </a:p>
                  </a:txBody>
                  <a:tcPr/>
                </a:tc>
                <a:tc>
                  <a:txBody>
                    <a:bodyPr/>
                    <a:lstStyle/>
                    <a:p>
                      <a:r>
                        <a:rPr lang="en-US" sz="1100" noProof="0" dirty="0">
                          <a:latin typeface="Arial" panose="020B0604020202020204" pitchFamily="34" charset="0"/>
                          <a:cs typeface="Arial" panose="020B0604020202020204" pitchFamily="34" charset="0"/>
                        </a:rPr>
                        <a:t>ANP</a:t>
                      </a:r>
                    </a:p>
                  </a:txBody>
                  <a:tcPr/>
                </a:tc>
                <a:tc>
                  <a:txBody>
                    <a:bodyPr/>
                    <a:lstStyle/>
                    <a:p>
                      <a:r>
                        <a:rPr lang="en-US" sz="1100" noProof="0" dirty="0">
                          <a:latin typeface="Arial" panose="020B0604020202020204" pitchFamily="34" charset="0"/>
                          <a:cs typeface="Arial" panose="020B0604020202020204" pitchFamily="34" charset="0"/>
                        </a:rPr>
                        <a:t>Complete ranking with scores</a:t>
                      </a:r>
                    </a:p>
                  </a:txBody>
                  <a:tcPr/>
                </a:tc>
                <a:extLst>
                  <a:ext uri="{0D108BD9-81ED-4DB2-BD59-A6C34878D82A}">
                    <a16:rowId xmlns:a16="http://schemas.microsoft.com/office/drawing/2014/main" val="4241042002"/>
                  </a:ext>
                </a:extLst>
              </a:tr>
              <a:tr h="382797">
                <a:tc vMerge="1">
                  <a:txBody>
                    <a:bodyPr/>
                    <a:lstStyle/>
                    <a:p>
                      <a:endParaRPr lang="lv-LV"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noProof="0" dirty="0">
                          <a:latin typeface="Arial" panose="020B0604020202020204" pitchFamily="34" charset="0"/>
                          <a:cs typeface="Arial" panose="020B0604020202020204" pitchFamily="34" charset="0"/>
                        </a:rPr>
                        <a:t>Pairwise Comparison on an interval scale</a:t>
                      </a:r>
                    </a:p>
                  </a:txBody>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MACBETH</a:t>
                      </a:r>
                    </a:p>
                  </a:txBody>
                  <a:tcPr/>
                </a:tc>
                <a:tc>
                  <a:txBody>
                    <a:bodyPr/>
                    <a:lstStyle/>
                    <a:p>
                      <a:r>
                        <a:rPr lang="en-US" sz="1100" noProof="0" dirty="0">
                          <a:latin typeface="Arial" panose="020B0604020202020204" pitchFamily="34" charset="0"/>
                          <a:cs typeface="Arial" panose="020B0604020202020204" pitchFamily="34" charset="0"/>
                        </a:rPr>
                        <a:t>Complete ranking with scores</a:t>
                      </a:r>
                    </a:p>
                  </a:txBody>
                  <a:tcPr/>
                </a:tc>
                <a:extLst>
                  <a:ext uri="{0D108BD9-81ED-4DB2-BD59-A6C34878D82A}">
                    <a16:rowId xmlns:a16="http://schemas.microsoft.com/office/drawing/2014/main" val="317066110"/>
                  </a:ext>
                </a:extLst>
              </a:tr>
              <a:tr h="487196">
                <a:tc vMerge="1">
                  <a:txBody>
                    <a:bodyPr/>
                    <a:lstStyle/>
                    <a:p>
                      <a:endParaRPr lang="lv-LV" dirty="0"/>
                    </a:p>
                  </a:txBody>
                  <a:tcPr/>
                </a:tc>
                <a:tc>
                  <a:txBody>
                    <a:bodyPr/>
                    <a:lstStyle/>
                    <a:p>
                      <a:r>
                        <a:rPr lang="en-US" sz="1400" noProof="0" dirty="0">
                          <a:latin typeface="Arial" panose="020B0604020202020204" pitchFamily="34" charset="0"/>
                          <a:cs typeface="Arial" panose="020B0604020202020204" pitchFamily="34" charset="0"/>
                        </a:rPr>
                        <a:t>Pairwise</a:t>
                      </a:r>
                      <a:r>
                        <a:rPr lang="en-US" sz="1400" baseline="0" noProof="0" dirty="0">
                          <a:latin typeface="Arial" panose="020B0604020202020204" pitchFamily="34" charset="0"/>
                          <a:cs typeface="Arial" panose="020B0604020202020204" pitchFamily="34" charset="0"/>
                        </a:rPr>
                        <a:t> comparison on a ratio scale</a:t>
                      </a:r>
                      <a:endParaRPr lang="en-US" sz="1400" noProof="0" dirty="0">
                        <a:latin typeface="Arial" panose="020B0604020202020204" pitchFamily="34" charset="0"/>
                        <a:cs typeface="Arial" panose="020B0604020202020204" pitchFamily="34" charset="0"/>
                      </a:endParaRPr>
                    </a:p>
                  </a:txBody>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AHP</a:t>
                      </a:r>
                    </a:p>
                  </a:txBody>
                  <a:tcPr/>
                </a:tc>
                <a:tc>
                  <a:txBody>
                    <a:bodyPr/>
                    <a:lstStyle/>
                    <a:p>
                      <a:r>
                        <a:rPr lang="en-US" sz="1100" noProof="0" dirty="0">
                          <a:latin typeface="Arial" panose="020B0604020202020204" pitchFamily="34" charset="0"/>
                          <a:cs typeface="Arial" panose="020B0604020202020204" pitchFamily="34" charset="0"/>
                        </a:rPr>
                        <a:t>Complete ranking with scores</a:t>
                      </a:r>
                    </a:p>
                  </a:txBody>
                  <a:tcPr/>
                </a:tc>
                <a:extLst>
                  <a:ext uri="{0D108BD9-81ED-4DB2-BD59-A6C34878D82A}">
                    <a16:rowId xmlns:a16="http://schemas.microsoft.com/office/drawing/2014/main" val="2510983876"/>
                  </a:ext>
                </a:extLst>
              </a:tr>
              <a:tr h="382797">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Indifference, preference</a:t>
                      </a:r>
                      <a:r>
                        <a:rPr lang="en-US" sz="1100" baseline="0" noProof="0" dirty="0">
                          <a:latin typeface="Arial" panose="020B0604020202020204" pitchFamily="34" charset="0"/>
                          <a:cs typeface="Arial" panose="020B0604020202020204" pitchFamily="34" charset="0"/>
                        </a:rPr>
                        <a:t> and veto thresholds</a:t>
                      </a:r>
                      <a:endParaRPr lang="en-US" sz="1100" noProof="0" dirty="0">
                        <a:latin typeface="Arial" panose="020B0604020202020204" pitchFamily="34" charset="0"/>
                        <a:cs typeface="Arial" panose="020B0604020202020204" pitchFamily="34" charset="0"/>
                      </a:endParaRPr>
                    </a:p>
                  </a:txBody>
                  <a:tcPr>
                    <a:solidFill>
                      <a:schemeClr val="accent6"/>
                    </a:solidFill>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ELECTRE</a:t>
                      </a:r>
                    </a:p>
                  </a:txBody>
                  <a:tcPr>
                    <a:solidFill>
                      <a:schemeClr val="accent6">
                        <a:alpha val="83000"/>
                      </a:schemeClr>
                    </a:solidFill>
                  </a:tcPr>
                </a:tc>
                <a:tc>
                  <a:txBody>
                    <a:bodyPr/>
                    <a:lstStyle/>
                    <a:p>
                      <a:r>
                        <a:rPr lang="en-US" sz="1100" noProof="0" dirty="0">
                          <a:latin typeface="Arial" panose="020B0604020202020204" pitchFamily="34" charset="0"/>
                          <a:cs typeface="Arial" panose="020B0604020202020204" pitchFamily="34" charset="0"/>
                        </a:rPr>
                        <a:t>Partial and complete rating</a:t>
                      </a:r>
                      <a:endParaRPr lang="en-US" sz="1100" baseline="0" noProof="0" dirty="0">
                        <a:latin typeface="Arial" panose="020B0604020202020204" pitchFamily="34" charset="0"/>
                        <a:cs typeface="Arial" panose="020B0604020202020204" pitchFamily="34" charset="0"/>
                      </a:endParaRPr>
                    </a:p>
                  </a:txBody>
                  <a:tcPr>
                    <a:solidFill>
                      <a:schemeClr val="accent6">
                        <a:alpha val="89000"/>
                      </a:schemeClr>
                    </a:solidFill>
                  </a:tcPr>
                </a:tc>
                <a:extLst>
                  <a:ext uri="{0D108BD9-81ED-4DB2-BD59-A6C34878D82A}">
                    <a16:rowId xmlns:a16="http://schemas.microsoft.com/office/drawing/2014/main" val="2364445504"/>
                  </a:ext>
                </a:extLst>
              </a:tr>
              <a:tr h="282264">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Indifference and preference thresholds</a:t>
                      </a:r>
                    </a:p>
                  </a:txBody>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PROMETHEE</a:t>
                      </a:r>
                    </a:p>
                  </a:txBody>
                  <a:tcPr/>
                </a:tc>
                <a:tc>
                  <a:txBody>
                    <a:bodyPr/>
                    <a:lstStyle/>
                    <a:p>
                      <a:pPr fontAlgn="t"/>
                      <a:r>
                        <a:rPr lang="en-US" sz="1400" b="0" i="0" kern="1200" noProof="0" dirty="0">
                          <a:solidFill>
                            <a:schemeClr val="tx1"/>
                          </a:solidFill>
                          <a:effectLst/>
                          <a:latin typeface="Arial" panose="020B0604020202020204" pitchFamily="34" charset="0"/>
                          <a:ea typeface="+mn-ea"/>
                          <a:cs typeface="Arial" panose="020B0604020202020204" pitchFamily="34" charset="0"/>
                        </a:rPr>
                        <a:t>Partial and complete rating</a:t>
                      </a:r>
                    </a:p>
                  </a:txBody>
                  <a:tcPr/>
                </a:tc>
                <a:extLst>
                  <a:ext uri="{0D108BD9-81ED-4DB2-BD59-A6C34878D82A}">
                    <a16:rowId xmlns:a16="http://schemas.microsoft.com/office/drawing/2014/main" val="4079443861"/>
                  </a:ext>
                </a:extLst>
              </a:tr>
              <a:tr h="382797">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The ideal option and constraints</a:t>
                      </a:r>
                    </a:p>
                  </a:txBody>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Goal programming</a:t>
                      </a:r>
                    </a:p>
                  </a:txBody>
                  <a:tcPr/>
                </a:tc>
                <a:tc>
                  <a:txBody>
                    <a:bodyPr/>
                    <a:lstStyle/>
                    <a:p>
                      <a:r>
                        <a:rPr lang="en-US" sz="1100" noProof="0" dirty="0" err="1">
                          <a:latin typeface="Arial" panose="020B0604020202020204" pitchFamily="34" charset="0"/>
                          <a:cs typeface="Arial" panose="020B0604020202020204" pitchFamily="34" charset="0"/>
                        </a:rPr>
                        <a:t>Feasable</a:t>
                      </a:r>
                      <a:r>
                        <a:rPr lang="en-US" sz="1100" noProof="0" dirty="0">
                          <a:latin typeface="Arial" panose="020B0604020202020204" pitchFamily="34" charset="0"/>
                          <a:cs typeface="Arial" panose="020B0604020202020204" pitchFamily="34" charset="0"/>
                        </a:rPr>
                        <a:t> solution with deviation score</a:t>
                      </a:r>
                    </a:p>
                  </a:txBody>
                  <a:tcPr/>
                </a:tc>
                <a:extLst>
                  <a:ext uri="{0D108BD9-81ED-4DB2-BD59-A6C34878D82A}">
                    <a16:rowId xmlns:a16="http://schemas.microsoft.com/office/drawing/2014/main" val="2090098413"/>
                  </a:ext>
                </a:extLst>
              </a:tr>
              <a:tr h="382797">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The ideal and anti-ideal solution</a:t>
                      </a:r>
                    </a:p>
                  </a:txBody>
                  <a:tcPr>
                    <a:solidFill>
                      <a:schemeClr val="accent6"/>
                    </a:solidFill>
                  </a:tcPr>
                </a:tc>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TOPSIS</a:t>
                      </a:r>
                    </a:p>
                  </a:txBody>
                  <a:tcPr>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noProof="0" dirty="0">
                          <a:latin typeface="Arial" panose="020B0604020202020204" pitchFamily="34" charset="0"/>
                          <a:cs typeface="Arial" panose="020B0604020202020204" pitchFamily="34" charset="0"/>
                        </a:rPr>
                        <a:t>Complete rating with proximity to ideal rating</a:t>
                      </a:r>
                    </a:p>
                  </a:txBody>
                  <a:tcPr>
                    <a:solidFill>
                      <a:schemeClr val="accent6"/>
                    </a:solidFill>
                  </a:tcPr>
                </a:tc>
                <a:extLst>
                  <a:ext uri="{0D108BD9-81ED-4DB2-BD59-A6C34878D82A}">
                    <a16:rowId xmlns:a16="http://schemas.microsoft.com/office/drawing/2014/main" val="2343009702"/>
                  </a:ext>
                </a:extLst>
              </a:tr>
              <a:tr h="282264">
                <a:tc vMerge="1">
                  <a:txBody>
                    <a:bodyPr/>
                    <a:lstStyle/>
                    <a:p>
                      <a:endParaRPr lang="lv-LV" dirty="0"/>
                    </a:p>
                  </a:txBody>
                  <a:tcPr/>
                </a:tc>
                <a:tc>
                  <a:txBody>
                    <a:bodyPr/>
                    <a:lstStyle/>
                    <a:p>
                      <a:r>
                        <a:rPr lang="en-US" sz="1100" noProof="0" dirty="0">
                          <a:latin typeface="Arial" panose="020B0604020202020204" pitchFamily="34" charset="0"/>
                          <a:cs typeface="Arial" panose="020B0604020202020204" pitchFamily="34" charset="0"/>
                        </a:rPr>
                        <a:t>No subjective input required</a:t>
                      </a:r>
                    </a:p>
                  </a:txBody>
                  <a:tcPr/>
                </a:tc>
                <a:tc>
                  <a:txBody>
                    <a:bodyPr/>
                    <a:lstStyle/>
                    <a:p>
                      <a:r>
                        <a:rPr lang="en-US" sz="1100" noProof="0" dirty="0">
                          <a:latin typeface="Arial" panose="020B0604020202020204" pitchFamily="34" charset="0"/>
                          <a:cs typeface="Arial" panose="020B0604020202020204" pitchFamily="34" charset="0"/>
                        </a:rPr>
                        <a:t>Very low</a:t>
                      </a:r>
                    </a:p>
                  </a:txBody>
                  <a:tcPr/>
                </a:tc>
                <a:tc>
                  <a:txBody>
                    <a:bodyPr/>
                    <a:lstStyle/>
                    <a:p>
                      <a:r>
                        <a:rPr lang="en-US" sz="1100" noProof="0" dirty="0">
                          <a:latin typeface="Arial" panose="020B0604020202020204" pitchFamily="34" charset="0"/>
                          <a:cs typeface="Arial" panose="020B0604020202020204" pitchFamily="34" charset="0"/>
                        </a:rPr>
                        <a:t>DEA</a:t>
                      </a:r>
                    </a:p>
                  </a:txBody>
                  <a:tcPr/>
                </a:tc>
                <a:tc>
                  <a:txBody>
                    <a:bodyPr/>
                    <a:lstStyle/>
                    <a:p>
                      <a:r>
                        <a:rPr lang="en-US" sz="1100" noProof="0" dirty="0">
                          <a:latin typeface="Arial" panose="020B0604020202020204" pitchFamily="34" charset="0"/>
                          <a:cs typeface="Arial" panose="020B0604020202020204" pitchFamily="34" charset="0"/>
                        </a:rPr>
                        <a:t>Partial rating with </a:t>
                      </a:r>
                      <a:r>
                        <a:rPr lang="en-US" sz="1100" noProof="0" dirty="0" err="1">
                          <a:latin typeface="Arial" panose="020B0604020202020204" pitchFamily="34" charset="0"/>
                          <a:cs typeface="Arial" panose="020B0604020202020204" pitchFamily="34" charset="0"/>
                        </a:rPr>
                        <a:t>efectiveness</a:t>
                      </a:r>
                      <a:r>
                        <a:rPr lang="en-US" sz="1100" noProof="0" dirty="0">
                          <a:latin typeface="Arial" panose="020B0604020202020204" pitchFamily="34" charset="0"/>
                          <a:cs typeface="Arial" panose="020B0604020202020204" pitchFamily="34" charset="0"/>
                        </a:rPr>
                        <a:t> score</a:t>
                      </a:r>
                    </a:p>
                  </a:txBody>
                  <a:tcPr/>
                </a:tc>
                <a:extLst>
                  <a:ext uri="{0D108BD9-81ED-4DB2-BD59-A6C34878D82A}">
                    <a16:rowId xmlns:a16="http://schemas.microsoft.com/office/drawing/2014/main" val="1891813253"/>
                  </a:ext>
                </a:extLst>
              </a:tr>
            </a:tbl>
          </a:graphicData>
        </a:graphic>
      </p:graphicFrame>
      <p:cxnSp>
        <p:nvCxnSpPr>
          <p:cNvPr id="5" name="Straight Arrow Connector 4">
            <a:extLst>
              <a:ext uri="{FF2B5EF4-FFF2-40B4-BE49-F238E27FC236}">
                <a16:creationId xmlns:a16="http://schemas.microsoft.com/office/drawing/2014/main" id="{D4B3814C-EA79-4850-93FA-94847DC3FE80}"/>
              </a:ext>
            </a:extLst>
          </p:cNvPr>
          <p:cNvCxnSpPr/>
          <p:nvPr/>
        </p:nvCxnSpPr>
        <p:spPr>
          <a:xfrm>
            <a:off x="4002259" y="3024554"/>
            <a:ext cx="0" cy="2103120"/>
          </a:xfrm>
          <a:prstGeom prst="straightConnector1">
            <a:avLst/>
          </a:prstGeom>
          <a:ln w="63500">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02260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BF18-17B5-4620-ABDD-964420DF3AF2}"/>
              </a:ext>
            </a:extLst>
          </p:cNvPr>
          <p:cNvSpPr>
            <a:spLocks noGrp="1"/>
          </p:cNvSpPr>
          <p:nvPr>
            <p:ph type="title"/>
          </p:nvPr>
        </p:nvSpPr>
        <p:spPr/>
        <p:txBody>
          <a:bodyPr/>
          <a:lstStyle/>
          <a:p>
            <a:r>
              <a:rPr lang="en-US" sz="3600" dirty="0"/>
              <a:t>Establishment of criteria</a:t>
            </a:r>
            <a:endParaRPr lang="en-US" dirty="0"/>
          </a:p>
        </p:txBody>
      </p:sp>
      <p:sp>
        <p:nvSpPr>
          <p:cNvPr id="3" name="Content Placeholder 2">
            <a:extLst>
              <a:ext uri="{FF2B5EF4-FFF2-40B4-BE49-F238E27FC236}">
                <a16:creationId xmlns:a16="http://schemas.microsoft.com/office/drawing/2014/main" id="{2A548E2F-5520-4BE9-8494-37B45337F4F3}"/>
              </a:ext>
            </a:extLst>
          </p:cNvPr>
          <p:cNvSpPr>
            <a:spLocks noGrp="1"/>
          </p:cNvSpPr>
          <p:nvPr>
            <p:ph idx="1"/>
          </p:nvPr>
        </p:nvSpPr>
        <p:spPr/>
        <p:txBody>
          <a:bodyPr>
            <a:normAutofit fontScale="92500"/>
          </a:bodyPr>
          <a:lstStyle/>
          <a:p>
            <a:pPr marL="0" indent="0" algn="just">
              <a:buNone/>
            </a:pPr>
            <a:r>
              <a:rPr lang="en-GB" sz="2400" dirty="0"/>
              <a:t>Basic principles to be followed when defining the most important criteria:</a:t>
            </a:r>
          </a:p>
          <a:p>
            <a:pPr marL="0" indent="0" algn="just">
              <a:buNone/>
            </a:pPr>
            <a:r>
              <a:rPr lang="en-GB" sz="2400" b="1" dirty="0"/>
              <a:t>Systematic principle</a:t>
            </a:r>
            <a:r>
              <a:rPr lang="en-GB" sz="2400" dirty="0"/>
              <a:t>- Criteria should reflect the main characteristics and functioning of the problem. Evaluating inclusive criteria provides much better results than evaluating one criterion</a:t>
            </a:r>
          </a:p>
          <a:p>
            <a:pPr marL="0" indent="0" algn="just">
              <a:buNone/>
            </a:pPr>
            <a:r>
              <a:rPr lang="en-GB" sz="2400" b="1" dirty="0"/>
              <a:t>Principle of consistency </a:t>
            </a:r>
            <a:r>
              <a:rPr lang="en-GB" sz="2400" dirty="0"/>
              <a:t>- logical justification of choice of criteria</a:t>
            </a:r>
          </a:p>
          <a:p>
            <a:pPr marL="0" indent="0" algn="just">
              <a:buNone/>
            </a:pPr>
            <a:r>
              <a:rPr lang="en-GB" sz="2400" dirty="0"/>
              <a:t>Independence principle - different criteria have to be chosen which are not directly or indirectly repeated</a:t>
            </a:r>
          </a:p>
          <a:p>
            <a:pPr marL="0" indent="0" algn="just">
              <a:buNone/>
            </a:pPr>
            <a:r>
              <a:rPr lang="en-GB" sz="2400" b="1" dirty="0"/>
              <a:t>Principle of measurability </a:t>
            </a:r>
            <a:r>
              <a:rPr lang="en-GB" sz="2400" dirty="0"/>
              <a:t>- criteria must be measurable</a:t>
            </a:r>
          </a:p>
          <a:p>
            <a:pPr marL="0" indent="0" algn="just">
              <a:buNone/>
            </a:pPr>
            <a:r>
              <a:rPr lang="en-GB" sz="2400" b="1" dirty="0"/>
              <a:t>Comparability principle </a:t>
            </a:r>
            <a:r>
              <a:rPr lang="en-GB" sz="2400" dirty="0"/>
              <a:t>- the criteria are comparable</a:t>
            </a:r>
          </a:p>
          <a:p>
            <a:pPr marL="0" indent="0" algn="just">
              <a:buNone/>
            </a:pPr>
            <a:r>
              <a:rPr lang="en-GB" sz="2000" dirty="0"/>
              <a:t>* Alternative options</a:t>
            </a:r>
            <a:r>
              <a:rPr lang="lv-LV" sz="2000" dirty="0"/>
              <a:t> -</a:t>
            </a:r>
            <a:r>
              <a:rPr lang="en-GB" sz="2000" dirty="0"/>
              <a:t> options from which to choose the best, the most appropriate</a:t>
            </a:r>
          </a:p>
          <a:p>
            <a:pPr marL="0" indent="0" algn="just">
              <a:buNone/>
            </a:pPr>
            <a:r>
              <a:rPr lang="en-GB" sz="2000" dirty="0"/>
              <a:t>* Criteria - affects the choice of alternative</a:t>
            </a:r>
            <a:endParaRPr lang="lv-LV" sz="2400" dirty="0"/>
          </a:p>
        </p:txBody>
      </p:sp>
    </p:spTree>
    <p:extLst>
      <p:ext uri="{BB962C8B-B14F-4D97-AF65-F5344CB8AC3E}">
        <p14:creationId xmlns:p14="http://schemas.microsoft.com/office/powerpoint/2010/main" val="2992829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8E27-054C-4D9F-B96C-4940330CEABE}"/>
              </a:ext>
            </a:extLst>
          </p:cNvPr>
          <p:cNvSpPr>
            <a:spLocks noGrp="1"/>
          </p:cNvSpPr>
          <p:nvPr>
            <p:ph type="title"/>
          </p:nvPr>
        </p:nvSpPr>
        <p:spPr/>
        <p:txBody>
          <a:bodyPr>
            <a:normAutofit fontScale="90000"/>
          </a:bodyPr>
          <a:lstStyle/>
          <a:p>
            <a:r>
              <a:rPr lang="en-US" sz="3600" dirty="0"/>
              <a:t>Representation of decision levels </a:t>
            </a:r>
            <a:r>
              <a:rPr lang="en-US" sz="2800" dirty="0"/>
              <a:t>/example/</a:t>
            </a:r>
            <a:endParaRPr lang="en-US" dirty="0"/>
          </a:p>
        </p:txBody>
      </p:sp>
      <p:pic>
        <p:nvPicPr>
          <p:cNvPr id="4" name="Content Placeholder 3">
            <a:extLst>
              <a:ext uri="{FF2B5EF4-FFF2-40B4-BE49-F238E27FC236}">
                <a16:creationId xmlns:a16="http://schemas.microsoft.com/office/drawing/2014/main" id="{68DE70B3-B0AD-4862-8FFF-0C5977F5BB99}"/>
              </a:ext>
            </a:extLst>
          </p:cNvPr>
          <p:cNvPicPr>
            <a:picLocks noGrp="1" noChangeAspect="1"/>
          </p:cNvPicPr>
          <p:nvPr>
            <p:ph idx="1"/>
          </p:nvPr>
        </p:nvPicPr>
        <p:blipFill>
          <a:blip r:embed="rId2"/>
          <a:stretch>
            <a:fillRect/>
          </a:stretch>
        </p:blipFill>
        <p:spPr>
          <a:xfrm>
            <a:off x="509588" y="1883569"/>
            <a:ext cx="8124825" cy="4229100"/>
          </a:xfrm>
          <a:prstGeom prst="rect">
            <a:avLst/>
          </a:prstGeom>
        </p:spPr>
      </p:pic>
    </p:spTree>
    <p:extLst>
      <p:ext uri="{BB962C8B-B14F-4D97-AF65-F5344CB8AC3E}">
        <p14:creationId xmlns:p14="http://schemas.microsoft.com/office/powerpoint/2010/main" val="1522650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96" y="1292826"/>
            <a:ext cx="8387915" cy="817152"/>
          </a:xfrm>
        </p:spPr>
        <p:txBody>
          <a:bodyPr>
            <a:normAutofit fontScale="90000"/>
          </a:bodyPr>
          <a:lstStyle/>
          <a:p>
            <a:r>
              <a:rPr lang="lv-LV" sz="2400" dirty="0"/>
              <a:t>TOPSIS </a:t>
            </a:r>
            <a:br>
              <a:rPr lang="lv-LV" sz="2400" dirty="0"/>
            </a:br>
            <a:r>
              <a:rPr lang="lv-LV" sz="2400" dirty="0"/>
              <a:t>(</a:t>
            </a:r>
            <a:r>
              <a:rPr lang="en-US" sz="2400" b="1" dirty="0"/>
              <a:t>T</a:t>
            </a:r>
            <a:r>
              <a:rPr lang="en-US" sz="2400" dirty="0"/>
              <a:t>echnique of </a:t>
            </a:r>
            <a:r>
              <a:rPr lang="en-US" sz="2400" b="1" dirty="0"/>
              <a:t>O</a:t>
            </a:r>
            <a:r>
              <a:rPr lang="en-US" sz="2400" dirty="0"/>
              <a:t>rder </a:t>
            </a:r>
            <a:r>
              <a:rPr lang="en-US" sz="2400" b="1" dirty="0"/>
              <a:t>P</a:t>
            </a:r>
            <a:r>
              <a:rPr lang="en-US" sz="2400" dirty="0"/>
              <a:t>reference </a:t>
            </a:r>
            <a:r>
              <a:rPr lang="en-US" sz="2400" b="1" dirty="0"/>
              <a:t>S</a:t>
            </a:r>
            <a:r>
              <a:rPr lang="en-US" sz="2400" dirty="0"/>
              <a:t>imilarity to the </a:t>
            </a:r>
            <a:r>
              <a:rPr lang="en-US" sz="2400" b="1" dirty="0"/>
              <a:t>I</a:t>
            </a:r>
            <a:r>
              <a:rPr lang="en-US" sz="2400" dirty="0"/>
              <a:t>deal </a:t>
            </a:r>
            <a:r>
              <a:rPr lang="en-US" sz="2400" b="1" dirty="0"/>
              <a:t>S</a:t>
            </a:r>
            <a:r>
              <a:rPr lang="en-US" sz="2400" dirty="0"/>
              <a:t>olution</a:t>
            </a:r>
            <a:r>
              <a:rPr lang="lv-LV" sz="2400" dirty="0"/>
              <a:t>)</a:t>
            </a:r>
            <a:br>
              <a:rPr lang="lv-LV" sz="2400" i="1" dirty="0"/>
            </a:br>
            <a:endParaRPr lang="lv-LV" sz="2400" dirty="0"/>
          </a:p>
        </p:txBody>
      </p:sp>
      <p:sp>
        <p:nvSpPr>
          <p:cNvPr id="3" name="Content Placeholder 2"/>
          <p:cNvSpPr>
            <a:spLocks noGrp="1"/>
          </p:cNvSpPr>
          <p:nvPr>
            <p:ph idx="1"/>
          </p:nvPr>
        </p:nvSpPr>
        <p:spPr>
          <a:xfrm>
            <a:off x="214313" y="2386977"/>
            <a:ext cx="4954997" cy="3076254"/>
          </a:xfrm>
        </p:spPr>
        <p:txBody>
          <a:bodyPr>
            <a:normAutofit/>
          </a:bodyPr>
          <a:lstStyle/>
          <a:p>
            <a:pPr marL="0" indent="0" algn="just">
              <a:buNone/>
            </a:pPr>
            <a:r>
              <a:rPr lang="en-GB" sz="1500" dirty="0"/>
              <a:t>For the environmental strategy and sustainable production and engineering, the TOPSIS method was used in 40% of cases</a:t>
            </a:r>
          </a:p>
          <a:p>
            <a:pPr marL="0" indent="0" algn="just">
              <a:buNone/>
            </a:pPr>
            <a:r>
              <a:rPr lang="en-GB" sz="1500" dirty="0"/>
              <a:t>Advantages of TOPSIS:</a:t>
            </a:r>
          </a:p>
          <a:p>
            <a:pPr lvl="1" algn="just">
              <a:buFont typeface="Wingdings" panose="05000000000000000000" pitchFamily="2" charset="2"/>
              <a:buChar char="Ø"/>
            </a:pPr>
            <a:r>
              <a:rPr lang="en-GB" sz="1200" dirty="0"/>
              <a:t>unlimited criteria and range of performance attributes,</a:t>
            </a:r>
          </a:p>
          <a:p>
            <a:pPr lvl="1" algn="just">
              <a:buFont typeface="Wingdings" panose="05000000000000000000" pitchFamily="2" charset="2"/>
              <a:buChar char="Ø"/>
            </a:pPr>
            <a:r>
              <a:rPr lang="en-GB" sz="1200" dirty="0"/>
              <a:t>the choice of alternatives to understand the difference and the similarity of the alternative, to avoid double comparison (as in AHP),</a:t>
            </a:r>
          </a:p>
          <a:p>
            <a:pPr lvl="1" algn="just">
              <a:buFont typeface="Wingdings" panose="05000000000000000000" pitchFamily="2" charset="2"/>
              <a:buChar char="Ø"/>
            </a:pPr>
            <a:r>
              <a:rPr lang="en-GB" sz="1200" dirty="0"/>
              <a:t>relatively simple calculation process,</a:t>
            </a:r>
          </a:p>
          <a:p>
            <a:pPr lvl="1" algn="just">
              <a:buFont typeface="Wingdings" panose="05000000000000000000" pitchFamily="2" charset="2"/>
              <a:buChar char="Ø"/>
            </a:pPr>
            <a:r>
              <a:rPr lang="en-GB" sz="1200" dirty="0"/>
              <a:t>no special program is required</a:t>
            </a:r>
          </a:p>
          <a:p>
            <a:pPr marL="0" indent="0" algn="just">
              <a:buNone/>
            </a:pPr>
            <a:r>
              <a:rPr lang="en-GB" sz="1500" dirty="0"/>
              <a:t>Disadvantage: No correlation between attributes</a:t>
            </a:r>
            <a:endParaRPr lang="lv-LV" sz="1500"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lv-LV" dirty="0"/>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lv-LV"/>
            </a:defPPr>
            <a:lvl1pPr marL="0" algn="ctr"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t>RTU EEF Vides aizsardzības un siltuma sistēmu institūts</a:t>
            </a:r>
          </a:p>
        </p:txBody>
      </p:sp>
      <p:sp>
        <p:nvSpPr>
          <p:cNvPr id="6" name="Slide Number Placeholder 5"/>
          <p:cNvSpPr>
            <a:spLocks noGrp="1"/>
          </p:cNvSpPr>
          <p:nvPr>
            <p:ph type="sldNum" sz="quarter" idx="12"/>
          </p:nvPr>
        </p:nvSpPr>
        <p:spPr/>
        <p:txBody>
          <a:bodyPr/>
          <a:lstStyle/>
          <a:p>
            <a:fld id="{22AF5885-8C96-4DA3-88C8-950E9AF394B8}" type="slidenum">
              <a:rPr lang="lv-LV" smtClean="0"/>
              <a:pPr/>
              <a:t>15</a:t>
            </a:fld>
            <a:endParaRPr lang="lv-LV" dirty="0"/>
          </a:p>
        </p:txBody>
      </p:sp>
      <mc:AlternateContent xmlns:mc="http://schemas.openxmlformats.org/markup-compatibility/2006" xmlns:a14="http://schemas.microsoft.com/office/drawing/2010/main">
        <mc:Choice Requires="a14">
          <p:sp>
            <p:nvSpPr>
              <p:cNvPr id="7" name="Content Placeholder 6"/>
              <p:cNvSpPr txBox="1">
                <a:spLocks/>
              </p:cNvSpPr>
              <p:nvPr/>
            </p:nvSpPr>
            <p:spPr>
              <a:xfrm>
                <a:off x="5326011" y="2679491"/>
                <a:ext cx="3621506" cy="2080646"/>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GB" sz="2100" i="1">
                              <a:latin typeface="Cambria Math" panose="02040503050406030204" pitchFamily="18" charset="0"/>
                            </a:rPr>
                          </m:ctrlPr>
                        </m:mPr>
                        <m:mr>
                          <m:e>
                            <m:r>
                              <a:rPr lang="lv-LV" sz="2100" i="1">
                                <a:latin typeface="Cambria Math" panose="02040503050406030204" pitchFamily="18" charset="0"/>
                              </a:rPr>
                              <m:t>         </m:t>
                            </m:r>
                            <m:m>
                              <m:mPr>
                                <m:mcs>
                                  <m:mc>
                                    <m:mcPr>
                                      <m:count m:val="3"/>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  </m:t>
                                      </m:r>
                                      <m:r>
                                        <a:rPr lang="lv-LV" sz="2100" i="1">
                                          <a:latin typeface="Cambria Math" panose="02040503050406030204" pitchFamily="18" charset="0"/>
                                        </a:rPr>
                                        <m:t>𝑥</m:t>
                                      </m:r>
                                    </m:e>
                                    <m:sub>
                                      <m:r>
                                        <a:rPr lang="lv-LV" sz="2100" i="1">
                                          <a:latin typeface="Cambria Math" panose="02040503050406030204" pitchFamily="18" charset="0"/>
                                        </a:rPr>
                                        <m:t>1</m:t>
                                      </m:r>
                                    </m:sub>
                                  </m:sSub>
                                </m:e>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2</m:t>
                                      </m:r>
                                    </m:sub>
                                  </m:sSub>
                                </m:e>
                                <m:e>
                                  <m:r>
                                    <a:rPr lang="lv-LV" sz="2100" i="1">
                                      <a:latin typeface="Cambria Math" panose="02040503050406030204" pitchFamily="18" charset="0"/>
                                    </a:rPr>
                                    <m:t>  </m:t>
                                  </m:r>
                                  <m:m>
                                    <m:mPr>
                                      <m:mcs>
                                        <m:mc>
                                          <m:mcPr>
                                            <m:count m:val="3"/>
                                            <m:mcJc m:val="center"/>
                                          </m:mcPr>
                                        </m:mc>
                                      </m:mcs>
                                      <m:ctrlPr>
                                        <a:rPr lang="en-GB" sz="2100" i="1">
                                          <a:latin typeface="Cambria Math" panose="02040503050406030204" pitchFamily="18" charset="0"/>
                                        </a:rPr>
                                      </m:ctrlPr>
                                    </m:mPr>
                                    <m:mr>
                                      <m:e>
                                        <m:r>
                                          <a:rPr lang="lv-LV" sz="2100" i="1">
                                            <a:latin typeface="Cambria Math" panose="02040503050406030204" pitchFamily="18" charset="0"/>
                                          </a:rPr>
                                          <m:t>⋯</m:t>
                                        </m:r>
                                      </m:e>
                                      <m:e>
                                        <m:r>
                                          <a:rPr lang="lv-LV" sz="2100" i="1">
                                            <a:latin typeface="Cambria Math" panose="02040503050406030204" pitchFamily="18" charset="0"/>
                                          </a:rPr>
                                          <m:t>   </m:t>
                                        </m:r>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𝑗</m:t>
                                            </m:r>
                                          </m:sub>
                                        </m:sSub>
                                      </m:e>
                                      <m:e>
                                        <m:m>
                                          <m:mPr>
                                            <m:mcs>
                                              <m:mc>
                                                <m:mcPr>
                                                  <m:count m:val="2"/>
                                                  <m:mcJc m:val="center"/>
                                                </m:mcPr>
                                              </m:mc>
                                            </m:mcs>
                                            <m:ctrlPr>
                                              <a:rPr lang="en-GB" sz="2100" i="1">
                                                <a:latin typeface="Cambria Math" panose="02040503050406030204" pitchFamily="18" charset="0"/>
                                              </a:rPr>
                                            </m:ctrlPr>
                                          </m:mPr>
                                          <m:mr>
                                            <m:e>
                                              <m:r>
                                                <a:rPr lang="lv-LV" sz="2100" i="1">
                                                  <a:latin typeface="Cambria Math" panose="02040503050406030204" pitchFamily="18" charset="0"/>
                                                </a:rPr>
                                                <m:t>   ⋯</m:t>
                                              </m:r>
                                            </m:e>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𝑚</m:t>
                                                  </m:r>
                                                </m:sub>
                                              </m:sSub>
                                            </m:e>
                                          </m:mr>
                                        </m:m>
                                      </m:e>
                                    </m:mr>
                                  </m:m>
                                </m:e>
                              </m:mr>
                            </m:m>
                          </m:e>
                        </m:mr>
                        <m:mr>
                          <m:e>
                            <m:m>
                              <m:mPr>
                                <m:mcs>
                                  <m:mc>
                                    <m:mcPr>
                                      <m:count m:val="2"/>
                                      <m:mcJc m:val="center"/>
                                    </m:mcPr>
                                  </m:mc>
                                </m:mcs>
                                <m:ctrlPr>
                                  <a:rPr lang="en-GB" sz="2100" i="1">
                                    <a:latin typeface="Cambria Math" panose="02040503050406030204" pitchFamily="18" charset="0"/>
                                  </a:rPr>
                                </m:ctrlPr>
                              </m:mPr>
                              <m:mr>
                                <m:e>
                                  <m:m>
                                    <m:mPr>
                                      <m:mcs>
                                        <m:mc>
                                          <m:mcPr>
                                            <m:count m:val="1"/>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𝐴</m:t>
                                            </m:r>
                                          </m:e>
                                          <m:sub>
                                            <m:r>
                                              <a:rPr lang="lv-LV" sz="2100" i="1">
                                                <a:latin typeface="Cambria Math" panose="02040503050406030204" pitchFamily="18" charset="0"/>
                                              </a:rPr>
                                              <m:t>1</m:t>
                                            </m:r>
                                          </m:sub>
                                        </m:sSub>
                                      </m:e>
                                    </m:mr>
                                    <m:mr>
                                      <m:e>
                                        <m:m>
                                          <m:mPr>
                                            <m:mcs>
                                              <m:mc>
                                                <m:mcPr>
                                                  <m:count m:val="1"/>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𝐴</m:t>
                                                  </m:r>
                                                </m:e>
                                                <m:sub>
                                                  <m:r>
                                                    <a:rPr lang="lv-LV" sz="2100" i="1">
                                                      <a:latin typeface="Cambria Math" panose="02040503050406030204" pitchFamily="18" charset="0"/>
                                                    </a:rPr>
                                                    <m:t>2</m:t>
                                                  </m:r>
                                                </m:sub>
                                              </m:sSub>
                                            </m:e>
                                          </m:mr>
                                          <m:mr>
                                            <m:e>
                                              <m:r>
                                                <a:rPr lang="lv-LV" sz="2100" i="1">
                                                  <a:latin typeface="Cambria Math" panose="02040503050406030204" pitchFamily="18" charset="0"/>
                                                </a:rPr>
                                                <m:t>⋮</m:t>
                                              </m:r>
                                            </m:e>
                                          </m:mr>
                                          <m:mr>
                                            <m:e>
                                              <m:m>
                                                <m:mPr>
                                                  <m:mcs>
                                                    <m:mc>
                                                      <m:mcPr>
                                                        <m:count m:val="1"/>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𝐴</m:t>
                                                        </m:r>
                                                      </m:e>
                                                      <m:sub>
                                                        <m:argPr>
                                                          <m:argSz m:val="-1"/>
                                                        </m:argPr>
                                                        <m:r>
                                                          <a:rPr lang="lv-LV" sz="2100" i="1">
                                                            <a:latin typeface="Cambria Math" panose="02040503050406030204" pitchFamily="18" charset="0"/>
                                                          </a:rPr>
                                                          <m:t>𝑖</m:t>
                                                        </m:r>
                                                      </m:sub>
                                                    </m:sSub>
                                                  </m:e>
                                                </m:mr>
                                                <m:mr>
                                                  <m:e>
                                                    <m:r>
                                                      <a:rPr lang="lv-LV" sz="2100" i="1">
                                                        <a:latin typeface="Cambria Math" panose="02040503050406030204" pitchFamily="18" charset="0"/>
                                                      </a:rPr>
                                                      <m:t>⋮</m:t>
                                                    </m:r>
                                                  </m:e>
                                                </m:mr>
                                                <m:mr>
                                                  <m:e>
                                                    <m:sSub>
                                                      <m:sSubPr>
                                                        <m:ctrlPr>
                                                          <a:rPr lang="en-GB" sz="2100" i="1">
                                                            <a:latin typeface="Cambria Math" panose="02040503050406030204" pitchFamily="18" charset="0"/>
                                                          </a:rPr>
                                                        </m:ctrlPr>
                                                      </m:sSubPr>
                                                      <m:e>
                                                        <m:r>
                                                          <a:rPr lang="lv-LV" sz="2100" i="1">
                                                            <a:latin typeface="Cambria Math" panose="02040503050406030204" pitchFamily="18" charset="0"/>
                                                          </a:rPr>
                                                          <m:t>𝐴</m:t>
                                                        </m:r>
                                                      </m:e>
                                                      <m:sub>
                                                        <m:r>
                                                          <a:rPr lang="lv-LV" sz="2100" i="1">
                                                            <a:latin typeface="Cambria Math" panose="02040503050406030204" pitchFamily="18" charset="0"/>
                                                          </a:rPr>
                                                          <m:t>𝑛</m:t>
                                                        </m:r>
                                                      </m:sub>
                                                    </m:sSub>
                                                  </m:e>
                                                </m:mr>
                                              </m:m>
                                            </m:e>
                                          </m:mr>
                                        </m:m>
                                      </m:e>
                                    </m:mr>
                                  </m:m>
                                </m:e>
                                <m:e>
                                  <m:d>
                                    <m:dPr>
                                      <m:begChr m:val="["/>
                                      <m:endChr m:val="]"/>
                                      <m:ctrlPr>
                                        <a:rPr lang="en-GB" sz="2100" i="1">
                                          <a:latin typeface="Cambria Math" panose="02040503050406030204" pitchFamily="18" charset="0"/>
                                        </a:rPr>
                                      </m:ctrlPr>
                                    </m:dPr>
                                    <m:e>
                                      <m:m>
                                        <m:mPr>
                                          <m:mcs>
                                            <m:mc>
                                              <m:mcPr>
                                                <m:count m:val="2"/>
                                                <m:mcJc m:val="center"/>
                                              </m:mcPr>
                                            </m:mc>
                                          </m:mcs>
                                          <m:ctrlPr>
                                            <a:rPr lang="en-GB" sz="2100" i="1">
                                              <a:latin typeface="Cambria Math" panose="02040503050406030204" pitchFamily="18" charset="0"/>
                                            </a:rPr>
                                          </m:ctrlPr>
                                        </m:mPr>
                                        <m:mr>
                                          <m:e>
                                            <m:m>
                                              <m:mPr>
                                                <m:mcs>
                                                  <m:mc>
                                                    <m:mcPr>
                                                      <m:count m:val="3"/>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11</m:t>
                                                      </m:r>
                                                    </m:sub>
                                                  </m:sSub>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12</m:t>
                                                      </m:r>
                                                    </m:sub>
                                                  </m:sSub>
                                                </m:e>
                                                <m:e>
                                                  <m:r>
                                                    <a:rPr lang="lv-LV" sz="2100" i="1">
                                                      <a:latin typeface="Cambria Math" panose="02040503050406030204" pitchFamily="18" charset="0"/>
                                                    </a:rPr>
                                                    <m:t>⋯</m:t>
                                                  </m:r>
                                                </m:e>
                                              </m:mr>
                                              <m:mr>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21</m:t>
                                                      </m:r>
                                                    </m:sub>
                                                  </m:sSub>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22</m:t>
                                                      </m:r>
                                                    </m:sub>
                                                  </m:sSub>
                                                </m:e>
                                                <m:e>
                                                  <m:r>
                                                    <a:rPr lang="lv-LV" sz="2100" i="1">
                                                      <a:latin typeface="Cambria Math" panose="02040503050406030204" pitchFamily="18" charset="0"/>
                                                    </a:rPr>
                                                    <m:t>⋯</m:t>
                                                  </m:r>
                                                </m:e>
                                              </m:mr>
                                              <m:mr>
                                                <m:e>
                                                  <m:r>
                                                    <a:rPr lang="lv-LV" sz="2100" i="1">
                                                      <a:latin typeface="Cambria Math" panose="02040503050406030204" pitchFamily="18" charset="0"/>
                                                    </a:rPr>
                                                    <m:t>⋮</m:t>
                                                  </m:r>
                                                </m:e>
                                                <m:e>
                                                  <m:r>
                                                    <a:rPr lang="lv-LV" sz="2100" i="1">
                                                      <a:latin typeface="Cambria Math" panose="02040503050406030204" pitchFamily="18" charset="0"/>
                                                    </a:rPr>
                                                    <m:t>⋮</m:t>
                                                  </m:r>
                                                </m:e>
                                                <m:e>
                                                  <m:r>
                                                    <a:rPr lang="lv-LV" sz="2100" i="1">
                                                      <a:latin typeface="Cambria Math" panose="02040503050406030204" pitchFamily="18" charset="0"/>
                                                    </a:rPr>
                                                    <m:t>⋯</m:t>
                                                  </m:r>
                                                </m:e>
                                              </m:mr>
                                            </m:m>
                                          </m:e>
                                          <m:e>
                                            <m:m>
                                              <m:mPr>
                                                <m:mcs>
                                                  <m:mc>
                                                    <m:mcPr>
                                                      <m:count m:val="3"/>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m:rPr>
                                                          <m:brk m:alnAt="7"/>
                                                        </m:rPr>
                                                        <a:rPr lang="lv-LV" sz="2100" i="1">
                                                          <a:latin typeface="Cambria Math" panose="02040503050406030204" pitchFamily="18" charset="0"/>
                                                        </a:rPr>
                                                        <m:t>1</m:t>
                                                      </m:r>
                                                      <m:r>
                                                        <a:rPr lang="lv-LV" sz="2100" i="1">
                                                          <a:latin typeface="Cambria Math" panose="02040503050406030204" pitchFamily="18" charset="0"/>
                                                        </a:rPr>
                                                        <m:t>𝑗</m:t>
                                                      </m:r>
                                                    </m:sub>
                                                  </m:sSub>
                                                </m:e>
                                                <m:e>
                                                  <m:r>
                                                    <a:rPr lang="lv-LV" sz="2100" i="1">
                                                      <a:latin typeface="Cambria Math" panose="02040503050406030204" pitchFamily="18" charset="0"/>
                                                    </a:rPr>
                                                    <m:t>…</m:t>
                                                  </m:r>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1</m:t>
                                                      </m:r>
                                                      <m:r>
                                                        <a:rPr lang="lv-LV" sz="2100" i="1">
                                                          <a:latin typeface="Cambria Math" panose="02040503050406030204" pitchFamily="18" charset="0"/>
                                                        </a:rPr>
                                                        <m:t>𝑚</m:t>
                                                      </m:r>
                                                    </m:sub>
                                                  </m:sSub>
                                                </m:e>
                                              </m:mr>
                                              <m:mr>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2</m:t>
                                                      </m:r>
                                                      <m:r>
                                                        <a:rPr lang="lv-LV" sz="2100" i="1">
                                                          <a:latin typeface="Cambria Math" panose="02040503050406030204" pitchFamily="18" charset="0"/>
                                                        </a:rPr>
                                                        <m:t>𝑗</m:t>
                                                      </m:r>
                                                    </m:sub>
                                                  </m:sSub>
                                                </m:e>
                                                <m:e>
                                                  <m:r>
                                                    <a:rPr lang="lv-LV" sz="2100" i="1">
                                                      <a:latin typeface="Cambria Math" panose="02040503050406030204" pitchFamily="18" charset="0"/>
                                                    </a:rPr>
                                                    <m:t>⋯</m:t>
                                                  </m:r>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2</m:t>
                                                      </m:r>
                                                      <m:r>
                                                        <a:rPr lang="lv-LV" sz="2100" i="1">
                                                          <a:latin typeface="Cambria Math" panose="02040503050406030204" pitchFamily="18" charset="0"/>
                                                        </a:rPr>
                                                        <m:t>𝑚</m:t>
                                                      </m:r>
                                                    </m:sub>
                                                  </m:sSub>
                                                </m:e>
                                              </m:mr>
                                              <m:mr>
                                                <m:e>
                                                  <m:r>
                                                    <a:rPr lang="lv-LV" sz="2100" i="1">
                                                      <a:latin typeface="Cambria Math" panose="02040503050406030204" pitchFamily="18" charset="0"/>
                                                    </a:rPr>
                                                    <m:t>⋮</m:t>
                                                  </m:r>
                                                </m:e>
                                                <m:e>
                                                  <m:r>
                                                    <a:rPr lang="lv-LV" sz="2100" i="1">
                                                      <a:latin typeface="Cambria Math" panose="02040503050406030204" pitchFamily="18" charset="0"/>
                                                    </a:rPr>
                                                    <m:t>⋯</m:t>
                                                  </m:r>
                                                </m:e>
                                                <m:e>
                                                  <m:r>
                                                    <a:rPr lang="lv-LV" sz="2100" i="1">
                                                      <a:latin typeface="Cambria Math" panose="02040503050406030204" pitchFamily="18" charset="0"/>
                                                    </a:rPr>
                                                    <m:t>⋮</m:t>
                                                  </m:r>
                                                </m:e>
                                              </m:mr>
                                            </m:m>
                                          </m:e>
                                        </m:mr>
                                        <m:mr>
                                          <m:e>
                                            <m:m>
                                              <m:mPr>
                                                <m:mcs>
                                                  <m:mc>
                                                    <m:mcPr>
                                                      <m:count m:val="3"/>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𝑖</m:t>
                                                      </m:r>
                                                      <m:r>
                                                        <a:rPr lang="lv-LV" sz="2100" i="1">
                                                          <a:latin typeface="Cambria Math" panose="02040503050406030204" pitchFamily="18" charset="0"/>
                                                        </a:rPr>
                                                        <m:t>1</m:t>
                                                      </m:r>
                                                    </m:sub>
                                                  </m:sSub>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𝑖</m:t>
                                                      </m:r>
                                                      <m:r>
                                                        <a:rPr lang="lv-LV" sz="2100" i="1">
                                                          <a:latin typeface="Cambria Math" panose="02040503050406030204" pitchFamily="18" charset="0"/>
                                                        </a:rPr>
                                                        <m:t>2</m:t>
                                                      </m:r>
                                                    </m:sub>
                                                  </m:sSub>
                                                </m:e>
                                                <m:e>
                                                  <m:r>
                                                    <a:rPr lang="lv-LV" sz="2100" i="1">
                                                      <a:latin typeface="Cambria Math" panose="02040503050406030204" pitchFamily="18" charset="0"/>
                                                    </a:rPr>
                                                    <m:t>⋯</m:t>
                                                  </m:r>
                                                </m:e>
                                              </m:mr>
                                              <m:mr>
                                                <m:e>
                                                  <m:r>
                                                    <a:rPr lang="lv-LV" sz="2100" i="1">
                                                      <a:latin typeface="Cambria Math" panose="02040503050406030204" pitchFamily="18" charset="0"/>
                                                    </a:rPr>
                                                    <m:t>⋮</m:t>
                                                  </m:r>
                                                </m:e>
                                                <m:e>
                                                  <m:r>
                                                    <a:rPr lang="lv-LV" sz="2100" i="1">
                                                      <a:latin typeface="Cambria Math" panose="02040503050406030204" pitchFamily="18" charset="0"/>
                                                    </a:rPr>
                                                    <m:t>⋮</m:t>
                                                  </m:r>
                                                </m:e>
                                                <m:e>
                                                  <m:r>
                                                    <a:rPr lang="lv-LV" sz="2100" i="1">
                                                      <a:latin typeface="Cambria Math" panose="02040503050406030204" pitchFamily="18" charset="0"/>
                                                    </a:rPr>
                                                    <m:t>⋯</m:t>
                                                  </m:r>
                                                </m:e>
                                              </m:mr>
                                              <m:mr>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𝑛</m:t>
                                                      </m:r>
                                                      <m:r>
                                                        <a:rPr lang="lv-LV" sz="2100" i="1">
                                                          <a:latin typeface="Cambria Math" panose="02040503050406030204" pitchFamily="18" charset="0"/>
                                                        </a:rPr>
                                                        <m:t>1</m:t>
                                                      </m:r>
                                                    </m:sub>
                                                  </m:sSub>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𝑛</m:t>
                                                      </m:r>
                                                      <m:r>
                                                        <a:rPr lang="lv-LV" sz="2100" i="1">
                                                          <a:latin typeface="Cambria Math" panose="02040503050406030204" pitchFamily="18" charset="0"/>
                                                        </a:rPr>
                                                        <m:t>2</m:t>
                                                      </m:r>
                                                    </m:sub>
                                                  </m:sSub>
                                                </m:e>
                                                <m:e>
                                                  <m:r>
                                                    <a:rPr lang="lv-LV" sz="2100" i="1">
                                                      <a:latin typeface="Cambria Math" panose="02040503050406030204" pitchFamily="18" charset="0"/>
                                                    </a:rPr>
                                                    <m:t>⋯</m:t>
                                                  </m:r>
                                                </m:e>
                                              </m:mr>
                                            </m:m>
                                          </m:e>
                                          <m:e>
                                            <m:m>
                                              <m:mPr>
                                                <m:mcs>
                                                  <m:mc>
                                                    <m:mcPr>
                                                      <m:count m:val="3"/>
                                                      <m:mcJc m:val="center"/>
                                                    </m:mcPr>
                                                  </m:mc>
                                                </m:mcs>
                                                <m:ctrlPr>
                                                  <a:rPr lang="en-GB" sz="2100" i="1">
                                                    <a:latin typeface="Cambria Math" panose="02040503050406030204" pitchFamily="18" charset="0"/>
                                                  </a:rPr>
                                                </m:ctrlPr>
                                              </m:mPr>
                                              <m:mr>
                                                <m:e>
                                                  <m:sSub>
                                                    <m:sSubPr>
                                                      <m:ctrlPr>
                                                        <a:rPr lang="en-GB"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𝑖𝑗</m:t>
                                                      </m:r>
                                                    </m:sub>
                                                  </m:sSub>
                                                </m:e>
                                                <m:e>
                                                  <m:r>
                                                    <a:rPr lang="lv-LV" sz="2100" i="1">
                                                      <a:latin typeface="Cambria Math" panose="02040503050406030204" pitchFamily="18" charset="0"/>
                                                    </a:rPr>
                                                    <m:t>⋯</m:t>
                                                  </m:r>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𝑖𝑚</m:t>
                                                      </m:r>
                                                    </m:sub>
                                                  </m:sSub>
                                                </m:e>
                                              </m:mr>
                                              <m:mr>
                                                <m:e>
                                                  <m:r>
                                                    <a:rPr lang="lv-LV" sz="2100" i="1">
                                                      <a:latin typeface="Cambria Math" panose="02040503050406030204" pitchFamily="18" charset="0"/>
                                                    </a:rPr>
                                                    <m:t>⋮</m:t>
                                                  </m:r>
                                                </m:e>
                                                <m:e>
                                                  <m:r>
                                                    <a:rPr lang="lv-LV" sz="2100" i="1">
                                                      <a:latin typeface="Cambria Math" panose="02040503050406030204" pitchFamily="18" charset="0"/>
                                                    </a:rPr>
                                                    <m:t>⋯</m:t>
                                                  </m:r>
                                                </m:e>
                                                <m:e>
                                                  <m:r>
                                                    <a:rPr lang="lv-LV" sz="2100" i="1">
                                                      <a:latin typeface="Cambria Math" panose="02040503050406030204" pitchFamily="18" charset="0"/>
                                                    </a:rPr>
                                                    <m:t>⋮</m:t>
                                                  </m:r>
                                                </m:e>
                                              </m:mr>
                                              <m:mr>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𝑛𝑗</m:t>
                                                      </m:r>
                                                    </m:sub>
                                                  </m:sSub>
                                                </m:e>
                                                <m:e>
                                                  <m:r>
                                                    <a:rPr lang="lv-LV" sz="2100" i="1">
                                                      <a:latin typeface="Cambria Math" panose="02040503050406030204" pitchFamily="18" charset="0"/>
                                                    </a:rPr>
                                                    <m:t>⋯</m:t>
                                                  </m:r>
                                                </m:e>
                                                <m:e>
                                                  <m:sSub>
                                                    <m:sSubPr>
                                                      <m:ctrlPr>
                                                        <a:rPr lang="lv-LV" sz="2100" i="1">
                                                          <a:latin typeface="Cambria Math" panose="02040503050406030204" pitchFamily="18" charset="0"/>
                                                        </a:rPr>
                                                      </m:ctrlPr>
                                                    </m:sSubPr>
                                                    <m:e>
                                                      <m:r>
                                                        <a:rPr lang="lv-LV" sz="2100" i="1">
                                                          <a:latin typeface="Cambria Math" panose="02040503050406030204" pitchFamily="18" charset="0"/>
                                                        </a:rPr>
                                                        <m:t>𝑥</m:t>
                                                      </m:r>
                                                    </m:e>
                                                    <m:sub>
                                                      <m:r>
                                                        <a:rPr lang="lv-LV" sz="2100" i="1">
                                                          <a:latin typeface="Cambria Math" panose="02040503050406030204" pitchFamily="18" charset="0"/>
                                                        </a:rPr>
                                                        <m:t>𝑛𝑚</m:t>
                                                      </m:r>
                                                    </m:sub>
                                                  </m:sSub>
                                                </m:e>
                                              </m:mr>
                                            </m:m>
                                          </m:e>
                                        </m:mr>
                                      </m:m>
                                    </m:e>
                                  </m:d>
                                </m:e>
                              </m:mr>
                            </m:m>
                          </m:e>
                        </m:mr>
                      </m:m>
                    </m:oMath>
                  </m:oMathPara>
                </a14:m>
                <a:endParaRPr lang="en-GB" sz="2100" dirty="0"/>
              </a:p>
            </p:txBody>
          </p:sp>
        </mc:Choice>
        <mc:Fallback xmlns="">
          <p:sp>
            <p:nvSpPr>
              <p:cNvPr id="7" name="Content Placeholder 6"/>
              <p:cNvSpPr txBox="1">
                <a:spLocks noRot="1" noChangeAspect="1" noMove="1" noResize="1" noEditPoints="1" noAdjustHandles="1" noChangeArrowheads="1" noChangeShapeType="1" noTextEdit="1"/>
              </p:cNvSpPr>
              <p:nvPr/>
            </p:nvSpPr>
            <p:spPr>
              <a:xfrm>
                <a:off x="5326011" y="2679491"/>
                <a:ext cx="3621506" cy="2080646"/>
              </a:xfrm>
              <a:prstGeom prst="rect">
                <a:avLst/>
              </a:prstGeom>
              <a:blipFill>
                <a:blip r:embed="rId2"/>
                <a:stretch>
                  <a:fillRect t="-2933"/>
                </a:stretch>
              </a:blipFill>
            </p:spPr>
            <p:txBody>
              <a:bodyPr/>
              <a:lstStyle/>
              <a:p>
                <a:r>
                  <a:rPr lang="en-US">
                    <a:noFill/>
                  </a:rPr>
                  <a:t> </a:t>
                </a:r>
              </a:p>
            </p:txBody>
          </p:sp>
        </mc:Fallback>
      </mc:AlternateContent>
      <p:sp>
        <p:nvSpPr>
          <p:cNvPr id="8" name="Rectangle 7"/>
          <p:cNvSpPr/>
          <p:nvPr/>
        </p:nvSpPr>
        <p:spPr>
          <a:xfrm>
            <a:off x="5486400" y="4869865"/>
            <a:ext cx="3461117" cy="715581"/>
          </a:xfrm>
          <a:prstGeom prst="rect">
            <a:avLst/>
          </a:prstGeom>
        </p:spPr>
        <p:txBody>
          <a:bodyPr wrap="square">
            <a:spAutoFit/>
          </a:bodyPr>
          <a:lstStyle/>
          <a:p>
            <a:r>
              <a:rPr lang="lv-LV" sz="1350" dirty="0"/>
              <a:t>A</a:t>
            </a:r>
            <a:r>
              <a:rPr lang="lv-LV" sz="1350" baseline="-25000" dirty="0"/>
              <a:t>1</a:t>
            </a:r>
            <a:r>
              <a:rPr lang="lv-LV" sz="1350" dirty="0"/>
              <a:t>, A</a:t>
            </a:r>
            <a:r>
              <a:rPr lang="lv-LV" sz="1350" baseline="-25000" dirty="0"/>
              <a:t>2</a:t>
            </a:r>
            <a:r>
              <a:rPr lang="lv-LV" sz="1350" dirty="0"/>
              <a:t>, A</a:t>
            </a:r>
            <a:r>
              <a:rPr lang="lv-LV" sz="1350" baseline="-25000" dirty="0"/>
              <a:t>3</a:t>
            </a:r>
            <a:r>
              <a:rPr lang="lv-LV" sz="1350" dirty="0"/>
              <a:t> … </a:t>
            </a:r>
            <a:r>
              <a:rPr lang="lv-LV" sz="1350" dirty="0" err="1"/>
              <a:t>A</a:t>
            </a:r>
            <a:r>
              <a:rPr lang="lv-LV" sz="1350" baseline="-25000" dirty="0" err="1"/>
              <a:t>n</a:t>
            </a:r>
            <a:r>
              <a:rPr lang="lv-LV" sz="1350" dirty="0"/>
              <a:t> – </a:t>
            </a:r>
            <a:r>
              <a:rPr lang="en-US" sz="1350" dirty="0"/>
              <a:t>alternatives</a:t>
            </a:r>
          </a:p>
          <a:p>
            <a:r>
              <a:rPr lang="lv-LV" sz="1350" dirty="0"/>
              <a:t>x</a:t>
            </a:r>
            <a:r>
              <a:rPr lang="lv-LV" sz="1350" baseline="-25000" dirty="0"/>
              <a:t>1</a:t>
            </a:r>
            <a:r>
              <a:rPr lang="lv-LV" sz="1350" dirty="0"/>
              <a:t>, x</a:t>
            </a:r>
            <a:r>
              <a:rPr lang="lv-LV" sz="1350" baseline="-25000" dirty="0"/>
              <a:t>2</a:t>
            </a:r>
            <a:r>
              <a:rPr lang="lv-LV" sz="1350" dirty="0"/>
              <a:t>, x</a:t>
            </a:r>
            <a:r>
              <a:rPr lang="lv-LV" sz="1350" baseline="-25000" dirty="0"/>
              <a:t>3…</a:t>
            </a:r>
            <a:r>
              <a:rPr lang="lv-LV" sz="1350" dirty="0"/>
              <a:t> </a:t>
            </a:r>
            <a:r>
              <a:rPr lang="lv-LV" sz="1350" dirty="0" err="1"/>
              <a:t>x</a:t>
            </a:r>
            <a:r>
              <a:rPr lang="lv-LV" sz="1350" baseline="-25000" dirty="0" err="1"/>
              <a:t>m</a:t>
            </a:r>
            <a:r>
              <a:rPr lang="lv-LV" sz="1350" dirty="0"/>
              <a:t> – </a:t>
            </a:r>
            <a:r>
              <a:rPr lang="en-GB" sz="1350" dirty="0"/>
              <a:t>criteria by which alternatives are evaluated</a:t>
            </a:r>
            <a:endParaRPr lang="lv-LV" sz="1350" dirty="0"/>
          </a:p>
        </p:txBody>
      </p:sp>
      <p:sp>
        <p:nvSpPr>
          <p:cNvPr id="9" name="Rectangle 8"/>
          <p:cNvSpPr/>
          <p:nvPr/>
        </p:nvSpPr>
        <p:spPr>
          <a:xfrm>
            <a:off x="6619679" y="2109978"/>
            <a:ext cx="1165640" cy="300082"/>
          </a:xfrm>
          <a:prstGeom prst="rect">
            <a:avLst/>
          </a:prstGeom>
        </p:spPr>
        <p:txBody>
          <a:bodyPr wrap="none">
            <a:spAutoFit/>
          </a:bodyPr>
          <a:lstStyle/>
          <a:p>
            <a:r>
              <a:rPr lang="lv-LV" sz="1350" dirty="0"/>
              <a:t>TOPSIS </a:t>
            </a:r>
            <a:r>
              <a:rPr lang="lv-LV" sz="1350" dirty="0" err="1"/>
              <a:t>matrix</a:t>
            </a:r>
            <a:endParaRPr lang="en-GB" sz="1350" dirty="0"/>
          </a:p>
        </p:txBody>
      </p:sp>
    </p:spTree>
    <p:extLst>
      <p:ext uri="{BB962C8B-B14F-4D97-AF65-F5344CB8AC3E}">
        <p14:creationId xmlns:p14="http://schemas.microsoft.com/office/powerpoint/2010/main" val="2595024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0959" y="1161317"/>
            <a:ext cx="7089322" cy="605207"/>
          </a:xfrm>
        </p:spPr>
        <p:txBody>
          <a:bodyPr>
            <a:normAutofit/>
          </a:bodyPr>
          <a:lstStyle/>
          <a:p>
            <a:r>
              <a:rPr lang="lv-LV" sz="2700" dirty="0"/>
              <a:t>TOPSIS </a:t>
            </a:r>
            <a:r>
              <a:rPr lang="lv-LV" sz="2700" dirty="0" err="1"/>
              <a:t>method</a:t>
            </a:r>
            <a:endParaRPr lang="lv-LV" sz="2700" dirty="0"/>
          </a:p>
        </p:txBody>
      </p:sp>
      <p:sp>
        <p:nvSpPr>
          <p:cNvPr id="8" name="Content Placeholder 7"/>
          <p:cNvSpPr>
            <a:spLocks noGrp="1"/>
          </p:cNvSpPr>
          <p:nvPr>
            <p:ph idx="1"/>
          </p:nvPr>
        </p:nvSpPr>
        <p:spPr>
          <a:xfrm>
            <a:off x="348096" y="1960090"/>
            <a:ext cx="5179868" cy="2764175"/>
          </a:xfrm>
        </p:spPr>
        <p:txBody>
          <a:bodyPr>
            <a:normAutofit/>
          </a:bodyPr>
          <a:lstStyle/>
          <a:p>
            <a:pPr marL="0" indent="0" algn="just">
              <a:lnSpc>
                <a:spcPct val="120000"/>
              </a:lnSpc>
              <a:buNone/>
            </a:pPr>
            <a:r>
              <a:rPr lang="en-GB" sz="1500" dirty="0"/>
              <a:t>The ideal alternative - the best option</a:t>
            </a:r>
          </a:p>
          <a:p>
            <a:pPr marL="0" indent="0" algn="just">
              <a:lnSpc>
                <a:spcPct val="120000"/>
              </a:lnSpc>
              <a:buNone/>
            </a:pPr>
            <a:r>
              <a:rPr lang="en-GB" sz="1500" dirty="0"/>
              <a:t>(maximum benefit with minimal cost)</a:t>
            </a:r>
          </a:p>
          <a:p>
            <a:pPr marL="0" indent="0" algn="just">
              <a:lnSpc>
                <a:spcPct val="120000"/>
              </a:lnSpc>
              <a:buNone/>
            </a:pPr>
            <a:r>
              <a:rPr lang="en-GB" sz="1500" dirty="0"/>
              <a:t>Contrary the (anti) ideal alternative - worst case scenario (minimal benefits, maximum costs)</a:t>
            </a:r>
          </a:p>
          <a:p>
            <a:pPr marL="0" indent="0" algn="just">
              <a:lnSpc>
                <a:spcPct val="120000"/>
              </a:lnSpc>
              <a:buNone/>
            </a:pPr>
            <a:r>
              <a:rPr lang="en-GB" sz="1500" dirty="0"/>
              <a:t>TOPSIS compares alternatives by defining criteria / indicators for alternatives, determining the weight of each criterion/indicator, normalizing results and calculating the distance between each alternative</a:t>
            </a:r>
            <a:endParaRPr lang="lv-LV" sz="1500" dirty="0"/>
          </a:p>
        </p:txBody>
      </p:sp>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lv-LV" dirty="0"/>
          </a:p>
        </p:txBody>
      </p:sp>
      <p:sp>
        <p:nvSpPr>
          <p:cNvPr id="3" name="Footer Placeholder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lv-LV"/>
            </a:defPPr>
            <a:lvl1pPr marL="0" algn="ctr"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t>RTU EEF Vides aizsardzības un siltuma sistēmu institūts</a:t>
            </a:r>
            <a:endParaRPr lang="lv-LV" dirty="0"/>
          </a:p>
        </p:txBody>
      </p:sp>
      <p:sp>
        <p:nvSpPr>
          <p:cNvPr id="4" name="Slide Number Placeholder 3"/>
          <p:cNvSpPr>
            <a:spLocks noGrp="1"/>
          </p:cNvSpPr>
          <p:nvPr>
            <p:ph type="sldNum" sz="quarter" idx="12"/>
          </p:nvPr>
        </p:nvSpPr>
        <p:spPr/>
        <p:txBody>
          <a:bodyPr/>
          <a:lstStyle/>
          <a:p>
            <a:fld id="{22AF5885-8C96-4DA3-88C8-950E9AF394B8}" type="slidenum">
              <a:rPr lang="lv-LV" smtClean="0"/>
              <a:pPr/>
              <a:t>16</a:t>
            </a:fld>
            <a:endParaRPr lang="lv-LV" dirty="0"/>
          </a:p>
        </p:txBody>
      </p:sp>
      <p:pic>
        <p:nvPicPr>
          <p:cNvPr id="9" name="Picture 8"/>
          <p:cNvPicPr>
            <a:picLocks noChangeAspect="1"/>
          </p:cNvPicPr>
          <p:nvPr/>
        </p:nvPicPr>
        <p:blipFill>
          <a:blip r:embed="rId2"/>
          <a:stretch>
            <a:fillRect/>
          </a:stretch>
        </p:blipFill>
        <p:spPr>
          <a:xfrm>
            <a:off x="5467197" y="2257258"/>
            <a:ext cx="3443509" cy="2599739"/>
          </a:xfrm>
          <a:prstGeom prst="rect">
            <a:avLst/>
          </a:prstGeom>
        </p:spPr>
      </p:pic>
      <p:sp>
        <p:nvSpPr>
          <p:cNvPr id="5" name="Rectangle 4"/>
          <p:cNvSpPr/>
          <p:nvPr/>
        </p:nvSpPr>
        <p:spPr>
          <a:xfrm>
            <a:off x="348095" y="4724266"/>
            <a:ext cx="4614879" cy="923330"/>
          </a:xfrm>
          <a:prstGeom prst="rect">
            <a:avLst/>
          </a:prstGeom>
        </p:spPr>
        <p:txBody>
          <a:bodyPr wrap="square">
            <a:spAutoFit/>
          </a:bodyPr>
          <a:lstStyle/>
          <a:p>
            <a:pPr algn="just"/>
            <a:r>
              <a:rPr lang="en-GB" sz="1350" dirty="0">
                <a:cs typeface="Arial" panose="020B0604020202020204" pitchFamily="34" charset="0"/>
              </a:rPr>
              <a:t>It is possible to compare alternatives that would otherwise not be comparable </a:t>
            </a:r>
            <a:endParaRPr lang="lv-LV" sz="1350" dirty="0">
              <a:cs typeface="Arial" panose="020B0604020202020204" pitchFamily="34" charset="0"/>
            </a:endParaRPr>
          </a:p>
          <a:p>
            <a:pPr algn="just"/>
            <a:r>
              <a:rPr lang="en-GB" sz="1350" b="1" dirty="0">
                <a:cs typeface="Arial" panose="020B0604020202020204" pitchFamily="34" charset="0"/>
              </a:rPr>
              <a:t>The key concept is that the alternative you choose should be as close as possible to the ideal solution.</a:t>
            </a:r>
            <a:endParaRPr lang="lv-LV" sz="1350" b="1" dirty="0">
              <a:cs typeface="Arial" panose="020B0604020202020204" pitchFamily="34" charset="0"/>
            </a:endParaRPr>
          </a:p>
        </p:txBody>
      </p:sp>
      <p:sp>
        <p:nvSpPr>
          <p:cNvPr id="6" name="Rectangle 5"/>
          <p:cNvSpPr/>
          <p:nvPr/>
        </p:nvSpPr>
        <p:spPr>
          <a:xfrm>
            <a:off x="5243529" y="4920768"/>
            <a:ext cx="3776043" cy="766492"/>
          </a:xfrm>
          <a:prstGeom prst="rect">
            <a:avLst/>
          </a:prstGeom>
        </p:spPr>
        <p:txBody>
          <a:bodyPr wrap="square">
            <a:spAutoFit/>
          </a:bodyPr>
          <a:lstStyle/>
          <a:p>
            <a:pPr algn="just">
              <a:lnSpc>
                <a:spcPct val="110000"/>
              </a:lnSpc>
            </a:pPr>
            <a:r>
              <a:rPr lang="en-GB" sz="1350" dirty="0"/>
              <a:t>The ratio between the distance from the negative ideal and the sum of the distance from the ideal to the negative alternative is calculated.</a:t>
            </a:r>
            <a:endParaRPr lang="lv-LV" sz="1350" dirty="0"/>
          </a:p>
        </p:txBody>
      </p:sp>
      <p:sp>
        <p:nvSpPr>
          <p:cNvPr id="10" name="TextBox 9"/>
          <p:cNvSpPr txBox="1"/>
          <p:nvPr/>
        </p:nvSpPr>
        <p:spPr>
          <a:xfrm>
            <a:off x="5486688" y="2297439"/>
            <a:ext cx="628362" cy="542456"/>
          </a:xfrm>
          <a:prstGeom prst="rect">
            <a:avLst/>
          </a:prstGeom>
          <a:solidFill>
            <a:schemeClr val="bg1"/>
          </a:solidFill>
        </p:spPr>
        <p:txBody>
          <a:bodyPr wrap="square" rtlCol="0">
            <a:spAutoFit/>
          </a:bodyPr>
          <a:lstStyle/>
          <a:p>
            <a:r>
              <a:rPr lang="lv-LV" sz="975" b="1" dirty="0" err="1"/>
              <a:t>Criteria</a:t>
            </a:r>
            <a:r>
              <a:rPr lang="lv-LV" sz="975" b="1" dirty="0"/>
              <a:t> 2</a:t>
            </a:r>
          </a:p>
          <a:p>
            <a:endParaRPr lang="en-GB" sz="975" dirty="0"/>
          </a:p>
        </p:txBody>
      </p:sp>
      <p:sp>
        <p:nvSpPr>
          <p:cNvPr id="12" name="TextBox 11"/>
          <p:cNvSpPr txBox="1"/>
          <p:nvPr/>
        </p:nvSpPr>
        <p:spPr>
          <a:xfrm>
            <a:off x="5213783" y="4611883"/>
            <a:ext cx="1658358" cy="242374"/>
          </a:xfrm>
          <a:prstGeom prst="rect">
            <a:avLst/>
          </a:prstGeom>
          <a:solidFill>
            <a:schemeClr val="bg1"/>
          </a:solidFill>
        </p:spPr>
        <p:txBody>
          <a:bodyPr wrap="square" rtlCol="0">
            <a:spAutoFit/>
          </a:bodyPr>
          <a:lstStyle/>
          <a:p>
            <a:r>
              <a:rPr lang="lv-LV" sz="975" dirty="0"/>
              <a:t>Anti-</a:t>
            </a:r>
            <a:r>
              <a:rPr lang="lv-LV" sz="975" dirty="0" err="1"/>
              <a:t>ideal</a:t>
            </a:r>
            <a:r>
              <a:rPr lang="lv-LV" sz="975" dirty="0"/>
              <a:t> </a:t>
            </a:r>
            <a:r>
              <a:rPr lang="lv-LV" sz="975" dirty="0" err="1"/>
              <a:t>solution</a:t>
            </a:r>
            <a:endParaRPr lang="en-GB" sz="975" dirty="0"/>
          </a:p>
        </p:txBody>
      </p:sp>
      <p:sp>
        <p:nvSpPr>
          <p:cNvPr id="13" name="TextBox 12"/>
          <p:cNvSpPr txBox="1"/>
          <p:nvPr/>
        </p:nvSpPr>
        <p:spPr>
          <a:xfrm>
            <a:off x="7774533" y="2257258"/>
            <a:ext cx="1037839" cy="242374"/>
          </a:xfrm>
          <a:prstGeom prst="rect">
            <a:avLst/>
          </a:prstGeom>
          <a:solidFill>
            <a:schemeClr val="bg1"/>
          </a:solidFill>
        </p:spPr>
        <p:txBody>
          <a:bodyPr wrap="square" rtlCol="0">
            <a:spAutoFit/>
          </a:bodyPr>
          <a:lstStyle/>
          <a:p>
            <a:r>
              <a:rPr lang="lv-LV" sz="975" dirty="0" err="1"/>
              <a:t>Ideal</a:t>
            </a:r>
            <a:r>
              <a:rPr lang="lv-LV" sz="975" dirty="0"/>
              <a:t> </a:t>
            </a:r>
            <a:r>
              <a:rPr lang="lv-LV" sz="975" dirty="0" err="1"/>
              <a:t>solution</a:t>
            </a:r>
            <a:endParaRPr lang="lv-LV" sz="975" dirty="0"/>
          </a:p>
        </p:txBody>
      </p:sp>
      <p:sp>
        <p:nvSpPr>
          <p:cNvPr id="14" name="TextBox 13"/>
          <p:cNvSpPr txBox="1"/>
          <p:nvPr/>
        </p:nvSpPr>
        <p:spPr>
          <a:xfrm>
            <a:off x="8281754" y="4646508"/>
            <a:ext cx="628362" cy="392415"/>
          </a:xfrm>
          <a:prstGeom prst="rect">
            <a:avLst/>
          </a:prstGeom>
          <a:solidFill>
            <a:schemeClr val="bg1"/>
          </a:solidFill>
        </p:spPr>
        <p:txBody>
          <a:bodyPr wrap="square" rtlCol="0">
            <a:spAutoFit/>
          </a:bodyPr>
          <a:lstStyle/>
          <a:p>
            <a:r>
              <a:rPr lang="lv-LV" sz="975" b="1" dirty="0" err="1"/>
              <a:t>Criteria</a:t>
            </a:r>
            <a:r>
              <a:rPr lang="lv-LV" sz="975" b="1" dirty="0"/>
              <a:t> 1</a:t>
            </a:r>
          </a:p>
        </p:txBody>
      </p:sp>
    </p:spTree>
    <p:extLst>
      <p:ext uri="{BB962C8B-B14F-4D97-AF65-F5344CB8AC3E}">
        <p14:creationId xmlns:p14="http://schemas.microsoft.com/office/powerpoint/2010/main" val="115593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3634740" cy="434816"/>
          </a:xfrm>
        </p:spPr>
        <p:txBody>
          <a:bodyPr>
            <a:noAutofit/>
          </a:bodyPr>
          <a:lstStyle/>
          <a:p>
            <a:r>
              <a:rPr lang="en-US" sz="2700" dirty="0"/>
              <a:t>AHP method</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870DF4-76AA-44DC-AAA0-A5BB65DE3651}" type="datetime1">
              <a:rPr lang="lv-LV" smtClean="0"/>
              <a:pPr/>
              <a:t>17.12.2021</a:t>
            </a:fld>
            <a:endParaRPr lang="en-US" dirty="0"/>
          </a:p>
        </p:txBody>
      </p:sp>
      <p:sp>
        <p:nvSpPr>
          <p:cNvPr id="7" name="Slide Number Placeholder 6"/>
          <p:cNvSpPr>
            <a:spLocks noGrp="1"/>
          </p:cNvSpPr>
          <p:nvPr>
            <p:ph type="sldNum" sz="quarter" idx="12"/>
          </p:nvPr>
        </p:nvSpPr>
        <p:spPr/>
        <p:txBody>
          <a:bodyPr/>
          <a:lstStyle/>
          <a:p>
            <a:fld id="{22AF5885-8C96-4DA3-88C8-950E9AF394B8}" type="slidenum">
              <a:rPr lang="en-US" smtClean="0"/>
              <a:t>17</a:t>
            </a:fld>
            <a:endParaRPr lang="en-US" dirty="0"/>
          </a:p>
        </p:txBody>
      </p:sp>
      <p:sp>
        <p:nvSpPr>
          <p:cNvPr id="8" name="Content Placeholder 7"/>
          <p:cNvSpPr>
            <a:spLocks noGrp="1"/>
          </p:cNvSpPr>
          <p:nvPr>
            <p:ph sz="half" idx="1"/>
          </p:nvPr>
        </p:nvSpPr>
        <p:spPr>
          <a:xfrm>
            <a:off x="211749" y="2021175"/>
            <a:ext cx="4051641" cy="1345361"/>
          </a:xfrm>
        </p:spPr>
        <p:txBody>
          <a:bodyPr>
            <a:normAutofit fontScale="92500" lnSpcReduction="10000"/>
          </a:bodyPr>
          <a:lstStyle/>
          <a:p>
            <a:r>
              <a:rPr lang="en-US" sz="1350" dirty="0"/>
              <a:t>Pairwise comparison</a:t>
            </a:r>
          </a:p>
          <a:p>
            <a:r>
              <a:rPr lang="en-US" sz="1350" dirty="0"/>
              <a:t>(possibility to compare criteria by determining their significance)</a:t>
            </a:r>
          </a:p>
          <a:p>
            <a:r>
              <a:rPr lang="en-US" sz="1350" dirty="0"/>
              <a:t>The results are calculated</a:t>
            </a:r>
          </a:p>
          <a:p>
            <a:r>
              <a:rPr lang="en-US" sz="1350" dirty="0"/>
              <a:t>Consistency check have to be performed, to detect possible contradictions in the entries</a:t>
            </a:r>
          </a:p>
        </p:txBody>
      </p:sp>
      <p:graphicFrame>
        <p:nvGraphicFramePr>
          <p:cNvPr id="15" name="Table 14"/>
          <p:cNvGraphicFramePr>
            <a:graphicFrameLocks noGrp="1"/>
          </p:cNvGraphicFramePr>
          <p:nvPr/>
        </p:nvGraphicFramePr>
        <p:xfrm>
          <a:off x="5747507" y="1893004"/>
          <a:ext cx="2725590" cy="1821250"/>
        </p:xfrm>
        <a:graphic>
          <a:graphicData uri="http://schemas.openxmlformats.org/drawingml/2006/table">
            <a:tbl>
              <a:tblPr firstRow="1" bandRow="1">
                <a:tableStyleId>{D7AC3CCA-C797-4891-BE02-D94E43425B78}</a:tableStyleId>
              </a:tblPr>
              <a:tblGrid>
                <a:gridCol w="545118">
                  <a:extLst>
                    <a:ext uri="{9D8B030D-6E8A-4147-A177-3AD203B41FA5}">
                      <a16:colId xmlns:a16="http://schemas.microsoft.com/office/drawing/2014/main" val="1892763114"/>
                    </a:ext>
                  </a:extLst>
                </a:gridCol>
                <a:gridCol w="545118">
                  <a:extLst>
                    <a:ext uri="{9D8B030D-6E8A-4147-A177-3AD203B41FA5}">
                      <a16:colId xmlns:a16="http://schemas.microsoft.com/office/drawing/2014/main" val="2303836716"/>
                    </a:ext>
                  </a:extLst>
                </a:gridCol>
                <a:gridCol w="549302">
                  <a:extLst>
                    <a:ext uri="{9D8B030D-6E8A-4147-A177-3AD203B41FA5}">
                      <a16:colId xmlns:a16="http://schemas.microsoft.com/office/drawing/2014/main" val="1826460565"/>
                    </a:ext>
                  </a:extLst>
                </a:gridCol>
                <a:gridCol w="540934">
                  <a:extLst>
                    <a:ext uri="{9D8B030D-6E8A-4147-A177-3AD203B41FA5}">
                      <a16:colId xmlns:a16="http://schemas.microsoft.com/office/drawing/2014/main" val="2125739973"/>
                    </a:ext>
                  </a:extLst>
                </a:gridCol>
                <a:gridCol w="545118">
                  <a:extLst>
                    <a:ext uri="{9D8B030D-6E8A-4147-A177-3AD203B41FA5}">
                      <a16:colId xmlns:a16="http://schemas.microsoft.com/office/drawing/2014/main" val="2481062346"/>
                    </a:ext>
                  </a:extLst>
                </a:gridCol>
              </a:tblGrid>
              <a:tr h="364250">
                <a:tc>
                  <a:txBody>
                    <a:bodyPr/>
                    <a:lstStyle/>
                    <a:p>
                      <a:pPr algn="ctr"/>
                      <a:r>
                        <a:rPr lang="lv-LV" sz="1800" dirty="0"/>
                        <a:t>C</a:t>
                      </a:r>
                      <a:endParaRPr lang="en-GB" sz="1800" dirty="0"/>
                    </a:p>
                  </a:txBody>
                  <a:tcPr marL="68580" marR="68580" marT="34290" marB="34290" anchor="ctr">
                    <a:solidFill>
                      <a:schemeClr val="bg1"/>
                    </a:solidFill>
                  </a:tcPr>
                </a:tc>
                <a:tc>
                  <a:txBody>
                    <a:bodyPr/>
                    <a:lstStyle/>
                    <a:p>
                      <a:pPr algn="ctr"/>
                      <a:r>
                        <a:rPr lang="lv-LV" sz="1500" dirty="0"/>
                        <a:t>i1</a:t>
                      </a:r>
                      <a:endParaRPr lang="en-GB" sz="1500" dirty="0"/>
                    </a:p>
                  </a:txBody>
                  <a:tcPr marL="68580" marR="68580" marT="34290" marB="34290" anchor="ctr">
                    <a:solidFill>
                      <a:schemeClr val="bg1"/>
                    </a:solidFill>
                  </a:tcPr>
                </a:tc>
                <a:tc>
                  <a:txBody>
                    <a:bodyPr/>
                    <a:lstStyle/>
                    <a:p>
                      <a:pPr algn="ctr"/>
                      <a:r>
                        <a:rPr lang="lv-LV" sz="1500" dirty="0"/>
                        <a:t>i2</a:t>
                      </a:r>
                      <a:endParaRPr lang="en-GB" sz="1500" dirty="0"/>
                    </a:p>
                  </a:txBody>
                  <a:tcPr marL="68580" marR="68580" marT="34290" marB="34290" anchor="ctr">
                    <a:lnB w="38100" cap="flat" cmpd="sng" algn="ctr">
                      <a:solidFill>
                        <a:schemeClr val="tx1"/>
                      </a:solidFill>
                      <a:prstDash val="solid"/>
                      <a:round/>
                      <a:headEnd type="none" w="med" len="med"/>
                      <a:tailEnd type="none" w="med" len="med"/>
                    </a:lnB>
                    <a:solidFill>
                      <a:schemeClr val="bg1"/>
                    </a:solidFill>
                  </a:tcPr>
                </a:tc>
                <a:tc>
                  <a:txBody>
                    <a:bodyPr/>
                    <a:lstStyle/>
                    <a:p>
                      <a:pPr algn="ctr"/>
                      <a:r>
                        <a:rPr lang="lv-LV" sz="1500" dirty="0"/>
                        <a:t>i3</a:t>
                      </a:r>
                      <a:endParaRPr lang="en-GB" sz="1500" dirty="0"/>
                    </a:p>
                  </a:txBody>
                  <a:tcPr marL="68580" marR="68580" marT="34290" marB="34290" anchor="ctr">
                    <a:lnB w="38100" cap="flat" cmpd="sng" algn="ctr">
                      <a:solidFill>
                        <a:schemeClr val="tx1"/>
                      </a:solidFill>
                      <a:prstDash val="solid"/>
                      <a:round/>
                      <a:headEnd type="none" w="med" len="med"/>
                      <a:tailEnd type="none" w="med" len="med"/>
                    </a:lnB>
                    <a:solidFill>
                      <a:schemeClr val="bg1"/>
                    </a:solidFill>
                  </a:tcPr>
                </a:tc>
                <a:tc>
                  <a:txBody>
                    <a:bodyPr/>
                    <a:lstStyle/>
                    <a:p>
                      <a:pPr algn="ctr"/>
                      <a:r>
                        <a:rPr lang="lv-LV" sz="1500" dirty="0"/>
                        <a:t>i4</a:t>
                      </a:r>
                      <a:endParaRPr lang="en-GB" sz="1500" dirty="0"/>
                    </a:p>
                  </a:txBody>
                  <a:tcPr marL="68580" marR="68580" marT="34290" marB="34290" anchor="ct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7106784"/>
                  </a:ext>
                </a:extLst>
              </a:tr>
              <a:tr h="364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500" b="1" dirty="0"/>
                        <a:t>i1</a:t>
                      </a:r>
                      <a:endParaRPr lang="en-GB" sz="1500" b="1" dirty="0"/>
                    </a:p>
                  </a:txBody>
                  <a:tcPr marL="68580" marR="68580" marT="34290" marB="34290" anchor="ctr">
                    <a:solidFill>
                      <a:schemeClr val="bg1"/>
                    </a:solidFill>
                  </a:tcPr>
                </a:tc>
                <a:tc>
                  <a:txBody>
                    <a:bodyPr/>
                    <a:lstStyle/>
                    <a:p>
                      <a:pPr algn="ctr"/>
                      <a:r>
                        <a:rPr lang="lv-LV" sz="1500" b="1" dirty="0"/>
                        <a:t>1</a:t>
                      </a:r>
                      <a:endParaRPr lang="en-GB" sz="1500" b="1" dirty="0"/>
                    </a:p>
                  </a:txBody>
                  <a:tcPr marL="68580" marR="68580" marT="34290" marB="34290" anchor="ctr">
                    <a:lnR w="38100" cap="flat" cmpd="sng" algn="ctr">
                      <a:solidFill>
                        <a:schemeClr val="tx1"/>
                      </a:solidFill>
                      <a:prstDash val="solid"/>
                      <a:round/>
                      <a:headEnd type="none" w="med" len="med"/>
                      <a:tailEnd type="none" w="med" len="med"/>
                    </a:lnR>
                    <a:solidFill>
                      <a:schemeClr val="bg1"/>
                    </a:solidFill>
                  </a:tcPr>
                </a:tc>
                <a:tc>
                  <a:txBody>
                    <a:bodyPr/>
                    <a:lstStyle/>
                    <a:p>
                      <a:pPr algn="ctr"/>
                      <a:r>
                        <a:rPr lang="lv-LV" sz="1500" dirty="0"/>
                        <a:t>5</a:t>
                      </a:r>
                      <a:endParaRPr lang="en-GB" sz="1500" dirty="0"/>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lv-LV" sz="1500" dirty="0"/>
                        <a:t>7</a:t>
                      </a:r>
                      <a:endParaRPr lang="en-GB" sz="1500" dirty="0"/>
                    </a:p>
                  </a:txBody>
                  <a:tcPr marL="68580" marR="68580" marT="34290" marB="34290" anchor="ctr">
                    <a:lnT w="38100" cap="flat" cmpd="sng" algn="ctr">
                      <a:solidFill>
                        <a:schemeClr val="tx1"/>
                      </a:solidFill>
                      <a:prstDash val="solid"/>
                      <a:round/>
                      <a:headEnd type="none" w="med" len="med"/>
                      <a:tailEnd type="none" w="med" len="med"/>
                    </a:lnT>
                    <a:solidFill>
                      <a:schemeClr val="tx2">
                        <a:lumMod val="40000"/>
                        <a:lumOff val="60000"/>
                      </a:schemeClr>
                    </a:solidFill>
                  </a:tcPr>
                </a:tc>
                <a:tc>
                  <a:txBody>
                    <a:bodyPr/>
                    <a:lstStyle/>
                    <a:p>
                      <a:pPr algn="ctr"/>
                      <a:r>
                        <a:rPr lang="lv-LV" sz="1500" dirty="0"/>
                        <a:t>9</a:t>
                      </a:r>
                      <a:endParaRPr lang="en-GB" sz="1500" dirty="0"/>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2">
                        <a:lumMod val="40000"/>
                        <a:lumOff val="60000"/>
                      </a:schemeClr>
                    </a:solidFill>
                  </a:tcPr>
                </a:tc>
                <a:extLst>
                  <a:ext uri="{0D108BD9-81ED-4DB2-BD59-A6C34878D82A}">
                    <a16:rowId xmlns:a16="http://schemas.microsoft.com/office/drawing/2014/main" val="2590546824"/>
                  </a:ext>
                </a:extLst>
              </a:tr>
              <a:tr h="364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500" b="1" dirty="0"/>
                        <a:t>i2</a:t>
                      </a:r>
                      <a:endParaRPr lang="en-GB" sz="1500" b="1" dirty="0"/>
                    </a:p>
                  </a:txBody>
                  <a:tcPr marL="68580" marR="68580" marT="34290" marB="34290" anchor="ctr">
                    <a:solidFill>
                      <a:schemeClr val="bg1"/>
                    </a:solidFill>
                  </a:tcPr>
                </a:tc>
                <a:tc>
                  <a:txBody>
                    <a:bodyPr/>
                    <a:lstStyle/>
                    <a:p>
                      <a:pPr algn="ctr"/>
                      <a:r>
                        <a:rPr lang="lv-LV" sz="1500" dirty="0"/>
                        <a:t>1/5</a:t>
                      </a:r>
                      <a:endParaRPr lang="en-GB" sz="1500" dirty="0"/>
                    </a:p>
                  </a:txBody>
                  <a:tcPr marL="68580" marR="68580" marT="34290" marB="34290" anchor="ctr">
                    <a:solidFill>
                      <a:schemeClr val="bg1"/>
                    </a:solidFill>
                  </a:tcPr>
                </a:tc>
                <a:tc>
                  <a:txBody>
                    <a:bodyPr/>
                    <a:lstStyle/>
                    <a:p>
                      <a:pPr algn="ctr"/>
                      <a:r>
                        <a:rPr lang="lv-LV" sz="1500" b="1" dirty="0"/>
                        <a:t>1</a:t>
                      </a:r>
                      <a:endParaRPr lang="en-GB" sz="1500" b="1" dirty="0"/>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tc>
                  <a:txBody>
                    <a:bodyPr/>
                    <a:lstStyle/>
                    <a:p>
                      <a:pPr algn="ctr"/>
                      <a:r>
                        <a:rPr lang="lv-LV" sz="1500" dirty="0"/>
                        <a:t>4</a:t>
                      </a:r>
                      <a:endParaRPr lang="en-GB" sz="1500" dirty="0"/>
                    </a:p>
                  </a:txBody>
                  <a:tcPr marL="68580" marR="68580" marT="34290" marB="3429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r>
                        <a:rPr lang="lv-LV" sz="1500" dirty="0"/>
                        <a:t>6</a:t>
                      </a:r>
                      <a:endParaRPr lang="en-GB" sz="1500" dirty="0"/>
                    </a:p>
                  </a:txBody>
                  <a:tcPr marL="68580" marR="68580" marT="34290" marB="34290" anchor="ctr">
                    <a:lnR w="38100" cap="flat" cmpd="sng" algn="ctr">
                      <a:solidFill>
                        <a:schemeClr val="tx1"/>
                      </a:solidFill>
                      <a:prstDash val="solid"/>
                      <a:round/>
                      <a:headEnd type="none" w="med" len="med"/>
                      <a:tailEnd type="none" w="med" len="med"/>
                    </a:lnR>
                    <a:solidFill>
                      <a:schemeClr val="tx2">
                        <a:lumMod val="40000"/>
                        <a:lumOff val="60000"/>
                      </a:schemeClr>
                    </a:solidFill>
                  </a:tcPr>
                </a:tc>
                <a:extLst>
                  <a:ext uri="{0D108BD9-81ED-4DB2-BD59-A6C34878D82A}">
                    <a16:rowId xmlns:a16="http://schemas.microsoft.com/office/drawing/2014/main" val="664550269"/>
                  </a:ext>
                </a:extLst>
              </a:tr>
              <a:tr h="364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500" b="1" dirty="0"/>
                        <a:t>i3</a:t>
                      </a:r>
                      <a:endParaRPr lang="en-GB" sz="1500" b="1" dirty="0"/>
                    </a:p>
                  </a:txBody>
                  <a:tcPr marL="68580" marR="68580" marT="34290" marB="34290" anchor="ctr">
                    <a:solidFill>
                      <a:schemeClr val="bg1"/>
                    </a:solidFill>
                  </a:tcPr>
                </a:tc>
                <a:tc>
                  <a:txBody>
                    <a:bodyPr/>
                    <a:lstStyle/>
                    <a:p>
                      <a:pPr algn="ctr"/>
                      <a:r>
                        <a:rPr lang="lv-LV" sz="1500" dirty="0"/>
                        <a:t>1/7</a:t>
                      </a:r>
                      <a:endParaRPr lang="en-GB" sz="1500" dirty="0"/>
                    </a:p>
                  </a:txBody>
                  <a:tcPr marL="68580" marR="68580" marT="34290" marB="34290" anchor="ctr">
                    <a:solidFill>
                      <a:schemeClr val="bg1"/>
                    </a:solidFill>
                  </a:tcPr>
                </a:tc>
                <a:tc>
                  <a:txBody>
                    <a:bodyPr/>
                    <a:lstStyle/>
                    <a:p>
                      <a:pPr algn="ctr"/>
                      <a:r>
                        <a:rPr lang="lv-LV" sz="1500" dirty="0"/>
                        <a:t>1/4</a:t>
                      </a:r>
                      <a:endParaRPr lang="en-GB" sz="1500" dirty="0"/>
                    </a:p>
                  </a:txBody>
                  <a:tcPr marL="68580" marR="68580" marT="34290" marB="34290" anchor="ctr">
                    <a:solidFill>
                      <a:schemeClr val="bg1"/>
                    </a:solidFill>
                  </a:tcPr>
                </a:tc>
                <a:tc>
                  <a:txBody>
                    <a:bodyPr/>
                    <a:lstStyle/>
                    <a:p>
                      <a:pPr algn="ctr"/>
                      <a:r>
                        <a:rPr lang="lv-LV" sz="1500" b="1" dirty="0"/>
                        <a:t>1</a:t>
                      </a:r>
                      <a:endParaRPr lang="en-GB" sz="1500" b="1" dirty="0"/>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tc>
                  <a:txBody>
                    <a:bodyPr/>
                    <a:lstStyle/>
                    <a:p>
                      <a:pPr algn="ctr"/>
                      <a:r>
                        <a:rPr lang="lv-LV" sz="1500" dirty="0"/>
                        <a:t>4</a:t>
                      </a:r>
                      <a:endParaRPr lang="en-GB" sz="1500" dirty="0"/>
                    </a:p>
                  </a:txBody>
                  <a:tcPr marL="68580" marR="68580" marT="34290" marB="3429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8213698"/>
                  </a:ext>
                </a:extLst>
              </a:tr>
              <a:tr h="3642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lv-LV" sz="1500" b="1" dirty="0"/>
                        <a:t>i4</a:t>
                      </a:r>
                      <a:endParaRPr lang="en-GB" sz="1500" b="1" dirty="0"/>
                    </a:p>
                  </a:txBody>
                  <a:tcPr marL="68580" marR="68580" marT="34290" marB="34290" anchor="ctr">
                    <a:solidFill>
                      <a:schemeClr val="bg1"/>
                    </a:solidFill>
                  </a:tcPr>
                </a:tc>
                <a:tc>
                  <a:txBody>
                    <a:bodyPr/>
                    <a:lstStyle/>
                    <a:p>
                      <a:pPr algn="ctr"/>
                      <a:r>
                        <a:rPr lang="lv-LV" sz="1500" dirty="0"/>
                        <a:t>1/9</a:t>
                      </a:r>
                      <a:endParaRPr lang="en-GB" sz="1500" dirty="0"/>
                    </a:p>
                  </a:txBody>
                  <a:tcPr marL="68580" marR="68580" marT="34290" marB="34290" anchor="ctr">
                    <a:solidFill>
                      <a:schemeClr val="bg1"/>
                    </a:solidFill>
                  </a:tcPr>
                </a:tc>
                <a:tc>
                  <a:txBody>
                    <a:bodyPr/>
                    <a:lstStyle/>
                    <a:p>
                      <a:pPr algn="ctr"/>
                      <a:r>
                        <a:rPr lang="lv-LV" sz="1500" dirty="0"/>
                        <a:t>1/6</a:t>
                      </a:r>
                      <a:endParaRPr lang="en-GB" sz="1500" dirty="0"/>
                    </a:p>
                  </a:txBody>
                  <a:tcPr marL="68580" marR="68580" marT="34290" marB="34290" anchor="ctr">
                    <a:solidFill>
                      <a:schemeClr val="bg1"/>
                    </a:solidFill>
                  </a:tcPr>
                </a:tc>
                <a:tc>
                  <a:txBody>
                    <a:bodyPr/>
                    <a:lstStyle/>
                    <a:p>
                      <a:pPr algn="ctr"/>
                      <a:r>
                        <a:rPr lang="lv-LV" sz="1500" dirty="0"/>
                        <a:t>1/4</a:t>
                      </a:r>
                      <a:endParaRPr lang="en-GB" sz="1500" dirty="0"/>
                    </a:p>
                  </a:txBody>
                  <a:tcPr marL="68580" marR="68580" marT="34290" marB="34290" anchor="ctr">
                    <a:solidFill>
                      <a:schemeClr val="bg1"/>
                    </a:solidFill>
                  </a:tcPr>
                </a:tc>
                <a:tc>
                  <a:txBody>
                    <a:bodyPr/>
                    <a:lstStyle/>
                    <a:p>
                      <a:pPr algn="ctr"/>
                      <a:r>
                        <a:rPr lang="lv-LV" sz="1500" b="1" dirty="0"/>
                        <a:t>1</a:t>
                      </a:r>
                      <a:endParaRPr lang="en-GB" sz="1500" b="1" dirty="0"/>
                    </a:p>
                  </a:txBody>
                  <a:tcPr marL="68580" marR="68580" marT="34290" marB="34290" anchor="ctr">
                    <a:lnT w="381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366883137"/>
                  </a:ext>
                </a:extLst>
              </a:tr>
            </a:tbl>
          </a:graphicData>
        </a:graphic>
      </p:graphicFrame>
      <mc:AlternateContent xmlns:mc="http://schemas.openxmlformats.org/markup-compatibility/2006" xmlns:a14="http://schemas.microsoft.com/office/drawing/2010/main">
        <mc:Choice Requires="a14">
          <p:sp>
            <p:nvSpPr>
              <p:cNvPr id="17" name="TextBox 16"/>
              <p:cNvSpPr txBox="1"/>
              <p:nvPr/>
            </p:nvSpPr>
            <p:spPr>
              <a:xfrm>
                <a:off x="5379100" y="4454965"/>
                <a:ext cx="2817310"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500">
                          <a:latin typeface="Cambria Math" panose="02040503050406030204" pitchFamily="18" charset="0"/>
                        </a:rPr>
                        <m:t>Consistency</m:t>
                      </m:r>
                      <m:r>
                        <a:rPr lang="en-US" sz="1500">
                          <a:latin typeface="Cambria Math" panose="02040503050406030204" pitchFamily="18" charset="0"/>
                        </a:rPr>
                        <m:t> </m:t>
                      </m:r>
                      <m:r>
                        <m:rPr>
                          <m:sty m:val="p"/>
                        </m:rPr>
                        <a:rPr lang="en-US" sz="1500">
                          <a:latin typeface="Cambria Math" panose="02040503050406030204" pitchFamily="18" charset="0"/>
                        </a:rPr>
                        <m:t>index</m:t>
                      </m:r>
                      <m:r>
                        <a:rPr lang="en-US" sz="1500" i="1">
                          <a:latin typeface="Cambria Math" panose="02040503050406030204" pitchFamily="18" charset="0"/>
                        </a:rPr>
                        <m:t>, </m:t>
                      </m:r>
                      <m:r>
                        <a:rPr lang="en-US" sz="1500" i="1">
                          <a:latin typeface="Cambria Math" panose="02040503050406030204" pitchFamily="18" charset="0"/>
                        </a:rPr>
                        <m:t>𝐶𝐼</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𝜆</m:t>
                          </m:r>
                          <m:func>
                            <m:funcPr>
                              <m:ctrlPr>
                                <a:rPr lang="en-US" sz="1500" i="1">
                                  <a:latin typeface="Cambria Math" panose="02040503050406030204" pitchFamily="18" charset="0"/>
                                  <a:ea typeface="Cambria Math" panose="02040503050406030204" pitchFamily="18" charset="0"/>
                                </a:rPr>
                              </m:ctrlPr>
                            </m:funcPr>
                            <m:fName>
                              <m:r>
                                <m:rPr>
                                  <m:sty m:val="p"/>
                                </m:rPr>
                                <a:rPr lang="en-US" sz="1500">
                                  <a:latin typeface="Cambria Math" panose="02040503050406030204" pitchFamily="18" charset="0"/>
                                  <a:ea typeface="Cambria Math" panose="02040503050406030204" pitchFamily="18" charset="0"/>
                                </a:rPr>
                                <m:t>max</m:t>
                              </m:r>
                            </m:fName>
                            <m:e>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e>
                          </m:func>
                        </m:num>
                        <m:den>
                          <m:r>
                            <a:rPr lang="en-US" sz="1500" i="1">
                              <a:latin typeface="Cambria Math" panose="02040503050406030204" pitchFamily="18" charset="0"/>
                            </a:rPr>
                            <m:t>𝑛</m:t>
                          </m:r>
                          <m:r>
                            <a:rPr lang="en-US" sz="1500" i="1">
                              <a:latin typeface="Cambria Math" panose="02040503050406030204" pitchFamily="18" charset="0"/>
                            </a:rPr>
                            <m:t>−1</m:t>
                          </m:r>
                        </m:den>
                      </m:f>
                    </m:oMath>
                  </m:oMathPara>
                </a14:m>
                <a:endParaRPr lang="en-US" sz="1350" dirty="0"/>
              </a:p>
            </p:txBody>
          </p:sp>
        </mc:Choice>
        <mc:Fallback xmlns="">
          <p:sp>
            <p:nvSpPr>
              <p:cNvPr id="17" name="TextBox 16"/>
              <p:cNvSpPr txBox="1">
                <a:spLocks noRot="1" noChangeAspect="1" noMove="1" noResize="1" noEditPoints="1" noAdjustHandles="1" noChangeArrowheads="1" noChangeShapeType="1" noTextEdit="1"/>
              </p:cNvSpPr>
              <p:nvPr/>
            </p:nvSpPr>
            <p:spPr>
              <a:xfrm>
                <a:off x="5379100" y="4454965"/>
                <a:ext cx="2817310" cy="4383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24058" y="4964551"/>
                <a:ext cx="2765234" cy="393441"/>
              </a:xfrm>
              <a:prstGeom prst="rect">
                <a:avLst/>
              </a:prstGeom>
              <a:noFill/>
            </p:spPr>
            <p:txBody>
              <a:bodyPr wrap="square" lIns="0" tIns="0" rIns="0" bIns="0" rtlCol="0">
                <a:spAutoFit/>
              </a:bodyPr>
              <a:lstStyle/>
              <a:p>
                <a:r>
                  <a:rPr lang="en-US" sz="1500" dirty="0"/>
                  <a:t>Consistency ratio, CR</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𝐶𝐼</m:t>
                        </m:r>
                      </m:num>
                      <m:den>
                        <m:r>
                          <a:rPr lang="en-US" i="1">
                            <a:latin typeface="Cambria Math" panose="02040503050406030204" pitchFamily="18" charset="0"/>
                          </a:rPr>
                          <m:t>𝑅𝐼</m:t>
                        </m:r>
                      </m:den>
                    </m:f>
                  </m:oMath>
                </a14:m>
                <a:endParaRPr lang="en-US" sz="1350" dirty="0"/>
              </a:p>
            </p:txBody>
          </p:sp>
        </mc:Choice>
        <mc:Fallback xmlns="">
          <p:sp>
            <p:nvSpPr>
              <p:cNvPr id="18" name="TextBox 17"/>
              <p:cNvSpPr txBox="1">
                <a:spLocks noRot="1" noChangeAspect="1" noMove="1" noResize="1" noEditPoints="1" noAdjustHandles="1" noChangeArrowheads="1" noChangeShapeType="1" noTextEdit="1"/>
              </p:cNvSpPr>
              <p:nvPr/>
            </p:nvSpPr>
            <p:spPr>
              <a:xfrm>
                <a:off x="5424058" y="4964551"/>
                <a:ext cx="2765234" cy="393441"/>
              </a:xfrm>
              <a:prstGeom prst="rect">
                <a:avLst/>
              </a:prstGeom>
              <a:blipFill>
                <a:blip r:embed="rId4"/>
                <a:stretch>
                  <a:fillRect l="-4194" b="-13846"/>
                </a:stretch>
              </a:blipFill>
            </p:spPr>
            <p:txBody>
              <a:bodyPr/>
              <a:lstStyle/>
              <a:p>
                <a:r>
                  <a:rPr lang="en-US">
                    <a:noFill/>
                  </a:rPr>
                  <a:t> </a:t>
                </a:r>
              </a:p>
            </p:txBody>
          </p:sp>
        </mc:Fallback>
      </mc:AlternateContent>
      <p:sp>
        <p:nvSpPr>
          <p:cNvPr id="19" name="TextBox 18"/>
          <p:cNvSpPr txBox="1"/>
          <p:nvPr/>
        </p:nvSpPr>
        <p:spPr>
          <a:xfrm>
            <a:off x="391234" y="5058312"/>
            <a:ext cx="4930619" cy="507831"/>
          </a:xfrm>
          <a:prstGeom prst="rect">
            <a:avLst/>
          </a:prstGeom>
          <a:noFill/>
        </p:spPr>
        <p:txBody>
          <a:bodyPr wrap="square" rtlCol="0">
            <a:spAutoFit/>
          </a:bodyPr>
          <a:lstStyle/>
          <a:p>
            <a:pPr algn="r"/>
            <a:r>
              <a:rPr lang="en-US" sz="1350" b="1" dirty="0"/>
              <a:t>RI – Random Index*</a:t>
            </a:r>
          </a:p>
          <a:p>
            <a:pPr algn="r"/>
            <a:r>
              <a:rPr lang="en-US" sz="1350" b="1" dirty="0"/>
              <a:t>If CR &gt; 0.1, ratings are inconsistent and need to be revised</a:t>
            </a:r>
          </a:p>
        </p:txBody>
      </p:sp>
      <p:sp>
        <p:nvSpPr>
          <p:cNvPr id="6" name="Rectangle 5"/>
          <p:cNvSpPr/>
          <p:nvPr/>
        </p:nvSpPr>
        <p:spPr>
          <a:xfrm>
            <a:off x="1421437" y="5624512"/>
            <a:ext cx="4237442" cy="300082"/>
          </a:xfrm>
          <a:prstGeom prst="rect">
            <a:avLst/>
          </a:prstGeom>
        </p:spPr>
        <p:txBody>
          <a:bodyPr wrap="none">
            <a:spAutoFit/>
          </a:bodyPr>
          <a:lstStyle/>
          <a:p>
            <a:pPr algn="ctr" fontAlgn="b"/>
            <a:r>
              <a:rPr lang="en-US" sz="1350" dirty="0"/>
              <a:t>*Random consistency index (RI) – dots </a:t>
            </a:r>
            <a:r>
              <a:rPr lang="en-US" sz="1350" dirty="0" err="1"/>
              <a:t>lielums</a:t>
            </a:r>
            <a:r>
              <a:rPr lang="en-US" sz="1350" dirty="0"/>
              <a:t> </a:t>
            </a:r>
            <a:r>
              <a:rPr lang="en-US" sz="1350" dirty="0" err="1"/>
              <a:t>Saaty</a:t>
            </a:r>
            <a:r>
              <a:rPr lang="en-US" sz="1350" dirty="0"/>
              <a:t> scale</a:t>
            </a:r>
            <a:endParaRPr lang="en-US" sz="1350" dirty="0">
              <a:solidFill>
                <a:srgbClr val="000000"/>
              </a:solidFill>
              <a:latin typeface="Calibri" panose="020F0502020204030204" pitchFamily="34" charset="0"/>
            </a:endParaRPr>
          </a:p>
        </p:txBody>
      </p:sp>
      <p:sp>
        <p:nvSpPr>
          <p:cNvPr id="32" name="Rectangle 31"/>
          <p:cNvSpPr/>
          <p:nvPr/>
        </p:nvSpPr>
        <p:spPr>
          <a:xfrm>
            <a:off x="5424059" y="1277384"/>
            <a:ext cx="2802152" cy="300082"/>
          </a:xfrm>
          <a:prstGeom prst="rect">
            <a:avLst/>
          </a:prstGeom>
        </p:spPr>
        <p:txBody>
          <a:bodyPr wrap="square">
            <a:spAutoFit/>
          </a:bodyPr>
          <a:lstStyle/>
          <a:p>
            <a:r>
              <a:rPr lang="en-US" sz="1350" dirty="0"/>
              <a:t>Number of comparisons= 4 (4-1)/2=6</a:t>
            </a:r>
          </a:p>
        </p:txBody>
      </p:sp>
      <p:sp>
        <p:nvSpPr>
          <p:cNvPr id="35" name="Rectangle 34"/>
          <p:cNvSpPr/>
          <p:nvPr/>
        </p:nvSpPr>
        <p:spPr>
          <a:xfrm>
            <a:off x="7974875" y="1277384"/>
            <a:ext cx="214418" cy="27699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6</a:t>
            </a:r>
          </a:p>
        </p:txBody>
      </p:sp>
      <p:cxnSp>
        <p:nvCxnSpPr>
          <p:cNvPr id="51" name="Elbow Connector 50"/>
          <p:cNvCxnSpPr>
            <a:stCxn id="35" idx="3"/>
            <a:endCxn id="15" idx="3"/>
          </p:cNvCxnSpPr>
          <p:nvPr/>
        </p:nvCxnSpPr>
        <p:spPr>
          <a:xfrm>
            <a:off x="8189293" y="1415884"/>
            <a:ext cx="283804" cy="1387745"/>
          </a:xfrm>
          <a:prstGeom prst="bentConnector3">
            <a:avLst>
              <a:gd name="adj1" fmla="val 180549"/>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5"/>
          <a:stretch>
            <a:fillRect/>
          </a:stretch>
        </p:blipFill>
        <p:spPr>
          <a:xfrm>
            <a:off x="210762" y="3528843"/>
            <a:ext cx="3957526" cy="1616550"/>
          </a:xfrm>
          <a:prstGeom prst="rect">
            <a:avLst/>
          </a:prstGeom>
        </p:spPr>
      </p:pic>
      <p:sp>
        <p:nvSpPr>
          <p:cNvPr id="56" name="TextBox 55"/>
          <p:cNvSpPr txBox="1"/>
          <p:nvPr/>
        </p:nvSpPr>
        <p:spPr>
          <a:xfrm>
            <a:off x="5387140" y="4177966"/>
            <a:ext cx="3546308" cy="300082"/>
          </a:xfrm>
          <a:prstGeom prst="rect">
            <a:avLst/>
          </a:prstGeom>
          <a:noFill/>
        </p:spPr>
        <p:txBody>
          <a:bodyPr wrap="square" rtlCol="0">
            <a:spAutoFit/>
          </a:bodyPr>
          <a:lstStyle/>
          <a:p>
            <a:r>
              <a:rPr lang="en-US" sz="1350" dirty="0"/>
              <a:t>Consistency must be evaluated</a:t>
            </a:r>
          </a:p>
        </p:txBody>
      </p:sp>
      <p:sp>
        <p:nvSpPr>
          <p:cNvPr id="57" name="Rectangle 56"/>
          <p:cNvSpPr/>
          <p:nvPr/>
        </p:nvSpPr>
        <p:spPr>
          <a:xfrm>
            <a:off x="5321853" y="4087729"/>
            <a:ext cx="3431121" cy="1470861"/>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p:cNvSpPr txBox="1"/>
          <p:nvPr/>
        </p:nvSpPr>
        <p:spPr>
          <a:xfrm>
            <a:off x="2957374" y="1485118"/>
            <a:ext cx="2612032" cy="715581"/>
          </a:xfrm>
          <a:prstGeom prst="rect">
            <a:avLst/>
          </a:prstGeom>
          <a:noFill/>
          <a:ln>
            <a:solidFill>
              <a:srgbClr val="009999"/>
            </a:solidFill>
          </a:ln>
        </p:spPr>
        <p:txBody>
          <a:bodyPr wrap="square" rtlCol="0">
            <a:spAutoFit/>
          </a:bodyPr>
          <a:lstStyle/>
          <a:p>
            <a:r>
              <a:rPr lang="en-US" sz="1350" b="1" dirty="0"/>
              <a:t>Number of criteria=n </a:t>
            </a:r>
          </a:p>
          <a:p>
            <a:r>
              <a:rPr lang="en-US" sz="1350" b="1" dirty="0"/>
              <a:t>Number of comparisons= n (n-1)/2</a:t>
            </a:r>
          </a:p>
        </p:txBody>
      </p:sp>
    </p:spTree>
    <p:extLst>
      <p:ext uri="{BB962C8B-B14F-4D97-AF65-F5344CB8AC3E}">
        <p14:creationId xmlns:p14="http://schemas.microsoft.com/office/powerpoint/2010/main" val="2926443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1707205" y="4332005"/>
            <a:ext cx="196985" cy="182393"/>
          </a:xfrm>
          <a:prstGeom prst="ellipse">
            <a:avLst/>
          </a:prstGeom>
          <a:solidFill>
            <a:srgbClr val="FFFF0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Oval 27"/>
          <p:cNvSpPr/>
          <p:nvPr/>
        </p:nvSpPr>
        <p:spPr>
          <a:xfrm>
            <a:off x="2832689" y="4907950"/>
            <a:ext cx="196985" cy="182393"/>
          </a:xfrm>
          <a:prstGeom prst="ellipse">
            <a:avLst/>
          </a:prstGeom>
          <a:solidFill>
            <a:srgbClr val="FFFF00">
              <a:alpha val="6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a:xfrm>
            <a:off x="311341" y="1097757"/>
            <a:ext cx="8337929" cy="422434"/>
          </a:xfrm>
        </p:spPr>
        <p:txBody>
          <a:bodyPr>
            <a:noAutofit/>
          </a:bodyPr>
          <a:lstStyle/>
          <a:p>
            <a:r>
              <a:rPr lang="en-US" sz="2400" dirty="0"/>
              <a:t>Weight determination (AHP) + expert method</a:t>
            </a:r>
          </a:p>
        </p:txBody>
      </p:sp>
      <p:sp>
        <p:nvSpPr>
          <p:cNvPr id="7" name="Content Placeholder 6"/>
          <p:cNvSpPr>
            <a:spLocks noGrp="1"/>
          </p:cNvSpPr>
          <p:nvPr>
            <p:ph sz="half" idx="1"/>
          </p:nvPr>
        </p:nvSpPr>
        <p:spPr>
          <a:xfrm>
            <a:off x="311341" y="1633534"/>
            <a:ext cx="5618608" cy="2353750"/>
          </a:xfrm>
        </p:spPr>
        <p:txBody>
          <a:bodyPr>
            <a:normAutofit fontScale="70000" lnSpcReduction="20000"/>
          </a:bodyPr>
          <a:lstStyle/>
          <a:p>
            <a:pPr marL="0" indent="0" algn="just">
              <a:lnSpc>
                <a:spcPct val="120000"/>
              </a:lnSpc>
              <a:buNone/>
            </a:pPr>
            <a:r>
              <a:rPr lang="en-GB" dirty="0"/>
              <a:t>Selection of appropriate experts</a:t>
            </a:r>
          </a:p>
          <a:p>
            <a:pPr marL="342900" lvl="1" indent="0" algn="just">
              <a:lnSpc>
                <a:spcPct val="120000"/>
              </a:lnSpc>
              <a:buNone/>
            </a:pPr>
            <a:r>
              <a:rPr lang="en-GB" dirty="0"/>
              <a:t>&gt; Indicates the number of experts</a:t>
            </a:r>
          </a:p>
          <a:p>
            <a:pPr marL="342900" lvl="1" indent="0" algn="just">
              <a:lnSpc>
                <a:spcPct val="120000"/>
              </a:lnSpc>
              <a:buNone/>
            </a:pPr>
            <a:r>
              <a:rPr lang="en-GB" dirty="0"/>
              <a:t>&gt; Competence in the field</a:t>
            </a:r>
          </a:p>
          <a:p>
            <a:pPr marL="0" indent="0" algn="just">
              <a:lnSpc>
                <a:spcPct val="120000"/>
              </a:lnSpc>
              <a:buNone/>
            </a:pPr>
            <a:r>
              <a:rPr lang="en-GB" dirty="0"/>
              <a:t>Additional information confirming the choice of expert method</a:t>
            </a:r>
          </a:p>
          <a:p>
            <a:pPr marL="0" indent="0" algn="just">
              <a:lnSpc>
                <a:spcPct val="120000"/>
              </a:lnSpc>
              <a:buNone/>
            </a:pPr>
            <a:r>
              <a:rPr lang="en-GB" dirty="0"/>
              <a:t>Establish an expert survey on the criteria or comparison of the importance of the criteria</a:t>
            </a:r>
          </a:p>
          <a:p>
            <a:pPr marL="0" indent="0" algn="just">
              <a:lnSpc>
                <a:spcPct val="120000"/>
              </a:lnSpc>
              <a:buNone/>
            </a:pPr>
            <a:r>
              <a:rPr lang="en-GB" dirty="0"/>
              <a:t>The arithmetic mean of all experts involved shall be used in the calculation</a:t>
            </a:r>
            <a:endParaRPr lang="lv-LV"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870DF4-76AA-44DC-AAA0-A5BB65DE3651}" type="datetime1">
              <a:rPr lang="lv-LV" smtClean="0"/>
              <a:pPr/>
              <a:t>17.12.2021</a:t>
            </a:fld>
            <a:endParaRPr lang="lv-LV"/>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lv-LV"/>
            </a:defPPr>
            <a:lvl1pPr marL="0" algn="ctr"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t>RTU EEF Vides aizsardzības un siltuma sistēmu institūts</a:t>
            </a:r>
            <a:endParaRPr lang="lv-LV" dirty="0"/>
          </a:p>
        </p:txBody>
      </p:sp>
      <p:sp>
        <p:nvSpPr>
          <p:cNvPr id="6" name="Slide Number Placeholder 5"/>
          <p:cNvSpPr>
            <a:spLocks noGrp="1"/>
          </p:cNvSpPr>
          <p:nvPr>
            <p:ph type="sldNum" sz="quarter" idx="12"/>
          </p:nvPr>
        </p:nvSpPr>
        <p:spPr/>
        <p:txBody>
          <a:bodyPr/>
          <a:lstStyle/>
          <a:p>
            <a:fld id="{22AF5885-8C96-4DA3-88C8-950E9AF394B8}" type="slidenum">
              <a:rPr lang="lv-LV" smtClean="0"/>
              <a:pPr/>
              <a:t>18</a:t>
            </a:fld>
            <a:endParaRPr lang="lv-LV"/>
          </a:p>
        </p:txBody>
      </p:sp>
      <p:graphicFrame>
        <p:nvGraphicFramePr>
          <p:cNvPr id="18" name="Table 17"/>
          <p:cNvGraphicFramePr>
            <a:graphicFrameLocks noGrp="1"/>
          </p:cNvGraphicFramePr>
          <p:nvPr/>
        </p:nvGraphicFramePr>
        <p:xfrm>
          <a:off x="6324141" y="1828682"/>
          <a:ext cx="2573212" cy="3037238"/>
        </p:xfrm>
        <a:graphic>
          <a:graphicData uri="http://schemas.openxmlformats.org/drawingml/2006/table">
            <a:tbl>
              <a:tblPr firstRow="1" bandRow="1">
                <a:tableStyleId>{C083E6E3-FA7D-4D7B-A595-EF9225AFEA82}</a:tableStyleId>
              </a:tblPr>
              <a:tblGrid>
                <a:gridCol w="873494">
                  <a:extLst>
                    <a:ext uri="{9D8B030D-6E8A-4147-A177-3AD203B41FA5}">
                      <a16:colId xmlns:a16="http://schemas.microsoft.com/office/drawing/2014/main" val="4106795217"/>
                    </a:ext>
                  </a:extLst>
                </a:gridCol>
                <a:gridCol w="1699718">
                  <a:extLst>
                    <a:ext uri="{9D8B030D-6E8A-4147-A177-3AD203B41FA5}">
                      <a16:colId xmlns:a16="http://schemas.microsoft.com/office/drawing/2014/main" val="2785941454"/>
                    </a:ext>
                  </a:extLst>
                </a:gridCol>
              </a:tblGrid>
              <a:tr h="530943">
                <a:tc>
                  <a:txBody>
                    <a:bodyPr/>
                    <a:lstStyle/>
                    <a:p>
                      <a:r>
                        <a:rPr lang="en-US" sz="1200" noProof="0" dirty="0"/>
                        <a:t>Degree of importance</a:t>
                      </a:r>
                    </a:p>
                  </a:txBody>
                  <a:tcPr marL="68580" marR="68580" marT="34290" marB="34290"/>
                </a:tc>
                <a:tc>
                  <a:txBody>
                    <a:bodyPr/>
                    <a:lstStyle/>
                    <a:p>
                      <a:r>
                        <a:rPr lang="en-US" sz="1200" noProof="0" dirty="0"/>
                        <a:t>Definition</a:t>
                      </a:r>
                    </a:p>
                  </a:txBody>
                  <a:tcPr marL="68580" marR="68580" marT="34290" marB="34290"/>
                </a:tc>
                <a:extLst>
                  <a:ext uri="{0D108BD9-81ED-4DB2-BD59-A6C34878D82A}">
                    <a16:rowId xmlns:a16="http://schemas.microsoft.com/office/drawing/2014/main" val="3230655442"/>
                  </a:ext>
                </a:extLst>
              </a:tr>
              <a:tr h="279192">
                <a:tc>
                  <a:txBody>
                    <a:bodyPr/>
                    <a:lstStyle/>
                    <a:p>
                      <a:pPr algn="ctr"/>
                      <a:r>
                        <a:rPr lang="en-US" sz="1200" b="1" noProof="0" dirty="0"/>
                        <a:t>1</a:t>
                      </a:r>
                    </a:p>
                  </a:txBody>
                  <a:tcPr marL="68580" marR="68580" marT="34290" marB="34290"/>
                </a:tc>
                <a:tc>
                  <a:txBody>
                    <a:bodyPr/>
                    <a:lstStyle/>
                    <a:p>
                      <a:r>
                        <a:rPr lang="en-US" sz="1200" b="1" noProof="0" dirty="0"/>
                        <a:t>Equal importance</a:t>
                      </a:r>
                    </a:p>
                  </a:txBody>
                  <a:tcPr marL="68580" marR="68580" marT="34290" marB="34290"/>
                </a:tc>
                <a:extLst>
                  <a:ext uri="{0D108BD9-81ED-4DB2-BD59-A6C34878D82A}">
                    <a16:rowId xmlns:a16="http://schemas.microsoft.com/office/drawing/2014/main" val="1234110475"/>
                  </a:ext>
                </a:extLst>
              </a:tr>
              <a:tr h="279192">
                <a:tc>
                  <a:txBody>
                    <a:bodyPr/>
                    <a:lstStyle/>
                    <a:p>
                      <a:pPr algn="ctr"/>
                      <a:r>
                        <a:rPr lang="en-US" sz="1200" i="1" noProof="0" dirty="0"/>
                        <a:t>2</a:t>
                      </a:r>
                    </a:p>
                  </a:txBody>
                  <a:tcPr marL="68580" marR="68580" marT="34290" marB="34290"/>
                </a:tc>
                <a:tc>
                  <a:txBody>
                    <a:bodyPr/>
                    <a:lstStyle/>
                    <a:p>
                      <a:r>
                        <a:rPr lang="en-US" sz="1200" i="1" noProof="0" dirty="0"/>
                        <a:t>Weak</a:t>
                      </a:r>
                    </a:p>
                  </a:txBody>
                  <a:tcPr marL="68580" marR="68580" marT="34290" marB="34290"/>
                </a:tc>
                <a:extLst>
                  <a:ext uri="{0D108BD9-81ED-4DB2-BD59-A6C34878D82A}">
                    <a16:rowId xmlns:a16="http://schemas.microsoft.com/office/drawing/2014/main" val="1806957996"/>
                  </a:ext>
                </a:extLst>
              </a:tr>
              <a:tr h="279192">
                <a:tc>
                  <a:txBody>
                    <a:bodyPr/>
                    <a:lstStyle/>
                    <a:p>
                      <a:pPr algn="ctr"/>
                      <a:r>
                        <a:rPr lang="en-US" sz="1200" b="1" noProof="0" dirty="0"/>
                        <a:t>3</a:t>
                      </a:r>
                    </a:p>
                  </a:txBody>
                  <a:tcPr marL="68580" marR="68580" marT="34290" marB="34290"/>
                </a:tc>
                <a:tc>
                  <a:txBody>
                    <a:bodyPr/>
                    <a:lstStyle/>
                    <a:p>
                      <a:r>
                        <a:rPr lang="en-US" sz="1200" b="1" noProof="0" dirty="0"/>
                        <a:t>Moderate importance</a:t>
                      </a:r>
                      <a:endParaRPr lang="en-US" sz="1200" b="1" i="1" noProof="0" dirty="0"/>
                    </a:p>
                  </a:txBody>
                  <a:tcPr marL="68580" marR="68580" marT="34290" marB="34290"/>
                </a:tc>
                <a:extLst>
                  <a:ext uri="{0D108BD9-81ED-4DB2-BD59-A6C34878D82A}">
                    <a16:rowId xmlns:a16="http://schemas.microsoft.com/office/drawing/2014/main" val="3161405724"/>
                  </a:ext>
                </a:extLst>
              </a:tr>
              <a:tr h="279192">
                <a:tc>
                  <a:txBody>
                    <a:bodyPr/>
                    <a:lstStyle/>
                    <a:p>
                      <a:pPr algn="ctr"/>
                      <a:r>
                        <a:rPr lang="en-US" sz="1200" i="1" noProof="0" dirty="0"/>
                        <a:t>4</a:t>
                      </a:r>
                    </a:p>
                  </a:txBody>
                  <a:tcPr marL="68580" marR="68580" marT="34290" marB="34290"/>
                </a:tc>
                <a:tc>
                  <a:txBody>
                    <a:bodyPr/>
                    <a:lstStyle/>
                    <a:p>
                      <a:r>
                        <a:rPr lang="en-US" sz="1200" i="1" noProof="0" dirty="0"/>
                        <a:t>Moderate plus</a:t>
                      </a:r>
                    </a:p>
                  </a:txBody>
                  <a:tcPr marL="68580" marR="68580" marT="34290" marB="34290"/>
                </a:tc>
                <a:extLst>
                  <a:ext uri="{0D108BD9-81ED-4DB2-BD59-A6C34878D82A}">
                    <a16:rowId xmlns:a16="http://schemas.microsoft.com/office/drawing/2014/main" val="3280404665"/>
                  </a:ext>
                </a:extLst>
              </a:tr>
              <a:tr h="300491">
                <a:tc>
                  <a:txBody>
                    <a:bodyPr/>
                    <a:lstStyle/>
                    <a:p>
                      <a:pPr algn="ctr"/>
                      <a:r>
                        <a:rPr lang="en-US" sz="1200" b="1" noProof="0" dirty="0"/>
                        <a:t>5</a:t>
                      </a:r>
                    </a:p>
                  </a:txBody>
                  <a:tcPr marL="68580" marR="68580" marT="34290" marB="34290"/>
                </a:tc>
                <a:tc>
                  <a:txBody>
                    <a:bodyPr/>
                    <a:lstStyle/>
                    <a:p>
                      <a:r>
                        <a:rPr lang="en-US" sz="1200" b="1" baseline="0" noProof="0" dirty="0"/>
                        <a:t>Strong importance</a:t>
                      </a:r>
                      <a:endParaRPr lang="en-US" sz="1200" b="1" i="1" noProof="0" dirty="0"/>
                    </a:p>
                  </a:txBody>
                  <a:tcPr marL="68580" marR="68580" marT="34290" marB="34290"/>
                </a:tc>
                <a:extLst>
                  <a:ext uri="{0D108BD9-81ED-4DB2-BD59-A6C34878D82A}">
                    <a16:rowId xmlns:a16="http://schemas.microsoft.com/office/drawing/2014/main" val="1808561093"/>
                  </a:ext>
                </a:extLst>
              </a:tr>
              <a:tr h="279192">
                <a:tc>
                  <a:txBody>
                    <a:bodyPr/>
                    <a:lstStyle/>
                    <a:p>
                      <a:pPr algn="ctr"/>
                      <a:r>
                        <a:rPr lang="en-US" sz="1200" i="1" noProof="0" dirty="0"/>
                        <a:t>6</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baseline="0" noProof="0" dirty="0"/>
                        <a:t>Strong plus</a:t>
                      </a:r>
                      <a:endParaRPr lang="en-US" sz="1200" i="1" noProof="0" dirty="0"/>
                    </a:p>
                  </a:txBody>
                  <a:tcPr marL="68580" marR="68580" marT="34290" marB="34290"/>
                </a:tc>
                <a:extLst>
                  <a:ext uri="{0D108BD9-81ED-4DB2-BD59-A6C34878D82A}">
                    <a16:rowId xmlns:a16="http://schemas.microsoft.com/office/drawing/2014/main" val="642132609"/>
                  </a:ext>
                </a:extLst>
              </a:tr>
              <a:tr h="279192">
                <a:tc>
                  <a:txBody>
                    <a:bodyPr/>
                    <a:lstStyle/>
                    <a:p>
                      <a:pPr algn="ctr"/>
                      <a:r>
                        <a:rPr lang="en-US" sz="1200" b="1" noProof="0" dirty="0"/>
                        <a:t>7</a:t>
                      </a:r>
                    </a:p>
                  </a:txBody>
                  <a:tcPr marL="68580" marR="68580" marT="34290" marB="34290"/>
                </a:tc>
                <a:tc>
                  <a:txBody>
                    <a:bodyPr/>
                    <a:lstStyle/>
                    <a:p>
                      <a:r>
                        <a:rPr lang="en-US" sz="1200" b="1" baseline="0" noProof="0" dirty="0"/>
                        <a:t>Very strong importance</a:t>
                      </a:r>
                      <a:endParaRPr lang="en-US" sz="1200" b="1" i="1" noProof="0" dirty="0"/>
                    </a:p>
                  </a:txBody>
                  <a:tcPr marL="68580" marR="68580" marT="34290" marB="34290"/>
                </a:tc>
                <a:extLst>
                  <a:ext uri="{0D108BD9-81ED-4DB2-BD59-A6C34878D82A}">
                    <a16:rowId xmlns:a16="http://schemas.microsoft.com/office/drawing/2014/main" val="406304107"/>
                  </a:ext>
                </a:extLst>
              </a:tr>
              <a:tr h="279192">
                <a:tc>
                  <a:txBody>
                    <a:bodyPr/>
                    <a:lstStyle/>
                    <a:p>
                      <a:pPr algn="ctr"/>
                      <a:r>
                        <a:rPr lang="en-US" sz="1200" i="1" noProof="0" dirty="0"/>
                        <a:t>8</a:t>
                      </a:r>
                    </a:p>
                  </a:txBody>
                  <a:tcPr marL="68580" marR="68580" marT="34290" marB="34290"/>
                </a:tc>
                <a:tc>
                  <a:txBody>
                    <a:bodyPr/>
                    <a:lstStyle/>
                    <a:p>
                      <a:r>
                        <a:rPr lang="en-US" sz="1200" i="1" noProof="0" dirty="0"/>
                        <a:t>Very, very strong</a:t>
                      </a:r>
                    </a:p>
                  </a:txBody>
                  <a:tcPr marL="68580" marR="68580" marT="34290" marB="34290"/>
                </a:tc>
                <a:extLst>
                  <a:ext uri="{0D108BD9-81ED-4DB2-BD59-A6C34878D82A}">
                    <a16:rowId xmlns:a16="http://schemas.microsoft.com/office/drawing/2014/main" val="1794037489"/>
                  </a:ext>
                </a:extLst>
              </a:tr>
              <a:tr h="251460">
                <a:tc>
                  <a:txBody>
                    <a:bodyPr/>
                    <a:lstStyle/>
                    <a:p>
                      <a:pPr algn="ctr"/>
                      <a:r>
                        <a:rPr lang="en-US" sz="1200" b="1" noProof="0" dirty="0"/>
                        <a:t>9</a:t>
                      </a:r>
                    </a:p>
                  </a:txBody>
                  <a:tcPr marL="68580" marR="68580" marT="34290" marB="34290"/>
                </a:tc>
                <a:tc>
                  <a:txBody>
                    <a:bodyPr/>
                    <a:lstStyle/>
                    <a:p>
                      <a:r>
                        <a:rPr lang="en-US" sz="1200" b="1" baseline="0" noProof="0" dirty="0"/>
                        <a:t>Extreme importance</a:t>
                      </a:r>
                      <a:endParaRPr lang="en-US" sz="1200" b="1" i="1" noProof="0" dirty="0"/>
                    </a:p>
                  </a:txBody>
                  <a:tcPr marL="68580" marR="68580" marT="34290" marB="34290"/>
                </a:tc>
                <a:extLst>
                  <a:ext uri="{0D108BD9-81ED-4DB2-BD59-A6C34878D82A}">
                    <a16:rowId xmlns:a16="http://schemas.microsoft.com/office/drawing/2014/main" val="2406193758"/>
                  </a:ext>
                </a:extLst>
              </a:tr>
            </a:tbl>
          </a:graphicData>
        </a:graphic>
      </p:graphicFrame>
      <p:pic>
        <p:nvPicPr>
          <p:cNvPr id="8" name="Picture 7"/>
          <p:cNvPicPr>
            <a:picLocks noChangeAspect="1"/>
          </p:cNvPicPr>
          <p:nvPr/>
        </p:nvPicPr>
        <p:blipFill>
          <a:blip r:embed="rId3"/>
          <a:stretch>
            <a:fillRect/>
          </a:stretch>
        </p:blipFill>
        <p:spPr>
          <a:xfrm>
            <a:off x="311340" y="3959248"/>
            <a:ext cx="4439391" cy="1693301"/>
          </a:xfrm>
          <a:prstGeom prst="rect">
            <a:avLst/>
          </a:prstGeom>
        </p:spPr>
      </p:pic>
      <p:sp>
        <p:nvSpPr>
          <p:cNvPr id="9" name="TextBox 8"/>
          <p:cNvSpPr txBox="1"/>
          <p:nvPr/>
        </p:nvSpPr>
        <p:spPr>
          <a:xfrm>
            <a:off x="4969556" y="5002843"/>
            <a:ext cx="2976788" cy="507831"/>
          </a:xfrm>
          <a:prstGeom prst="rect">
            <a:avLst/>
          </a:prstGeom>
          <a:noFill/>
        </p:spPr>
        <p:txBody>
          <a:bodyPr wrap="square" rtlCol="0">
            <a:spAutoFit/>
          </a:bodyPr>
          <a:lstStyle/>
          <a:p>
            <a:r>
              <a:rPr lang="en-US" sz="1350" dirty="0"/>
              <a:t>Number of criteria n=3</a:t>
            </a:r>
          </a:p>
          <a:p>
            <a:r>
              <a:rPr lang="en-US" sz="1350" dirty="0"/>
              <a:t>Number of comparisons= 3(3-1)/2 = 3</a:t>
            </a:r>
          </a:p>
        </p:txBody>
      </p:sp>
      <p:cxnSp>
        <p:nvCxnSpPr>
          <p:cNvPr id="11" name="Straight Arrow Connector 10"/>
          <p:cNvCxnSpPr/>
          <p:nvPr/>
        </p:nvCxnSpPr>
        <p:spPr>
          <a:xfrm flipH="1" flipV="1">
            <a:off x="1262165" y="4045490"/>
            <a:ext cx="1087065" cy="729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2414891" y="4045490"/>
            <a:ext cx="1116249" cy="729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1707204" y="3825951"/>
            <a:ext cx="218680" cy="213585"/>
          </a:xfrm>
          <a:prstGeom prst="rect">
            <a:avLst/>
          </a:prstGeom>
          <a:solidFill>
            <a:schemeClr val="tx2">
              <a:lumMod val="75000"/>
            </a:schemeClr>
          </a:solidFill>
          <a:ln>
            <a:solidFill>
              <a:srgbClr val="FF0000"/>
            </a:solidFill>
          </a:ln>
        </p:spPr>
        <p:txBody>
          <a:bodyPr wrap="square" rtlCol="0">
            <a:spAutoFit/>
          </a:bodyPr>
          <a:lstStyle/>
          <a:p>
            <a:r>
              <a:rPr lang="lv-LV" sz="788" dirty="0">
                <a:solidFill>
                  <a:schemeClr val="bg1"/>
                </a:solidFill>
              </a:rPr>
              <a:t>5</a:t>
            </a:r>
            <a:endParaRPr lang="en-GB" sz="788" dirty="0">
              <a:solidFill>
                <a:schemeClr val="bg1"/>
              </a:solidFill>
            </a:endParaRPr>
          </a:p>
        </p:txBody>
      </p:sp>
      <p:sp>
        <p:nvSpPr>
          <p:cNvPr id="30" name="TextBox 29"/>
          <p:cNvSpPr txBox="1"/>
          <p:nvPr/>
        </p:nvSpPr>
        <p:spPr>
          <a:xfrm>
            <a:off x="2780001" y="3825951"/>
            <a:ext cx="302360" cy="334835"/>
          </a:xfrm>
          <a:prstGeom prst="rect">
            <a:avLst/>
          </a:prstGeom>
          <a:solidFill>
            <a:schemeClr val="tx2">
              <a:lumMod val="75000"/>
            </a:schemeClr>
          </a:solidFill>
          <a:ln>
            <a:solidFill>
              <a:srgbClr val="FF0000"/>
            </a:solidFill>
          </a:ln>
        </p:spPr>
        <p:txBody>
          <a:bodyPr wrap="square" rtlCol="0">
            <a:spAutoFit/>
          </a:bodyPr>
          <a:lstStyle/>
          <a:p>
            <a:r>
              <a:rPr lang="lv-LV" sz="788" dirty="0">
                <a:solidFill>
                  <a:schemeClr val="bg1"/>
                </a:solidFill>
              </a:rPr>
              <a:t>1/5</a:t>
            </a:r>
            <a:endParaRPr lang="en-GB" sz="788" dirty="0">
              <a:solidFill>
                <a:schemeClr val="bg1"/>
              </a:solidFill>
            </a:endParaRPr>
          </a:p>
        </p:txBody>
      </p:sp>
    </p:spTree>
    <p:extLst>
      <p:ext uri="{BB962C8B-B14F-4D97-AF65-F5344CB8AC3E}">
        <p14:creationId xmlns:p14="http://schemas.microsoft.com/office/powerpoint/2010/main" val="127210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29" y="1131790"/>
            <a:ext cx="7089322" cy="370812"/>
          </a:xfrm>
        </p:spPr>
        <p:txBody>
          <a:bodyPr>
            <a:normAutofit fontScale="90000"/>
          </a:bodyPr>
          <a:lstStyle/>
          <a:p>
            <a:r>
              <a:rPr lang="en-US" sz="2700" dirty="0"/>
              <a:t>M</a:t>
            </a:r>
            <a:r>
              <a:rPr lang="lv-LV" sz="2700" dirty="0" err="1"/>
              <a:t>ulti</a:t>
            </a:r>
            <a:r>
              <a:rPr lang="lv-LV" sz="2700" dirty="0"/>
              <a:t> </a:t>
            </a:r>
            <a:r>
              <a:rPr lang="en-US" sz="2700" dirty="0"/>
              <a:t>C</a:t>
            </a:r>
            <a:r>
              <a:rPr lang="lv-LV" sz="2700" dirty="0" err="1"/>
              <a:t>riteria</a:t>
            </a:r>
            <a:r>
              <a:rPr lang="lv-LV" sz="2700" dirty="0"/>
              <a:t> </a:t>
            </a:r>
            <a:r>
              <a:rPr lang="en-US" sz="2700" dirty="0"/>
              <a:t>D</a:t>
            </a:r>
            <a:r>
              <a:rPr lang="lv-LV" sz="2700" dirty="0" err="1"/>
              <a:t>ecision</a:t>
            </a:r>
            <a:r>
              <a:rPr lang="lv-LV" sz="2700" dirty="0"/>
              <a:t> </a:t>
            </a:r>
            <a:r>
              <a:rPr lang="en-US" sz="2700" dirty="0"/>
              <a:t>A</a:t>
            </a:r>
            <a:r>
              <a:rPr lang="lv-LV" sz="2700" dirty="0" err="1"/>
              <a:t>nalysis</a:t>
            </a:r>
            <a:r>
              <a:rPr lang="en-US" sz="2700" dirty="0"/>
              <a:t> </a:t>
            </a:r>
            <a:r>
              <a:rPr lang="lv-LV" sz="2700" dirty="0"/>
              <a:t>(MCDA)</a:t>
            </a:r>
            <a:r>
              <a:rPr lang="ru-RU" sz="2700" dirty="0"/>
              <a:t> </a:t>
            </a:r>
            <a:r>
              <a:rPr lang="en-US" sz="2700" dirty="0"/>
              <a:t>steps</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lv-LV"/>
            </a:defPPr>
            <a:lvl1pPr marL="0" algn="ctr"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t>RTU EEF Vides aizsardzības un siltuma sistēmu institūts</a:t>
            </a:r>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19</a:t>
            </a:fld>
            <a:endParaRPr lang="en-US" dirty="0"/>
          </a:p>
        </p:txBody>
      </p:sp>
      <p:graphicFrame>
        <p:nvGraphicFramePr>
          <p:cNvPr id="3" name="Diagram 2"/>
          <p:cNvGraphicFramePr/>
          <p:nvPr/>
        </p:nvGraphicFramePr>
        <p:xfrm>
          <a:off x="1802068" y="1909346"/>
          <a:ext cx="5539864" cy="3510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49658" y="2089256"/>
            <a:ext cx="982133" cy="507831"/>
          </a:xfrm>
          <a:prstGeom prst="rect">
            <a:avLst/>
          </a:prstGeom>
          <a:noFill/>
        </p:spPr>
        <p:txBody>
          <a:bodyPr wrap="square" rtlCol="0">
            <a:spAutoFit/>
          </a:bodyPr>
          <a:lstStyle/>
          <a:p>
            <a:r>
              <a:rPr lang="en-US" sz="1350" dirty="0"/>
              <a:t>Literature </a:t>
            </a:r>
          </a:p>
          <a:p>
            <a:r>
              <a:rPr lang="en-US" sz="1350" dirty="0"/>
              <a:t>analysis</a:t>
            </a:r>
          </a:p>
        </p:txBody>
      </p:sp>
      <p:cxnSp>
        <p:nvCxnSpPr>
          <p:cNvPr id="12" name="Straight Arrow Connector 11"/>
          <p:cNvCxnSpPr/>
          <p:nvPr/>
        </p:nvCxnSpPr>
        <p:spPr>
          <a:xfrm>
            <a:off x="1189610" y="2366532"/>
            <a:ext cx="6195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681316" y="1989535"/>
            <a:ext cx="0" cy="2195186"/>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p:cNvCxnSpPr/>
          <p:nvPr/>
        </p:nvCxnSpPr>
        <p:spPr>
          <a:xfrm flipV="1">
            <a:off x="1681316" y="4177347"/>
            <a:ext cx="1902542" cy="7374"/>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p:cNvCxnSpPr/>
          <p:nvPr/>
        </p:nvCxnSpPr>
        <p:spPr>
          <a:xfrm>
            <a:off x="3576484" y="4184721"/>
            <a:ext cx="0" cy="1178162"/>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3576484" y="5362883"/>
            <a:ext cx="3910166" cy="0"/>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p:cNvCxnSpPr/>
          <p:nvPr/>
        </p:nvCxnSpPr>
        <p:spPr>
          <a:xfrm>
            <a:off x="7486650" y="1989535"/>
            <a:ext cx="0" cy="3373348"/>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1681317" y="1989535"/>
            <a:ext cx="5805334" cy="0"/>
          </a:xfrm>
          <a:prstGeom prst="line">
            <a:avLst/>
          </a:prstGeom>
          <a:ln w="12700" cap="flat" cmpd="sng" algn="ctr">
            <a:solidFill>
              <a:schemeClr val="dk1"/>
            </a:solidFill>
            <a:prstDash val="lgDashDot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flipV="1">
            <a:off x="1437968" y="4256754"/>
            <a:ext cx="2005781" cy="737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431765" y="4256754"/>
            <a:ext cx="11984" cy="115902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1437968" y="5415778"/>
            <a:ext cx="2005781" cy="36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37968" y="4264128"/>
            <a:ext cx="0" cy="11516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787055" y="4994261"/>
            <a:ext cx="816422" cy="323165"/>
          </a:xfrm>
          <a:prstGeom prst="rect">
            <a:avLst/>
          </a:prstGeom>
          <a:noFill/>
        </p:spPr>
        <p:txBody>
          <a:bodyPr wrap="square" rtlCol="0">
            <a:spAutoFit/>
          </a:bodyPr>
          <a:lstStyle/>
          <a:p>
            <a:r>
              <a:rPr lang="en-US" sz="1500" dirty="0"/>
              <a:t>TOPSIS</a:t>
            </a:r>
          </a:p>
        </p:txBody>
      </p:sp>
      <p:sp>
        <p:nvSpPr>
          <p:cNvPr id="52" name="TextBox 51"/>
          <p:cNvSpPr txBox="1"/>
          <p:nvPr/>
        </p:nvSpPr>
        <p:spPr>
          <a:xfrm>
            <a:off x="1378973" y="5155843"/>
            <a:ext cx="621276" cy="300082"/>
          </a:xfrm>
          <a:prstGeom prst="rect">
            <a:avLst/>
          </a:prstGeom>
          <a:noFill/>
        </p:spPr>
        <p:txBody>
          <a:bodyPr wrap="square" rtlCol="0">
            <a:spAutoFit/>
          </a:bodyPr>
          <a:lstStyle/>
          <a:p>
            <a:r>
              <a:rPr lang="en-US" sz="1350" dirty="0"/>
              <a:t>AHP</a:t>
            </a:r>
          </a:p>
        </p:txBody>
      </p:sp>
      <p:sp>
        <p:nvSpPr>
          <p:cNvPr id="53" name="TextBox 52"/>
          <p:cNvSpPr txBox="1"/>
          <p:nvPr/>
        </p:nvSpPr>
        <p:spPr>
          <a:xfrm>
            <a:off x="365913" y="4315730"/>
            <a:ext cx="1066985" cy="507831"/>
          </a:xfrm>
          <a:prstGeom prst="rect">
            <a:avLst/>
          </a:prstGeom>
          <a:noFill/>
        </p:spPr>
        <p:txBody>
          <a:bodyPr wrap="square" rtlCol="0">
            <a:spAutoFit/>
          </a:bodyPr>
          <a:lstStyle/>
          <a:p>
            <a:r>
              <a:rPr lang="en-US" sz="1350" dirty="0"/>
              <a:t>Expert method</a:t>
            </a:r>
          </a:p>
        </p:txBody>
      </p:sp>
      <p:cxnSp>
        <p:nvCxnSpPr>
          <p:cNvPr id="54" name="Straight Arrow Connector 53"/>
          <p:cNvCxnSpPr/>
          <p:nvPr/>
        </p:nvCxnSpPr>
        <p:spPr>
          <a:xfrm>
            <a:off x="1153612" y="4531427"/>
            <a:ext cx="4988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Rectangle 55"/>
          <p:cNvSpPr/>
          <p:nvPr/>
        </p:nvSpPr>
        <p:spPr>
          <a:xfrm>
            <a:off x="1681317" y="1601903"/>
            <a:ext cx="1281569" cy="300082"/>
          </a:xfrm>
          <a:prstGeom prst="rect">
            <a:avLst/>
          </a:prstGeom>
        </p:spPr>
        <p:txBody>
          <a:bodyPr wrap="none">
            <a:spAutoFit/>
          </a:bodyPr>
          <a:lstStyle/>
          <a:p>
            <a:r>
              <a:rPr lang="en-US" sz="1350" dirty="0"/>
              <a:t>Define problem</a:t>
            </a:r>
          </a:p>
        </p:txBody>
      </p:sp>
      <p:cxnSp>
        <p:nvCxnSpPr>
          <p:cNvPr id="58" name="Straight Arrow Connector 57"/>
          <p:cNvCxnSpPr>
            <a:stCxn id="56" idx="2"/>
          </p:cNvCxnSpPr>
          <p:nvPr/>
        </p:nvCxnSpPr>
        <p:spPr>
          <a:xfrm>
            <a:off x="2322102" y="1901985"/>
            <a:ext cx="205961" cy="186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239051" y="2640283"/>
            <a:ext cx="1234312" cy="300082"/>
          </a:xfrm>
          <a:prstGeom prst="rect">
            <a:avLst/>
          </a:prstGeom>
        </p:spPr>
        <p:txBody>
          <a:bodyPr wrap="none">
            <a:spAutoFit/>
          </a:bodyPr>
          <a:lstStyle/>
          <a:p>
            <a:pPr lvl="0"/>
            <a:r>
              <a:rPr lang="en-US" sz="1350" dirty="0"/>
              <a:t>Data collection</a:t>
            </a:r>
          </a:p>
        </p:txBody>
      </p:sp>
      <p:cxnSp>
        <p:nvCxnSpPr>
          <p:cNvPr id="26" name="Straight Arrow Connector 25"/>
          <p:cNvCxnSpPr/>
          <p:nvPr/>
        </p:nvCxnSpPr>
        <p:spPr>
          <a:xfrm>
            <a:off x="1431790" y="2798048"/>
            <a:ext cx="397436" cy="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7603477" y="1040197"/>
            <a:ext cx="1301468" cy="300082"/>
          </a:xfrm>
          <a:prstGeom prst="rect">
            <a:avLst/>
          </a:prstGeom>
          <a:solidFill>
            <a:srgbClr val="FFFF00"/>
          </a:solidFill>
        </p:spPr>
        <p:txBody>
          <a:bodyPr wrap="square" rtlCol="0">
            <a:spAutoFit/>
          </a:bodyPr>
          <a:lstStyle/>
          <a:p>
            <a:r>
              <a:rPr lang="lv-LV" sz="1350" b="1" i="1" dirty="0" err="1"/>
              <a:t>Practical</a:t>
            </a:r>
            <a:r>
              <a:rPr lang="lv-LV" sz="1350" b="1" i="1" dirty="0"/>
              <a:t> </a:t>
            </a:r>
            <a:r>
              <a:rPr lang="lv-LV" sz="1350" b="1" i="1" dirty="0" err="1"/>
              <a:t>task</a:t>
            </a:r>
            <a:endParaRPr lang="en-US" sz="1350" b="1" i="1" dirty="0"/>
          </a:p>
        </p:txBody>
      </p:sp>
    </p:spTree>
    <p:extLst>
      <p:ext uri="{BB962C8B-B14F-4D97-AF65-F5344CB8AC3E}">
        <p14:creationId xmlns:p14="http://schemas.microsoft.com/office/powerpoint/2010/main" val="402317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lv-LV" dirty="0" err="1"/>
              <a:t>Aim</a:t>
            </a:r>
            <a:r>
              <a:rPr lang="lv-LV" dirty="0"/>
              <a:t>/</a:t>
            </a:r>
            <a:r>
              <a:rPr lang="lv-LV" dirty="0" err="1"/>
              <a:t>objectives</a:t>
            </a:r>
            <a:endParaRPr lang="en-GB" dirty="0"/>
          </a:p>
        </p:txBody>
      </p:sp>
      <p:sp>
        <p:nvSpPr>
          <p:cNvPr id="5" name="Segnaposto contenuto 4"/>
          <p:cNvSpPr>
            <a:spLocks noGrp="1"/>
          </p:cNvSpPr>
          <p:nvPr>
            <p:ph idx="1"/>
          </p:nvPr>
        </p:nvSpPr>
        <p:spPr/>
        <p:txBody>
          <a:bodyPr>
            <a:normAutofit/>
          </a:bodyPr>
          <a:lstStyle/>
          <a:p>
            <a:pPr marL="0" indent="0">
              <a:buNone/>
            </a:pPr>
            <a:r>
              <a:rPr lang="lv-LV" sz="1800" dirty="0">
                <a:solidFill>
                  <a:srgbClr val="76B82A"/>
                </a:solidFill>
              </a:rPr>
              <a:t>L</a:t>
            </a:r>
            <a:r>
              <a:rPr lang="en-US" sz="1800" dirty="0">
                <a:solidFill>
                  <a:srgbClr val="76B82A"/>
                </a:solidFill>
              </a:rPr>
              <a:t>earners will be aware of the general bioeconomy assessment methods  and tools with an emphasis on MC</a:t>
            </a:r>
            <a:r>
              <a:rPr lang="lv-LV" sz="1800" dirty="0">
                <a:solidFill>
                  <a:srgbClr val="76B82A"/>
                </a:solidFill>
              </a:rPr>
              <a:t>D</a:t>
            </a:r>
            <a:r>
              <a:rPr lang="en-US" sz="1800" dirty="0">
                <a:solidFill>
                  <a:srgbClr val="76B82A"/>
                </a:solidFill>
              </a:rPr>
              <a:t>A methods and tools (Value of bioresources based on indicator-based approach), Nexus approach, indicator analysis</a:t>
            </a:r>
            <a:r>
              <a:rPr lang="lv-LV" sz="1800" dirty="0">
                <a:solidFill>
                  <a:srgbClr val="76B82A"/>
                </a:solidFill>
              </a:rPr>
              <a:t>,</a:t>
            </a:r>
            <a:r>
              <a:rPr lang="en-US" sz="1800" dirty="0">
                <a:solidFill>
                  <a:srgbClr val="76B82A"/>
                </a:solidFill>
              </a:rPr>
              <a:t> </a:t>
            </a:r>
            <a:r>
              <a:rPr lang="lv-LV" sz="1800" dirty="0">
                <a:solidFill>
                  <a:srgbClr val="76B82A"/>
                </a:solidFill>
              </a:rPr>
              <a:t>and </a:t>
            </a:r>
            <a:r>
              <a:rPr lang="en-US" sz="1800" dirty="0">
                <a:solidFill>
                  <a:srgbClr val="76B82A"/>
                </a:solidFill>
              </a:rPr>
              <a:t>Cascade analysis of biorefinery within the </a:t>
            </a:r>
            <a:r>
              <a:rPr lang="en-US" sz="1800" dirty="0" err="1">
                <a:solidFill>
                  <a:srgbClr val="76B82A"/>
                </a:solidFill>
              </a:rPr>
              <a:t>agro</a:t>
            </a:r>
            <a:r>
              <a:rPr lang="en-US" sz="1800" dirty="0">
                <a:solidFill>
                  <a:srgbClr val="76B82A"/>
                </a:solidFill>
              </a:rPr>
              <a:t>-farming sector</a:t>
            </a:r>
            <a:r>
              <a:rPr lang="lv-LV" sz="1800" dirty="0">
                <a:solidFill>
                  <a:srgbClr val="76B82A"/>
                </a:solidFill>
              </a:rPr>
              <a:t>.</a:t>
            </a:r>
            <a:endParaRPr lang="en-US" sz="1800" dirty="0">
              <a:solidFill>
                <a:srgbClr val="76B82A"/>
              </a:solidFill>
            </a:endParaRPr>
          </a:p>
        </p:txBody>
      </p:sp>
      <p:sp>
        <p:nvSpPr>
          <p:cNvPr id="2" name="Slide Number Placeholder 1"/>
          <p:cNvSpPr>
            <a:spLocks noGrp="1"/>
          </p:cNvSpPr>
          <p:nvPr>
            <p:ph type="sldNum" sz="quarter" idx="12"/>
          </p:nvPr>
        </p:nvSpPr>
        <p:spPr/>
        <p:txBody>
          <a:bodyPr/>
          <a:lstStyle/>
          <a:p>
            <a:fld id="{F5D31388-1EA4-4B74-8FFA-0D39003D9700}" type="slidenum">
              <a:rPr lang="it-IT" smtClean="0"/>
              <a:t>2</a:t>
            </a:fld>
            <a:endParaRPr lang="it-IT"/>
          </a:p>
        </p:txBody>
      </p:sp>
    </p:spTree>
    <p:extLst>
      <p:ext uri="{BB962C8B-B14F-4D97-AF65-F5344CB8AC3E}">
        <p14:creationId xmlns:p14="http://schemas.microsoft.com/office/powerpoint/2010/main" val="1929029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9711" y="1062902"/>
            <a:ext cx="7339144" cy="285336"/>
          </a:xfrm>
        </p:spPr>
        <p:txBody>
          <a:bodyPr>
            <a:normAutofit fontScale="90000"/>
          </a:bodyPr>
          <a:lstStyle/>
          <a:p>
            <a:r>
              <a:rPr lang="en-US" sz="1800" dirty="0"/>
              <a:t>Step 1. Defining decision making problem/ alternatives/ criteria/ data</a:t>
            </a:r>
          </a:p>
        </p:txBody>
      </p:sp>
      <p:sp>
        <p:nvSpPr>
          <p:cNvPr id="4" name="Slide Number Placeholder 3"/>
          <p:cNvSpPr>
            <a:spLocks noGrp="1"/>
          </p:cNvSpPr>
          <p:nvPr>
            <p:ph type="sldNum" sz="quarter" idx="12"/>
          </p:nvPr>
        </p:nvSpPr>
        <p:spPr>
          <a:xfrm>
            <a:off x="6457950" y="5624512"/>
            <a:ext cx="2057400" cy="273844"/>
          </a:xfrm>
        </p:spPr>
        <p:txBody>
          <a:bodyPr/>
          <a:lstStyle/>
          <a:p>
            <a:fld id="{22AF5885-8C96-4DA3-88C8-950E9AF394B8}" type="slidenum">
              <a:rPr lang="en-US" smtClean="0"/>
              <a:pPr/>
              <a:t>20</a:t>
            </a:fld>
            <a:endParaRPr lang="en-US" dirty="0"/>
          </a:p>
        </p:txBody>
      </p:sp>
      <p:sp>
        <p:nvSpPr>
          <p:cNvPr id="6" name="TextBox 5"/>
          <p:cNvSpPr txBox="1"/>
          <p:nvPr/>
        </p:nvSpPr>
        <p:spPr>
          <a:xfrm>
            <a:off x="7982957" y="887674"/>
            <a:ext cx="1064786" cy="300082"/>
          </a:xfrm>
          <a:prstGeom prst="rect">
            <a:avLst/>
          </a:prstGeom>
          <a:solidFill>
            <a:srgbClr val="FFFF00"/>
          </a:solidFill>
        </p:spPr>
        <p:txBody>
          <a:bodyPr wrap="square" rtlCol="0">
            <a:spAutoFit/>
          </a:bodyPr>
          <a:lstStyle/>
          <a:p>
            <a:r>
              <a:rPr lang="en-US" sz="1350" b="1" i="1" dirty="0"/>
              <a:t>Input data</a:t>
            </a:r>
          </a:p>
        </p:txBody>
      </p:sp>
      <p:graphicFrame>
        <p:nvGraphicFramePr>
          <p:cNvPr id="12" name="Table 11"/>
          <p:cNvGraphicFramePr>
            <a:graphicFrameLocks noGrp="1"/>
          </p:cNvGraphicFramePr>
          <p:nvPr/>
        </p:nvGraphicFramePr>
        <p:xfrm>
          <a:off x="279036" y="2308751"/>
          <a:ext cx="6480996" cy="2850234"/>
        </p:xfrm>
        <a:graphic>
          <a:graphicData uri="http://schemas.openxmlformats.org/drawingml/2006/table">
            <a:tbl>
              <a:tblPr/>
              <a:tblGrid>
                <a:gridCol w="739061">
                  <a:extLst>
                    <a:ext uri="{9D8B030D-6E8A-4147-A177-3AD203B41FA5}">
                      <a16:colId xmlns:a16="http://schemas.microsoft.com/office/drawing/2014/main" val="3842336713"/>
                    </a:ext>
                  </a:extLst>
                </a:gridCol>
                <a:gridCol w="1857127">
                  <a:extLst>
                    <a:ext uri="{9D8B030D-6E8A-4147-A177-3AD203B41FA5}">
                      <a16:colId xmlns:a16="http://schemas.microsoft.com/office/drawing/2014/main" val="3170209174"/>
                    </a:ext>
                  </a:extLst>
                </a:gridCol>
                <a:gridCol w="1023315">
                  <a:extLst>
                    <a:ext uri="{9D8B030D-6E8A-4147-A177-3AD203B41FA5}">
                      <a16:colId xmlns:a16="http://schemas.microsoft.com/office/drawing/2014/main" val="4154576756"/>
                    </a:ext>
                  </a:extLst>
                </a:gridCol>
                <a:gridCol w="1042265">
                  <a:extLst>
                    <a:ext uri="{9D8B030D-6E8A-4147-A177-3AD203B41FA5}">
                      <a16:colId xmlns:a16="http://schemas.microsoft.com/office/drawing/2014/main" val="1912068192"/>
                    </a:ext>
                  </a:extLst>
                </a:gridCol>
                <a:gridCol w="909614">
                  <a:extLst>
                    <a:ext uri="{9D8B030D-6E8A-4147-A177-3AD203B41FA5}">
                      <a16:colId xmlns:a16="http://schemas.microsoft.com/office/drawing/2014/main" val="667746423"/>
                    </a:ext>
                  </a:extLst>
                </a:gridCol>
                <a:gridCol w="909614">
                  <a:extLst>
                    <a:ext uri="{9D8B030D-6E8A-4147-A177-3AD203B41FA5}">
                      <a16:colId xmlns:a16="http://schemas.microsoft.com/office/drawing/2014/main" val="2514575724"/>
                    </a:ext>
                  </a:extLst>
                </a:gridCol>
              </a:tblGrid>
              <a:tr h="275825">
                <a:tc gridSpan="2">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solidFill>
                      <a:srgbClr val="FFFFFF"/>
                    </a:solidFill>
                  </a:tcPr>
                </a:tc>
                <a:tc hMerge="1">
                  <a:txBody>
                    <a:bodyPr/>
                    <a:lstStyle/>
                    <a:p>
                      <a:endParaRPr lang="en-GB"/>
                    </a:p>
                  </a:txBody>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US" sz="1500" b="0" i="0" u="none" strike="noStrike" noProof="0" dirty="0">
                          <a:solidFill>
                            <a:schemeClr val="bg1">
                              <a:lumMod val="75000"/>
                            </a:schemeClr>
                          </a:solidFill>
                          <a:effectLst/>
                          <a:latin typeface="Calibri" panose="020F0502020204030204" pitchFamily="34" charset="0"/>
                        </a:rPr>
                        <a:t>Ta</a:t>
                      </a:r>
                      <a:r>
                        <a:rPr lang="lv-LV" sz="1500" b="0" i="0" u="none" strike="noStrike" noProof="0" dirty="0" err="1">
                          <a:solidFill>
                            <a:schemeClr val="bg1">
                              <a:lumMod val="75000"/>
                            </a:schemeClr>
                          </a:solidFill>
                          <a:effectLst/>
                          <a:latin typeface="Calibri" panose="020F0502020204030204" pitchFamily="34" charset="0"/>
                        </a:rPr>
                        <a:t>xi</a:t>
                      </a:r>
                      <a:r>
                        <a:rPr lang="en-US" sz="1500" b="0" i="0" u="none" strike="noStrike" noProof="0" dirty="0">
                          <a:solidFill>
                            <a:schemeClr val="bg1">
                              <a:lumMod val="75000"/>
                            </a:schemeClr>
                          </a:solidFill>
                          <a:effectLst/>
                          <a:latin typeface="Calibri" panose="020F0502020204030204" pitchFamily="34" charset="0"/>
                        </a:rPr>
                        <a:t> price</a:t>
                      </a:r>
                    </a:p>
                  </a:txBody>
                  <a:tcPr marL="7144" marR="7144" marT="7144" marB="0" anchor="b">
                    <a:lnL>
                      <a:noFill/>
                    </a:lnL>
                    <a:lnR>
                      <a:noFill/>
                    </a:lnR>
                    <a:lnT>
                      <a:noFill/>
                    </a:lnT>
                    <a:lnB>
                      <a:noFill/>
                    </a:lnB>
                    <a:solidFill>
                      <a:srgbClr val="FFFFFF"/>
                    </a:solidFill>
                  </a:tcPr>
                </a:tc>
                <a:tc gridSpan="2">
                  <a:txBody>
                    <a:bodyPr/>
                    <a:lstStyle/>
                    <a:p>
                      <a:pPr algn="l" fontAlgn="b"/>
                      <a:r>
                        <a:rPr lang="en-US" sz="1500" b="0" i="0" u="none" strike="noStrike" noProof="0" dirty="0">
                          <a:solidFill>
                            <a:schemeClr val="bg1">
                              <a:lumMod val="75000"/>
                            </a:schemeClr>
                          </a:solidFill>
                          <a:effectLst/>
                          <a:latin typeface="Calibri" panose="020F0502020204030204" pitchFamily="34" charset="0"/>
                        </a:rPr>
                        <a:t>2+(0,64x35km)</a:t>
                      </a:r>
                    </a:p>
                  </a:txBody>
                  <a:tcPr marL="7144" marR="7144" marT="7144" marB="0" anchor="b">
                    <a:lnL>
                      <a:noFill/>
                    </a:lnL>
                    <a:lnR>
                      <a:noFill/>
                    </a:lnR>
                    <a:lnT>
                      <a:noFill/>
                    </a:lnT>
                    <a:lnB>
                      <a:noFill/>
                    </a:lnB>
                    <a:solidFill>
                      <a:srgbClr val="FFFFFF"/>
                    </a:solidFill>
                  </a:tcPr>
                </a:tc>
                <a:tc hMerge="1">
                  <a:txBody>
                    <a:bodyPr/>
                    <a:lstStyle/>
                    <a:p>
                      <a:endParaRPr lang="en-GB"/>
                    </a:p>
                  </a:txBody>
                  <a:tcPr/>
                </a:tc>
                <a:extLst>
                  <a:ext uri="{0D108BD9-81ED-4DB2-BD59-A6C34878D82A}">
                    <a16:rowId xmlns:a16="http://schemas.microsoft.com/office/drawing/2014/main" val="1516448250"/>
                  </a:ext>
                </a:extLst>
              </a:tr>
              <a:tr h="275825">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gridSpan="2">
                  <a:txBody>
                    <a:bodyPr/>
                    <a:lstStyle/>
                    <a:p>
                      <a:pPr algn="ctr" fontAlgn="b"/>
                      <a:r>
                        <a:rPr lang="en-US" sz="1500" b="1" i="0" u="none" strike="noStrike" noProof="0" dirty="0">
                          <a:solidFill>
                            <a:srgbClr val="000000"/>
                          </a:solidFill>
                          <a:effectLst/>
                          <a:latin typeface="Calibri" panose="020F0502020204030204" pitchFamily="34" charset="0"/>
                        </a:rPr>
                        <a:t>Alternatives</a:t>
                      </a:r>
                    </a:p>
                  </a:txBody>
                  <a:tcPr marL="7144" marR="7144" marT="7144" marB="0" anchor="b">
                    <a:lnL>
                      <a:noFill/>
                    </a:lnL>
                    <a:lnR>
                      <a:noFill/>
                    </a:lnR>
                    <a:lnT>
                      <a:noFill/>
                    </a:lnT>
                    <a:lnB>
                      <a:noFill/>
                    </a:lnB>
                    <a:solidFill>
                      <a:schemeClr val="bg1"/>
                    </a:solidFill>
                  </a:tcPr>
                </a:tc>
                <a:tc hMerge="1">
                  <a:txBody>
                    <a:bodyPr/>
                    <a:lstStyle/>
                    <a:p>
                      <a:endParaRPr lang="en-GB"/>
                    </a:p>
                  </a:txBody>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chemeClr val="bg1"/>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860502905"/>
                  </a:ext>
                </a:extLst>
              </a:tr>
              <a:tr h="344782">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ctr" rtl="0" fontAlgn="ctr"/>
                      <a:r>
                        <a:rPr lang="en-US" sz="1800" b="1" i="1" u="none" strike="noStrike" noProof="0" dirty="0">
                          <a:solidFill>
                            <a:srgbClr val="000000"/>
                          </a:solidFill>
                          <a:effectLst/>
                          <a:latin typeface="Calibri" panose="020F0502020204030204" pitchFamily="34" charset="0"/>
                        </a:rPr>
                        <a:t>x</a:t>
                      </a:r>
                      <a:r>
                        <a:rPr lang="en-US" sz="1800" b="1" i="1" u="none" strike="noStrike" baseline="-25000" noProof="0" dirty="0">
                          <a:solidFill>
                            <a:srgbClr val="000000"/>
                          </a:solidFill>
                          <a:effectLst/>
                          <a:latin typeface="Calibri" panose="020F0502020204030204" pitchFamily="34" charset="0"/>
                        </a:rPr>
                        <a:t>a1</a:t>
                      </a:r>
                      <a:endParaRPr lang="en-US" sz="18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ctr" rtl="0" fontAlgn="ctr"/>
                      <a:r>
                        <a:rPr lang="en-US" sz="1800" b="1" i="1" u="none" strike="noStrike" noProof="0" dirty="0">
                          <a:solidFill>
                            <a:srgbClr val="000000"/>
                          </a:solidFill>
                          <a:effectLst/>
                          <a:latin typeface="Calibri" panose="020F0502020204030204" pitchFamily="34" charset="0"/>
                        </a:rPr>
                        <a:t>x</a:t>
                      </a:r>
                      <a:r>
                        <a:rPr lang="en-US" sz="1800" b="1" i="1" u="none" strike="noStrike" baseline="-25000" noProof="0" dirty="0">
                          <a:solidFill>
                            <a:srgbClr val="000000"/>
                          </a:solidFill>
                          <a:effectLst/>
                          <a:latin typeface="Calibri" panose="020F0502020204030204" pitchFamily="34" charset="0"/>
                        </a:rPr>
                        <a:t>a2</a:t>
                      </a:r>
                      <a:endParaRPr lang="en-US" sz="18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ctr" rtl="0" fontAlgn="ctr"/>
                      <a:r>
                        <a:rPr lang="en-US" sz="1800" b="1" i="1" u="none" strike="noStrike" noProof="0" dirty="0">
                          <a:solidFill>
                            <a:srgbClr val="000000"/>
                          </a:solidFill>
                          <a:effectLst/>
                          <a:latin typeface="Calibri" panose="020F0502020204030204" pitchFamily="34" charset="0"/>
                        </a:rPr>
                        <a:t>x</a:t>
                      </a:r>
                      <a:r>
                        <a:rPr lang="en-US" sz="1800" b="1" i="1" u="none" strike="noStrike" baseline="-25000" noProof="0" dirty="0">
                          <a:solidFill>
                            <a:srgbClr val="000000"/>
                          </a:solidFill>
                          <a:effectLst/>
                          <a:latin typeface="Calibri" panose="020F0502020204030204" pitchFamily="34" charset="0"/>
                        </a:rPr>
                        <a:t>a3</a:t>
                      </a:r>
                      <a:endParaRPr lang="en-US" sz="18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ctr" rtl="0" fontAlgn="ctr"/>
                      <a:r>
                        <a:rPr lang="en-US" sz="1800" b="1" i="1" u="none" strike="noStrike" noProof="0" dirty="0">
                          <a:solidFill>
                            <a:srgbClr val="000000"/>
                          </a:solidFill>
                          <a:effectLst/>
                          <a:latin typeface="Calibri" panose="020F0502020204030204" pitchFamily="34" charset="0"/>
                        </a:rPr>
                        <a:t> </a:t>
                      </a:r>
                    </a:p>
                  </a:txBody>
                  <a:tcPr marL="7144" marR="7144" marT="7144" marB="0" anchor="ctr">
                    <a:lnL>
                      <a:noFill/>
                    </a:lnL>
                    <a:lnR>
                      <a:noFill/>
                    </a:lnR>
                    <a:lnT>
                      <a:noFill/>
                    </a:lnT>
                    <a:lnB>
                      <a:noFill/>
                    </a:lnB>
                    <a:solidFill>
                      <a:srgbClr val="FFFFFF"/>
                    </a:solidFill>
                  </a:tcPr>
                </a:tc>
                <a:extLst>
                  <a:ext uri="{0D108BD9-81ED-4DB2-BD59-A6C34878D82A}">
                    <a16:rowId xmlns:a16="http://schemas.microsoft.com/office/drawing/2014/main" val="3502892101"/>
                  </a:ext>
                </a:extLst>
              </a:tr>
              <a:tr h="275825">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chemeClr val="bg1"/>
                    </a:solidFill>
                  </a:tcPr>
                </a:tc>
                <a:tc>
                  <a:txBody>
                    <a:bodyPr/>
                    <a:lstStyle/>
                    <a:p>
                      <a:pPr algn="l" fontAlgn="b"/>
                      <a:r>
                        <a:rPr lang="en-US" sz="1500" b="1" i="0" u="none" strike="noStrike" noProof="0" dirty="0">
                          <a:solidFill>
                            <a:srgbClr val="000000"/>
                          </a:solidFill>
                          <a:effectLst/>
                          <a:latin typeface="Calibri" panose="020F0502020204030204" pitchFamily="34" charset="0"/>
                        </a:rPr>
                        <a:t>Criteria</a:t>
                      </a:r>
                    </a:p>
                  </a:txBody>
                  <a:tcPr marL="7144" marR="7144" marT="7144" marB="0" anchor="b">
                    <a:lnL>
                      <a:noFill/>
                    </a:lnL>
                    <a:lnR>
                      <a:noFill/>
                    </a:lnR>
                    <a:lnT>
                      <a:noFill/>
                    </a:lnT>
                    <a:lnB>
                      <a:noFill/>
                    </a:lnB>
                    <a:solidFill>
                      <a:schemeClr val="bg1"/>
                    </a:solidFill>
                  </a:tcPr>
                </a:tc>
                <a:tc>
                  <a:txBody>
                    <a:bodyPr/>
                    <a:lstStyle/>
                    <a:p>
                      <a:pPr algn="ctr" fontAlgn="b"/>
                      <a:r>
                        <a:rPr lang="en-US" sz="1500" b="1" i="0" u="none" strike="noStrike" noProof="0" dirty="0">
                          <a:solidFill>
                            <a:srgbClr val="000000"/>
                          </a:solidFill>
                          <a:effectLst/>
                          <a:latin typeface="Calibri" panose="020F0502020204030204" pitchFamily="34" charset="0"/>
                        </a:rPr>
                        <a:t>Train</a:t>
                      </a:r>
                    </a:p>
                  </a:txBody>
                  <a:tcPr marL="7144" marR="7144" marT="7144" marB="0" anchor="b">
                    <a:lnL>
                      <a:noFill/>
                    </a:lnL>
                    <a:lnR>
                      <a:noFill/>
                    </a:lnR>
                    <a:lnT>
                      <a:noFill/>
                    </a:lnT>
                    <a:lnB>
                      <a:noFill/>
                    </a:lnB>
                    <a:solidFill>
                      <a:srgbClr val="FFFFFF"/>
                    </a:solidFill>
                  </a:tcPr>
                </a:tc>
                <a:tc>
                  <a:txBody>
                    <a:bodyPr/>
                    <a:lstStyle/>
                    <a:p>
                      <a:pPr algn="ctr" fontAlgn="b"/>
                      <a:r>
                        <a:rPr lang="en-US" sz="1500" b="1" i="0" u="none" strike="noStrike" noProof="0" dirty="0">
                          <a:solidFill>
                            <a:srgbClr val="000000"/>
                          </a:solidFill>
                          <a:effectLst/>
                          <a:latin typeface="Calibri" panose="020F0502020204030204" pitchFamily="34" charset="0"/>
                        </a:rPr>
                        <a:t>Bus</a:t>
                      </a:r>
                    </a:p>
                  </a:txBody>
                  <a:tcPr marL="7144" marR="7144" marT="7144" marB="0" anchor="b">
                    <a:lnL>
                      <a:noFill/>
                    </a:lnL>
                    <a:lnR>
                      <a:noFill/>
                    </a:lnR>
                    <a:lnT>
                      <a:noFill/>
                    </a:lnT>
                    <a:lnB>
                      <a:noFill/>
                    </a:lnB>
                    <a:solidFill>
                      <a:srgbClr val="FFFFFF"/>
                    </a:solidFill>
                  </a:tcPr>
                </a:tc>
                <a:tc>
                  <a:txBody>
                    <a:bodyPr/>
                    <a:lstStyle/>
                    <a:p>
                      <a:pPr algn="ctr" fontAlgn="b"/>
                      <a:r>
                        <a:rPr lang="en-US" sz="1500" b="1" i="0" u="none" strike="noStrike" noProof="0" dirty="0">
                          <a:solidFill>
                            <a:srgbClr val="000000"/>
                          </a:solidFill>
                          <a:effectLst/>
                          <a:latin typeface="Calibri" panose="020F0502020204030204" pitchFamily="34" charset="0"/>
                        </a:rPr>
                        <a:t>Taxi</a:t>
                      </a:r>
                    </a:p>
                  </a:txBody>
                  <a:tcPr marL="7144" marR="7144" marT="7144" marB="0" anchor="b">
                    <a:lnL>
                      <a:noFill/>
                    </a:lnL>
                    <a:lnR>
                      <a:noFill/>
                    </a:lnR>
                    <a:lnT>
                      <a:noFill/>
                    </a:lnT>
                    <a:lnB>
                      <a:noFill/>
                    </a:lnB>
                    <a:solidFill>
                      <a:srgbClr val="FFFFFF"/>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1683248829"/>
                  </a:ext>
                </a:extLst>
              </a:tr>
              <a:tr h="330991">
                <a:tc>
                  <a:txBody>
                    <a:bodyPr/>
                    <a:lstStyle/>
                    <a:p>
                      <a:pPr algn="ctr" rtl="0" fontAlgn="ctr"/>
                      <a:r>
                        <a:rPr lang="en-US" sz="1500" b="1" i="1" u="none" strike="noStrike" noProof="0" dirty="0">
                          <a:solidFill>
                            <a:srgbClr val="000000"/>
                          </a:solidFill>
                          <a:effectLst/>
                          <a:latin typeface="Calibri" panose="020F0502020204030204" pitchFamily="34" charset="0"/>
                        </a:rPr>
                        <a:t>i</a:t>
                      </a:r>
                      <a:r>
                        <a:rPr lang="en-US" sz="1500" b="1" i="1" u="none" strike="noStrike" baseline="-25000" noProof="0" dirty="0">
                          <a:solidFill>
                            <a:srgbClr val="000000"/>
                          </a:solidFill>
                          <a:effectLst/>
                          <a:latin typeface="Calibri" panose="020F0502020204030204" pitchFamily="34" charset="0"/>
                        </a:rPr>
                        <a:t>1</a:t>
                      </a:r>
                      <a:endParaRPr lang="en-US" sz="15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l" fontAlgn="b"/>
                      <a:r>
                        <a:rPr lang="en-US" sz="1500" b="1" i="0" u="none" strike="noStrike" noProof="0" dirty="0">
                          <a:solidFill>
                            <a:srgbClr val="000000"/>
                          </a:solidFill>
                          <a:effectLst/>
                          <a:latin typeface="Calibri" panose="020F0502020204030204" pitchFamily="34" charset="0"/>
                        </a:rPr>
                        <a:t>Price, Euro</a:t>
                      </a:r>
                    </a:p>
                  </a:txBody>
                  <a:tcPr marL="7144" marR="7144" marT="7144" marB="0" anchor="b">
                    <a:lnL>
                      <a:noFill/>
                    </a:lnL>
                    <a:lnR>
                      <a:noFill/>
                    </a:lnR>
                    <a:lnT>
                      <a:noFill/>
                    </a:lnT>
                    <a:lnB>
                      <a:noFill/>
                    </a:lnB>
                    <a:solidFill>
                      <a:schemeClr val="bg1"/>
                    </a:solidFill>
                  </a:tcPr>
                </a:tc>
                <a:tc>
                  <a:txBody>
                    <a:bodyPr/>
                    <a:lstStyle/>
                    <a:p>
                      <a:pPr algn="ctr" fontAlgn="b"/>
                      <a:r>
                        <a:rPr lang="en-US" sz="1500" b="1" i="0" u="none" strike="noStrike" noProof="0" dirty="0">
                          <a:solidFill>
                            <a:schemeClr val="bg1"/>
                          </a:solidFill>
                          <a:effectLst/>
                          <a:latin typeface="Calibri" panose="020F0502020204030204" pitchFamily="34" charset="0"/>
                        </a:rPr>
                        <a:t>1.33</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2.00</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24.40</a:t>
                      </a:r>
                    </a:p>
                  </a:txBody>
                  <a:tcPr marL="7144" marR="7144" marT="7144" marB="0" anchor="b">
                    <a:lnL>
                      <a:noFill/>
                    </a:lnL>
                    <a:lnR>
                      <a:noFill/>
                    </a:lnR>
                    <a:lnT>
                      <a:noFill/>
                    </a:lnT>
                    <a:lnB>
                      <a:noFill/>
                    </a:lnB>
                    <a:solidFill>
                      <a:srgbClr val="009999"/>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3570175235"/>
                  </a:ext>
                </a:extLst>
              </a:tr>
              <a:tr h="330991">
                <a:tc>
                  <a:txBody>
                    <a:bodyPr/>
                    <a:lstStyle/>
                    <a:p>
                      <a:pPr algn="ctr" rtl="0" fontAlgn="ctr"/>
                      <a:r>
                        <a:rPr lang="en-US" sz="1500" b="1" i="1" u="none" strike="noStrike" noProof="0" dirty="0">
                          <a:solidFill>
                            <a:srgbClr val="000000"/>
                          </a:solidFill>
                          <a:effectLst/>
                          <a:latin typeface="Calibri" panose="020F0502020204030204" pitchFamily="34" charset="0"/>
                        </a:rPr>
                        <a:t>i</a:t>
                      </a:r>
                      <a:r>
                        <a:rPr lang="en-US" sz="1500" b="1" i="1" u="none" strike="noStrike" baseline="-25000" noProof="0" dirty="0">
                          <a:solidFill>
                            <a:srgbClr val="000000"/>
                          </a:solidFill>
                          <a:effectLst/>
                          <a:latin typeface="Calibri" panose="020F0502020204030204" pitchFamily="34" charset="0"/>
                        </a:rPr>
                        <a:t>2</a:t>
                      </a:r>
                      <a:endParaRPr lang="en-US" sz="15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l" fontAlgn="b"/>
                      <a:r>
                        <a:rPr lang="en-US" sz="1500" b="1" i="0" u="none" strike="noStrike" noProof="0" dirty="0">
                          <a:solidFill>
                            <a:srgbClr val="000000"/>
                          </a:solidFill>
                          <a:effectLst/>
                          <a:latin typeface="Calibri" panose="020F0502020204030204" pitchFamily="34" charset="0"/>
                        </a:rPr>
                        <a:t>Time, min</a:t>
                      </a:r>
                    </a:p>
                  </a:txBody>
                  <a:tcPr marL="7144" marR="7144" marT="7144" marB="0" anchor="b">
                    <a:lnL>
                      <a:noFill/>
                    </a:lnL>
                    <a:lnR>
                      <a:noFill/>
                    </a:lnR>
                    <a:lnT>
                      <a:noFill/>
                    </a:lnT>
                    <a:lnB>
                      <a:noFill/>
                    </a:lnB>
                    <a:solidFill>
                      <a:schemeClr val="bg1"/>
                    </a:solidFill>
                  </a:tcPr>
                </a:tc>
                <a:tc>
                  <a:txBody>
                    <a:bodyPr/>
                    <a:lstStyle/>
                    <a:p>
                      <a:pPr algn="ctr" fontAlgn="b"/>
                      <a:r>
                        <a:rPr lang="en-US" sz="1500" b="1" i="0" u="none" strike="noStrike" noProof="0" dirty="0">
                          <a:solidFill>
                            <a:schemeClr val="bg1"/>
                          </a:solidFill>
                          <a:effectLst/>
                          <a:latin typeface="Calibri" panose="020F0502020204030204" pitchFamily="34" charset="0"/>
                        </a:rPr>
                        <a:t>40</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50</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30</a:t>
                      </a:r>
                    </a:p>
                  </a:txBody>
                  <a:tcPr marL="7144" marR="7144" marT="7144" marB="0" anchor="b">
                    <a:lnL>
                      <a:noFill/>
                    </a:lnL>
                    <a:lnR>
                      <a:noFill/>
                    </a:lnR>
                    <a:lnT>
                      <a:noFill/>
                    </a:lnT>
                    <a:lnB>
                      <a:noFill/>
                    </a:lnB>
                    <a:solidFill>
                      <a:srgbClr val="009999"/>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472654009"/>
                  </a:ext>
                </a:extLst>
              </a:tr>
              <a:tr h="464344">
                <a:tc>
                  <a:txBody>
                    <a:bodyPr/>
                    <a:lstStyle/>
                    <a:p>
                      <a:pPr algn="ctr" rtl="0" fontAlgn="ctr"/>
                      <a:r>
                        <a:rPr lang="en-US" sz="1500" b="1" i="1" u="none" strike="noStrike" noProof="0" dirty="0">
                          <a:solidFill>
                            <a:srgbClr val="000000"/>
                          </a:solidFill>
                          <a:effectLst/>
                          <a:latin typeface="Calibri" panose="020F0502020204030204" pitchFamily="34" charset="0"/>
                        </a:rPr>
                        <a:t>i</a:t>
                      </a:r>
                      <a:r>
                        <a:rPr lang="en-US" sz="1500" b="1" i="1" u="none" strike="noStrike" baseline="-25000" noProof="0" dirty="0">
                          <a:solidFill>
                            <a:srgbClr val="000000"/>
                          </a:solidFill>
                          <a:effectLst/>
                          <a:latin typeface="Calibri" panose="020F0502020204030204" pitchFamily="34" charset="0"/>
                        </a:rPr>
                        <a:t>3</a:t>
                      </a:r>
                      <a:endParaRPr lang="en-US" sz="15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l" fontAlgn="b"/>
                      <a:r>
                        <a:rPr lang="en-US" sz="1500" b="1" i="0" u="none" strike="noStrike" noProof="0" dirty="0">
                          <a:solidFill>
                            <a:srgbClr val="000000"/>
                          </a:solidFill>
                          <a:effectLst/>
                          <a:latin typeface="Calibri" panose="020F0502020204030204" pitchFamily="34" charset="0"/>
                        </a:rPr>
                        <a:t>CO</a:t>
                      </a:r>
                      <a:r>
                        <a:rPr lang="en-US" sz="1500" b="1" i="0" u="none" strike="noStrike" baseline="-25000" noProof="0" dirty="0">
                          <a:solidFill>
                            <a:srgbClr val="000000"/>
                          </a:solidFill>
                          <a:effectLst/>
                          <a:latin typeface="Calibri" panose="020F0502020204030204" pitchFamily="34" charset="0"/>
                        </a:rPr>
                        <a:t>2 </a:t>
                      </a:r>
                      <a:r>
                        <a:rPr lang="en-US" sz="1500" b="1" i="0" u="none" strike="noStrike" noProof="0" dirty="0">
                          <a:solidFill>
                            <a:srgbClr val="000000"/>
                          </a:solidFill>
                          <a:effectLst/>
                          <a:latin typeface="Calibri" panose="020F0502020204030204" pitchFamily="34" charset="0"/>
                        </a:rPr>
                        <a:t>emissions  g/km/pas</a:t>
                      </a:r>
                    </a:p>
                  </a:txBody>
                  <a:tcPr marL="7144" marR="7144" marT="7144" marB="0" anchor="b">
                    <a:lnL>
                      <a:noFill/>
                    </a:lnL>
                    <a:lnR>
                      <a:noFill/>
                    </a:lnR>
                    <a:lnT>
                      <a:noFill/>
                    </a:lnT>
                    <a:lnB>
                      <a:noFill/>
                    </a:lnB>
                    <a:solidFill>
                      <a:schemeClr val="bg1"/>
                    </a:solidFill>
                  </a:tcPr>
                </a:tc>
                <a:tc>
                  <a:txBody>
                    <a:bodyPr/>
                    <a:lstStyle/>
                    <a:p>
                      <a:pPr algn="ctr" fontAlgn="b"/>
                      <a:r>
                        <a:rPr lang="en-US" sz="1500" b="1" i="0" u="none" strike="noStrike" noProof="0" dirty="0">
                          <a:solidFill>
                            <a:schemeClr val="bg1"/>
                          </a:solidFill>
                          <a:effectLst/>
                          <a:latin typeface="Calibri" panose="020F0502020204030204" pitchFamily="34" charset="0"/>
                        </a:rPr>
                        <a:t>0.07</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17.30</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206</a:t>
                      </a:r>
                    </a:p>
                  </a:txBody>
                  <a:tcPr marL="7144" marR="7144" marT="7144" marB="0" anchor="b">
                    <a:lnL>
                      <a:noFill/>
                    </a:lnL>
                    <a:lnR>
                      <a:noFill/>
                    </a:lnR>
                    <a:lnT>
                      <a:noFill/>
                    </a:lnT>
                    <a:lnB>
                      <a:noFill/>
                    </a:lnB>
                    <a:solidFill>
                      <a:srgbClr val="009999"/>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1357981779"/>
                  </a:ext>
                </a:extLst>
              </a:tr>
              <a:tr h="551651">
                <a:tc>
                  <a:txBody>
                    <a:bodyPr/>
                    <a:lstStyle/>
                    <a:p>
                      <a:pPr algn="ctr" rtl="0" fontAlgn="ctr"/>
                      <a:r>
                        <a:rPr lang="en-US" sz="1500" b="1" i="1" u="none" strike="noStrike" noProof="0" dirty="0">
                          <a:solidFill>
                            <a:srgbClr val="000000"/>
                          </a:solidFill>
                          <a:effectLst/>
                          <a:latin typeface="Calibri" panose="020F0502020204030204" pitchFamily="34" charset="0"/>
                        </a:rPr>
                        <a:t>i</a:t>
                      </a:r>
                      <a:r>
                        <a:rPr lang="en-US" sz="1500" b="1" i="1" u="none" strike="noStrike" baseline="-25000" noProof="0" dirty="0">
                          <a:solidFill>
                            <a:srgbClr val="000000"/>
                          </a:solidFill>
                          <a:effectLst/>
                          <a:latin typeface="Calibri" panose="020F0502020204030204" pitchFamily="34" charset="0"/>
                        </a:rPr>
                        <a:t>4</a:t>
                      </a:r>
                      <a:endParaRPr lang="en-US" sz="15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chemeClr val="bg1"/>
                    </a:solidFill>
                  </a:tcPr>
                </a:tc>
                <a:tc>
                  <a:txBody>
                    <a:bodyPr/>
                    <a:lstStyle/>
                    <a:p>
                      <a:pPr algn="l" fontAlgn="b"/>
                      <a:r>
                        <a:rPr lang="en-US" sz="1500" b="1" i="0" u="none" strike="noStrike" noProof="0" dirty="0">
                          <a:solidFill>
                            <a:srgbClr val="000000"/>
                          </a:solidFill>
                          <a:effectLst/>
                          <a:latin typeface="Calibri" panose="020F0502020204030204" pitchFamily="34" charset="0"/>
                        </a:rPr>
                        <a:t>Comfort (evaluation scale 1-10)</a:t>
                      </a:r>
                    </a:p>
                  </a:txBody>
                  <a:tcPr marL="7144" marR="7144" marT="7144" marB="0" anchor="b">
                    <a:lnL>
                      <a:noFill/>
                    </a:lnL>
                    <a:lnR>
                      <a:noFill/>
                    </a:lnR>
                    <a:lnT>
                      <a:noFill/>
                    </a:lnT>
                    <a:lnB>
                      <a:noFill/>
                    </a:lnB>
                    <a:solidFill>
                      <a:schemeClr val="bg1"/>
                    </a:solidFill>
                  </a:tcPr>
                </a:tc>
                <a:tc>
                  <a:txBody>
                    <a:bodyPr/>
                    <a:lstStyle/>
                    <a:p>
                      <a:pPr algn="ctr" fontAlgn="b"/>
                      <a:r>
                        <a:rPr lang="en-US" sz="1500" b="1" i="0" u="none" strike="noStrike" noProof="0" dirty="0">
                          <a:solidFill>
                            <a:schemeClr val="bg1"/>
                          </a:solidFill>
                          <a:effectLst/>
                          <a:latin typeface="Calibri" panose="020F0502020204030204" pitchFamily="34" charset="0"/>
                        </a:rPr>
                        <a:t>7</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6</a:t>
                      </a:r>
                    </a:p>
                  </a:txBody>
                  <a:tcPr marL="7144" marR="7144" marT="7144" marB="0" anchor="b">
                    <a:lnL>
                      <a:noFill/>
                    </a:lnL>
                    <a:lnR>
                      <a:noFill/>
                    </a:lnR>
                    <a:lnT>
                      <a:noFill/>
                    </a:lnT>
                    <a:lnB>
                      <a:noFill/>
                    </a:lnB>
                    <a:solidFill>
                      <a:srgbClr val="009999"/>
                    </a:solidFill>
                  </a:tcPr>
                </a:tc>
                <a:tc>
                  <a:txBody>
                    <a:bodyPr/>
                    <a:lstStyle/>
                    <a:p>
                      <a:pPr algn="ctr" fontAlgn="b"/>
                      <a:r>
                        <a:rPr lang="en-US" sz="1500" b="1" i="0" u="none" strike="noStrike" noProof="0" dirty="0">
                          <a:solidFill>
                            <a:schemeClr val="bg1"/>
                          </a:solidFill>
                          <a:effectLst/>
                          <a:latin typeface="Calibri" panose="020F0502020204030204" pitchFamily="34" charset="0"/>
                        </a:rPr>
                        <a:t>10</a:t>
                      </a:r>
                    </a:p>
                  </a:txBody>
                  <a:tcPr marL="7144" marR="7144" marT="7144" marB="0" anchor="b">
                    <a:lnL>
                      <a:noFill/>
                    </a:lnL>
                    <a:lnR>
                      <a:noFill/>
                    </a:lnR>
                    <a:lnT>
                      <a:noFill/>
                    </a:lnT>
                    <a:lnB>
                      <a:noFill/>
                    </a:lnB>
                    <a:solidFill>
                      <a:srgbClr val="009999"/>
                    </a:solidFill>
                  </a:tcPr>
                </a:tc>
                <a:tc>
                  <a:txBody>
                    <a:bodyPr/>
                    <a:lstStyle/>
                    <a:p>
                      <a:pPr algn="l" fontAlgn="b"/>
                      <a:r>
                        <a:rPr lang="en-US" sz="15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extLst>
                  <a:ext uri="{0D108BD9-81ED-4DB2-BD59-A6C34878D82A}">
                    <a16:rowId xmlns:a16="http://schemas.microsoft.com/office/drawing/2014/main" val="2078999453"/>
                  </a:ext>
                </a:extLst>
              </a:tr>
            </a:tbl>
          </a:graphicData>
        </a:graphic>
      </p:graphicFrame>
      <p:sp>
        <p:nvSpPr>
          <p:cNvPr id="2" name="TextBox 1"/>
          <p:cNvSpPr txBox="1"/>
          <p:nvPr/>
        </p:nvSpPr>
        <p:spPr>
          <a:xfrm>
            <a:off x="6227762" y="3941363"/>
            <a:ext cx="1628775" cy="323165"/>
          </a:xfrm>
          <a:prstGeom prst="rect">
            <a:avLst/>
          </a:prstGeom>
          <a:noFill/>
        </p:spPr>
        <p:txBody>
          <a:bodyPr wrap="square" rtlCol="0">
            <a:spAutoFit/>
          </a:bodyPr>
          <a:lstStyle/>
          <a:p>
            <a:r>
              <a:rPr lang="en-US" sz="1500" dirty="0"/>
              <a:t>Data collection</a:t>
            </a:r>
          </a:p>
        </p:txBody>
      </p:sp>
      <p:sp>
        <p:nvSpPr>
          <p:cNvPr id="3" name="Right Brace 2"/>
          <p:cNvSpPr/>
          <p:nvPr/>
        </p:nvSpPr>
        <p:spPr>
          <a:xfrm>
            <a:off x="5893138" y="3479331"/>
            <a:ext cx="334624" cy="1172679"/>
          </a:xfrm>
          <a:prstGeom prst="rightBrace">
            <a:avLst>
              <a:gd name="adj1" fmla="val 15055"/>
              <a:gd name="adj2" fmla="val 511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5" name="Rectangle 4"/>
          <p:cNvSpPr/>
          <p:nvPr/>
        </p:nvSpPr>
        <p:spPr>
          <a:xfrm>
            <a:off x="209711" y="1875142"/>
            <a:ext cx="5303631" cy="300082"/>
          </a:xfrm>
          <a:prstGeom prst="rect">
            <a:avLst/>
          </a:prstGeom>
        </p:spPr>
        <p:txBody>
          <a:bodyPr wrap="none">
            <a:spAutoFit/>
          </a:bodyPr>
          <a:lstStyle/>
          <a:p>
            <a:r>
              <a:rPr lang="en-US" sz="1350" b="1" dirty="0"/>
              <a:t>Decision - choose most suitable transport for driving from  Riga to Ogre </a:t>
            </a:r>
          </a:p>
        </p:txBody>
      </p:sp>
      <p:sp>
        <p:nvSpPr>
          <p:cNvPr id="8" name="Rectangle 7"/>
          <p:cNvSpPr/>
          <p:nvPr/>
        </p:nvSpPr>
        <p:spPr>
          <a:xfrm>
            <a:off x="6706658" y="3098331"/>
            <a:ext cx="1559984" cy="507831"/>
          </a:xfrm>
          <a:prstGeom prst="rect">
            <a:avLst/>
          </a:prstGeom>
        </p:spPr>
        <p:txBody>
          <a:bodyPr wrap="square">
            <a:spAutoFit/>
          </a:bodyPr>
          <a:lstStyle/>
          <a:p>
            <a:r>
              <a:rPr lang="en-US" sz="1350" dirty="0"/>
              <a:t>Information about alternatives</a:t>
            </a:r>
          </a:p>
        </p:txBody>
      </p:sp>
      <p:sp>
        <p:nvSpPr>
          <p:cNvPr id="10" name="Rectangle 9"/>
          <p:cNvSpPr/>
          <p:nvPr/>
        </p:nvSpPr>
        <p:spPr>
          <a:xfrm>
            <a:off x="750957" y="5621356"/>
            <a:ext cx="2013565" cy="300082"/>
          </a:xfrm>
          <a:prstGeom prst="rect">
            <a:avLst/>
          </a:prstGeom>
        </p:spPr>
        <p:txBody>
          <a:bodyPr wrap="none">
            <a:spAutoFit/>
          </a:bodyPr>
          <a:lstStyle/>
          <a:p>
            <a:r>
              <a:rPr lang="en-US" sz="1350" dirty="0"/>
              <a:t>Information about criteria</a:t>
            </a:r>
          </a:p>
        </p:txBody>
      </p:sp>
      <p:sp>
        <p:nvSpPr>
          <p:cNvPr id="9" name="Up Arrow 8"/>
          <p:cNvSpPr/>
          <p:nvPr/>
        </p:nvSpPr>
        <p:spPr>
          <a:xfrm>
            <a:off x="1352462" y="5196591"/>
            <a:ext cx="381000" cy="3871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Up Arrow 12"/>
          <p:cNvSpPr/>
          <p:nvPr/>
        </p:nvSpPr>
        <p:spPr>
          <a:xfrm rot="16200000">
            <a:off x="6230842" y="3095251"/>
            <a:ext cx="381000" cy="387160"/>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762" y="1354809"/>
            <a:ext cx="2822755" cy="1566015"/>
          </a:xfrm>
          <a:prstGeom prst="rect">
            <a:avLst/>
          </a:prstGeom>
        </p:spPr>
      </p:pic>
      <p:sp>
        <p:nvSpPr>
          <p:cNvPr id="14" name="Rectangle 13"/>
          <p:cNvSpPr/>
          <p:nvPr/>
        </p:nvSpPr>
        <p:spPr>
          <a:xfrm>
            <a:off x="7598774" y="1383924"/>
            <a:ext cx="1364412" cy="300082"/>
          </a:xfrm>
          <a:prstGeom prst="rect">
            <a:avLst/>
          </a:prstGeom>
        </p:spPr>
        <p:txBody>
          <a:bodyPr wrap="none">
            <a:spAutoFit/>
          </a:bodyPr>
          <a:lstStyle/>
          <a:p>
            <a:pPr fontAlgn="b"/>
            <a:r>
              <a:rPr lang="en-US" sz="1350" b="1" dirty="0">
                <a:solidFill>
                  <a:srgbClr val="000000"/>
                </a:solidFill>
                <a:latin typeface="Calibri" panose="020F0502020204030204" pitchFamily="34" charset="0"/>
              </a:rPr>
              <a:t>R</a:t>
            </a:r>
            <a:r>
              <a:rPr lang="lv-LV" sz="1350" b="1" dirty="0">
                <a:solidFill>
                  <a:srgbClr val="000000"/>
                </a:solidFill>
                <a:latin typeface="Calibri" panose="020F0502020204030204" pitchFamily="34" charset="0"/>
              </a:rPr>
              <a:t>i</a:t>
            </a:r>
            <a:r>
              <a:rPr lang="en-US" sz="1350" b="1" dirty="0" err="1">
                <a:solidFill>
                  <a:srgbClr val="000000"/>
                </a:solidFill>
                <a:latin typeface="Calibri" panose="020F0502020204030204" pitchFamily="34" charset="0"/>
              </a:rPr>
              <a:t>ga</a:t>
            </a:r>
            <a:r>
              <a:rPr lang="en-US" sz="1350" b="1" dirty="0">
                <a:solidFill>
                  <a:srgbClr val="000000"/>
                </a:solidFill>
                <a:latin typeface="Calibri" panose="020F0502020204030204" pitchFamily="34" charset="0"/>
              </a:rPr>
              <a:t>-Ogre  35km</a:t>
            </a:r>
          </a:p>
        </p:txBody>
      </p:sp>
      <p:sp>
        <p:nvSpPr>
          <p:cNvPr id="15" name="Right Brace 14"/>
          <p:cNvSpPr/>
          <p:nvPr/>
        </p:nvSpPr>
        <p:spPr>
          <a:xfrm>
            <a:off x="5899689" y="4703476"/>
            <a:ext cx="328073" cy="455510"/>
          </a:xfrm>
          <a:prstGeom prst="rightBrace">
            <a:avLst>
              <a:gd name="adj1" fmla="val 1648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6" name="TextBox 15"/>
          <p:cNvSpPr txBox="1"/>
          <p:nvPr/>
        </p:nvSpPr>
        <p:spPr>
          <a:xfrm>
            <a:off x="6276497" y="4754408"/>
            <a:ext cx="1628775" cy="323165"/>
          </a:xfrm>
          <a:prstGeom prst="rect">
            <a:avLst/>
          </a:prstGeom>
          <a:noFill/>
        </p:spPr>
        <p:txBody>
          <a:bodyPr wrap="square" rtlCol="0">
            <a:spAutoFit/>
          </a:bodyPr>
          <a:lstStyle/>
          <a:p>
            <a:r>
              <a:rPr lang="lv-LV" sz="1500" dirty="0" err="1"/>
              <a:t>Expert</a:t>
            </a:r>
            <a:r>
              <a:rPr lang="lv-LV" sz="1500" dirty="0"/>
              <a:t> </a:t>
            </a:r>
            <a:r>
              <a:rPr lang="lv-LV" sz="1500" dirty="0" err="1"/>
              <a:t>opinion</a:t>
            </a:r>
            <a:endParaRPr lang="en-US" sz="1500" dirty="0"/>
          </a:p>
        </p:txBody>
      </p:sp>
    </p:spTree>
    <p:extLst>
      <p:ext uri="{BB962C8B-B14F-4D97-AF65-F5344CB8AC3E}">
        <p14:creationId xmlns:p14="http://schemas.microsoft.com/office/powerpoint/2010/main" val="417267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67" y="1235623"/>
            <a:ext cx="8309883" cy="889643"/>
          </a:xfrm>
        </p:spPr>
        <p:txBody>
          <a:bodyPr>
            <a:normAutofit fontScale="90000"/>
          </a:bodyPr>
          <a:lstStyle/>
          <a:p>
            <a:pPr>
              <a:lnSpc>
                <a:spcPct val="100000"/>
              </a:lnSpc>
            </a:pPr>
            <a:r>
              <a:rPr lang="en-US" sz="2325" dirty="0"/>
              <a:t>Step 1</a:t>
            </a:r>
            <a:r>
              <a:rPr lang="en-US" sz="1650" dirty="0"/>
              <a:t>.</a:t>
            </a:r>
            <a:r>
              <a:rPr lang="en-US" sz="2325" dirty="0"/>
              <a:t>1</a:t>
            </a:r>
            <a:r>
              <a:rPr lang="en-US" sz="1650" dirty="0"/>
              <a:t>. </a:t>
            </a:r>
            <a:r>
              <a:rPr lang="en-US" sz="2325" dirty="0"/>
              <a:t>Creation of TOPSIS matrix (Overview)</a:t>
            </a:r>
            <a:br>
              <a:rPr lang="en-US" sz="4500" dirty="0"/>
            </a:br>
            <a:br>
              <a:rPr lang="en-US" sz="1650" dirty="0"/>
            </a:br>
            <a:r>
              <a:rPr lang="en-US" sz="1650" dirty="0"/>
              <a:t>Given </a:t>
            </a:r>
            <a:r>
              <a:rPr lang="en-US" sz="1650" i="1" dirty="0"/>
              <a:t>m</a:t>
            </a:r>
            <a:r>
              <a:rPr lang="en-US" sz="1650" dirty="0"/>
              <a:t> criteria </a:t>
            </a:r>
            <a:r>
              <a:rPr lang="en-US" sz="1650" dirty="0" err="1"/>
              <a:t>i</a:t>
            </a:r>
            <a:r>
              <a:rPr lang="en-US" sz="1650" dirty="0"/>
              <a:t>, </a:t>
            </a:r>
            <a:r>
              <a:rPr lang="en-US" sz="1650" i="1" dirty="0"/>
              <a:t>n</a:t>
            </a:r>
            <a:r>
              <a:rPr lang="en-US" sz="1650" dirty="0"/>
              <a:t> alternatives a are represented in the decision matrix X = (x</a:t>
            </a:r>
            <a:r>
              <a:rPr lang="en-US" sz="1650" baseline="-25000" dirty="0"/>
              <a:t>ai</a:t>
            </a:r>
            <a:r>
              <a:rPr lang="en-US" sz="1650" dirty="0"/>
              <a:t>), </a:t>
            </a:r>
            <a:br>
              <a:rPr lang="lv-LV" sz="1650" dirty="0"/>
            </a:br>
            <a:r>
              <a:rPr lang="en-US" sz="1650" dirty="0"/>
              <a:t>where </a:t>
            </a:r>
            <a:r>
              <a:rPr lang="en-US" sz="1650" i="1" dirty="0" err="1"/>
              <a:t>i</a:t>
            </a:r>
            <a:r>
              <a:rPr lang="en-US" sz="1650" i="1" dirty="0"/>
              <a:t> </a:t>
            </a:r>
            <a:r>
              <a:rPr lang="en-US" sz="1650" dirty="0"/>
              <a:t>= 1,</a:t>
            </a:r>
            <a:r>
              <a:rPr lang="lv-LV" sz="1650" dirty="0"/>
              <a:t>.</a:t>
            </a:r>
            <a:r>
              <a:rPr lang="en-US" sz="1650" dirty="0"/>
              <a:t>.,</a:t>
            </a:r>
            <a:r>
              <a:rPr lang="en-US" sz="1650" i="1" dirty="0"/>
              <a:t> </a:t>
            </a:r>
            <a:r>
              <a:rPr lang="lv-LV" sz="1650" i="1" dirty="0"/>
              <a:t>m</a:t>
            </a:r>
            <a:r>
              <a:rPr lang="en-US" sz="1650" i="1" dirty="0"/>
              <a:t> </a:t>
            </a:r>
            <a:r>
              <a:rPr lang="en-US" sz="1650" dirty="0"/>
              <a:t>and </a:t>
            </a:r>
            <a:r>
              <a:rPr lang="en-US" sz="1650" i="1" dirty="0"/>
              <a:t>a </a:t>
            </a:r>
            <a:r>
              <a:rPr lang="en-US" sz="1650" dirty="0"/>
              <a:t>= 1,…, </a:t>
            </a:r>
            <a:r>
              <a:rPr lang="en-US" sz="1650" i="1" dirty="0"/>
              <a:t>n</a:t>
            </a:r>
            <a:r>
              <a:rPr lang="en-US" sz="1650" dirty="0"/>
              <a: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97227323"/>
              </p:ext>
            </p:extLst>
          </p:nvPr>
        </p:nvGraphicFramePr>
        <p:xfrm>
          <a:off x="205467" y="2317248"/>
          <a:ext cx="8734429" cy="3387130"/>
        </p:xfrm>
        <a:graphic>
          <a:graphicData uri="http://schemas.openxmlformats.org/drawingml/2006/table">
            <a:tbl>
              <a:tblPr firstRow="1" firstCol="1" bandRow="1">
                <a:tableStyleId>{68D230F3-CF80-4859-8CE7-A43EE81993B5}</a:tableStyleId>
              </a:tblPr>
              <a:tblGrid>
                <a:gridCol w="676277">
                  <a:extLst>
                    <a:ext uri="{9D8B030D-6E8A-4147-A177-3AD203B41FA5}">
                      <a16:colId xmlns:a16="http://schemas.microsoft.com/office/drawing/2014/main" val="436962875"/>
                    </a:ext>
                  </a:extLst>
                </a:gridCol>
                <a:gridCol w="350495">
                  <a:extLst>
                    <a:ext uri="{9D8B030D-6E8A-4147-A177-3AD203B41FA5}">
                      <a16:colId xmlns:a16="http://schemas.microsoft.com/office/drawing/2014/main" val="163318375"/>
                    </a:ext>
                  </a:extLst>
                </a:gridCol>
                <a:gridCol w="440291">
                  <a:extLst>
                    <a:ext uri="{9D8B030D-6E8A-4147-A177-3AD203B41FA5}">
                      <a16:colId xmlns:a16="http://schemas.microsoft.com/office/drawing/2014/main" val="264774103"/>
                    </a:ext>
                  </a:extLst>
                </a:gridCol>
                <a:gridCol w="438571">
                  <a:extLst>
                    <a:ext uri="{9D8B030D-6E8A-4147-A177-3AD203B41FA5}">
                      <a16:colId xmlns:a16="http://schemas.microsoft.com/office/drawing/2014/main" val="3790188570"/>
                    </a:ext>
                  </a:extLst>
                </a:gridCol>
                <a:gridCol w="348863">
                  <a:extLst>
                    <a:ext uri="{9D8B030D-6E8A-4147-A177-3AD203B41FA5}">
                      <a16:colId xmlns:a16="http://schemas.microsoft.com/office/drawing/2014/main" val="305442034"/>
                    </a:ext>
                  </a:extLst>
                </a:gridCol>
                <a:gridCol w="406907">
                  <a:extLst>
                    <a:ext uri="{9D8B030D-6E8A-4147-A177-3AD203B41FA5}">
                      <a16:colId xmlns:a16="http://schemas.microsoft.com/office/drawing/2014/main" val="3246798323"/>
                    </a:ext>
                  </a:extLst>
                </a:gridCol>
                <a:gridCol w="539646">
                  <a:extLst>
                    <a:ext uri="{9D8B030D-6E8A-4147-A177-3AD203B41FA5}">
                      <a16:colId xmlns:a16="http://schemas.microsoft.com/office/drawing/2014/main" val="227838204"/>
                    </a:ext>
                  </a:extLst>
                </a:gridCol>
                <a:gridCol w="548303">
                  <a:extLst>
                    <a:ext uri="{9D8B030D-6E8A-4147-A177-3AD203B41FA5}">
                      <a16:colId xmlns:a16="http://schemas.microsoft.com/office/drawing/2014/main" val="1901057014"/>
                    </a:ext>
                  </a:extLst>
                </a:gridCol>
                <a:gridCol w="517685">
                  <a:extLst>
                    <a:ext uri="{9D8B030D-6E8A-4147-A177-3AD203B41FA5}">
                      <a16:colId xmlns:a16="http://schemas.microsoft.com/office/drawing/2014/main" val="2279345039"/>
                    </a:ext>
                  </a:extLst>
                </a:gridCol>
                <a:gridCol w="351759">
                  <a:extLst>
                    <a:ext uri="{9D8B030D-6E8A-4147-A177-3AD203B41FA5}">
                      <a16:colId xmlns:a16="http://schemas.microsoft.com/office/drawing/2014/main" val="1408049645"/>
                    </a:ext>
                  </a:extLst>
                </a:gridCol>
                <a:gridCol w="484337">
                  <a:extLst>
                    <a:ext uri="{9D8B030D-6E8A-4147-A177-3AD203B41FA5}">
                      <a16:colId xmlns:a16="http://schemas.microsoft.com/office/drawing/2014/main" val="1651204491"/>
                    </a:ext>
                  </a:extLst>
                </a:gridCol>
                <a:gridCol w="566463">
                  <a:extLst>
                    <a:ext uri="{9D8B030D-6E8A-4147-A177-3AD203B41FA5}">
                      <a16:colId xmlns:a16="http://schemas.microsoft.com/office/drawing/2014/main" val="583571745"/>
                    </a:ext>
                  </a:extLst>
                </a:gridCol>
                <a:gridCol w="456341">
                  <a:extLst>
                    <a:ext uri="{9D8B030D-6E8A-4147-A177-3AD203B41FA5}">
                      <a16:colId xmlns:a16="http://schemas.microsoft.com/office/drawing/2014/main" val="586821376"/>
                    </a:ext>
                  </a:extLst>
                </a:gridCol>
                <a:gridCol w="465365">
                  <a:extLst>
                    <a:ext uri="{9D8B030D-6E8A-4147-A177-3AD203B41FA5}">
                      <a16:colId xmlns:a16="http://schemas.microsoft.com/office/drawing/2014/main" val="59097852"/>
                    </a:ext>
                  </a:extLst>
                </a:gridCol>
                <a:gridCol w="391886">
                  <a:extLst>
                    <a:ext uri="{9D8B030D-6E8A-4147-A177-3AD203B41FA5}">
                      <a16:colId xmlns:a16="http://schemas.microsoft.com/office/drawing/2014/main" val="2577929646"/>
                    </a:ext>
                  </a:extLst>
                </a:gridCol>
                <a:gridCol w="253546">
                  <a:extLst>
                    <a:ext uri="{9D8B030D-6E8A-4147-A177-3AD203B41FA5}">
                      <a16:colId xmlns:a16="http://schemas.microsoft.com/office/drawing/2014/main" val="390050817"/>
                    </a:ext>
                  </a:extLst>
                </a:gridCol>
                <a:gridCol w="372533">
                  <a:extLst>
                    <a:ext uri="{9D8B030D-6E8A-4147-A177-3AD203B41FA5}">
                      <a16:colId xmlns:a16="http://schemas.microsoft.com/office/drawing/2014/main" val="1749800244"/>
                    </a:ext>
                  </a:extLst>
                </a:gridCol>
                <a:gridCol w="601134">
                  <a:extLst>
                    <a:ext uri="{9D8B030D-6E8A-4147-A177-3AD203B41FA5}">
                      <a16:colId xmlns:a16="http://schemas.microsoft.com/office/drawing/2014/main" val="1157900029"/>
                    </a:ext>
                  </a:extLst>
                </a:gridCol>
                <a:gridCol w="261329">
                  <a:extLst>
                    <a:ext uri="{9D8B030D-6E8A-4147-A177-3AD203B41FA5}">
                      <a16:colId xmlns:a16="http://schemas.microsoft.com/office/drawing/2014/main" val="3034435341"/>
                    </a:ext>
                  </a:extLst>
                </a:gridCol>
                <a:gridCol w="262698">
                  <a:extLst>
                    <a:ext uri="{9D8B030D-6E8A-4147-A177-3AD203B41FA5}">
                      <a16:colId xmlns:a16="http://schemas.microsoft.com/office/drawing/2014/main" val="3231217436"/>
                    </a:ext>
                  </a:extLst>
                </a:gridCol>
              </a:tblGrid>
              <a:tr h="542690">
                <a:tc rowSpan="2">
                  <a:txBody>
                    <a:bodyPr/>
                    <a:lstStyle/>
                    <a:p>
                      <a:pPr algn="ctr">
                        <a:lnSpc>
                          <a:spcPct val="115000"/>
                        </a:lnSpc>
                        <a:spcBef>
                          <a:spcPts val="600"/>
                        </a:spcBef>
                        <a:spcAft>
                          <a:spcPts val="0"/>
                        </a:spcAft>
                      </a:pPr>
                      <a:r>
                        <a:rPr lang="en-US" sz="1400" noProof="0" dirty="0">
                          <a:effectLst/>
                        </a:rPr>
                        <a:t>Criteria</a:t>
                      </a:r>
                      <a:endParaRPr lang="en-US"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gridSpan="5">
                  <a:txBody>
                    <a:bodyPr/>
                    <a:lstStyle/>
                    <a:p>
                      <a:pPr algn="ctr">
                        <a:lnSpc>
                          <a:spcPct val="115000"/>
                        </a:lnSpc>
                        <a:spcBef>
                          <a:spcPts val="600"/>
                        </a:spcBef>
                        <a:spcAft>
                          <a:spcPts val="0"/>
                        </a:spcAft>
                      </a:pPr>
                      <a:r>
                        <a:rPr lang="en-US" sz="1400" noProof="0" dirty="0">
                          <a:effectLst/>
                        </a:rPr>
                        <a:t>Alternatives</a:t>
                      </a:r>
                      <a:endParaRPr lang="en-US"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gridSpan="5">
                  <a:txBody>
                    <a:bodyPr/>
                    <a:lstStyle/>
                    <a:p>
                      <a:pPr algn="ctr">
                        <a:lnSpc>
                          <a:spcPct val="115000"/>
                        </a:lnSpc>
                        <a:spcBef>
                          <a:spcPts val="600"/>
                        </a:spcBef>
                        <a:spcAft>
                          <a:spcPts val="0"/>
                        </a:spcAft>
                      </a:pPr>
                      <a:r>
                        <a:rPr lang="en-US" sz="1400" noProof="0" dirty="0">
                          <a:effectLst/>
                        </a:rPr>
                        <a:t>Normalized (Standardized) decision matrix</a:t>
                      </a:r>
                      <a:endParaRPr lang="en-US"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a:txBody>
                    <a:bodyPr/>
                    <a:lstStyle/>
                    <a:p>
                      <a:pPr algn="ctr">
                        <a:lnSpc>
                          <a:spcPct val="115000"/>
                        </a:lnSpc>
                        <a:spcBef>
                          <a:spcPts val="600"/>
                        </a:spcBef>
                        <a:spcAft>
                          <a:spcPts val="0"/>
                        </a:spcAft>
                      </a:pPr>
                      <a:r>
                        <a:rPr lang="en-US" sz="1200" noProof="0" dirty="0">
                          <a:effectLst/>
                        </a:rPr>
                        <a:t>Weight</a:t>
                      </a:r>
                      <a:endParaRPr lang="en-US" sz="2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gridSpan="5">
                  <a:txBody>
                    <a:bodyPr/>
                    <a:lstStyle/>
                    <a:p>
                      <a:pPr algn="ctr">
                        <a:lnSpc>
                          <a:spcPct val="115000"/>
                        </a:lnSpc>
                        <a:spcBef>
                          <a:spcPts val="600"/>
                        </a:spcBef>
                        <a:spcAft>
                          <a:spcPts val="0"/>
                        </a:spcAft>
                      </a:pPr>
                      <a:r>
                        <a:rPr lang="en-US" sz="1400" noProof="0" dirty="0">
                          <a:effectLst/>
                        </a:rPr>
                        <a:t>Weighted standardized decision matrix</a:t>
                      </a:r>
                      <a:endParaRPr lang="en-US"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hMerge="1">
                  <a:txBody>
                    <a:bodyPr/>
                    <a:lstStyle/>
                    <a:p>
                      <a:endParaRPr lang="lv-LV"/>
                    </a:p>
                  </a:txBody>
                  <a:tcPr/>
                </a:tc>
                <a:tc hMerge="1">
                  <a:txBody>
                    <a:bodyPr/>
                    <a:lstStyle/>
                    <a:p>
                      <a:endParaRPr lang="lv-LV"/>
                    </a:p>
                  </a:txBody>
                  <a:tcPr/>
                </a:tc>
                <a:tc hMerge="1">
                  <a:txBody>
                    <a:bodyPr/>
                    <a:lstStyle/>
                    <a:p>
                      <a:endParaRPr lang="lv-LV"/>
                    </a:p>
                  </a:txBody>
                  <a:tcPr/>
                </a:tc>
                <a:tc hMerge="1">
                  <a:txBody>
                    <a:bodyPr/>
                    <a:lstStyle/>
                    <a:p>
                      <a:endParaRPr lang="lv-LV"/>
                    </a:p>
                  </a:txBody>
                  <a:tcPr/>
                </a:tc>
                <a:tc>
                  <a:txBody>
                    <a:bodyPr/>
                    <a:lstStyle/>
                    <a:p>
                      <a:pPr algn="ctr">
                        <a:lnSpc>
                          <a:spcPct val="115000"/>
                        </a:lnSpc>
                        <a:spcBef>
                          <a:spcPts val="600"/>
                        </a:spcBef>
                        <a:spcAft>
                          <a:spcPts val="0"/>
                        </a:spcAft>
                      </a:pPr>
                      <a:r>
                        <a:rPr lang="en-US" sz="1400" noProof="0" dirty="0">
                          <a:effectLst/>
                        </a:rPr>
                        <a:t>Ideal</a:t>
                      </a:r>
                    </a:p>
                  </a:txBody>
                  <a:tcPr marL="51423" marR="51423" marT="0" marB="0" anchor="ctr"/>
                </a:tc>
                <a:tc gridSpan="2">
                  <a:txBody>
                    <a:bodyPr/>
                    <a:lstStyle/>
                    <a:p>
                      <a:pPr algn="ctr">
                        <a:lnSpc>
                          <a:spcPct val="115000"/>
                        </a:lnSpc>
                        <a:spcBef>
                          <a:spcPts val="600"/>
                        </a:spcBef>
                        <a:spcAft>
                          <a:spcPts val="0"/>
                        </a:spcAft>
                      </a:pPr>
                      <a:r>
                        <a:rPr lang="en-US" sz="1400" noProof="0" dirty="0">
                          <a:effectLst/>
                        </a:rPr>
                        <a:t>Anti-Ideal</a:t>
                      </a:r>
                    </a:p>
                  </a:txBody>
                  <a:tcPr marL="51423" marR="51423" marT="0" marB="0" anchor="ctr"/>
                </a:tc>
                <a:tc hMerge="1">
                  <a:txBody>
                    <a:bodyPr/>
                    <a:lstStyle/>
                    <a:p>
                      <a:pPr algn="ctr">
                        <a:lnSpc>
                          <a:spcPct val="115000"/>
                        </a:lnSpc>
                        <a:spcBef>
                          <a:spcPts val="600"/>
                        </a:spcBef>
                        <a:spcAft>
                          <a:spcPts val="0"/>
                        </a:spcAft>
                      </a:pP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4" marR="68564" marT="0" marB="0" anchor="ctr"/>
                </a:tc>
                <a:extLst>
                  <a:ext uri="{0D108BD9-81ED-4DB2-BD59-A6C34878D82A}">
                    <a16:rowId xmlns:a16="http://schemas.microsoft.com/office/drawing/2014/main" val="693642536"/>
                  </a:ext>
                </a:extLst>
              </a:tr>
              <a:tr h="358181">
                <a:tc vMerge="1">
                  <a:txBody>
                    <a:bodyPr/>
                    <a:lstStyle/>
                    <a:p>
                      <a:endParaRPr lang="lv-LV"/>
                    </a:p>
                  </a:txBody>
                  <a:tcPr/>
                </a:tc>
                <a:tc>
                  <a:txBody>
                    <a:bodyPr/>
                    <a:lstStyle/>
                    <a:p>
                      <a:pPr algn="ctr">
                        <a:lnSpc>
                          <a:spcPct val="115000"/>
                        </a:lnSpc>
                        <a:spcBef>
                          <a:spcPts val="600"/>
                        </a:spcBef>
                        <a:spcAft>
                          <a:spcPts val="0"/>
                        </a:spcAft>
                      </a:pPr>
                      <a:r>
                        <a:rPr lang="lv-LV" sz="1400" dirty="0">
                          <a:effectLst/>
                        </a:rPr>
                        <a:t>x</a:t>
                      </a:r>
                      <a:r>
                        <a:rPr lang="lv-LV" sz="1400" baseline="-25000" dirty="0">
                          <a:effectLst/>
                        </a:rPr>
                        <a:t>a1</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x</a:t>
                      </a:r>
                      <a:r>
                        <a:rPr lang="lv-LV" sz="1400" baseline="-25000" dirty="0">
                          <a:effectLst/>
                        </a:rPr>
                        <a:t>a2</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x</a:t>
                      </a:r>
                      <a:r>
                        <a:rPr lang="lv-LV" sz="1400" baseline="-25000" dirty="0">
                          <a:effectLst/>
                        </a:rPr>
                        <a:t>a3</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err="1">
                          <a:effectLst/>
                        </a:rPr>
                        <a:t>x</a:t>
                      </a:r>
                      <a:r>
                        <a:rPr lang="lv-LV" sz="1400" baseline="-25000" dirty="0" err="1">
                          <a:effectLst/>
                        </a:rPr>
                        <a:t>an</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r</a:t>
                      </a:r>
                      <a:r>
                        <a:rPr lang="lv-LV" sz="1400" baseline="-25000" dirty="0">
                          <a:effectLst/>
                        </a:rPr>
                        <a:t>1a</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r</a:t>
                      </a:r>
                      <a:r>
                        <a:rPr lang="lv-LV" sz="1400" baseline="-25000" dirty="0">
                          <a:effectLst/>
                        </a:rPr>
                        <a:t>2a</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r</a:t>
                      </a:r>
                      <a:r>
                        <a:rPr lang="lv-LV" sz="1400" baseline="-25000" dirty="0">
                          <a:effectLst/>
                        </a:rPr>
                        <a:t>3a</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err="1">
                          <a:effectLst/>
                        </a:rPr>
                        <a:t>r</a:t>
                      </a:r>
                      <a:r>
                        <a:rPr lang="lv-LV" sz="1400" baseline="-25000" dirty="0" err="1">
                          <a:effectLst/>
                        </a:rPr>
                        <a:t>na</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w</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v</a:t>
                      </a:r>
                      <a:r>
                        <a:rPr lang="lv-LV" sz="1400" baseline="-25000" dirty="0">
                          <a:effectLst/>
                        </a:rPr>
                        <a:t>a1</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v</a:t>
                      </a:r>
                      <a:r>
                        <a:rPr lang="lv-LV" sz="1400" baseline="-25000" dirty="0">
                          <a:effectLst/>
                        </a:rPr>
                        <a:t>a2</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v</a:t>
                      </a:r>
                      <a:r>
                        <a:rPr lang="lv-LV" sz="1400" baseline="-25000" dirty="0">
                          <a:effectLst/>
                        </a:rPr>
                        <a:t>a3</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err="1">
                          <a:effectLst/>
                        </a:rPr>
                        <a:t>v</a:t>
                      </a:r>
                      <a:r>
                        <a:rPr lang="lv-LV" sz="1400" baseline="-25000" dirty="0" err="1">
                          <a:effectLst/>
                        </a:rPr>
                        <a:t>an</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gridSpan="3">
                  <a:txBody>
                    <a:bodyPr/>
                    <a:lstStyle/>
                    <a:p>
                      <a:pPr algn="ctr">
                        <a:lnSpc>
                          <a:spcPct val="115000"/>
                        </a:lnSpc>
                        <a:spcBef>
                          <a:spcPts val="600"/>
                        </a:spcBef>
                        <a:spcAft>
                          <a:spcPts val="0"/>
                        </a:spcAft>
                      </a:pPr>
                      <a:r>
                        <a:rPr lang="lv-LV" sz="1400" dirty="0">
                          <a:effectLst/>
                        </a:rPr>
                        <a:t>(v</a:t>
                      </a:r>
                      <a:r>
                        <a:rPr lang="lv-LV" sz="1400" baseline="-25000" dirty="0">
                          <a:effectLst/>
                        </a:rPr>
                        <a:t>A1</a:t>
                      </a:r>
                      <a:r>
                        <a:rPr lang="lv-LV" sz="1400" dirty="0">
                          <a:effectLst/>
                        </a:rPr>
                        <a:t>…v</a:t>
                      </a:r>
                      <a:r>
                        <a:rPr lang="lv-LV" sz="1400" baseline="-25000" dirty="0">
                          <a:effectLst/>
                        </a:rPr>
                        <a:t>An</a:t>
                      </a:r>
                      <a:r>
                        <a:rPr lang="lv-LV" sz="14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3793780866"/>
                  </a:ext>
                </a:extLst>
              </a:tr>
              <a:tr h="419234">
                <a:tc>
                  <a:txBody>
                    <a:bodyPr/>
                    <a:lstStyle/>
                    <a:p>
                      <a:pPr algn="ctr">
                        <a:lnSpc>
                          <a:spcPct val="115000"/>
                        </a:lnSpc>
                        <a:spcBef>
                          <a:spcPts val="600"/>
                        </a:spcBef>
                        <a:spcAft>
                          <a:spcPts val="0"/>
                        </a:spcAft>
                      </a:pPr>
                      <a:r>
                        <a:rPr lang="lv-LV" sz="1500" dirty="0">
                          <a:effectLst/>
                        </a:rPr>
                        <a:t>i</a:t>
                      </a:r>
                      <a:r>
                        <a:rPr lang="lv-LV" sz="1500" baseline="-25000" dirty="0">
                          <a:effectLst/>
                        </a:rPr>
                        <a:t>1</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1500" baseline="-250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marL="0" marR="0" lvl="0" indent="0" algn="l" defTabSz="914400" rtl="0" eaLnBrk="1" fontAlgn="auto" latinLnBrk="0" hangingPunct="1">
                        <a:lnSpc>
                          <a:spcPct val="115000"/>
                        </a:lnSpc>
                        <a:spcBef>
                          <a:spcPts val="600"/>
                        </a:spcBef>
                        <a:spcAft>
                          <a:spcPts val="0"/>
                        </a:spcAft>
                        <a:buClrTx/>
                        <a:buSzTx/>
                        <a:buFontTx/>
                        <a:buNone/>
                        <a:tabLst/>
                        <a:defRPr/>
                      </a:pPr>
                      <a:endParaRPr kumimoji="0" lang="lv-LV"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dirty="0">
                          <a:effectLst/>
                        </a:rPr>
                        <a:t> </a:t>
                      </a:r>
                      <a:endParaRPr lang="lv-LV"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500" dirty="0">
                          <a:effectLst/>
                        </a:rPr>
                        <a:t>w</a:t>
                      </a:r>
                      <a:r>
                        <a:rPr lang="lv-LV" sz="1500" baseline="-25000" dirty="0">
                          <a:effectLst/>
                        </a:rPr>
                        <a:t>1</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gridSpan="2">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endParaRPr lang="lv-LV" sz="1800" dirty="0"/>
                    </a:p>
                  </a:txBody>
                  <a:tcPr marL="51423" marR="51423" marT="0" marB="0" anchor="b"/>
                </a:tc>
                <a:extLst>
                  <a:ext uri="{0D108BD9-81ED-4DB2-BD59-A6C34878D82A}">
                    <a16:rowId xmlns:a16="http://schemas.microsoft.com/office/drawing/2014/main" val="292292880"/>
                  </a:ext>
                </a:extLst>
              </a:tr>
              <a:tr h="419234">
                <a:tc>
                  <a:txBody>
                    <a:bodyPr/>
                    <a:lstStyle/>
                    <a:p>
                      <a:pPr algn="ctr">
                        <a:lnSpc>
                          <a:spcPct val="115000"/>
                        </a:lnSpc>
                        <a:spcBef>
                          <a:spcPts val="600"/>
                        </a:spcBef>
                        <a:spcAft>
                          <a:spcPts val="0"/>
                        </a:spcAft>
                      </a:pPr>
                      <a:r>
                        <a:rPr lang="lv-LV" sz="1500" dirty="0">
                          <a:effectLst/>
                        </a:rPr>
                        <a:t>i</a:t>
                      </a:r>
                      <a:r>
                        <a:rPr lang="lv-LV" sz="1500" baseline="-25000" dirty="0">
                          <a:effectLst/>
                        </a:rPr>
                        <a:t>2</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endParaRPr lang="lv-LV" sz="1500" baseline="-250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500" dirty="0">
                          <a:effectLst/>
                        </a:rPr>
                        <a:t>w</a:t>
                      </a:r>
                      <a:r>
                        <a:rPr lang="lv-LV" sz="1500" baseline="-25000" dirty="0">
                          <a:effectLst/>
                        </a:rPr>
                        <a:t>2</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gridSpan="2">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endParaRPr lang="lv-LV" sz="1800" dirty="0"/>
                    </a:p>
                  </a:txBody>
                  <a:tcPr marL="51423" marR="51423" marT="0" marB="0" anchor="b"/>
                </a:tc>
                <a:extLst>
                  <a:ext uri="{0D108BD9-81ED-4DB2-BD59-A6C34878D82A}">
                    <a16:rowId xmlns:a16="http://schemas.microsoft.com/office/drawing/2014/main" val="2902714394"/>
                  </a:ext>
                </a:extLst>
              </a:tr>
              <a:tr h="419234">
                <a:tc>
                  <a:txBody>
                    <a:bodyPr/>
                    <a:lstStyle/>
                    <a:p>
                      <a:pPr algn="ctr">
                        <a:lnSpc>
                          <a:spcPct val="115000"/>
                        </a:lnSpc>
                        <a:spcBef>
                          <a:spcPts val="600"/>
                        </a:spcBef>
                        <a:spcAft>
                          <a:spcPts val="0"/>
                        </a:spcAft>
                      </a:pPr>
                      <a:r>
                        <a:rPr lang="lv-LV" sz="1500" dirty="0">
                          <a:effectLst/>
                        </a:rPr>
                        <a:t>i</a:t>
                      </a:r>
                      <a:r>
                        <a:rPr lang="lv-LV" sz="1500" baseline="-25000" dirty="0">
                          <a:effectLst/>
                        </a:rPr>
                        <a:t>3</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500" dirty="0">
                          <a:effectLst/>
                        </a:rPr>
                        <a:t>w</a:t>
                      </a:r>
                      <a:r>
                        <a:rPr lang="lv-LV" sz="1500" baseline="-25000" dirty="0">
                          <a:effectLst/>
                        </a:rPr>
                        <a:t>3</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gridSpan="2">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endParaRPr lang="lv-LV" sz="1800"/>
                    </a:p>
                  </a:txBody>
                  <a:tcPr marL="51423" marR="51423" marT="0" marB="0" anchor="b"/>
                </a:tc>
                <a:extLst>
                  <a:ext uri="{0D108BD9-81ED-4DB2-BD59-A6C34878D82A}">
                    <a16:rowId xmlns:a16="http://schemas.microsoft.com/office/drawing/2014/main" val="2697295709"/>
                  </a:ext>
                </a:extLst>
              </a:tr>
              <a:tr h="419234">
                <a:tc>
                  <a:txBody>
                    <a:bodyPr/>
                    <a:lstStyle/>
                    <a:p>
                      <a:pPr algn="ctr">
                        <a:lnSpc>
                          <a:spcPct val="115000"/>
                        </a:lnSpc>
                        <a:spcBef>
                          <a:spcPts val="600"/>
                        </a:spcBef>
                        <a:spcAft>
                          <a:spcPts val="0"/>
                        </a:spcAft>
                      </a:pPr>
                      <a:r>
                        <a:rPr lang="lv-LV" sz="15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18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500" dirty="0">
                          <a:effectLst/>
                        </a:rPr>
                        <a:t>…</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gridSpan="2">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endParaRPr lang="lv-LV" sz="1800"/>
                    </a:p>
                  </a:txBody>
                  <a:tcPr marL="51423" marR="51423" marT="0" marB="0" anchor="b"/>
                </a:tc>
                <a:extLst>
                  <a:ext uri="{0D108BD9-81ED-4DB2-BD59-A6C34878D82A}">
                    <a16:rowId xmlns:a16="http://schemas.microsoft.com/office/drawing/2014/main" val="1614689103"/>
                  </a:ext>
                </a:extLst>
              </a:tr>
              <a:tr h="419234">
                <a:tc>
                  <a:txBody>
                    <a:bodyPr/>
                    <a:lstStyle/>
                    <a:p>
                      <a:pPr algn="ctr">
                        <a:lnSpc>
                          <a:spcPct val="115000"/>
                        </a:lnSpc>
                        <a:spcBef>
                          <a:spcPts val="600"/>
                        </a:spcBef>
                        <a:spcAft>
                          <a:spcPts val="0"/>
                        </a:spcAft>
                      </a:pPr>
                      <a:r>
                        <a:rPr lang="lv-LV" sz="1500" dirty="0" err="1">
                          <a:effectLst/>
                        </a:rPr>
                        <a:t>i</a:t>
                      </a:r>
                      <a:r>
                        <a:rPr lang="lv-LV" sz="1500" baseline="-25000" dirty="0" err="1">
                          <a:effectLst/>
                        </a:rPr>
                        <a:t>m</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500" dirty="0" err="1">
                          <a:effectLst/>
                        </a:rPr>
                        <a:t>w</a:t>
                      </a:r>
                      <a:r>
                        <a:rPr lang="lv-LV" sz="1500" baseline="-25000" dirty="0" err="1">
                          <a:effectLst/>
                        </a:rPr>
                        <a:t>n</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gridSpan="2">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pPr algn="l">
                        <a:lnSpc>
                          <a:spcPct val="115000"/>
                        </a:lnSpc>
                        <a:spcBef>
                          <a:spcPts val="600"/>
                        </a:spcBef>
                        <a:spcAft>
                          <a:spcPts val="0"/>
                        </a:spcAft>
                      </a:pPr>
                      <a:r>
                        <a:rPr lang="lv-LV" sz="2400">
                          <a:effectLst/>
                        </a:rPr>
                        <a:t> </a:t>
                      </a:r>
                      <a:endParaRPr lang="lv-LV" sz="240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b"/>
                </a:tc>
                <a:extLst>
                  <a:ext uri="{0D108BD9-81ED-4DB2-BD59-A6C34878D82A}">
                    <a16:rowId xmlns:a16="http://schemas.microsoft.com/office/drawing/2014/main" val="2045337409"/>
                  </a:ext>
                </a:extLst>
              </a:tr>
              <a:tr h="390089">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gn="ctr">
                        <a:lnSpc>
                          <a:spcPct val="115000"/>
                        </a:lnSpc>
                        <a:spcBef>
                          <a:spcPts val="600"/>
                        </a:spcBef>
                        <a:spcAft>
                          <a:spcPts val="0"/>
                        </a:spcAft>
                      </a:pPr>
                      <a:r>
                        <a:rPr lang="lv-LV" sz="1400" dirty="0">
                          <a:effectLst/>
                        </a:rPr>
                        <a:t>∑ 1,0</a:t>
                      </a:r>
                      <a:endParaRPr lang="lv-LV"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ctr"/>
                </a:tc>
                <a:tc>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b"/>
                </a:tc>
                <a:tc>
                  <a:txBody>
                    <a:bodyPr/>
                    <a:lstStyle/>
                    <a:p>
                      <a:pPr>
                        <a:lnSpc>
                          <a:spcPct val="107000"/>
                        </a:lnSpc>
                      </a:pPr>
                      <a:endParaRPr lang="lv-LV" sz="2400" dirty="0">
                        <a:effectLst/>
                        <a:latin typeface="Calibri" panose="020F0502020204030204" pitchFamily="34" charset="0"/>
                        <a:cs typeface="Times New Roman" panose="02020603050405020304" pitchFamily="18" charset="0"/>
                      </a:endParaRPr>
                    </a:p>
                  </a:txBody>
                  <a:tcPr marL="51423" marR="51423" marT="0" marB="0" anchor="b"/>
                </a:tc>
                <a:tc gridSpan="2">
                  <a:txBody>
                    <a:bodyPr/>
                    <a:lstStyle/>
                    <a:p>
                      <a:pPr>
                        <a:lnSpc>
                          <a:spcPct val="107000"/>
                        </a:lnSpc>
                      </a:pPr>
                      <a:endParaRPr lang="lv-LV" sz="2400">
                        <a:effectLst/>
                        <a:latin typeface="Calibri" panose="020F0502020204030204" pitchFamily="34" charset="0"/>
                        <a:cs typeface="Times New Roman" panose="02020603050405020304" pitchFamily="18" charset="0"/>
                      </a:endParaRPr>
                    </a:p>
                  </a:txBody>
                  <a:tcPr marL="51423" marR="51423" marT="0" marB="0" anchor="b"/>
                </a:tc>
                <a:tc hMerge="1">
                  <a:txBody>
                    <a:bodyPr/>
                    <a:lstStyle/>
                    <a:p>
                      <a:endParaRPr lang="lv-LV"/>
                    </a:p>
                  </a:txBody>
                  <a:tcPr/>
                </a:tc>
                <a:tc>
                  <a:txBody>
                    <a:bodyPr/>
                    <a:lstStyle/>
                    <a:p>
                      <a:endParaRPr lang="lv-LV" sz="1800" dirty="0"/>
                    </a:p>
                  </a:txBody>
                  <a:tcPr marL="51423" marR="51423" marT="0" marB="0" anchor="b"/>
                </a:tc>
                <a:extLst>
                  <a:ext uri="{0D108BD9-81ED-4DB2-BD59-A6C34878D82A}">
                    <a16:rowId xmlns:a16="http://schemas.microsoft.com/office/drawing/2014/main" val="1410694897"/>
                  </a:ext>
                </a:extLst>
              </a:tr>
            </a:tbl>
          </a:graphicData>
        </a:graphic>
      </p:graphicFrame>
      <p:sp>
        <p:nvSpPr>
          <p:cNvPr id="6" name="Slide Number Placeholder 5"/>
          <p:cNvSpPr>
            <a:spLocks noGrp="1"/>
          </p:cNvSpPr>
          <p:nvPr>
            <p:ph type="sldNum" sz="quarter" idx="12"/>
          </p:nvPr>
        </p:nvSpPr>
        <p:spPr/>
        <p:txBody>
          <a:bodyPr/>
          <a:lstStyle/>
          <a:p>
            <a:fld id="{22AF5885-8C96-4DA3-88C8-950E9AF394B8}" type="slidenum">
              <a:rPr lang="en-US" smtClean="0"/>
              <a:pPr/>
              <a:t>21</a:t>
            </a:fld>
            <a:endParaRPr lang="en-US" dirty="0"/>
          </a:p>
        </p:txBody>
      </p:sp>
      <p:sp>
        <p:nvSpPr>
          <p:cNvPr id="3" name="Oval 2"/>
          <p:cNvSpPr/>
          <p:nvPr/>
        </p:nvSpPr>
        <p:spPr>
          <a:xfrm>
            <a:off x="5158110" y="2317247"/>
            <a:ext cx="875297" cy="3556490"/>
          </a:xfrm>
          <a:prstGeom prst="ellips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5425881" y="2089488"/>
            <a:ext cx="607526" cy="300082"/>
          </a:xfrm>
          <a:prstGeom prst="rect">
            <a:avLst/>
          </a:prstGeom>
          <a:noFill/>
        </p:spPr>
        <p:txBody>
          <a:bodyPr wrap="square" rtlCol="0">
            <a:spAutoFit/>
          </a:bodyPr>
          <a:lstStyle/>
          <a:p>
            <a:r>
              <a:rPr lang="en-US" sz="1350" b="1" dirty="0">
                <a:solidFill>
                  <a:srgbClr val="009999"/>
                </a:solidFill>
              </a:rPr>
              <a:t>AHP</a:t>
            </a:r>
          </a:p>
        </p:txBody>
      </p:sp>
      <p:sp>
        <p:nvSpPr>
          <p:cNvPr id="8" name="TextBox 7"/>
          <p:cNvSpPr txBox="1"/>
          <p:nvPr/>
        </p:nvSpPr>
        <p:spPr>
          <a:xfrm>
            <a:off x="7875108" y="943052"/>
            <a:ext cx="1064786" cy="300082"/>
          </a:xfrm>
          <a:prstGeom prst="rect">
            <a:avLst/>
          </a:prstGeom>
          <a:solidFill>
            <a:srgbClr val="FFFF00"/>
          </a:solidFill>
        </p:spPr>
        <p:txBody>
          <a:bodyPr wrap="square" rtlCol="0">
            <a:spAutoFit/>
          </a:bodyPr>
          <a:lstStyle/>
          <a:p>
            <a:r>
              <a:rPr lang="en-US" sz="1350" b="1" i="1" dirty="0"/>
              <a:t>TOPSIS</a:t>
            </a:r>
          </a:p>
        </p:txBody>
      </p:sp>
    </p:spTree>
    <p:extLst>
      <p:ext uri="{BB962C8B-B14F-4D97-AF65-F5344CB8AC3E}">
        <p14:creationId xmlns:p14="http://schemas.microsoft.com/office/powerpoint/2010/main" val="339431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71" y="1128837"/>
            <a:ext cx="7089322" cy="566614"/>
          </a:xfrm>
        </p:spPr>
        <p:txBody>
          <a:bodyPr>
            <a:normAutofit/>
          </a:bodyPr>
          <a:lstStyle/>
          <a:p>
            <a:r>
              <a:rPr lang="en-US" sz="2100" dirty="0"/>
              <a:t>Step 2 Standardization of decision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0071" y="2670810"/>
                <a:ext cx="8481848" cy="2953702"/>
              </a:xfrm>
            </p:spPr>
            <p:txBody>
              <a:bodyPr>
                <a:normAutofit/>
              </a:bodyPr>
              <a:lstStyle/>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𝒓</m:t>
                        </m:r>
                      </m:e>
                      <m:sub>
                        <m:r>
                          <a:rPr lang="en-US" sz="1800" b="1" i="1">
                            <a:latin typeface="Cambria Math" panose="02040503050406030204" pitchFamily="18" charset="0"/>
                          </a:rPr>
                          <m:t>𝒂𝒊</m:t>
                        </m:r>
                      </m:sub>
                    </m:sSub>
                    <m:r>
                      <a:rPr lang="en-US" sz="1800" b="1">
                        <a:latin typeface="Cambria Math" panose="02040503050406030204" pitchFamily="18" charset="0"/>
                      </a:rPr>
                      <m:t>=</m:t>
                    </m:r>
                    <m:f>
                      <m:fPr>
                        <m:ctrlPr>
                          <a:rPr lang="en-US" sz="1800" b="1" i="1">
                            <a:latin typeface="Cambria Math" panose="02040503050406030204" pitchFamily="18" charset="0"/>
                          </a:rPr>
                        </m:ctrlPr>
                      </m:fPr>
                      <m:num>
                        <m:sSub>
                          <m:sSubPr>
                            <m:ctrlPr>
                              <a:rPr lang="en-US" sz="1800" b="1" i="1">
                                <a:latin typeface="Cambria Math" panose="02040503050406030204" pitchFamily="18" charset="0"/>
                              </a:rPr>
                            </m:ctrlPr>
                          </m:sSubPr>
                          <m:e>
                            <m:r>
                              <a:rPr lang="en-US" sz="1800" b="1" i="1">
                                <a:latin typeface="Cambria Math" panose="02040503050406030204" pitchFamily="18" charset="0"/>
                              </a:rPr>
                              <m:t>𝒙</m:t>
                            </m:r>
                          </m:e>
                          <m:sub>
                            <m:r>
                              <a:rPr lang="en-US" sz="1800" b="1" i="1">
                                <a:latin typeface="Cambria Math" panose="02040503050406030204" pitchFamily="18" charset="0"/>
                              </a:rPr>
                              <m:t>𝒂𝒊</m:t>
                            </m:r>
                          </m:sub>
                        </m:sSub>
                      </m:num>
                      <m:den>
                        <m:rad>
                          <m:radPr>
                            <m:degHide m:val="on"/>
                            <m:ctrlPr>
                              <a:rPr lang="en-US" sz="1800" b="1" i="1">
                                <a:latin typeface="Cambria Math" panose="02040503050406030204" pitchFamily="18" charset="0"/>
                              </a:rPr>
                            </m:ctrlPr>
                          </m:radPr>
                          <m:deg/>
                          <m:e>
                            <m:nary>
                              <m:naryPr>
                                <m:chr m:val="∑"/>
                                <m:limLoc m:val="subSup"/>
                                <m:ctrlPr>
                                  <a:rPr lang="en-US" sz="1800" b="1" i="1">
                                    <a:latin typeface="Cambria Math" panose="02040503050406030204" pitchFamily="18" charset="0"/>
                                  </a:rPr>
                                </m:ctrlPr>
                              </m:naryPr>
                              <m:sub>
                                <m:r>
                                  <a:rPr lang="en-US" sz="1800" b="1" i="1">
                                    <a:latin typeface="Cambria Math" panose="02040503050406030204" pitchFamily="18" charset="0"/>
                                  </a:rPr>
                                  <m:t>𝒂</m:t>
                                </m:r>
                                <m:r>
                                  <a:rPr lang="en-US" sz="1800" b="1" i="1">
                                    <a:latin typeface="Cambria Math" panose="02040503050406030204" pitchFamily="18" charset="0"/>
                                  </a:rPr>
                                  <m:t>=</m:t>
                                </m:r>
                                <m:r>
                                  <a:rPr lang="en-US" sz="1800" b="1" i="1">
                                    <a:latin typeface="Cambria Math" panose="02040503050406030204" pitchFamily="18" charset="0"/>
                                  </a:rPr>
                                  <m:t>𝟏</m:t>
                                </m:r>
                              </m:sub>
                              <m:sup>
                                <m:r>
                                  <a:rPr lang="en-US" sz="1800" b="1" i="1">
                                    <a:latin typeface="Cambria Math" panose="02040503050406030204" pitchFamily="18" charset="0"/>
                                  </a:rPr>
                                  <m:t>𝒏</m:t>
                                </m:r>
                              </m:sup>
                              <m:e>
                                <m:sSubSup>
                                  <m:sSubSupPr>
                                    <m:ctrlPr>
                                      <a:rPr lang="en-US" sz="1800" b="1" i="1">
                                        <a:latin typeface="Cambria Math" panose="02040503050406030204" pitchFamily="18" charset="0"/>
                                      </a:rPr>
                                    </m:ctrlPr>
                                  </m:sSubSupPr>
                                  <m:e>
                                    <m:r>
                                      <a:rPr lang="en-US" sz="1800" b="1" i="1">
                                        <a:latin typeface="Cambria Math" panose="02040503050406030204" pitchFamily="18" charset="0"/>
                                      </a:rPr>
                                      <m:t>𝒙</m:t>
                                    </m:r>
                                  </m:e>
                                  <m:sub>
                                    <m:r>
                                      <a:rPr lang="en-US" sz="1800" b="1" i="1">
                                        <a:latin typeface="Cambria Math" panose="02040503050406030204" pitchFamily="18" charset="0"/>
                                      </a:rPr>
                                      <m:t>𝒂𝒊</m:t>
                                    </m:r>
                                  </m:sub>
                                  <m:sup>
                                    <m:r>
                                      <a:rPr lang="en-US" sz="1800" b="1" i="1">
                                        <a:latin typeface="Cambria Math" panose="02040503050406030204" pitchFamily="18" charset="0"/>
                                      </a:rPr>
                                      <m:t>𝟐</m:t>
                                    </m:r>
                                  </m:sup>
                                </m:sSubSup>
                              </m:e>
                            </m:nary>
                          </m:e>
                        </m:rad>
                      </m:den>
                    </m:f>
                  </m:oMath>
                </a14:m>
                <a:r>
                  <a:rPr lang="en-US" sz="1800" b="1" dirty="0"/>
                  <a:t> ,</a:t>
                </a:r>
              </a:p>
              <a:p>
                <a:pPr marL="0" indent="0">
                  <a:buNone/>
                </a:pPr>
                <a:r>
                  <a:rPr lang="en-US" sz="1200" dirty="0"/>
                  <a:t>where</a:t>
                </a:r>
              </a:p>
              <a:p>
                <a:pPr marL="0" indent="0">
                  <a:buNone/>
                </a:pPr>
                <a:r>
                  <a:rPr lang="en-US" sz="1200" i="1" dirty="0"/>
                  <a:t>a</a:t>
                </a:r>
                <a:r>
                  <a:rPr lang="en-US" sz="1200" dirty="0"/>
                  <a:t> 	alternative, </a:t>
                </a:r>
                <a:r>
                  <a:rPr lang="en-US" sz="1200" i="1" dirty="0"/>
                  <a:t>a= </a:t>
                </a:r>
                <a:r>
                  <a:rPr lang="en-US" sz="1200" dirty="0"/>
                  <a:t>1,.</a:t>
                </a:r>
                <a:r>
                  <a:rPr lang="en-US" sz="1200" i="1" dirty="0"/>
                  <a:t>..,n</a:t>
                </a:r>
              </a:p>
              <a:p>
                <a:pPr marL="0" indent="0">
                  <a:buNone/>
                </a:pPr>
                <a:r>
                  <a:rPr lang="en-US" sz="1200" i="1" dirty="0" err="1"/>
                  <a:t>i</a:t>
                </a:r>
                <a:r>
                  <a:rPr lang="en-US" sz="1200" dirty="0"/>
                  <a:t> 	criteria, </a:t>
                </a:r>
                <a:r>
                  <a:rPr lang="en-US" sz="1200" i="1" dirty="0" err="1"/>
                  <a:t>i</a:t>
                </a:r>
                <a:r>
                  <a:rPr lang="en-US" sz="1200" i="1" dirty="0"/>
                  <a:t>=</a:t>
                </a:r>
                <a:r>
                  <a:rPr lang="en-US" sz="1200" dirty="0"/>
                  <a:t>1,.</a:t>
                </a:r>
                <a:r>
                  <a:rPr lang="en-US" sz="1200" i="1" dirty="0"/>
                  <a:t>..,m</a:t>
                </a:r>
              </a:p>
              <a:p>
                <a:pPr marL="0" indent="0">
                  <a:buNone/>
                </a:pPr>
                <a:r>
                  <a:rPr lang="en-US" sz="1200" i="1" dirty="0"/>
                  <a:t>r</a:t>
                </a:r>
                <a:r>
                  <a:rPr lang="en-US" sz="1200" i="1" baseline="-25000" dirty="0"/>
                  <a:t>ai</a:t>
                </a:r>
                <a:r>
                  <a:rPr lang="en-US" sz="1200" baseline="-25000" dirty="0"/>
                  <a:t> </a:t>
                </a:r>
                <a:r>
                  <a:rPr lang="en-US" sz="1200" dirty="0"/>
                  <a:t>	normalized criteria value</a:t>
                </a:r>
                <a:endParaRPr lang="en-US" sz="135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0071" y="2670810"/>
                <a:ext cx="8481848" cy="2953702"/>
              </a:xfrm>
              <a:blipFill>
                <a:blip r:embed="rId3"/>
                <a:stretch>
                  <a:fillRect l="-72" t="-1856"/>
                </a:stretch>
              </a:blipFill>
            </p:spPr>
            <p:txBody>
              <a:bodyPr/>
              <a:lstStyle/>
              <a:p>
                <a:r>
                  <a:rPr lang="en-US">
                    <a:noFill/>
                  </a:rPr>
                  <a:t> </a:t>
                </a:r>
              </a:p>
            </p:txBody>
          </p:sp>
        </mc:Fallback>
      </mc:AlternateContent>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lv-LV"/>
            </a:defPPr>
            <a:lvl1pPr marL="0" algn="ctr"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v-LV"/>
              <a:t>RTU EEF Vides aizsardzības un siltuma sistēmu institūts</a:t>
            </a:r>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22</a:t>
            </a:fld>
            <a:endParaRPr lang="en-US" dirty="0"/>
          </a:p>
        </p:txBody>
      </p:sp>
      <p:graphicFrame>
        <p:nvGraphicFramePr>
          <p:cNvPr id="12" name="Table 11"/>
          <p:cNvGraphicFramePr>
            <a:graphicFrameLocks noGrp="1"/>
          </p:cNvGraphicFramePr>
          <p:nvPr/>
        </p:nvGraphicFramePr>
        <p:xfrm>
          <a:off x="3352800" y="2670811"/>
          <a:ext cx="5499118" cy="2595101"/>
        </p:xfrm>
        <a:graphic>
          <a:graphicData uri="http://schemas.openxmlformats.org/drawingml/2006/table">
            <a:tbl>
              <a:tblPr>
                <a:tableStyleId>{2D5ABB26-0587-4C30-8999-92F81FD0307C}</a:tableStyleId>
              </a:tblPr>
              <a:tblGrid>
                <a:gridCol w="838577">
                  <a:extLst>
                    <a:ext uri="{9D8B030D-6E8A-4147-A177-3AD203B41FA5}">
                      <a16:colId xmlns:a16="http://schemas.microsoft.com/office/drawing/2014/main" val="2559501412"/>
                    </a:ext>
                  </a:extLst>
                </a:gridCol>
                <a:gridCol w="580552">
                  <a:extLst>
                    <a:ext uri="{9D8B030D-6E8A-4147-A177-3AD203B41FA5}">
                      <a16:colId xmlns:a16="http://schemas.microsoft.com/office/drawing/2014/main" val="1522237480"/>
                    </a:ext>
                  </a:extLst>
                </a:gridCol>
                <a:gridCol w="693437">
                  <a:extLst>
                    <a:ext uri="{9D8B030D-6E8A-4147-A177-3AD203B41FA5}">
                      <a16:colId xmlns:a16="http://schemas.microsoft.com/office/drawing/2014/main" val="1407190424"/>
                    </a:ext>
                  </a:extLst>
                </a:gridCol>
                <a:gridCol w="779866">
                  <a:extLst>
                    <a:ext uri="{9D8B030D-6E8A-4147-A177-3AD203B41FA5}">
                      <a16:colId xmlns:a16="http://schemas.microsoft.com/office/drawing/2014/main" val="3920362232"/>
                    </a:ext>
                  </a:extLst>
                </a:gridCol>
                <a:gridCol w="767911">
                  <a:extLst>
                    <a:ext uri="{9D8B030D-6E8A-4147-A177-3AD203B41FA5}">
                      <a16:colId xmlns:a16="http://schemas.microsoft.com/office/drawing/2014/main" val="4068869260"/>
                    </a:ext>
                  </a:extLst>
                </a:gridCol>
                <a:gridCol w="562246">
                  <a:extLst>
                    <a:ext uri="{9D8B030D-6E8A-4147-A177-3AD203B41FA5}">
                      <a16:colId xmlns:a16="http://schemas.microsoft.com/office/drawing/2014/main" val="2017455681"/>
                    </a:ext>
                  </a:extLst>
                </a:gridCol>
                <a:gridCol w="562246">
                  <a:extLst>
                    <a:ext uri="{9D8B030D-6E8A-4147-A177-3AD203B41FA5}">
                      <a16:colId xmlns:a16="http://schemas.microsoft.com/office/drawing/2014/main" val="2365132180"/>
                    </a:ext>
                  </a:extLst>
                </a:gridCol>
                <a:gridCol w="714283">
                  <a:extLst>
                    <a:ext uri="{9D8B030D-6E8A-4147-A177-3AD203B41FA5}">
                      <a16:colId xmlns:a16="http://schemas.microsoft.com/office/drawing/2014/main" val="569478153"/>
                    </a:ext>
                  </a:extLst>
                </a:gridCol>
              </a:tblGrid>
              <a:tr h="211895">
                <a:tc>
                  <a:txBody>
                    <a:bodyPr/>
                    <a:lstStyle/>
                    <a:p>
                      <a:pPr algn="l" fontAlgn="b"/>
                      <a:r>
                        <a:rPr lang="en-US" sz="1200" u="none" strike="noStrike" noProof="0" dirty="0">
                          <a:effectLst/>
                        </a:rPr>
                        <a:t> </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gridSpan="2">
                  <a:txBody>
                    <a:bodyPr/>
                    <a:lstStyle/>
                    <a:p>
                      <a:pPr algn="l" fontAlgn="b"/>
                      <a:r>
                        <a:rPr lang="en-US" sz="1200" u="none" strike="noStrike" noProof="0" dirty="0">
                          <a:effectLst/>
                        </a:rPr>
                        <a:t>Alternatives</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hMerge="1">
                  <a:txBody>
                    <a:bodyPr/>
                    <a:lstStyle/>
                    <a:p>
                      <a:endParaRPr lang="en-GB"/>
                    </a:p>
                  </a:txBody>
                  <a:tcPr/>
                </a:tc>
                <a:tc>
                  <a:txBody>
                    <a:bodyPr/>
                    <a:lstStyle/>
                    <a:p>
                      <a:pPr algn="l" fontAlgn="b"/>
                      <a:r>
                        <a:rPr lang="en-US" sz="1200" u="none" strike="noStrike" noProof="0" dirty="0">
                          <a:effectLst/>
                        </a:rPr>
                        <a:t> </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l" fontAlgn="b"/>
                      <a:r>
                        <a:rPr lang="en-US" sz="1200" u="none" strike="noStrike" noProof="0" dirty="0">
                          <a:effectLst/>
                        </a:rPr>
                        <a:t> </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gridSpan="3">
                  <a:txBody>
                    <a:bodyPr/>
                    <a:lstStyle/>
                    <a:p>
                      <a:pPr algn="l" fontAlgn="b"/>
                      <a:r>
                        <a:rPr lang="en-US" sz="1200" u="none" strike="noStrike" noProof="0" dirty="0">
                          <a:effectLst/>
                        </a:rPr>
                        <a:t>Standardized decision matrix</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7855345"/>
                  </a:ext>
                </a:extLst>
              </a:tr>
              <a:tr h="264869">
                <a:tc>
                  <a:txBody>
                    <a:bodyPr/>
                    <a:lstStyle/>
                    <a:p>
                      <a:pPr algn="l" fontAlgn="b"/>
                      <a:r>
                        <a:rPr lang="en-US" sz="1200" u="none" strike="noStrike" noProof="0" dirty="0">
                          <a:effectLst/>
                        </a:rPr>
                        <a:t> </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ctr" rtl="0" fontAlgn="ctr"/>
                      <a:r>
                        <a:rPr lang="en-US" sz="1400" u="none" strike="noStrike" noProof="0" dirty="0">
                          <a:effectLst/>
                        </a:rPr>
                        <a:t>x</a:t>
                      </a:r>
                      <a:r>
                        <a:rPr lang="en-US" sz="1400" u="none" strike="noStrike" baseline="-25000" noProof="0" dirty="0">
                          <a:effectLst/>
                        </a:rPr>
                        <a:t>a1</a:t>
                      </a:r>
                      <a:endParaRPr lang="en-US" sz="1400" b="1"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x</a:t>
                      </a:r>
                      <a:r>
                        <a:rPr lang="en-US" sz="1400" u="none" strike="noStrike" baseline="-25000" noProof="0" dirty="0">
                          <a:effectLst/>
                        </a:rPr>
                        <a:t>a2</a:t>
                      </a:r>
                      <a:endParaRPr lang="en-US" sz="1400" b="1"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x</a:t>
                      </a:r>
                      <a:r>
                        <a:rPr lang="en-US" sz="1400" u="none" strike="noStrike" baseline="-25000" noProof="0" dirty="0">
                          <a:effectLst/>
                        </a:rPr>
                        <a:t>a3</a:t>
                      </a:r>
                      <a:endParaRPr lang="en-US" sz="1400" b="1"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 </a:t>
                      </a:r>
                      <a:endParaRPr lang="en-US" sz="1400" b="1"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r</a:t>
                      </a:r>
                      <a:r>
                        <a:rPr lang="en-US" sz="1400" u="none" strike="noStrike" baseline="-25000" noProof="0" dirty="0">
                          <a:effectLst/>
                        </a:rPr>
                        <a:t>ai1</a:t>
                      </a:r>
                      <a:endParaRPr lang="en-US" sz="1400" b="0"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r</a:t>
                      </a:r>
                      <a:r>
                        <a:rPr lang="en-US" sz="1400" u="none" strike="noStrike" baseline="-25000" noProof="0" dirty="0">
                          <a:effectLst/>
                        </a:rPr>
                        <a:t>ai2</a:t>
                      </a:r>
                      <a:endParaRPr lang="en-US" sz="1400" b="0"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r>
                        <a:rPr lang="en-US" sz="1400" u="none" strike="noStrike" noProof="0" dirty="0">
                          <a:effectLst/>
                        </a:rPr>
                        <a:t>r</a:t>
                      </a:r>
                      <a:r>
                        <a:rPr lang="en-US" sz="1400" u="none" strike="noStrike" baseline="-25000" noProof="0" dirty="0">
                          <a:effectLst/>
                        </a:rPr>
                        <a:t>ai3</a:t>
                      </a:r>
                      <a:endParaRPr lang="en-US" sz="1400" b="0" i="1" u="none" strike="noStrike" noProof="0"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873937027"/>
                  </a:ext>
                </a:extLst>
              </a:tr>
              <a:tr h="391351">
                <a:tc>
                  <a:txBody>
                    <a:bodyPr/>
                    <a:lstStyle/>
                    <a:p>
                      <a:pPr algn="l" fontAlgn="b"/>
                      <a:r>
                        <a:rPr lang="en-US" sz="1200" u="none" strike="noStrike" noProof="0" dirty="0">
                          <a:effectLst/>
                        </a:rPr>
                        <a:t>Criteria</a:t>
                      </a:r>
                      <a:endParaRPr lang="en-US" sz="1200" b="1"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u="none" strike="noStrike" noProof="0" dirty="0">
                          <a:effectLst/>
                        </a:rPr>
                        <a:t>Train</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u="none" strike="noStrike" noProof="0" dirty="0">
                          <a:effectLst/>
                        </a:rPr>
                        <a:t>Bus</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1200" u="none" strike="noStrike" noProof="0" dirty="0">
                          <a:effectLst/>
                        </a:rPr>
                        <a:t>Baltic taxi</a:t>
                      </a:r>
                      <a:endParaRPr lang="en-US" sz="1200" b="0" i="0" u="none" strike="noStrike" noProof="0" dirty="0">
                        <a:solidFill>
                          <a:srgbClr val="000000"/>
                        </a:solidFill>
                        <a:effectLst/>
                        <a:latin typeface="Calibri" panose="020F0502020204030204" pitchFamily="34" charset="0"/>
                      </a:endParaRPr>
                    </a:p>
                  </a:txBody>
                  <a:tcPr marL="7144" marR="7144" marT="7144" marB="0" anchor="b"/>
                </a:tc>
                <a:tc>
                  <a:txBody>
                    <a:bodyPr/>
                    <a:lstStyle/>
                    <a:p>
                      <a:pPr algn="ctr" rtl="0" fontAlgn="ctr"/>
                      <a:r>
                        <a:rPr lang="en-US" sz="1400" u="none" strike="noStrike" noProof="0" dirty="0">
                          <a:effectLst/>
                        </a:rPr>
                        <a:t> </a:t>
                      </a:r>
                      <a:endParaRPr lang="en-US" sz="1400" b="0"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endParaRPr lang="en-US" sz="1400" b="0"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endParaRPr lang="en-US" sz="1400" b="0" i="1" u="none" strike="noStrike" noProof="0" dirty="0">
                        <a:solidFill>
                          <a:srgbClr val="000000"/>
                        </a:solidFill>
                        <a:effectLst/>
                        <a:latin typeface="Calibri" panose="020F0502020204030204" pitchFamily="34" charset="0"/>
                      </a:endParaRPr>
                    </a:p>
                  </a:txBody>
                  <a:tcPr marL="7144" marR="7144" marT="7144" marB="0" anchor="ctr"/>
                </a:tc>
                <a:tc>
                  <a:txBody>
                    <a:bodyPr/>
                    <a:lstStyle/>
                    <a:p>
                      <a:pPr algn="ctr" rtl="0" fontAlgn="ctr"/>
                      <a:endParaRPr lang="en-US" sz="1400" b="0" i="1" u="none" strike="noStrike" noProof="0"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003652633"/>
                  </a:ext>
                </a:extLst>
              </a:tr>
              <a:tr h="254274">
                <a:tc>
                  <a:txBody>
                    <a:bodyPr/>
                    <a:lstStyle/>
                    <a:p>
                      <a:pPr algn="l" fontAlgn="b"/>
                      <a:r>
                        <a:rPr lang="en-US" sz="1200" u="none" strike="noStrike" noProof="0" dirty="0">
                          <a:effectLst/>
                        </a:rPr>
                        <a:t>Price, Euro</a:t>
                      </a:r>
                      <a:endParaRPr lang="en-US" sz="1200" b="1" i="0" u="none" strike="noStrike" noProof="0"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1.33</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2.00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24.40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24.52</a:t>
                      </a:r>
                      <a:endParaRPr lang="en-US" sz="1200" b="0" i="0" u="none" strike="noStrike" noProof="0" dirty="0">
                        <a:solidFill>
                          <a:srgbClr val="000000"/>
                        </a:solidFill>
                        <a:effectLst/>
                        <a:latin typeface="Calibri" panose="020F0502020204030204" pitchFamily="34" charset="0"/>
                      </a:endParaRPr>
                    </a:p>
                  </a:txBody>
                  <a:tcPr marL="7144" marR="7144" marT="7144" marB="0" anchor="b">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0.05</a:t>
                      </a:r>
                      <a:endParaRPr lang="en-US" sz="1200" b="0" i="0" u="none" strike="noStrike" noProof="0" dirty="0">
                        <a:solidFill>
                          <a:srgbClr val="000000"/>
                        </a:solidFill>
                        <a:effectLst/>
                        <a:latin typeface="Calibri" panose="020F0502020204030204" pitchFamily="34" charset="0"/>
                      </a:endParaRPr>
                    </a:p>
                  </a:txBody>
                  <a:tcPr marL="7144" marR="7144" marT="7144"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0.08</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1.00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5900593"/>
                  </a:ext>
                </a:extLst>
              </a:tr>
              <a:tr h="254274">
                <a:tc>
                  <a:txBody>
                    <a:bodyPr/>
                    <a:lstStyle/>
                    <a:p>
                      <a:pPr algn="l" fontAlgn="b"/>
                      <a:r>
                        <a:rPr lang="en-US" sz="1200" u="none" strike="noStrike" noProof="0" dirty="0">
                          <a:effectLst/>
                        </a:rPr>
                        <a:t>Time, min</a:t>
                      </a:r>
                      <a:endParaRPr lang="en-US" sz="1200" b="1" i="0" u="none" strike="noStrike" noProof="0"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40.00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50.00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30.00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70.71</a:t>
                      </a:r>
                      <a:endParaRPr lang="en-US" sz="1200" b="0" i="0" u="none" strike="noStrike" noProof="0" dirty="0">
                        <a:solidFill>
                          <a:srgbClr val="000000"/>
                        </a:solidFill>
                        <a:effectLst/>
                        <a:latin typeface="Calibri" panose="020F0502020204030204" pitchFamily="34" charset="0"/>
                      </a:endParaRPr>
                    </a:p>
                  </a:txBody>
                  <a:tcPr marL="7144" marR="7144" marT="7144" marB="0" anchor="b">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0.57</a:t>
                      </a:r>
                      <a:endParaRPr lang="en-US" sz="1200" b="0" i="0" u="none" strike="noStrike" noProof="0" dirty="0">
                        <a:solidFill>
                          <a:srgbClr val="000000"/>
                        </a:solidFill>
                        <a:effectLst/>
                        <a:latin typeface="Calibri" panose="020F0502020204030204" pitchFamily="34" charset="0"/>
                      </a:endParaRPr>
                    </a:p>
                  </a:txBody>
                  <a:tcPr marL="7144" marR="7144" marT="7144"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0.71</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0.42</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627063"/>
                  </a:ext>
                </a:extLst>
              </a:tr>
              <a:tr h="635684">
                <a:tc>
                  <a:txBody>
                    <a:bodyPr/>
                    <a:lstStyle/>
                    <a:p>
                      <a:pPr algn="l" fontAlgn="b"/>
                      <a:r>
                        <a:rPr lang="en-US" sz="1200" u="none" strike="noStrike" noProof="0" dirty="0">
                          <a:effectLst/>
                        </a:rPr>
                        <a:t>CO</a:t>
                      </a:r>
                      <a:r>
                        <a:rPr lang="en-US" sz="1200" u="none" strike="noStrike" baseline="-25000" noProof="0" dirty="0">
                          <a:effectLst/>
                        </a:rPr>
                        <a:t>2</a:t>
                      </a:r>
                      <a:r>
                        <a:rPr lang="en-US" sz="1200" u="none" strike="noStrike" noProof="0" dirty="0">
                          <a:effectLst/>
                        </a:rPr>
                        <a:t> emissions g/km/pas</a:t>
                      </a:r>
                      <a:endParaRPr lang="en-US" sz="1200" b="1" i="0" u="none" strike="noStrike" noProof="0"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0.07</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17.30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206.00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206.73</a:t>
                      </a:r>
                      <a:endParaRPr lang="en-US" sz="1200" b="0" i="0" u="none" strike="noStrike" noProof="0" dirty="0">
                        <a:solidFill>
                          <a:srgbClr val="000000"/>
                        </a:solidFill>
                        <a:effectLst/>
                        <a:latin typeface="Calibri" panose="020F0502020204030204" pitchFamily="34" charset="0"/>
                      </a:endParaRPr>
                    </a:p>
                  </a:txBody>
                  <a:tcPr marL="7144" marR="7144" marT="7144" marB="0" anchor="b">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0.08</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u="none" strike="noStrike" noProof="0" dirty="0">
                          <a:effectLst/>
                        </a:rPr>
                        <a:t>1.00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95635"/>
                  </a:ext>
                </a:extLst>
              </a:tr>
              <a:tr h="582754">
                <a:tc>
                  <a:txBody>
                    <a:bodyPr/>
                    <a:lstStyle/>
                    <a:p>
                      <a:pPr algn="l" fontAlgn="b"/>
                      <a:r>
                        <a:rPr lang="en-US" sz="1200" u="none" strike="noStrike" noProof="0" dirty="0">
                          <a:effectLst/>
                        </a:rPr>
                        <a:t>Comfort (evaluation scale 1-10)</a:t>
                      </a:r>
                      <a:endParaRPr lang="en-US" sz="1200" b="1" i="0" u="none" strike="noStrike" noProof="0" dirty="0">
                        <a:solidFill>
                          <a:srgbClr val="000000"/>
                        </a:solidFill>
                        <a:effectLst/>
                        <a:latin typeface="Calibri" panose="020F0502020204030204" pitchFamily="34" charset="0"/>
                      </a:endParaRPr>
                    </a:p>
                  </a:txBody>
                  <a:tcPr marL="7144" marR="7144"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7</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6</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10</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13.60</a:t>
                      </a:r>
                      <a:endParaRPr lang="en-US" sz="1200" b="0" i="0" u="none" strike="noStrike" noProof="0" dirty="0">
                        <a:solidFill>
                          <a:srgbClr val="000000"/>
                        </a:solidFill>
                        <a:effectLst/>
                        <a:latin typeface="Calibri" panose="020F0502020204030204" pitchFamily="34" charset="0"/>
                      </a:endParaRPr>
                    </a:p>
                  </a:txBody>
                  <a:tcPr marL="7144" marR="7144" marT="7144" marB="0" anchor="b">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0.51</a:t>
                      </a:r>
                      <a:endParaRPr lang="en-US" sz="1200" b="0" i="0" u="none" strike="noStrike" noProof="0" dirty="0">
                        <a:solidFill>
                          <a:srgbClr val="000000"/>
                        </a:solidFill>
                        <a:effectLst/>
                        <a:latin typeface="Calibri" panose="020F0502020204030204" pitchFamily="34" charset="0"/>
                      </a:endParaRPr>
                    </a:p>
                  </a:txBody>
                  <a:tcPr marL="7144" marR="7144" marT="7144"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0.44</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noProof="0" dirty="0">
                          <a:effectLst/>
                        </a:rPr>
                        <a:t>0.74</a:t>
                      </a:r>
                      <a:endParaRPr lang="en-US" sz="1200" b="0" i="0" u="none" strike="noStrike" noProof="0"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0765191"/>
                  </a:ext>
                </a:extLst>
              </a:tr>
            </a:tbl>
          </a:graphicData>
        </a:graphic>
      </p:graphicFrame>
      <mc:AlternateContent xmlns:mc="http://schemas.openxmlformats.org/markup-compatibility/2006" xmlns:a14="http://schemas.microsoft.com/office/drawing/2010/main">
        <mc:Choice Requires="a14">
          <p:sp>
            <p:nvSpPr>
              <p:cNvPr id="15" name="Rectangle 14"/>
              <p:cNvSpPr/>
              <p:nvPr/>
            </p:nvSpPr>
            <p:spPr>
              <a:xfrm>
                <a:off x="6227431" y="2904608"/>
                <a:ext cx="772134" cy="501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900" b="1" i="1">
                              <a:latin typeface="Cambria Math" panose="02040503050406030204" pitchFamily="18" charset="0"/>
                            </a:rPr>
                          </m:ctrlPr>
                        </m:radPr>
                        <m:deg/>
                        <m:e>
                          <m:nary>
                            <m:naryPr>
                              <m:chr m:val="∑"/>
                              <m:limLoc m:val="subSup"/>
                              <m:ctrlPr>
                                <a:rPr lang="en-US" sz="900" b="1" i="1">
                                  <a:latin typeface="Cambria Math" panose="02040503050406030204" pitchFamily="18" charset="0"/>
                                </a:rPr>
                              </m:ctrlPr>
                            </m:naryPr>
                            <m:sub>
                              <m:r>
                                <a:rPr lang="en-US" sz="900" b="1" i="1">
                                  <a:latin typeface="Cambria Math" panose="02040503050406030204" pitchFamily="18" charset="0"/>
                                </a:rPr>
                                <m:t>𝒂</m:t>
                              </m:r>
                              <m:r>
                                <a:rPr lang="en-US" sz="900" b="1" i="1">
                                  <a:latin typeface="Cambria Math" panose="02040503050406030204" pitchFamily="18" charset="0"/>
                                </a:rPr>
                                <m:t>=</m:t>
                              </m:r>
                              <m:r>
                                <a:rPr lang="en-US" sz="900" b="1" i="1">
                                  <a:latin typeface="Cambria Math" panose="02040503050406030204" pitchFamily="18" charset="0"/>
                                </a:rPr>
                                <m:t>𝟏</m:t>
                              </m:r>
                            </m:sub>
                            <m:sup>
                              <m:r>
                                <a:rPr lang="en-US" sz="900" b="1" i="1">
                                  <a:latin typeface="Cambria Math" panose="02040503050406030204" pitchFamily="18" charset="0"/>
                                </a:rPr>
                                <m:t>𝒏</m:t>
                              </m:r>
                            </m:sup>
                            <m:e>
                              <m:sSubSup>
                                <m:sSubSupPr>
                                  <m:ctrlPr>
                                    <a:rPr lang="en-US" sz="900" b="1" i="1">
                                      <a:latin typeface="Cambria Math" panose="02040503050406030204" pitchFamily="18" charset="0"/>
                                    </a:rPr>
                                  </m:ctrlPr>
                                </m:sSubSupPr>
                                <m:e>
                                  <m:r>
                                    <a:rPr lang="en-US" sz="900" b="1" i="1">
                                      <a:latin typeface="Cambria Math" panose="02040503050406030204" pitchFamily="18" charset="0"/>
                                    </a:rPr>
                                    <m:t>𝒙</m:t>
                                  </m:r>
                                </m:e>
                                <m:sub>
                                  <m:r>
                                    <a:rPr lang="en-US" sz="900" b="1" i="1">
                                      <a:latin typeface="Cambria Math" panose="02040503050406030204" pitchFamily="18" charset="0"/>
                                    </a:rPr>
                                    <m:t>𝒂𝒊</m:t>
                                  </m:r>
                                </m:sub>
                                <m:sup>
                                  <m:r>
                                    <a:rPr lang="en-US" sz="900" b="1" i="1">
                                      <a:latin typeface="Cambria Math" panose="02040503050406030204" pitchFamily="18" charset="0"/>
                                    </a:rPr>
                                    <m:t>𝟐</m:t>
                                  </m:r>
                                </m:sup>
                              </m:sSubSup>
                            </m:e>
                          </m:nary>
                        </m:e>
                      </m:rad>
                    </m:oMath>
                  </m:oMathPara>
                </a14:m>
                <a:endParaRPr lang="en-US" sz="900" dirty="0"/>
              </a:p>
            </p:txBody>
          </p:sp>
        </mc:Choice>
        <mc:Fallback xmlns="">
          <p:sp>
            <p:nvSpPr>
              <p:cNvPr id="15" name="Rectangle 14"/>
              <p:cNvSpPr>
                <a:spLocks noRot="1" noChangeAspect="1" noMove="1" noResize="1" noEditPoints="1" noAdjustHandles="1" noChangeArrowheads="1" noChangeShapeType="1" noTextEdit="1"/>
              </p:cNvSpPr>
              <p:nvPr/>
            </p:nvSpPr>
            <p:spPr>
              <a:xfrm>
                <a:off x="6227431" y="2904608"/>
                <a:ext cx="772134" cy="501548"/>
              </a:xfrm>
              <a:prstGeom prst="rect">
                <a:avLst/>
              </a:prstGeom>
              <a:blipFill>
                <a:blip r:embed="rId4"/>
                <a:stretch>
                  <a:fillRect l="-33333" t="-80723" r="-61111" b="-132530"/>
                </a:stretch>
              </a:blipFill>
            </p:spPr>
            <p:txBody>
              <a:bodyPr/>
              <a:lstStyle/>
              <a:p>
                <a:r>
                  <a:rPr lang="en-US">
                    <a:noFill/>
                  </a:rPr>
                  <a:t> </a:t>
                </a:r>
              </a:p>
            </p:txBody>
          </p:sp>
        </mc:Fallback>
      </mc:AlternateContent>
      <p:sp>
        <p:nvSpPr>
          <p:cNvPr id="9" name="TextBox 8"/>
          <p:cNvSpPr txBox="1"/>
          <p:nvPr/>
        </p:nvSpPr>
        <p:spPr>
          <a:xfrm>
            <a:off x="7762054" y="1057367"/>
            <a:ext cx="1064786" cy="300082"/>
          </a:xfrm>
          <a:prstGeom prst="rect">
            <a:avLst/>
          </a:prstGeom>
          <a:solidFill>
            <a:srgbClr val="FFFF00"/>
          </a:solidFill>
        </p:spPr>
        <p:txBody>
          <a:bodyPr wrap="square" rtlCol="0">
            <a:spAutoFit/>
          </a:bodyPr>
          <a:lstStyle/>
          <a:p>
            <a:r>
              <a:rPr lang="en-US" sz="1350" b="1" i="1" dirty="0"/>
              <a:t>TOPSIS</a:t>
            </a:r>
          </a:p>
        </p:txBody>
      </p:sp>
      <p:sp>
        <p:nvSpPr>
          <p:cNvPr id="7" name="Rectangle 6"/>
          <p:cNvSpPr/>
          <p:nvPr/>
        </p:nvSpPr>
        <p:spPr>
          <a:xfrm>
            <a:off x="295061" y="2067352"/>
            <a:ext cx="7466993" cy="553998"/>
          </a:xfrm>
          <a:prstGeom prst="rect">
            <a:avLst/>
          </a:prstGeom>
        </p:spPr>
        <p:txBody>
          <a:bodyPr wrap="square">
            <a:spAutoFit/>
          </a:bodyPr>
          <a:lstStyle/>
          <a:p>
            <a:r>
              <a:rPr lang="en-US" sz="1500" dirty="0"/>
              <a:t>Distributive normalization requires that the performances are divided by the square root of the sum of each squared element in a column </a:t>
            </a:r>
          </a:p>
        </p:txBody>
      </p:sp>
      <p:sp>
        <p:nvSpPr>
          <p:cNvPr id="8" name="Rectangle 7"/>
          <p:cNvSpPr/>
          <p:nvPr/>
        </p:nvSpPr>
        <p:spPr>
          <a:xfrm>
            <a:off x="6318297" y="5388313"/>
            <a:ext cx="2044791" cy="300082"/>
          </a:xfrm>
          <a:prstGeom prst="rect">
            <a:avLst/>
          </a:prstGeom>
        </p:spPr>
        <p:txBody>
          <a:bodyPr wrap="none">
            <a:spAutoFit/>
          </a:bodyPr>
          <a:lstStyle/>
          <a:p>
            <a:pPr>
              <a:defRPr/>
            </a:pPr>
            <a:r>
              <a:rPr lang="en-US" sz="1350" i="1" dirty="0">
                <a:solidFill>
                  <a:schemeClr val="bg1">
                    <a:lumMod val="50000"/>
                  </a:schemeClr>
                </a:solidFill>
                <a:latin typeface="Calibri" panose="020F0502020204030204" pitchFamily="34" charset="0"/>
              </a:rPr>
              <a:t>=SQRT(x</a:t>
            </a:r>
            <a:r>
              <a:rPr lang="en-US" sz="1350" i="1" baseline="-25000" dirty="0">
                <a:solidFill>
                  <a:schemeClr val="bg1">
                    <a:lumMod val="50000"/>
                  </a:schemeClr>
                </a:solidFill>
                <a:latin typeface="Calibri" panose="020F0502020204030204" pitchFamily="34" charset="0"/>
              </a:rPr>
              <a:t>ai</a:t>
            </a:r>
            <a:r>
              <a:rPr lang="en-US" sz="1350" i="1" dirty="0">
                <a:solidFill>
                  <a:schemeClr val="bg1">
                    <a:lumMod val="50000"/>
                  </a:schemeClr>
                </a:solidFill>
                <a:latin typeface="Calibri" panose="020F0502020204030204" pitchFamily="34" charset="0"/>
              </a:rPr>
              <a:t>^2+x</a:t>
            </a:r>
            <a:r>
              <a:rPr lang="en-US" sz="1350" i="1" baseline="-25000" dirty="0">
                <a:solidFill>
                  <a:schemeClr val="bg1">
                    <a:lumMod val="50000"/>
                  </a:schemeClr>
                </a:solidFill>
                <a:latin typeface="Calibri" panose="020F0502020204030204" pitchFamily="34" charset="0"/>
              </a:rPr>
              <a:t>a2</a:t>
            </a:r>
            <a:r>
              <a:rPr lang="en-US" sz="1350" i="1" dirty="0">
                <a:solidFill>
                  <a:schemeClr val="bg1">
                    <a:lumMod val="50000"/>
                  </a:schemeClr>
                </a:solidFill>
                <a:latin typeface="Calibri" panose="020F0502020204030204" pitchFamily="34" charset="0"/>
              </a:rPr>
              <a:t>^2+…x</a:t>
            </a:r>
            <a:r>
              <a:rPr lang="en-US" sz="1350" i="1" baseline="-25000" dirty="0">
                <a:solidFill>
                  <a:schemeClr val="bg1">
                    <a:lumMod val="50000"/>
                  </a:schemeClr>
                </a:solidFill>
                <a:latin typeface="Calibri" panose="020F0502020204030204" pitchFamily="34" charset="0"/>
              </a:rPr>
              <a:t>n</a:t>
            </a:r>
            <a:r>
              <a:rPr lang="en-US" sz="1350" i="1" dirty="0">
                <a:solidFill>
                  <a:schemeClr val="bg1">
                    <a:lumMod val="50000"/>
                  </a:schemeClr>
                </a:solidFill>
                <a:latin typeface="Calibri" panose="020F0502020204030204" pitchFamily="34" charset="0"/>
              </a:rPr>
              <a:t>^2)</a:t>
            </a:r>
          </a:p>
        </p:txBody>
      </p:sp>
    </p:spTree>
    <p:extLst>
      <p:ext uri="{BB962C8B-B14F-4D97-AF65-F5344CB8AC3E}">
        <p14:creationId xmlns:p14="http://schemas.microsoft.com/office/powerpoint/2010/main" val="319069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933DD-E7E4-4463-B4D5-5BDBFB015881}" type="datetime1">
              <a:rPr lang="lv-LV" smtClean="0"/>
              <a:pPr/>
              <a:t>17.12.2021</a:t>
            </a:fld>
            <a:endParaRPr lang="en-US" dirty="0"/>
          </a:p>
        </p:txBody>
      </p:sp>
      <p:sp>
        <p:nvSpPr>
          <p:cNvPr id="4" name="Slide Number Placeholder 3"/>
          <p:cNvSpPr>
            <a:spLocks noGrp="1"/>
          </p:cNvSpPr>
          <p:nvPr>
            <p:ph type="sldNum" sz="quarter" idx="12"/>
          </p:nvPr>
        </p:nvSpPr>
        <p:spPr/>
        <p:txBody>
          <a:bodyPr/>
          <a:lstStyle/>
          <a:p>
            <a:fld id="{22AF5885-8C96-4DA3-88C8-950E9AF394B8}" type="slidenum">
              <a:rPr lang="en-US" smtClean="0"/>
              <a:pPr/>
              <a:t>23</a:t>
            </a:fld>
            <a:endParaRPr lang="en-US" dirty="0"/>
          </a:p>
        </p:txBody>
      </p:sp>
      <p:sp>
        <p:nvSpPr>
          <p:cNvPr id="7" name="TextBox 6"/>
          <p:cNvSpPr txBox="1"/>
          <p:nvPr/>
        </p:nvSpPr>
        <p:spPr>
          <a:xfrm>
            <a:off x="7982957" y="923004"/>
            <a:ext cx="1064786" cy="300082"/>
          </a:xfrm>
          <a:prstGeom prst="rect">
            <a:avLst/>
          </a:prstGeom>
          <a:solidFill>
            <a:srgbClr val="FFFF00"/>
          </a:solidFill>
        </p:spPr>
        <p:txBody>
          <a:bodyPr wrap="square" rtlCol="0">
            <a:spAutoFit/>
          </a:bodyPr>
          <a:lstStyle/>
          <a:p>
            <a:r>
              <a:rPr lang="en-US" sz="1350" b="1" dirty="0"/>
              <a:t>AHP</a:t>
            </a:r>
            <a:endParaRPr lang="en-US" sz="1350" b="1" i="1" dirty="0"/>
          </a:p>
        </p:txBody>
      </p:sp>
      <p:graphicFrame>
        <p:nvGraphicFramePr>
          <p:cNvPr id="18" name="Table 17"/>
          <p:cNvGraphicFramePr>
            <a:graphicFrameLocks noGrp="1"/>
          </p:cNvGraphicFramePr>
          <p:nvPr/>
        </p:nvGraphicFramePr>
        <p:xfrm>
          <a:off x="465364" y="1643909"/>
          <a:ext cx="7960181" cy="2308860"/>
        </p:xfrm>
        <a:graphic>
          <a:graphicData uri="http://schemas.openxmlformats.org/drawingml/2006/table">
            <a:tbl>
              <a:tblPr firstRow="1" bandRow="1">
                <a:tableStyleId>{C083E6E3-FA7D-4D7B-A595-EF9225AFEA82}</a:tableStyleId>
              </a:tblPr>
              <a:tblGrid>
                <a:gridCol w="686103">
                  <a:extLst>
                    <a:ext uri="{9D8B030D-6E8A-4147-A177-3AD203B41FA5}">
                      <a16:colId xmlns:a16="http://schemas.microsoft.com/office/drawing/2014/main" val="1150315032"/>
                    </a:ext>
                  </a:extLst>
                </a:gridCol>
                <a:gridCol w="778934">
                  <a:extLst>
                    <a:ext uri="{9D8B030D-6E8A-4147-A177-3AD203B41FA5}">
                      <a16:colId xmlns:a16="http://schemas.microsoft.com/office/drawing/2014/main" val="3326407043"/>
                    </a:ext>
                  </a:extLst>
                </a:gridCol>
                <a:gridCol w="1845733">
                  <a:extLst>
                    <a:ext uri="{9D8B030D-6E8A-4147-A177-3AD203B41FA5}">
                      <a16:colId xmlns:a16="http://schemas.microsoft.com/office/drawing/2014/main" val="2570113680"/>
                    </a:ext>
                  </a:extLst>
                </a:gridCol>
                <a:gridCol w="1083734">
                  <a:extLst>
                    <a:ext uri="{9D8B030D-6E8A-4147-A177-3AD203B41FA5}">
                      <a16:colId xmlns:a16="http://schemas.microsoft.com/office/drawing/2014/main" val="1999296113"/>
                    </a:ext>
                  </a:extLst>
                </a:gridCol>
                <a:gridCol w="1845734">
                  <a:extLst>
                    <a:ext uri="{9D8B030D-6E8A-4147-A177-3AD203B41FA5}">
                      <a16:colId xmlns:a16="http://schemas.microsoft.com/office/drawing/2014/main" val="2307893947"/>
                    </a:ext>
                  </a:extLst>
                </a:gridCol>
                <a:gridCol w="872067">
                  <a:extLst>
                    <a:ext uri="{9D8B030D-6E8A-4147-A177-3AD203B41FA5}">
                      <a16:colId xmlns:a16="http://schemas.microsoft.com/office/drawing/2014/main" val="3860117089"/>
                    </a:ext>
                  </a:extLst>
                </a:gridCol>
                <a:gridCol w="847876">
                  <a:extLst>
                    <a:ext uri="{9D8B030D-6E8A-4147-A177-3AD203B41FA5}">
                      <a16:colId xmlns:a16="http://schemas.microsoft.com/office/drawing/2014/main" val="12307573"/>
                    </a:ext>
                  </a:extLst>
                </a:gridCol>
              </a:tblGrid>
              <a:tr h="525780">
                <a:tc>
                  <a:txBody>
                    <a:bodyPr/>
                    <a:lstStyle/>
                    <a:p>
                      <a:endParaRPr lang="en-US" sz="1500" noProof="0" dirty="0"/>
                    </a:p>
                  </a:txBody>
                  <a:tcPr marL="68580" marR="68580" marT="34290" marB="34290"/>
                </a:tc>
                <a:tc>
                  <a:txBody>
                    <a:bodyPr/>
                    <a:lstStyle/>
                    <a:p>
                      <a:r>
                        <a:rPr lang="en-US" sz="1500" noProof="0" dirty="0"/>
                        <a:t>Criteria</a:t>
                      </a:r>
                      <a:endParaRPr lang="en-US" sz="1500" noProof="0" dirty="0">
                        <a:solidFill>
                          <a:schemeClr val="tx1"/>
                        </a:solidFill>
                      </a:endParaRPr>
                    </a:p>
                  </a:txBody>
                  <a:tcPr marL="68580" marR="68580" marT="34290" marB="34290"/>
                </a:tc>
                <a:tc>
                  <a:txBody>
                    <a:bodyPr/>
                    <a:lstStyle/>
                    <a:p>
                      <a:r>
                        <a:rPr lang="en-US" sz="1500" noProof="0" dirty="0"/>
                        <a:t>More important than</a:t>
                      </a:r>
                      <a:endParaRPr lang="en-US" sz="1500" noProof="0" dirty="0">
                        <a:solidFill>
                          <a:schemeClr val="tx1"/>
                        </a:solidFill>
                      </a:endParaRPr>
                    </a:p>
                  </a:txBody>
                  <a:tcPr marL="68580" marR="68580" marT="34290" marB="34290"/>
                </a:tc>
                <a:tc>
                  <a:txBody>
                    <a:bodyPr/>
                    <a:lstStyle/>
                    <a:p>
                      <a:pPr algn="ctr"/>
                      <a:r>
                        <a:rPr lang="en-US" sz="1500" noProof="0" dirty="0"/>
                        <a:t>Equally important</a:t>
                      </a:r>
                      <a:endParaRPr lang="en-US" sz="1500" noProof="0" dirty="0">
                        <a:solidFill>
                          <a:schemeClr val="tx1"/>
                        </a:solidFill>
                      </a:endParaRPr>
                    </a:p>
                  </a:txBody>
                  <a:tcPr marL="68580" marR="68580" marT="34290" marB="34290"/>
                </a:tc>
                <a:tc>
                  <a:txBody>
                    <a:bodyPr/>
                    <a:lstStyle/>
                    <a:p>
                      <a:r>
                        <a:rPr lang="en-US" sz="1500" noProof="0" dirty="0"/>
                        <a:t>Less important than</a:t>
                      </a:r>
                      <a:endParaRPr lang="en-US" sz="1500" noProof="0" dirty="0">
                        <a:solidFill>
                          <a:schemeClr val="tx1"/>
                        </a:solidFill>
                      </a:endParaRPr>
                    </a:p>
                  </a:txBody>
                  <a:tcPr marL="68580" marR="68580" marT="34290" marB="34290"/>
                </a:tc>
                <a:tc>
                  <a:txBody>
                    <a:bodyPr/>
                    <a:lstStyle/>
                    <a:p>
                      <a:r>
                        <a:rPr lang="en-US" sz="1500" noProof="0" dirty="0"/>
                        <a:t>Criteria</a:t>
                      </a:r>
                      <a:endParaRPr lang="en-US" sz="1500" noProof="0" dirty="0">
                        <a:solidFill>
                          <a:schemeClr val="tx1"/>
                        </a:solidFill>
                      </a:endParaRPr>
                    </a:p>
                  </a:txBody>
                  <a:tcPr marL="68580" marR="68580" marT="34290" marB="34290"/>
                </a:tc>
                <a:tc>
                  <a:txBody>
                    <a:bodyPr/>
                    <a:lstStyle/>
                    <a:p>
                      <a:endParaRPr lang="en-US" sz="1500" noProof="0" dirty="0"/>
                    </a:p>
                  </a:txBody>
                  <a:tcPr marL="68580" marR="68580" marT="34290" marB="34290"/>
                </a:tc>
                <a:extLst>
                  <a:ext uri="{0D108BD9-81ED-4DB2-BD59-A6C34878D82A}">
                    <a16:rowId xmlns:a16="http://schemas.microsoft.com/office/drawing/2014/main" val="1755558158"/>
                  </a:ext>
                </a:extLst>
              </a:tr>
              <a:tr h="297180">
                <a:tc>
                  <a:txBody>
                    <a:bodyPr/>
                    <a:lstStyle/>
                    <a:p>
                      <a:pPr algn="ctr"/>
                      <a:r>
                        <a:rPr lang="en-US" sz="1500" noProof="0" dirty="0"/>
                        <a:t>Price</a:t>
                      </a:r>
                      <a:endParaRPr lang="en-US" sz="1500" i="1" noProof="0" dirty="0"/>
                    </a:p>
                  </a:txBody>
                  <a:tcPr marL="68580" marR="68580" marT="34290" marB="34290"/>
                </a:tc>
                <a:tc>
                  <a:txBody>
                    <a:bodyPr/>
                    <a:lstStyle/>
                    <a:p>
                      <a:pPr algn="ctr"/>
                      <a:r>
                        <a:rPr lang="en-US" sz="1500" noProof="0" dirty="0"/>
                        <a:t>i1</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algn="ctr"/>
                      <a:r>
                        <a:rPr lang="en-US" sz="1500" noProof="0" dirty="0"/>
                        <a:t>2  3  4  5  6  7  8  9 </a:t>
                      </a:r>
                    </a:p>
                  </a:txBody>
                  <a:tcPr marL="68580" marR="68580" marT="34290" marB="34290"/>
                </a:tc>
                <a:tc>
                  <a:txBody>
                    <a:bodyPr/>
                    <a:lstStyle/>
                    <a:p>
                      <a:pPr algn="ctr"/>
                      <a:r>
                        <a:rPr lang="en-US" sz="1500" noProof="0" dirty="0"/>
                        <a:t>i2</a:t>
                      </a:r>
                      <a:endParaRPr lang="en-US" sz="1500" i="1"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Time</a:t>
                      </a:r>
                      <a:endParaRPr lang="en-US" sz="1500" i="1" noProof="0" dirty="0"/>
                    </a:p>
                  </a:txBody>
                  <a:tcPr marL="68580" marR="68580" marT="34290" marB="34290"/>
                </a:tc>
                <a:extLst>
                  <a:ext uri="{0D108BD9-81ED-4DB2-BD59-A6C34878D82A}">
                    <a16:rowId xmlns:a16="http://schemas.microsoft.com/office/drawing/2014/main" val="3935595573"/>
                  </a:ext>
                </a:extLst>
              </a:tr>
              <a:tr h="297180">
                <a:tc>
                  <a:txBody>
                    <a:bodyPr/>
                    <a:lstStyle/>
                    <a:p>
                      <a:pPr algn="ctr"/>
                      <a:r>
                        <a:rPr lang="en-US" sz="1500" noProof="0" dirty="0"/>
                        <a:t>Price</a:t>
                      </a:r>
                      <a:endParaRPr lang="en-US" sz="1500" i="1" noProof="0" dirty="0"/>
                    </a:p>
                  </a:txBody>
                  <a:tcPr marL="68580" marR="68580" marT="34290" marB="34290"/>
                </a:tc>
                <a:tc>
                  <a:txBody>
                    <a:bodyPr/>
                    <a:lstStyle/>
                    <a:p>
                      <a:pPr algn="ctr"/>
                      <a:r>
                        <a:rPr lang="en-US" sz="1500" noProof="0" dirty="0"/>
                        <a:t>i1</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2  3  4  5  6  7  8  9 </a:t>
                      </a:r>
                    </a:p>
                  </a:txBody>
                  <a:tcPr marL="68580" marR="68580" marT="34290" marB="34290"/>
                </a:tc>
                <a:tc>
                  <a:txBody>
                    <a:bodyPr/>
                    <a:lstStyle/>
                    <a:p>
                      <a:pPr algn="ctr"/>
                      <a:r>
                        <a:rPr lang="en-US" sz="1500" noProof="0" dirty="0"/>
                        <a:t>i3</a:t>
                      </a:r>
                      <a:endParaRPr lang="en-US" sz="1500" i="1"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CO</a:t>
                      </a:r>
                      <a:r>
                        <a:rPr lang="en-US" sz="1500" baseline="-25000" noProof="0" dirty="0"/>
                        <a:t>2</a:t>
                      </a:r>
                      <a:endParaRPr lang="en-US" sz="1500" i="1" baseline="-25000" noProof="0" dirty="0"/>
                    </a:p>
                  </a:txBody>
                  <a:tcPr marL="68580" marR="68580" marT="34290" marB="34290"/>
                </a:tc>
                <a:extLst>
                  <a:ext uri="{0D108BD9-81ED-4DB2-BD59-A6C34878D82A}">
                    <a16:rowId xmlns:a16="http://schemas.microsoft.com/office/drawing/2014/main" val="2357719811"/>
                  </a:ext>
                </a:extLst>
              </a:tr>
              <a:tr h="297180">
                <a:tc>
                  <a:txBody>
                    <a:bodyPr/>
                    <a:lstStyle/>
                    <a:p>
                      <a:pPr algn="ctr"/>
                      <a:r>
                        <a:rPr lang="en-US" sz="1500" noProof="0" dirty="0"/>
                        <a:t>Price</a:t>
                      </a:r>
                      <a:endParaRPr lang="en-US" sz="1500" i="1" noProof="0" dirty="0"/>
                    </a:p>
                  </a:txBody>
                  <a:tcPr marL="68580" marR="68580" marT="34290" marB="34290"/>
                </a:tc>
                <a:tc>
                  <a:txBody>
                    <a:bodyPr/>
                    <a:lstStyle/>
                    <a:p>
                      <a:pPr algn="ctr"/>
                      <a:r>
                        <a:rPr lang="en-US" sz="1500" noProof="0" dirty="0"/>
                        <a:t>i1</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2  3  4  5  6  7  8  9 </a:t>
                      </a:r>
                    </a:p>
                  </a:txBody>
                  <a:tcPr marL="68580" marR="68580" marT="34290" marB="34290"/>
                </a:tc>
                <a:tc>
                  <a:txBody>
                    <a:bodyPr/>
                    <a:lstStyle/>
                    <a:p>
                      <a:pPr algn="ctr"/>
                      <a:r>
                        <a:rPr lang="en-US" sz="1500" noProof="0" dirty="0"/>
                        <a:t>i4</a:t>
                      </a:r>
                      <a:endParaRPr lang="en-US" sz="1500" i="1" noProof="0" dirty="0"/>
                    </a:p>
                  </a:txBody>
                  <a:tcPr marL="68580" marR="68580" marT="34290" marB="34290"/>
                </a:tc>
                <a:tc>
                  <a:txBody>
                    <a:bodyPr/>
                    <a:lstStyle/>
                    <a:p>
                      <a:pPr algn="ctr"/>
                      <a:r>
                        <a:rPr lang="en-US" sz="1500" noProof="0" dirty="0"/>
                        <a:t>Comfort</a:t>
                      </a:r>
                      <a:endParaRPr lang="en-US" sz="1500" i="1" noProof="0" dirty="0"/>
                    </a:p>
                  </a:txBody>
                  <a:tcPr marL="68580" marR="68580" marT="34290" marB="34290"/>
                </a:tc>
                <a:extLst>
                  <a:ext uri="{0D108BD9-81ED-4DB2-BD59-A6C34878D82A}">
                    <a16:rowId xmlns:a16="http://schemas.microsoft.com/office/drawing/2014/main" val="2321400081"/>
                  </a:ext>
                </a:extLst>
              </a:tr>
              <a:tr h="2971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Time</a:t>
                      </a:r>
                      <a:endParaRPr lang="en-US" sz="1500" i="1"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i2</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2  3  4  5  6  7  8  9 </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i3</a:t>
                      </a:r>
                      <a:endParaRPr lang="en-US" sz="1500" i="1"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CO</a:t>
                      </a:r>
                      <a:r>
                        <a:rPr lang="en-US" sz="1500" baseline="-25000" noProof="0" dirty="0"/>
                        <a:t>2</a:t>
                      </a:r>
                      <a:endParaRPr lang="en-US" sz="1500" i="1" baseline="-25000" noProof="0" dirty="0"/>
                    </a:p>
                  </a:txBody>
                  <a:tcPr marL="68580" marR="68580" marT="34290" marB="34290"/>
                </a:tc>
                <a:extLst>
                  <a:ext uri="{0D108BD9-81ED-4DB2-BD59-A6C34878D82A}">
                    <a16:rowId xmlns:a16="http://schemas.microsoft.com/office/drawing/2014/main" val="506598874"/>
                  </a:ext>
                </a:extLst>
              </a:tr>
              <a:tr h="2971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Time</a:t>
                      </a:r>
                      <a:endParaRPr lang="en-US" sz="1500" i="1"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i2</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2  3  4  5  6  7  8  9 </a:t>
                      </a:r>
                    </a:p>
                  </a:txBody>
                  <a:tcPr marL="68580" marR="68580" marT="34290" marB="34290"/>
                </a:tc>
                <a:tc>
                  <a:txBody>
                    <a:bodyPr/>
                    <a:lstStyle/>
                    <a:p>
                      <a:pPr algn="ctr"/>
                      <a:r>
                        <a:rPr lang="en-US" sz="1500" noProof="0" dirty="0"/>
                        <a:t>i4</a:t>
                      </a:r>
                      <a:endParaRPr lang="en-US" sz="1500" i="1" noProof="0" dirty="0"/>
                    </a:p>
                  </a:txBody>
                  <a:tcPr marL="68580" marR="68580" marT="34290" marB="34290"/>
                </a:tc>
                <a:tc>
                  <a:txBody>
                    <a:bodyPr/>
                    <a:lstStyle/>
                    <a:p>
                      <a:pPr algn="ctr"/>
                      <a:r>
                        <a:rPr lang="en-US" sz="1500" noProof="0" dirty="0"/>
                        <a:t>Comfort</a:t>
                      </a:r>
                      <a:endParaRPr lang="en-US" sz="1500" i="1" noProof="0" dirty="0"/>
                    </a:p>
                  </a:txBody>
                  <a:tcPr marL="68580" marR="68580" marT="34290" marB="34290"/>
                </a:tc>
                <a:extLst>
                  <a:ext uri="{0D108BD9-81ED-4DB2-BD59-A6C34878D82A}">
                    <a16:rowId xmlns:a16="http://schemas.microsoft.com/office/drawing/2014/main" val="3323757058"/>
                  </a:ext>
                </a:extLst>
              </a:tr>
              <a:tr h="2971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CO</a:t>
                      </a:r>
                      <a:r>
                        <a:rPr lang="en-US" sz="1500" baseline="-25000" noProof="0" dirty="0"/>
                        <a:t>2</a:t>
                      </a:r>
                      <a:endParaRPr lang="en-US" sz="1500" i="1" baseline="-25000" noProof="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i3</a:t>
                      </a:r>
                      <a:endParaRPr lang="en-US" sz="1500" i="1" noProof="0" dirty="0"/>
                    </a:p>
                  </a:txBody>
                  <a:tcPr marL="68580" marR="68580" marT="34290" marB="34290"/>
                </a:tc>
                <a:tc>
                  <a:txBody>
                    <a:bodyPr/>
                    <a:lstStyle/>
                    <a:p>
                      <a:pPr algn="ctr"/>
                      <a:r>
                        <a:rPr lang="en-US" sz="1500" noProof="0" dirty="0"/>
                        <a:t>9  8  7  6  5  4  3  2 </a:t>
                      </a:r>
                    </a:p>
                  </a:txBody>
                  <a:tcPr marL="68580" marR="68580" marT="34290" marB="34290"/>
                </a:tc>
                <a:tc>
                  <a:txBody>
                    <a:bodyPr/>
                    <a:lstStyle/>
                    <a:p>
                      <a:pPr algn="ctr"/>
                      <a:r>
                        <a:rPr lang="en-US" sz="1500" noProof="0" dirty="0"/>
                        <a:t>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noProof="0" dirty="0"/>
                        <a:t>2  3  4  5  6  7  8  9 </a:t>
                      </a:r>
                    </a:p>
                  </a:txBody>
                  <a:tcPr marL="68580" marR="68580" marT="34290" marB="34290"/>
                </a:tc>
                <a:tc>
                  <a:txBody>
                    <a:bodyPr/>
                    <a:lstStyle/>
                    <a:p>
                      <a:pPr algn="ctr"/>
                      <a:r>
                        <a:rPr lang="en-US" sz="1500" noProof="0" dirty="0"/>
                        <a:t>i4</a:t>
                      </a:r>
                      <a:endParaRPr lang="en-US" sz="1500" i="1" noProof="0" dirty="0"/>
                    </a:p>
                  </a:txBody>
                  <a:tcPr marL="68580" marR="68580" marT="34290" marB="34290"/>
                </a:tc>
                <a:tc>
                  <a:txBody>
                    <a:bodyPr/>
                    <a:lstStyle/>
                    <a:p>
                      <a:pPr algn="ctr"/>
                      <a:r>
                        <a:rPr lang="en-US" sz="1500" noProof="0" dirty="0"/>
                        <a:t>Comfort</a:t>
                      </a:r>
                      <a:endParaRPr lang="en-US" sz="1500" i="1" noProof="0" dirty="0"/>
                    </a:p>
                  </a:txBody>
                  <a:tcPr marL="68580" marR="68580" marT="34290" marB="34290"/>
                </a:tc>
                <a:extLst>
                  <a:ext uri="{0D108BD9-81ED-4DB2-BD59-A6C34878D82A}">
                    <a16:rowId xmlns:a16="http://schemas.microsoft.com/office/drawing/2014/main" val="1105431020"/>
                  </a:ext>
                </a:extLst>
              </a:tr>
            </a:tbl>
          </a:graphicData>
        </a:graphic>
      </p:graphicFrame>
      <p:cxnSp>
        <p:nvCxnSpPr>
          <p:cNvPr id="20" name="Straight Arrow Connector 19"/>
          <p:cNvCxnSpPr/>
          <p:nvPr/>
        </p:nvCxnSpPr>
        <p:spPr>
          <a:xfrm flipH="1" flipV="1">
            <a:off x="1977554" y="1518693"/>
            <a:ext cx="1669596" cy="12247"/>
          </a:xfrm>
          <a:prstGeom prst="straightConnector1">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2209924" y="1241694"/>
            <a:ext cx="1314449" cy="300082"/>
          </a:xfrm>
          <a:prstGeom prst="rect">
            <a:avLst/>
          </a:prstGeom>
          <a:noFill/>
        </p:spPr>
        <p:txBody>
          <a:bodyPr wrap="square" rtlCol="0">
            <a:spAutoFit/>
          </a:bodyPr>
          <a:lstStyle/>
          <a:p>
            <a:r>
              <a:rPr lang="en-US" sz="1350" dirty="0"/>
              <a:t>Actual value</a:t>
            </a:r>
          </a:p>
        </p:txBody>
      </p:sp>
      <p:sp>
        <p:nvSpPr>
          <p:cNvPr id="22" name="TextBox 21"/>
          <p:cNvSpPr txBox="1"/>
          <p:nvPr/>
        </p:nvSpPr>
        <p:spPr>
          <a:xfrm>
            <a:off x="4797946" y="1212455"/>
            <a:ext cx="1532804" cy="300082"/>
          </a:xfrm>
          <a:prstGeom prst="rect">
            <a:avLst/>
          </a:prstGeom>
          <a:noFill/>
        </p:spPr>
        <p:txBody>
          <a:bodyPr wrap="square" rtlCol="0">
            <a:spAutoFit/>
          </a:bodyPr>
          <a:lstStyle/>
          <a:p>
            <a:r>
              <a:rPr lang="en-US" sz="1350" dirty="0"/>
              <a:t>Inverted value</a:t>
            </a:r>
          </a:p>
        </p:txBody>
      </p:sp>
      <p:cxnSp>
        <p:nvCxnSpPr>
          <p:cNvPr id="24" name="Straight Arrow Connector 23"/>
          <p:cNvCxnSpPr/>
          <p:nvPr/>
        </p:nvCxnSpPr>
        <p:spPr>
          <a:xfrm>
            <a:off x="4797946" y="1545939"/>
            <a:ext cx="1661801" cy="10645"/>
          </a:xfrm>
          <a:prstGeom prst="straightConnector1">
            <a:avLst/>
          </a:prstGeom>
          <a:ln w="28575">
            <a:solidFill>
              <a:srgbClr val="FF000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8" name="Oval 27"/>
          <p:cNvSpPr/>
          <p:nvPr/>
        </p:nvSpPr>
        <p:spPr>
          <a:xfrm>
            <a:off x="3210247" y="3063210"/>
            <a:ext cx="186626" cy="241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Oval 28"/>
          <p:cNvSpPr/>
          <p:nvPr/>
        </p:nvSpPr>
        <p:spPr>
          <a:xfrm>
            <a:off x="2843822" y="2759225"/>
            <a:ext cx="208018" cy="241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Oval 29"/>
          <p:cNvSpPr/>
          <p:nvPr/>
        </p:nvSpPr>
        <p:spPr>
          <a:xfrm>
            <a:off x="2870405" y="2187292"/>
            <a:ext cx="182544" cy="249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Oval 30"/>
          <p:cNvSpPr/>
          <p:nvPr/>
        </p:nvSpPr>
        <p:spPr>
          <a:xfrm>
            <a:off x="2302934" y="2508250"/>
            <a:ext cx="177800" cy="25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Oval 31"/>
          <p:cNvSpPr/>
          <p:nvPr/>
        </p:nvSpPr>
        <p:spPr>
          <a:xfrm>
            <a:off x="3396872" y="3384562"/>
            <a:ext cx="182544" cy="249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Oval 32"/>
          <p:cNvSpPr/>
          <p:nvPr/>
        </p:nvSpPr>
        <p:spPr>
          <a:xfrm>
            <a:off x="5442911" y="3690831"/>
            <a:ext cx="182544" cy="249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35" name="Table 34"/>
          <p:cNvGraphicFramePr>
            <a:graphicFrameLocks noGrp="1"/>
          </p:cNvGraphicFramePr>
          <p:nvPr/>
        </p:nvGraphicFramePr>
        <p:xfrm>
          <a:off x="2249107" y="4059537"/>
          <a:ext cx="6288987" cy="1948460"/>
        </p:xfrm>
        <a:graphic>
          <a:graphicData uri="http://schemas.openxmlformats.org/drawingml/2006/table">
            <a:tbl>
              <a:tblPr/>
              <a:tblGrid>
                <a:gridCol w="747206">
                  <a:extLst>
                    <a:ext uri="{9D8B030D-6E8A-4147-A177-3AD203B41FA5}">
                      <a16:colId xmlns:a16="http://schemas.microsoft.com/office/drawing/2014/main" val="2746848001"/>
                    </a:ext>
                  </a:extLst>
                </a:gridCol>
                <a:gridCol w="1453792">
                  <a:extLst>
                    <a:ext uri="{9D8B030D-6E8A-4147-A177-3AD203B41FA5}">
                      <a16:colId xmlns:a16="http://schemas.microsoft.com/office/drawing/2014/main" val="3292748770"/>
                    </a:ext>
                  </a:extLst>
                </a:gridCol>
                <a:gridCol w="1114730">
                  <a:extLst>
                    <a:ext uri="{9D8B030D-6E8A-4147-A177-3AD203B41FA5}">
                      <a16:colId xmlns:a16="http://schemas.microsoft.com/office/drawing/2014/main" val="3091380765"/>
                    </a:ext>
                  </a:extLst>
                </a:gridCol>
                <a:gridCol w="887308">
                  <a:extLst>
                    <a:ext uri="{9D8B030D-6E8A-4147-A177-3AD203B41FA5}">
                      <a16:colId xmlns:a16="http://schemas.microsoft.com/office/drawing/2014/main" val="1638400621"/>
                    </a:ext>
                  </a:extLst>
                </a:gridCol>
                <a:gridCol w="1198643">
                  <a:extLst>
                    <a:ext uri="{9D8B030D-6E8A-4147-A177-3AD203B41FA5}">
                      <a16:colId xmlns:a16="http://schemas.microsoft.com/office/drawing/2014/main" val="3232262628"/>
                    </a:ext>
                  </a:extLst>
                </a:gridCol>
                <a:gridCol w="887308">
                  <a:extLst>
                    <a:ext uri="{9D8B030D-6E8A-4147-A177-3AD203B41FA5}">
                      <a16:colId xmlns:a16="http://schemas.microsoft.com/office/drawing/2014/main" val="349795246"/>
                    </a:ext>
                  </a:extLst>
                </a:gridCol>
              </a:tblGrid>
              <a:tr h="212884">
                <a:tc>
                  <a:txBody>
                    <a:bodyPr/>
                    <a:lstStyle/>
                    <a:p>
                      <a:pPr algn="l" fontAlgn="b"/>
                      <a:r>
                        <a:rPr lang="en-US" sz="11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US" sz="1100" b="0" i="0" u="none" strike="noStrike" noProof="0" dirty="0">
                          <a:solidFill>
                            <a:srgbClr val="000000"/>
                          </a:solidFill>
                          <a:effectLst/>
                          <a:latin typeface="Calibri" panose="020F0502020204030204" pitchFamily="34" charset="0"/>
                        </a:rPr>
                        <a:t> </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1</a:t>
                      </a:r>
                      <a:endParaRPr lang="en-US" sz="1400" b="1" i="1" u="none" strike="noStrike" noProof="0" dirty="0">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2</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3</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4</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extLst>
                  <a:ext uri="{0D108BD9-81ED-4DB2-BD59-A6C34878D82A}">
                    <a16:rowId xmlns:a16="http://schemas.microsoft.com/office/drawing/2014/main" val="1046542282"/>
                  </a:ext>
                </a:extLst>
              </a:tr>
              <a:tr h="327184">
                <a:tc>
                  <a:txBody>
                    <a:bodyPr/>
                    <a:lstStyle/>
                    <a:p>
                      <a:pPr algn="l" fontAlgn="b"/>
                      <a:r>
                        <a:rPr lang="en-US" sz="11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a:noFill/>
                    </a:lnT>
                    <a:lnB>
                      <a:noFill/>
                    </a:lnB>
                    <a:solidFill>
                      <a:srgbClr val="FFFFFF"/>
                    </a:solidFill>
                  </a:tcPr>
                </a:tc>
                <a:tc>
                  <a:txBody>
                    <a:bodyPr/>
                    <a:lstStyle/>
                    <a:p>
                      <a:pPr algn="l" fontAlgn="b"/>
                      <a:r>
                        <a:rPr lang="en-US" sz="1100" b="1" i="0" u="none" strike="noStrike" noProof="0" dirty="0">
                          <a:solidFill>
                            <a:srgbClr val="000000"/>
                          </a:solidFill>
                          <a:effectLst/>
                          <a:latin typeface="Calibri" panose="020F0502020204030204" pitchFamily="34" charset="0"/>
                        </a:rPr>
                        <a:t>AHP criteria </a:t>
                      </a: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u="none" strike="noStrike" noProof="0" dirty="0">
                          <a:effectLst/>
                        </a:rPr>
                        <a:t>Price</a:t>
                      </a:r>
                      <a:r>
                        <a:rPr lang="en-US" sz="1100" b="0" i="0" u="none" strike="noStrike" noProof="0" dirty="0">
                          <a:solidFill>
                            <a:srgbClr val="000000"/>
                          </a:solidFill>
                          <a:effectLst/>
                          <a:latin typeface="Calibri" panose="020F0502020204030204" pitchFamily="34" charset="0"/>
                        </a:rPr>
                        <a:t>, Euro</a:t>
                      </a: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u="none" strike="noStrike" noProof="0" dirty="0">
                          <a:effectLst/>
                        </a:rPr>
                        <a:t>Time</a:t>
                      </a:r>
                      <a:r>
                        <a:rPr lang="en-US" sz="1100" b="1" i="0" u="none" strike="noStrike" noProof="0" dirty="0">
                          <a:solidFill>
                            <a:srgbClr val="000000"/>
                          </a:solidFill>
                          <a:effectLst/>
                          <a:latin typeface="Calibri" panose="020F0502020204030204" pitchFamily="34" charset="0"/>
                        </a:rPr>
                        <a:t>,</a:t>
                      </a:r>
                      <a:r>
                        <a:rPr lang="en-US" sz="1100" b="0" i="0" u="none" strike="noStrike" noProof="0" dirty="0">
                          <a:solidFill>
                            <a:srgbClr val="000000"/>
                          </a:solidFill>
                          <a:effectLst/>
                          <a:latin typeface="Calibri" panose="020F0502020204030204" pitchFamily="34" charset="0"/>
                        </a:rPr>
                        <a:t> min</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u="none" strike="noStrike" noProof="0" dirty="0">
                          <a:effectLst/>
                        </a:rPr>
                        <a:t>CO</a:t>
                      </a:r>
                      <a:r>
                        <a:rPr lang="en-US" sz="1100" u="none" strike="noStrike" baseline="-25000" noProof="0" dirty="0">
                          <a:effectLst/>
                        </a:rPr>
                        <a:t>2</a:t>
                      </a:r>
                      <a:r>
                        <a:rPr lang="en-US" sz="1100" u="none" strike="noStrike" noProof="0" dirty="0">
                          <a:effectLst/>
                        </a:rPr>
                        <a:t> emissions g/km/pas</a:t>
                      </a:r>
                      <a:endParaRPr lang="en-US" sz="11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u="none" strike="noStrike" noProof="0" dirty="0">
                          <a:effectLst/>
                        </a:rPr>
                        <a:t>Comfort</a:t>
                      </a:r>
                      <a:endParaRPr lang="en-US" sz="11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80529185"/>
                  </a:ext>
                </a:extLst>
              </a:tr>
              <a:tr h="285870">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1</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l" fontAlgn="b"/>
                      <a:r>
                        <a:rPr lang="en-US" sz="1200" u="none" strike="noStrike" noProof="0" dirty="0">
                          <a:effectLst/>
                        </a:rPr>
                        <a:t>Price, Euro</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1.00</a:t>
                      </a:r>
                    </a:p>
                  </a:txBody>
                  <a:tcPr marL="7144" marR="7144" marT="71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2">
                        <a:lumMod val="75000"/>
                      </a:schemeClr>
                    </a:solidFill>
                  </a:tcPr>
                </a:tc>
                <a:tc>
                  <a:txBody>
                    <a:bodyPr/>
                    <a:lstStyle/>
                    <a:p>
                      <a:pPr algn="ctr" fontAlgn="b"/>
                      <a:r>
                        <a:rPr lang="en-US" sz="1200" b="0" i="0" u="none" strike="noStrike" noProof="0" dirty="0">
                          <a:solidFill>
                            <a:srgbClr val="000000"/>
                          </a:solidFill>
                          <a:effectLst/>
                          <a:latin typeface="Calibri" panose="020F0502020204030204" pitchFamily="34" charset="0"/>
                        </a:rPr>
                        <a:t>5.00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200" b="0" i="0" u="none" strike="noStrike" noProof="0" dirty="0">
                          <a:solidFill>
                            <a:srgbClr val="000000"/>
                          </a:solidFill>
                          <a:effectLst/>
                          <a:latin typeface="Calibri" panose="020F0502020204030204" pitchFamily="34" charset="0"/>
                        </a:rPr>
                        <a:t>8.00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200" b="0" i="0" u="none" strike="noStrike" noProof="0" dirty="0">
                          <a:solidFill>
                            <a:srgbClr val="000000"/>
                          </a:solidFill>
                          <a:effectLst/>
                          <a:latin typeface="Calibri" panose="020F0502020204030204" pitchFamily="34" charset="0"/>
                        </a:rPr>
                        <a:t>5.00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488593071"/>
                  </a:ext>
                </a:extLst>
              </a:tr>
              <a:tr h="212884">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2</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l" fontAlgn="b"/>
                      <a:r>
                        <a:rPr lang="en-US" sz="1200" u="none" strike="noStrike" noProof="0" dirty="0">
                          <a:effectLst/>
                        </a:rPr>
                        <a:t>Time, min</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0.20</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solidFill>
                      <a:schemeClr val="bg2">
                        <a:lumMod val="75000"/>
                      </a:schemeClr>
                    </a:solidFill>
                  </a:tcPr>
                </a:tc>
                <a:tc>
                  <a:txBody>
                    <a:bodyPr/>
                    <a:lstStyle/>
                    <a:p>
                      <a:pPr algn="ctr" fontAlgn="b"/>
                      <a:r>
                        <a:rPr lang="en-US" sz="1200" b="0" i="0" u="none" strike="noStrike" noProof="0" dirty="0">
                          <a:solidFill>
                            <a:srgbClr val="000000"/>
                          </a:solidFill>
                          <a:effectLst/>
                          <a:latin typeface="Calibri" panose="020F0502020204030204" pitchFamily="34" charset="0"/>
                        </a:rPr>
                        <a:t>3.00</a:t>
                      </a:r>
                    </a:p>
                  </a:txBody>
                  <a:tcPr marL="7144" marR="7144" marT="7144" marB="0" anchor="b">
                    <a:lnL>
                      <a:noFill/>
                    </a:lnL>
                    <a:lnR>
                      <a:noFill/>
                    </a:lnR>
                    <a:lnT>
                      <a:noFill/>
                    </a:lnT>
                    <a:lnB>
                      <a:noFill/>
                    </a:lnB>
                    <a:solidFill>
                      <a:srgbClr val="FFFF00"/>
                    </a:solidFill>
                  </a:tcPr>
                </a:tc>
                <a:tc>
                  <a:txBody>
                    <a:bodyPr/>
                    <a:lstStyle/>
                    <a:p>
                      <a:pPr algn="ctr" fontAlgn="b"/>
                      <a:r>
                        <a:rPr lang="en-US" sz="1200" b="0" i="0" u="none" strike="noStrike" noProof="0" dirty="0">
                          <a:solidFill>
                            <a:srgbClr val="000000"/>
                          </a:solidFill>
                          <a:effectLst/>
                          <a:latin typeface="Calibri" panose="020F0502020204030204" pitchFamily="34" charset="0"/>
                        </a:rPr>
                        <a:t>2.00</a:t>
                      </a:r>
                    </a:p>
                  </a:txBody>
                  <a:tcPr marL="7144" marR="7144" marT="7144" marB="0" anchor="b">
                    <a:lnL>
                      <a:noFill/>
                    </a:lnL>
                    <a:lnR>
                      <a:noFill/>
                    </a:lnR>
                    <a:lnT>
                      <a:noFill/>
                    </a:lnT>
                    <a:lnB>
                      <a:noFill/>
                    </a:lnB>
                    <a:solidFill>
                      <a:srgbClr val="FFFF00"/>
                    </a:solidFill>
                  </a:tcPr>
                </a:tc>
                <a:extLst>
                  <a:ext uri="{0D108BD9-81ED-4DB2-BD59-A6C34878D82A}">
                    <a16:rowId xmlns:a16="http://schemas.microsoft.com/office/drawing/2014/main" val="692320653"/>
                  </a:ext>
                </a:extLst>
              </a:tr>
              <a:tr h="372904">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3</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a:noFill/>
                    </a:lnB>
                    <a:solidFill>
                      <a:srgbClr val="FFFFFF"/>
                    </a:solidFill>
                  </a:tcPr>
                </a:tc>
                <a:tc>
                  <a:txBody>
                    <a:bodyPr/>
                    <a:lstStyle/>
                    <a:p>
                      <a:pPr algn="l" fontAlgn="b"/>
                      <a:r>
                        <a:rPr lang="en-US" sz="1200" u="none" strike="noStrike" noProof="0" dirty="0">
                          <a:effectLst/>
                        </a:rPr>
                        <a:t>CO</a:t>
                      </a:r>
                      <a:r>
                        <a:rPr lang="en-US" sz="1200" u="none" strike="noStrike" baseline="-25000" noProof="0" dirty="0">
                          <a:effectLst/>
                        </a:rPr>
                        <a:t>2</a:t>
                      </a:r>
                      <a:r>
                        <a:rPr lang="en-US" sz="1200" u="none" strike="noStrike" noProof="0" dirty="0">
                          <a:effectLst/>
                        </a:rPr>
                        <a:t> emissions g/km/pas</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0.13</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0.33</a:t>
                      </a:r>
                    </a:p>
                  </a:txBody>
                  <a:tcPr marL="7144" marR="7144" marT="7144" marB="0" anchor="b">
                    <a:lnL>
                      <a:noFill/>
                    </a:lnL>
                    <a:lnR>
                      <a:noFill/>
                    </a:lnR>
                    <a:lnT>
                      <a:noFill/>
                    </a:lnT>
                    <a:lnB>
                      <a:noFill/>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solidFill>
                      <a:schemeClr val="bg2">
                        <a:lumMod val="75000"/>
                      </a:schemeClr>
                    </a:solidFill>
                  </a:tcPr>
                </a:tc>
                <a:tc>
                  <a:txBody>
                    <a:bodyPr/>
                    <a:lstStyle/>
                    <a:p>
                      <a:pPr algn="ctr" fontAlgn="b"/>
                      <a:r>
                        <a:rPr lang="en-US" sz="1200" b="0" i="0" u="none" strike="noStrike" noProof="0" dirty="0">
                          <a:solidFill>
                            <a:srgbClr val="000000"/>
                          </a:solidFill>
                          <a:effectLst/>
                          <a:latin typeface="Calibri" panose="020F0502020204030204" pitchFamily="34" charset="0"/>
                        </a:rPr>
                        <a:t>0.25</a:t>
                      </a:r>
                    </a:p>
                  </a:txBody>
                  <a:tcPr marL="7144" marR="7144" marT="7144" marB="0" anchor="b">
                    <a:lnL>
                      <a:noFill/>
                    </a:lnL>
                    <a:lnR>
                      <a:noFill/>
                    </a:lnR>
                    <a:lnT>
                      <a:noFill/>
                    </a:lnT>
                    <a:lnB>
                      <a:noFill/>
                    </a:lnB>
                    <a:solidFill>
                      <a:srgbClr val="FFFF00"/>
                    </a:solidFill>
                  </a:tcPr>
                </a:tc>
                <a:extLst>
                  <a:ext uri="{0D108BD9-81ED-4DB2-BD59-A6C34878D82A}">
                    <a16:rowId xmlns:a16="http://schemas.microsoft.com/office/drawing/2014/main" val="3850406261"/>
                  </a:ext>
                </a:extLst>
              </a:tr>
              <a:tr h="285750">
                <a:tc>
                  <a:txBody>
                    <a:bodyPr/>
                    <a:lstStyle/>
                    <a:p>
                      <a:pPr algn="ctr" rtl="0" fontAlgn="ctr"/>
                      <a:r>
                        <a:rPr lang="en-US" sz="1400" b="1" i="1" u="none" strike="noStrike" noProof="0" dirty="0">
                          <a:solidFill>
                            <a:srgbClr val="000000"/>
                          </a:solidFill>
                          <a:effectLst/>
                          <a:latin typeface="Calibri" panose="020F0502020204030204" pitchFamily="34" charset="0"/>
                        </a:rPr>
                        <a:t>i</a:t>
                      </a:r>
                      <a:r>
                        <a:rPr lang="en-US" sz="1400" b="1" i="1" u="none" strike="noStrike" baseline="-25000" noProof="0" dirty="0">
                          <a:solidFill>
                            <a:srgbClr val="000000"/>
                          </a:solidFill>
                          <a:effectLst/>
                          <a:latin typeface="Calibri" panose="020F0502020204030204" pitchFamily="34" charset="0"/>
                        </a:rPr>
                        <a:t>4</a:t>
                      </a:r>
                      <a:endParaRPr lang="en-US" sz="1400" b="1" i="1" u="none" strike="noStrike" noProof="0" dirty="0">
                        <a:solidFill>
                          <a:srgbClr val="000000"/>
                        </a:solidFill>
                        <a:effectLst/>
                        <a:latin typeface="Calibri" panose="020F0502020204030204" pitchFamily="34" charset="0"/>
                      </a:endParaRP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u="none" strike="noStrike" noProof="0" dirty="0">
                          <a:effectLst/>
                        </a:rPr>
                        <a:t>Comfort</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0.20</a:t>
                      </a: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0.50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4.00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0" i="0" u="none" strike="noStrike" noProof="0" dirty="0">
                          <a:solidFill>
                            <a:srgbClr val="000000"/>
                          </a:solidFill>
                          <a:effectLst/>
                          <a:latin typeface="Calibri" panose="020F0502020204030204" pitchFamily="34" charset="0"/>
                        </a:rPr>
                        <a:t>1.00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198478400"/>
                  </a:ext>
                </a:extLst>
              </a:tr>
              <a:tr h="212884">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endParaRPr lang="en-US" sz="1100" b="0" i="0" u="none" strike="noStrike" noProof="0" dirty="0">
                        <a:solidFill>
                          <a:schemeClr val="bg1"/>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200" b="0" i="0" u="none" strike="noStrike" noProof="0" dirty="0">
                        <a:solidFill>
                          <a:schemeClr val="bg1"/>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200" b="0" i="0" u="none" strike="noStrike" noProof="0" dirty="0">
                        <a:solidFill>
                          <a:schemeClr val="bg1"/>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200" b="0" i="0" u="none" strike="noStrike" noProof="0" dirty="0">
                        <a:solidFill>
                          <a:schemeClr val="bg1"/>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endParaRPr lang="en-US" sz="1200" b="0" i="0" u="none" strike="noStrike" noProof="0" dirty="0">
                        <a:solidFill>
                          <a:schemeClr val="bg1"/>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2147931"/>
                  </a:ext>
                </a:extLst>
              </a:tr>
            </a:tbl>
          </a:graphicData>
        </a:graphic>
      </p:graphicFrame>
      <p:sp>
        <p:nvSpPr>
          <p:cNvPr id="5" name="TextBox 4"/>
          <p:cNvSpPr txBox="1"/>
          <p:nvPr/>
        </p:nvSpPr>
        <p:spPr>
          <a:xfrm>
            <a:off x="369979" y="929365"/>
            <a:ext cx="5858699" cy="415498"/>
          </a:xfrm>
          <a:prstGeom prst="rect">
            <a:avLst/>
          </a:prstGeom>
          <a:noFill/>
        </p:spPr>
        <p:txBody>
          <a:bodyPr wrap="square" rtlCol="0">
            <a:spAutoFit/>
          </a:bodyPr>
          <a:lstStyle/>
          <a:p>
            <a:pPr lvl="0"/>
            <a:r>
              <a:rPr lang="en-US" sz="2100" dirty="0"/>
              <a:t>Step 3 Determination of criteria importance</a:t>
            </a:r>
          </a:p>
        </p:txBody>
      </p:sp>
    </p:spTree>
    <p:extLst>
      <p:ext uri="{BB962C8B-B14F-4D97-AF65-F5344CB8AC3E}">
        <p14:creationId xmlns:p14="http://schemas.microsoft.com/office/powerpoint/2010/main" val="137579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933DD-E7E4-4463-B4D5-5BDBFB015881}" type="datetime1">
              <a:rPr lang="lv-LV" smtClean="0"/>
              <a:pPr/>
              <a:t>17.12.2021</a:t>
            </a:fld>
            <a:endParaRPr lang="en-US" dirty="0"/>
          </a:p>
        </p:txBody>
      </p:sp>
      <p:sp>
        <p:nvSpPr>
          <p:cNvPr id="4" name="Slide Number Placeholder 3"/>
          <p:cNvSpPr>
            <a:spLocks noGrp="1"/>
          </p:cNvSpPr>
          <p:nvPr>
            <p:ph type="sldNum" sz="quarter" idx="12"/>
          </p:nvPr>
        </p:nvSpPr>
        <p:spPr/>
        <p:txBody>
          <a:bodyPr/>
          <a:lstStyle/>
          <a:p>
            <a:fld id="{22AF5885-8C96-4DA3-88C8-950E9AF394B8}" type="slidenum">
              <a:rPr lang="en-US" smtClean="0"/>
              <a:t>24</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36"/>
          <a:stretch/>
        </p:blipFill>
        <p:spPr>
          <a:xfrm>
            <a:off x="4120506" y="1656150"/>
            <a:ext cx="4674889" cy="2041009"/>
          </a:xfrm>
          <a:prstGeom prst="rect">
            <a:avLst/>
          </a:prstGeom>
        </p:spPr>
      </p:pic>
      <p:graphicFrame>
        <p:nvGraphicFramePr>
          <p:cNvPr id="6" name="Table 5"/>
          <p:cNvGraphicFramePr>
            <a:graphicFrameLocks noGrp="1"/>
          </p:cNvGraphicFramePr>
          <p:nvPr/>
        </p:nvGraphicFramePr>
        <p:xfrm>
          <a:off x="4658784" y="2224220"/>
          <a:ext cx="1149349" cy="1071768"/>
        </p:xfrm>
        <a:graphic>
          <a:graphicData uri="http://schemas.openxmlformats.org/drawingml/2006/table">
            <a:tbl>
              <a:tblPr/>
              <a:tblGrid>
                <a:gridCol w="1149349">
                  <a:extLst>
                    <a:ext uri="{9D8B030D-6E8A-4147-A177-3AD203B41FA5}">
                      <a16:colId xmlns:a16="http://schemas.microsoft.com/office/drawing/2014/main" val="3402480746"/>
                    </a:ext>
                  </a:extLst>
                </a:gridCol>
              </a:tblGrid>
              <a:tr h="293725">
                <a:tc>
                  <a:txBody>
                    <a:bodyPr/>
                    <a:lstStyle/>
                    <a:p>
                      <a:pPr algn="l" fontAlgn="b"/>
                      <a:r>
                        <a:rPr lang="lv-LV" sz="900" u="none" strike="noStrike" dirty="0" err="1">
                          <a:effectLst/>
                        </a:rPr>
                        <a:t>Price</a:t>
                      </a:r>
                      <a:r>
                        <a:rPr lang="en-GB" sz="900" u="none" strike="noStrike" dirty="0">
                          <a:effectLst/>
                        </a:rPr>
                        <a:t>, E</a:t>
                      </a:r>
                      <a:r>
                        <a:rPr lang="lv-LV" sz="900" u="none" strike="noStrike" dirty="0">
                          <a:effectLst/>
                        </a:rPr>
                        <a:t>u</a:t>
                      </a:r>
                      <a:r>
                        <a:rPr lang="en-GB" sz="900" u="none" strike="noStrike" dirty="0" err="1">
                          <a:effectLst/>
                        </a:rPr>
                        <a:t>ro</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5506744"/>
                  </a:ext>
                </a:extLst>
              </a:tr>
              <a:tr h="212861">
                <a:tc>
                  <a:txBody>
                    <a:bodyPr/>
                    <a:lstStyle/>
                    <a:p>
                      <a:pPr algn="l" fontAlgn="b"/>
                      <a:r>
                        <a:rPr lang="lv-LV" sz="900" u="none" strike="noStrike" dirty="0" err="1">
                          <a:effectLst/>
                        </a:rPr>
                        <a:t>Time</a:t>
                      </a:r>
                      <a:r>
                        <a:rPr lang="en-GB" sz="900" u="none" strike="noStrike" dirty="0">
                          <a:effectLst/>
                        </a:rPr>
                        <a:t>, min</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10935254"/>
                  </a:ext>
                </a:extLst>
              </a:tr>
              <a:tr h="271581">
                <a:tc>
                  <a:txBody>
                    <a:bodyPr/>
                    <a:lstStyle/>
                    <a:p>
                      <a:pPr algn="l" fontAlgn="b"/>
                      <a:r>
                        <a:rPr lang="en-GB" sz="900" u="none" strike="noStrike" dirty="0">
                          <a:effectLst/>
                        </a:rPr>
                        <a:t>CO</a:t>
                      </a:r>
                      <a:r>
                        <a:rPr lang="en-GB" sz="900" u="none" strike="noStrike" baseline="-25000" dirty="0">
                          <a:effectLst/>
                        </a:rPr>
                        <a:t>2</a:t>
                      </a:r>
                      <a:r>
                        <a:rPr lang="en-GB" sz="900" u="none" strike="noStrike" dirty="0">
                          <a:effectLst/>
                        </a:rPr>
                        <a:t> </a:t>
                      </a:r>
                      <a:r>
                        <a:rPr lang="lv-LV" sz="900" u="none" strike="noStrike" dirty="0" err="1">
                          <a:effectLst/>
                        </a:rPr>
                        <a:t>emissions</a:t>
                      </a:r>
                      <a:r>
                        <a:rPr lang="lv-LV" sz="900" u="none" strike="noStrike" dirty="0">
                          <a:effectLst/>
                        </a:rPr>
                        <a:t> </a:t>
                      </a:r>
                      <a:r>
                        <a:rPr lang="en-GB" sz="900" u="none" strike="noStrike" dirty="0">
                          <a:effectLst/>
                        </a:rPr>
                        <a:t>g/km/pas</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43393956"/>
                  </a:ext>
                </a:extLst>
              </a:tr>
              <a:tr h="293601">
                <a:tc>
                  <a:txBody>
                    <a:bodyPr/>
                    <a:lstStyle/>
                    <a:p>
                      <a:pPr algn="l" fontAlgn="b"/>
                      <a:r>
                        <a:rPr lang="lv-LV" sz="900" u="none" strike="noStrike" dirty="0" err="1">
                          <a:effectLst/>
                        </a:rPr>
                        <a:t>Comfort</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971594"/>
                  </a:ext>
                </a:extLst>
              </a:tr>
            </a:tbl>
          </a:graphicData>
        </a:graphic>
      </p:graphicFrame>
      <p:graphicFrame>
        <p:nvGraphicFramePr>
          <p:cNvPr id="7" name="Table 6"/>
          <p:cNvGraphicFramePr>
            <a:graphicFrameLocks noGrp="1"/>
          </p:cNvGraphicFramePr>
          <p:nvPr/>
        </p:nvGraphicFramePr>
        <p:xfrm>
          <a:off x="5875866" y="1877086"/>
          <a:ext cx="2919528" cy="342424"/>
        </p:xfrm>
        <a:graphic>
          <a:graphicData uri="http://schemas.openxmlformats.org/drawingml/2006/table">
            <a:tbl>
              <a:tblPr/>
              <a:tblGrid>
                <a:gridCol w="796108">
                  <a:extLst>
                    <a:ext uri="{9D8B030D-6E8A-4147-A177-3AD203B41FA5}">
                      <a16:colId xmlns:a16="http://schemas.microsoft.com/office/drawing/2014/main" val="674223875"/>
                    </a:ext>
                  </a:extLst>
                </a:gridCol>
                <a:gridCol w="633692">
                  <a:extLst>
                    <a:ext uri="{9D8B030D-6E8A-4147-A177-3AD203B41FA5}">
                      <a16:colId xmlns:a16="http://schemas.microsoft.com/office/drawing/2014/main" val="2223058438"/>
                    </a:ext>
                  </a:extLst>
                </a:gridCol>
                <a:gridCol w="856036">
                  <a:extLst>
                    <a:ext uri="{9D8B030D-6E8A-4147-A177-3AD203B41FA5}">
                      <a16:colId xmlns:a16="http://schemas.microsoft.com/office/drawing/2014/main" val="508596293"/>
                    </a:ext>
                  </a:extLst>
                </a:gridCol>
                <a:gridCol w="633692">
                  <a:extLst>
                    <a:ext uri="{9D8B030D-6E8A-4147-A177-3AD203B41FA5}">
                      <a16:colId xmlns:a16="http://schemas.microsoft.com/office/drawing/2014/main" val="3607439751"/>
                    </a:ext>
                  </a:extLst>
                </a:gridCol>
              </a:tblGrid>
              <a:tr h="327184">
                <a:tc>
                  <a:txBody>
                    <a:bodyPr/>
                    <a:lstStyle/>
                    <a:p>
                      <a:pPr algn="ctr" fontAlgn="b"/>
                      <a:r>
                        <a:rPr lang="lv-LV" sz="1100" u="none" strike="noStrike" dirty="0" err="1">
                          <a:effectLst/>
                        </a:rPr>
                        <a:t>Price</a:t>
                      </a:r>
                      <a:r>
                        <a:rPr lang="en-GB" sz="1100" b="0" i="0" u="none" strike="noStrike" dirty="0">
                          <a:solidFill>
                            <a:srgbClr val="000000"/>
                          </a:solidFill>
                          <a:effectLst/>
                          <a:latin typeface="Calibri" panose="020F0502020204030204" pitchFamily="34" charset="0"/>
                        </a:rPr>
                        <a:t>, E</a:t>
                      </a:r>
                      <a:r>
                        <a:rPr lang="lv-LV" sz="1100" b="0" i="0" u="none" strike="noStrike" dirty="0">
                          <a:solidFill>
                            <a:srgbClr val="000000"/>
                          </a:solidFill>
                          <a:effectLst/>
                          <a:latin typeface="Calibri" panose="020F0502020204030204" pitchFamily="34" charset="0"/>
                        </a:rPr>
                        <a:t>u</a:t>
                      </a:r>
                      <a:r>
                        <a:rPr lang="en-GB" sz="1100" b="0" i="0" u="none" strike="noStrike" dirty="0" err="1">
                          <a:solidFill>
                            <a:srgbClr val="000000"/>
                          </a:solidFill>
                          <a:effectLst/>
                          <a:latin typeface="Calibri" panose="020F0502020204030204" pitchFamily="34" charset="0"/>
                        </a:rPr>
                        <a:t>ro</a:t>
                      </a:r>
                      <a:endParaRPr lang="en-GB" sz="1100" b="0"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1100" u="none" strike="noStrike" dirty="0" err="1">
                          <a:effectLst/>
                        </a:rPr>
                        <a:t>Time</a:t>
                      </a:r>
                      <a:r>
                        <a:rPr lang="en-GB" sz="1100" b="1" i="0" u="none" strike="noStrike" dirty="0">
                          <a:solidFill>
                            <a:srgbClr val="000000"/>
                          </a:solidFill>
                          <a:effectLst/>
                          <a:latin typeface="Calibri" panose="020F0502020204030204" pitchFamily="34" charset="0"/>
                        </a:rPr>
                        <a:t>,</a:t>
                      </a:r>
                      <a:r>
                        <a:rPr lang="en-GB" sz="1100" b="0" i="0" u="none" strike="noStrike" dirty="0">
                          <a:solidFill>
                            <a:srgbClr val="000000"/>
                          </a:solidFill>
                          <a:effectLst/>
                          <a:latin typeface="Calibri" panose="020F0502020204030204" pitchFamily="34" charset="0"/>
                        </a:rPr>
                        <a:t> min</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u="none" strike="noStrike" dirty="0">
                          <a:effectLst/>
                        </a:rPr>
                        <a:t>CO</a:t>
                      </a:r>
                      <a:r>
                        <a:rPr lang="en-GB" sz="1100" u="none" strike="noStrike" baseline="-25000" dirty="0">
                          <a:effectLst/>
                        </a:rPr>
                        <a:t>2</a:t>
                      </a:r>
                      <a:r>
                        <a:rPr lang="en-GB" sz="1100" u="none" strike="noStrike" dirty="0">
                          <a:effectLst/>
                        </a:rPr>
                        <a:t> </a:t>
                      </a:r>
                      <a:r>
                        <a:rPr lang="lv-LV" sz="1100" u="none" strike="noStrike" dirty="0" err="1">
                          <a:effectLst/>
                        </a:rPr>
                        <a:t>emissions</a:t>
                      </a:r>
                      <a:r>
                        <a:rPr lang="lv-LV" sz="1100" u="none" strike="noStrike" dirty="0">
                          <a:effectLst/>
                        </a:rPr>
                        <a:t> </a:t>
                      </a:r>
                      <a:r>
                        <a:rPr lang="en-GB" sz="1100" u="none" strike="noStrike" dirty="0">
                          <a:effectLst/>
                        </a:rPr>
                        <a:t>g/km/pas</a:t>
                      </a:r>
                      <a:endParaRPr lang="en-GB" sz="1100" b="1" i="0" u="none" strike="noStrike"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1100" u="none" strike="noStrike" dirty="0" err="1">
                          <a:effectLst/>
                        </a:rPr>
                        <a:t>Comfort</a:t>
                      </a:r>
                      <a:endParaRPr lang="en-GB" sz="1100" b="1" i="0" u="none" strike="noStrike"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69377"/>
                  </a:ext>
                </a:extLst>
              </a:tr>
            </a:tbl>
          </a:graphicData>
        </a:graphic>
      </p:graphicFrame>
      <p:sp>
        <p:nvSpPr>
          <p:cNvPr id="8" name="TextBox 7"/>
          <p:cNvSpPr txBox="1"/>
          <p:nvPr/>
        </p:nvSpPr>
        <p:spPr>
          <a:xfrm>
            <a:off x="4571998" y="1973437"/>
            <a:ext cx="1236134" cy="415498"/>
          </a:xfrm>
          <a:prstGeom prst="rect">
            <a:avLst/>
          </a:prstGeom>
          <a:solidFill>
            <a:schemeClr val="bg1"/>
          </a:solidFill>
        </p:spPr>
        <p:txBody>
          <a:bodyPr wrap="square" rtlCol="0">
            <a:spAutoFit/>
          </a:bodyPr>
          <a:lstStyle/>
          <a:p>
            <a:r>
              <a:rPr lang="en-US" sz="1050" dirty="0"/>
              <a:t>AHP criteria weights</a:t>
            </a:r>
          </a:p>
        </p:txBody>
      </p:sp>
      <p:sp>
        <p:nvSpPr>
          <p:cNvPr id="9" name="Rectangle 8"/>
          <p:cNvSpPr/>
          <p:nvPr/>
        </p:nvSpPr>
        <p:spPr>
          <a:xfrm flipH="1">
            <a:off x="261064" y="1073633"/>
            <a:ext cx="5614802" cy="415498"/>
          </a:xfrm>
          <a:prstGeom prst="rect">
            <a:avLst/>
          </a:prstGeom>
        </p:spPr>
        <p:txBody>
          <a:bodyPr wrap="square">
            <a:spAutoFit/>
          </a:bodyPr>
          <a:lstStyle/>
          <a:p>
            <a:r>
              <a:rPr lang="en-US" sz="2100" dirty="0"/>
              <a:t>Step 3.1. Creation of AHP comparison matrix</a:t>
            </a:r>
          </a:p>
        </p:txBody>
      </p:sp>
      <p:sp>
        <p:nvSpPr>
          <p:cNvPr id="10" name="TextBox 9"/>
          <p:cNvSpPr txBox="1"/>
          <p:nvPr/>
        </p:nvSpPr>
        <p:spPr>
          <a:xfrm>
            <a:off x="7860457" y="1084121"/>
            <a:ext cx="1064786" cy="300082"/>
          </a:xfrm>
          <a:prstGeom prst="rect">
            <a:avLst/>
          </a:prstGeom>
          <a:solidFill>
            <a:srgbClr val="FFFF00"/>
          </a:solidFill>
        </p:spPr>
        <p:txBody>
          <a:bodyPr wrap="square" rtlCol="0">
            <a:spAutoFit/>
          </a:bodyPr>
          <a:lstStyle/>
          <a:p>
            <a:r>
              <a:rPr lang="en-US" sz="1350" b="1" dirty="0"/>
              <a:t>AHP</a:t>
            </a:r>
            <a:endParaRPr lang="en-US" sz="1350" b="1" i="1" dirty="0"/>
          </a:p>
        </p:txBody>
      </p:sp>
      <p:sp>
        <p:nvSpPr>
          <p:cNvPr id="11" name="TextBox 10"/>
          <p:cNvSpPr txBox="1"/>
          <p:nvPr/>
        </p:nvSpPr>
        <p:spPr>
          <a:xfrm>
            <a:off x="5130978" y="3466325"/>
            <a:ext cx="744888" cy="253916"/>
          </a:xfrm>
          <a:prstGeom prst="rect">
            <a:avLst/>
          </a:prstGeom>
          <a:solidFill>
            <a:schemeClr val="bg1"/>
          </a:solidFill>
        </p:spPr>
        <p:txBody>
          <a:bodyPr wrap="square" rtlCol="0">
            <a:spAutoFit/>
          </a:bodyPr>
          <a:lstStyle/>
          <a:p>
            <a:pPr algn="r"/>
            <a:r>
              <a:rPr lang="en-US" sz="1050" b="1" dirty="0"/>
              <a:t>∑</a:t>
            </a:r>
            <a:r>
              <a:rPr lang="en-US" sz="1050" b="1" dirty="0" err="1"/>
              <a:t>Cij</a:t>
            </a:r>
            <a:endParaRPr lang="en-US" sz="1050" b="1" dirty="0"/>
          </a:p>
        </p:txBody>
      </p:sp>
      <mc:AlternateContent xmlns:mc="http://schemas.openxmlformats.org/markup-compatibility/2006" xmlns:a14="http://schemas.microsoft.com/office/drawing/2010/main">
        <mc:Choice Requires="a14">
          <p:sp>
            <p:nvSpPr>
              <p:cNvPr id="13" name="TextBox 12"/>
              <p:cNvSpPr txBox="1"/>
              <p:nvPr/>
            </p:nvSpPr>
            <p:spPr>
              <a:xfrm>
                <a:off x="1843722" y="2135320"/>
                <a:ext cx="1697282" cy="8803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11</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12</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13</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22</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23</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31</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32</m:t>
                                    </m:r>
                                  </m:sub>
                                </m:sSub>
                              </m:e>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33</m:t>
                                    </m:r>
                                  </m:sub>
                                </m:sSub>
                              </m:e>
                            </m:mr>
                          </m:m>
                        </m:e>
                      </m: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3722" y="2135320"/>
                <a:ext cx="1697282" cy="880369"/>
              </a:xfrm>
              <a:prstGeom prst="rect">
                <a:avLst/>
              </a:prstGeom>
              <a:blipFill>
                <a:blip r:embed="rId4"/>
                <a:stretch>
                  <a:fillRect/>
                </a:stretch>
              </a:blipFill>
            </p:spPr>
            <p:txBody>
              <a:bodyPr/>
              <a:lstStyle/>
              <a:p>
                <a:r>
                  <a:rPr lang="en-US">
                    <a:noFill/>
                  </a:rPr>
                  <a:t> </a:t>
                </a:r>
              </a:p>
            </p:txBody>
          </p:sp>
        </mc:Fallback>
      </mc:AlternateContent>
      <p:sp>
        <p:nvSpPr>
          <p:cNvPr id="14" name="TextBox 13"/>
          <p:cNvSpPr txBox="1"/>
          <p:nvPr/>
        </p:nvSpPr>
        <p:spPr>
          <a:xfrm>
            <a:off x="153955" y="2105976"/>
            <a:ext cx="1689767" cy="553998"/>
          </a:xfrm>
          <a:prstGeom prst="rect">
            <a:avLst/>
          </a:prstGeom>
          <a:noFill/>
        </p:spPr>
        <p:txBody>
          <a:bodyPr wrap="square" rtlCol="0">
            <a:spAutoFit/>
          </a:bodyPr>
          <a:lstStyle/>
          <a:p>
            <a:pPr algn="r"/>
            <a:r>
              <a:rPr lang="en-US" sz="1500" dirty="0"/>
              <a:t>Matrix of pairwise elements:</a:t>
            </a:r>
          </a:p>
        </p:txBody>
      </p:sp>
      <mc:AlternateContent xmlns:mc="http://schemas.openxmlformats.org/markup-compatibility/2006" xmlns:a14="http://schemas.microsoft.com/office/drawing/2010/main">
        <mc:Choice Requires="a14">
          <p:sp>
            <p:nvSpPr>
              <p:cNvPr id="15" name="TextBox 14"/>
              <p:cNvSpPr txBox="1"/>
              <p:nvPr/>
            </p:nvSpPr>
            <p:spPr>
              <a:xfrm>
                <a:off x="1903879" y="3719301"/>
                <a:ext cx="1284582" cy="299313"/>
              </a:xfrm>
              <a:prstGeom prst="rect">
                <a:avLst/>
              </a:prstGeom>
              <a:noFill/>
            </p:spPr>
            <p:txBody>
              <a:bodyPr wrap="none" lIns="0" tIns="0" rIns="0" bIns="0"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𝑖𝑗</m:t>
                        </m:r>
                        <m:r>
                          <a:rPr lang="en-US" i="1">
                            <a:latin typeface="Cambria Math" panose="02040503050406030204" pitchFamily="18" charset="0"/>
                          </a:rPr>
                          <m:t>  </m:t>
                        </m:r>
                      </m:sub>
                    </m:sSub>
                    <m:r>
                      <a:rPr lang="en-US" sz="1350">
                        <a:latin typeface="Cambria Math" panose="02040503050406030204" pitchFamily="18" charset="0"/>
                        <a:ea typeface="Cambria Math" panose="02040503050406030204" pitchFamily="18" charset="0"/>
                      </a:rPr>
                      <m:t>= </m:t>
                    </m:r>
                    <m:nary>
                      <m:naryPr>
                        <m:chr m:val="∑"/>
                        <m:ctrlPr>
                          <a:rPr lang="en-US" sz="1350" i="1">
                            <a:latin typeface="Cambria Math" panose="02040503050406030204" pitchFamily="18" charset="0"/>
                            <a:ea typeface="Cambria Math" panose="02040503050406030204" pitchFamily="18" charset="0"/>
                          </a:rPr>
                        </m:ctrlPr>
                      </m:naryPr>
                      <m:sub>
                        <m:r>
                          <m:rPr>
                            <m:brk m:alnAt="23"/>
                          </m:rPr>
                          <a:rPr lang="en-US" sz="1350" i="1">
                            <a:latin typeface="Cambria Math" panose="02040503050406030204" pitchFamily="18" charset="0"/>
                            <a:ea typeface="Cambria Math" panose="02040503050406030204" pitchFamily="18" charset="0"/>
                          </a:rPr>
                          <m:t>𝑖</m:t>
                        </m:r>
                        <m:r>
                          <a:rPr lang="en-US" sz="1350" i="1">
                            <a:latin typeface="Cambria Math" panose="02040503050406030204" pitchFamily="18" charset="0"/>
                            <a:ea typeface="Cambria Math" panose="02040503050406030204" pitchFamily="18" charset="0"/>
                          </a:rPr>
                          <m:t>=1</m:t>
                        </m:r>
                      </m:sub>
                      <m:sup>
                        <m:r>
                          <a:rPr lang="en-US" sz="1350" i="1">
                            <a:latin typeface="Cambria Math" panose="02040503050406030204" pitchFamily="18" charset="0"/>
                            <a:ea typeface="Cambria Math" panose="02040503050406030204" pitchFamily="18" charset="0"/>
                          </a:rPr>
                          <m:t>𝑛</m:t>
                        </m:r>
                      </m:sup>
                      <m:e>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𝐶</m:t>
                            </m:r>
                          </m:e>
                          <m:sub>
                            <m:r>
                              <a:rPr lang="en-US" sz="1350" i="1">
                                <a:latin typeface="Cambria Math" panose="02040503050406030204" pitchFamily="18" charset="0"/>
                                <a:ea typeface="Cambria Math" panose="02040503050406030204" pitchFamily="18" charset="0"/>
                              </a:rPr>
                              <m:t>𝑖𝑗</m:t>
                            </m:r>
                          </m:sub>
                        </m:sSub>
                      </m:e>
                    </m:nary>
                  </m:oMath>
                </a14:m>
                <a:r>
                  <a:rPr lang="en-US" sz="1350" dirty="0"/>
                  <a:t>  </a:t>
                </a:r>
              </a:p>
            </p:txBody>
          </p:sp>
        </mc:Choice>
        <mc:Fallback xmlns="">
          <p:sp>
            <p:nvSpPr>
              <p:cNvPr id="15" name="TextBox 14"/>
              <p:cNvSpPr txBox="1">
                <a:spLocks noRot="1" noChangeAspect="1" noMove="1" noResize="1" noEditPoints="1" noAdjustHandles="1" noChangeArrowheads="1" noChangeShapeType="1" noTextEdit="1"/>
              </p:cNvSpPr>
              <p:nvPr/>
            </p:nvSpPr>
            <p:spPr>
              <a:xfrm>
                <a:off x="1903879" y="3719301"/>
                <a:ext cx="1284582" cy="299313"/>
              </a:xfrm>
              <a:prstGeom prst="rect">
                <a:avLst/>
              </a:prstGeom>
              <a:blipFill>
                <a:blip r:embed="rId5"/>
                <a:stretch>
                  <a:fillRect l="-6161" t="-108163" r="-9953" b="-165306"/>
                </a:stretch>
              </a:blipFill>
            </p:spPr>
            <p:txBody>
              <a:bodyPr/>
              <a:lstStyle/>
              <a:p>
                <a:r>
                  <a:rPr lang="en-US">
                    <a:noFill/>
                  </a:rPr>
                  <a:t> </a:t>
                </a:r>
              </a:p>
            </p:txBody>
          </p:sp>
        </mc:Fallback>
      </mc:AlternateContent>
      <p:sp>
        <p:nvSpPr>
          <p:cNvPr id="16" name="TextBox 15"/>
          <p:cNvSpPr txBox="1"/>
          <p:nvPr/>
        </p:nvSpPr>
        <p:spPr>
          <a:xfrm>
            <a:off x="153955" y="3242747"/>
            <a:ext cx="1689767" cy="784830"/>
          </a:xfrm>
          <a:prstGeom prst="rect">
            <a:avLst/>
          </a:prstGeom>
          <a:noFill/>
        </p:spPr>
        <p:txBody>
          <a:bodyPr wrap="square" rtlCol="0">
            <a:spAutoFit/>
          </a:bodyPr>
          <a:lstStyle/>
          <a:p>
            <a:pPr algn="r"/>
            <a:r>
              <a:rPr lang="en-US" sz="1500" dirty="0"/>
              <a:t>Sum the values in each column of the pairwise matrix:</a:t>
            </a:r>
          </a:p>
        </p:txBody>
      </p:sp>
      <mc:AlternateContent xmlns:mc="http://schemas.openxmlformats.org/markup-compatibility/2006" xmlns:a14="http://schemas.microsoft.com/office/drawing/2010/main">
        <mc:Choice Requires="a14">
          <p:sp>
            <p:nvSpPr>
              <p:cNvPr id="17" name="TextBox 16"/>
              <p:cNvSpPr txBox="1"/>
              <p:nvPr/>
            </p:nvSpPr>
            <p:spPr>
              <a:xfrm>
                <a:off x="3191732" y="4825881"/>
                <a:ext cx="3755634" cy="7881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𝑖𝑗</m:t>
                          </m:r>
                        </m:sub>
                      </m:sSub>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𝑖𝑗</m:t>
                              </m:r>
                            </m:sub>
                          </m:sSub>
                        </m:num>
                        <m:den>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𝑛</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𝑖𝑗</m:t>
                                  </m:r>
                                </m:sub>
                              </m:sSub>
                            </m:e>
                          </m:nary>
                        </m:den>
                      </m:f>
                      <m:r>
                        <a:rPr lang="en-US" i="1">
                          <a:latin typeface="Cambria Math" panose="02040503050406030204" pitchFamily="18" charset="0"/>
                          <a:ea typeface="Cambria Math" panose="02040503050406030204" pitchFamily="18" charset="0"/>
                        </a:rPr>
                        <m:t>    </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12</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13</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22</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23</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31</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32</m:t>
                                    </m:r>
                                  </m:sub>
                                </m:sSub>
                              </m:e>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33</m:t>
                                    </m:r>
                                  </m:sub>
                                </m:sSub>
                              </m:e>
                            </m:mr>
                          </m:m>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191732" y="4825881"/>
                <a:ext cx="3755634" cy="788101"/>
              </a:xfrm>
              <a:prstGeom prst="rect">
                <a:avLst/>
              </a:prstGeom>
              <a:blipFill>
                <a:blip r:embed="rId6"/>
                <a:stretch>
                  <a:fillRect/>
                </a:stretch>
              </a:blipFill>
            </p:spPr>
            <p:txBody>
              <a:bodyPr/>
              <a:lstStyle/>
              <a:p>
                <a:r>
                  <a:rPr lang="en-US">
                    <a:noFill/>
                  </a:rPr>
                  <a:t> </a:t>
                </a:r>
              </a:p>
            </p:txBody>
          </p:sp>
        </mc:Fallback>
      </mc:AlternateContent>
      <p:sp>
        <p:nvSpPr>
          <p:cNvPr id="18" name="TextBox 17"/>
          <p:cNvSpPr txBox="1"/>
          <p:nvPr/>
        </p:nvSpPr>
        <p:spPr>
          <a:xfrm>
            <a:off x="191553" y="4722210"/>
            <a:ext cx="3000179" cy="784830"/>
          </a:xfrm>
          <a:prstGeom prst="rect">
            <a:avLst/>
          </a:prstGeom>
          <a:noFill/>
        </p:spPr>
        <p:txBody>
          <a:bodyPr wrap="square" rtlCol="0">
            <a:spAutoFit/>
          </a:bodyPr>
          <a:lstStyle/>
          <a:p>
            <a:pPr algn="r"/>
            <a:r>
              <a:rPr lang="en-US" sz="1500" dirty="0"/>
              <a:t>Divide each element in the matrix by its column total to generate a normalized pair</a:t>
            </a:r>
            <a:r>
              <a:rPr lang="lv-LV" sz="1500" dirty="0"/>
              <a:t>w</a:t>
            </a:r>
            <a:r>
              <a:rPr lang="en-US" sz="1500" dirty="0" err="1"/>
              <a:t>ise</a:t>
            </a:r>
            <a:r>
              <a:rPr lang="en-US" sz="1500" dirty="0"/>
              <a:t> matrix:</a:t>
            </a:r>
          </a:p>
        </p:txBody>
      </p:sp>
    </p:spTree>
    <p:extLst>
      <p:ext uri="{BB962C8B-B14F-4D97-AF65-F5344CB8AC3E}">
        <p14:creationId xmlns:p14="http://schemas.microsoft.com/office/powerpoint/2010/main" val="567210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933DD-E7E4-4463-B4D5-5BDBFB015881}" type="datetime1">
              <a:rPr lang="lv-LV" smtClean="0"/>
              <a:pPr/>
              <a:t>17.12.2021</a:t>
            </a:fld>
            <a:endParaRPr lang="lv-LV"/>
          </a:p>
        </p:txBody>
      </p:sp>
      <p:sp>
        <p:nvSpPr>
          <p:cNvPr id="4" name="Slide Number Placeholder 3"/>
          <p:cNvSpPr>
            <a:spLocks noGrp="1"/>
          </p:cNvSpPr>
          <p:nvPr>
            <p:ph type="sldNum" sz="quarter" idx="12"/>
          </p:nvPr>
        </p:nvSpPr>
        <p:spPr/>
        <p:txBody>
          <a:bodyPr/>
          <a:lstStyle/>
          <a:p>
            <a:fld id="{22AF5885-8C96-4DA3-88C8-950E9AF394B8}" type="slidenum">
              <a:rPr lang="lv-LV" smtClean="0"/>
              <a:t>25</a:t>
            </a:fld>
            <a:endParaRPr lang="lv-LV"/>
          </a:p>
        </p:txBody>
      </p:sp>
      <p:sp>
        <p:nvSpPr>
          <p:cNvPr id="18" name="TextBox 17"/>
          <p:cNvSpPr txBox="1"/>
          <p:nvPr/>
        </p:nvSpPr>
        <p:spPr>
          <a:xfrm>
            <a:off x="7860457" y="1084121"/>
            <a:ext cx="1064786" cy="300082"/>
          </a:xfrm>
          <a:prstGeom prst="rect">
            <a:avLst/>
          </a:prstGeom>
          <a:solidFill>
            <a:srgbClr val="FFFF00"/>
          </a:solidFill>
        </p:spPr>
        <p:txBody>
          <a:bodyPr wrap="square" rtlCol="0">
            <a:spAutoFit/>
          </a:bodyPr>
          <a:lstStyle/>
          <a:p>
            <a:r>
              <a:rPr lang="lv-LV" sz="1350" b="1" dirty="0"/>
              <a:t>AHP</a:t>
            </a:r>
            <a:endParaRPr lang="lv-LV" sz="1350" b="1" i="1"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9" y="1409767"/>
            <a:ext cx="5043488" cy="4071938"/>
          </a:xfrm>
          <a:prstGeom prst="rect">
            <a:avLst/>
          </a:prstGeom>
        </p:spPr>
      </p:pic>
      <p:sp>
        <p:nvSpPr>
          <p:cNvPr id="21" name="Line Callout 1 (Accent Bar) 20"/>
          <p:cNvSpPr/>
          <p:nvPr/>
        </p:nvSpPr>
        <p:spPr>
          <a:xfrm>
            <a:off x="6006157" y="3066343"/>
            <a:ext cx="2448671" cy="576755"/>
          </a:xfrm>
          <a:prstGeom prst="accentCallout1">
            <a:avLst>
              <a:gd name="adj1" fmla="val 18750"/>
              <a:gd name="adj2" fmla="val -8333"/>
              <a:gd name="adj3" fmla="val 159506"/>
              <a:gd name="adj4" fmla="val -26398"/>
            </a:avLst>
          </a:prstGeom>
          <a:solidFill>
            <a:schemeClr val="tx2">
              <a:lumMod val="60000"/>
              <a:lumOff val="40000"/>
            </a:schemeClr>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lv-LV" sz="1350" b="1" dirty="0" err="1">
                <a:solidFill>
                  <a:schemeClr val="tx1"/>
                </a:solidFill>
              </a:rPr>
              <a:t>Priority</a:t>
            </a:r>
            <a:r>
              <a:rPr lang="lv-LV" sz="1350" b="1" dirty="0">
                <a:solidFill>
                  <a:schemeClr val="tx1"/>
                </a:solidFill>
              </a:rPr>
              <a:t> </a:t>
            </a:r>
            <a:r>
              <a:rPr lang="lv-LV" sz="1350" b="1" dirty="0" err="1">
                <a:solidFill>
                  <a:schemeClr val="tx1"/>
                </a:solidFill>
              </a:rPr>
              <a:t>vector</a:t>
            </a:r>
            <a:r>
              <a:rPr lang="lv-LV" sz="1350" b="1" dirty="0">
                <a:solidFill>
                  <a:schemeClr val="tx1"/>
                </a:solidFill>
              </a:rPr>
              <a:t> (</a:t>
            </a:r>
            <a:r>
              <a:rPr lang="lv-LV" sz="1350" b="1" dirty="0" err="1">
                <a:solidFill>
                  <a:schemeClr val="tx1"/>
                </a:solidFill>
              </a:rPr>
              <a:t>eigen</a:t>
            </a:r>
            <a:r>
              <a:rPr lang="lv-LV" sz="1350" b="1" dirty="0">
                <a:solidFill>
                  <a:schemeClr val="tx1"/>
                </a:solidFill>
              </a:rPr>
              <a:t> </a:t>
            </a:r>
            <a:r>
              <a:rPr lang="lv-LV" sz="1350" b="1" dirty="0" err="1">
                <a:solidFill>
                  <a:schemeClr val="tx1"/>
                </a:solidFill>
              </a:rPr>
              <a:t>vector</a:t>
            </a:r>
            <a:r>
              <a:rPr lang="lv-LV" sz="1350" b="1" dirty="0">
                <a:solidFill>
                  <a:schemeClr val="tx1"/>
                </a:solidFill>
              </a:rPr>
              <a:t>) – </a:t>
            </a:r>
            <a:r>
              <a:rPr lang="en-GB" sz="1350" b="1" dirty="0">
                <a:solidFill>
                  <a:schemeClr val="tx1"/>
                </a:solidFill>
              </a:rPr>
              <a:t>used as criteria weights in the TOPSIS method</a:t>
            </a:r>
          </a:p>
        </p:txBody>
      </p:sp>
      <p:sp>
        <p:nvSpPr>
          <p:cNvPr id="12" name="TextBox 11"/>
          <p:cNvSpPr txBox="1"/>
          <p:nvPr/>
        </p:nvSpPr>
        <p:spPr>
          <a:xfrm>
            <a:off x="5428538" y="4419537"/>
            <a:ext cx="380360" cy="276999"/>
          </a:xfrm>
          <a:prstGeom prst="rect">
            <a:avLst/>
          </a:prstGeom>
          <a:noFill/>
        </p:spPr>
        <p:txBody>
          <a:bodyPr wrap="square" rtlCol="0">
            <a:spAutoFit/>
          </a:bodyPr>
          <a:lstStyle/>
          <a:p>
            <a:r>
              <a:rPr lang="lv-LV" sz="1200" dirty="0"/>
              <a:t>w</a:t>
            </a:r>
            <a:r>
              <a:rPr lang="lv-LV" sz="1200" baseline="-25000" dirty="0"/>
              <a:t>i1</a:t>
            </a:r>
            <a:endParaRPr lang="en-GB" sz="1200" baseline="-25000" dirty="0"/>
          </a:p>
        </p:txBody>
      </p:sp>
      <p:sp>
        <p:nvSpPr>
          <p:cNvPr id="22" name="TextBox 21"/>
          <p:cNvSpPr txBox="1"/>
          <p:nvPr/>
        </p:nvSpPr>
        <p:spPr>
          <a:xfrm>
            <a:off x="5416390" y="4616273"/>
            <a:ext cx="380360" cy="276999"/>
          </a:xfrm>
          <a:prstGeom prst="rect">
            <a:avLst/>
          </a:prstGeom>
          <a:noFill/>
        </p:spPr>
        <p:txBody>
          <a:bodyPr wrap="square" rtlCol="0">
            <a:spAutoFit/>
          </a:bodyPr>
          <a:lstStyle/>
          <a:p>
            <a:r>
              <a:rPr lang="lv-LV" sz="1200" dirty="0"/>
              <a:t>w</a:t>
            </a:r>
            <a:r>
              <a:rPr lang="lv-LV" sz="1200" baseline="-25000" dirty="0"/>
              <a:t>i2</a:t>
            </a:r>
            <a:endParaRPr lang="en-GB" sz="1200" baseline="-25000" dirty="0"/>
          </a:p>
        </p:txBody>
      </p:sp>
      <p:sp>
        <p:nvSpPr>
          <p:cNvPr id="23" name="TextBox 22"/>
          <p:cNvSpPr txBox="1"/>
          <p:nvPr/>
        </p:nvSpPr>
        <p:spPr>
          <a:xfrm>
            <a:off x="5440687" y="4898778"/>
            <a:ext cx="380360" cy="276999"/>
          </a:xfrm>
          <a:prstGeom prst="rect">
            <a:avLst/>
          </a:prstGeom>
          <a:noFill/>
        </p:spPr>
        <p:txBody>
          <a:bodyPr wrap="square" rtlCol="0">
            <a:spAutoFit/>
          </a:bodyPr>
          <a:lstStyle/>
          <a:p>
            <a:r>
              <a:rPr lang="lv-LV" sz="1200" dirty="0"/>
              <a:t>w</a:t>
            </a:r>
            <a:r>
              <a:rPr lang="lv-LV" sz="1200" baseline="-25000" dirty="0"/>
              <a:t>i3</a:t>
            </a:r>
            <a:endParaRPr lang="en-GB" sz="1200" baseline="-25000" dirty="0"/>
          </a:p>
        </p:txBody>
      </p:sp>
      <p:sp>
        <p:nvSpPr>
          <p:cNvPr id="24" name="TextBox 23"/>
          <p:cNvSpPr txBox="1"/>
          <p:nvPr/>
        </p:nvSpPr>
        <p:spPr>
          <a:xfrm>
            <a:off x="5440687" y="5095514"/>
            <a:ext cx="380360" cy="276999"/>
          </a:xfrm>
          <a:prstGeom prst="rect">
            <a:avLst/>
          </a:prstGeom>
          <a:noFill/>
        </p:spPr>
        <p:txBody>
          <a:bodyPr wrap="square" rtlCol="0">
            <a:spAutoFit/>
          </a:bodyPr>
          <a:lstStyle/>
          <a:p>
            <a:r>
              <a:rPr lang="lv-LV" sz="1200" dirty="0"/>
              <a:t>w</a:t>
            </a:r>
            <a:r>
              <a:rPr lang="lv-LV" sz="1200" baseline="-25000" dirty="0"/>
              <a:t>i4</a:t>
            </a:r>
            <a:endParaRPr lang="en-GB" sz="1200" baseline="-25000" dirty="0"/>
          </a:p>
        </p:txBody>
      </p:sp>
      <mc:AlternateContent xmlns:mc="http://schemas.openxmlformats.org/markup-compatibility/2006" xmlns:a14="http://schemas.microsoft.com/office/drawing/2010/main">
        <mc:Choice Requires="a14">
          <p:sp>
            <p:nvSpPr>
              <p:cNvPr id="13" name="TextBox 12"/>
              <p:cNvSpPr txBox="1"/>
              <p:nvPr/>
            </p:nvSpPr>
            <p:spPr>
              <a:xfrm>
                <a:off x="4715130" y="5445055"/>
                <a:ext cx="777822" cy="5030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350" i="1">
                          <a:latin typeface="Cambria Math" panose="02040503050406030204" pitchFamily="18" charset="0"/>
                          <a:ea typeface="Cambria Math" panose="02040503050406030204" pitchFamily="18" charset="0"/>
                        </a:rPr>
                        <m:t>∑</m:t>
                      </m:r>
                      <m:sSub>
                        <m:sSubPr>
                          <m:ctrlPr>
                            <a:rPr lang="en-GB" sz="1350" i="1">
                              <a:latin typeface="Cambria Math" panose="02040503050406030204" pitchFamily="18" charset="0"/>
                              <a:ea typeface="Cambria Math" panose="02040503050406030204" pitchFamily="18" charset="0"/>
                            </a:rPr>
                          </m:ctrlPr>
                        </m:sSubPr>
                        <m:e>
                          <m:r>
                            <a:rPr lang="lv-LV" sz="1350" i="1">
                              <a:latin typeface="Cambria Math" panose="02040503050406030204" pitchFamily="18" charset="0"/>
                              <a:ea typeface="Cambria Math" panose="02040503050406030204" pitchFamily="18" charset="0"/>
                            </a:rPr>
                            <m:t>𝑤</m:t>
                          </m:r>
                        </m:e>
                        <m:sub>
                          <m:r>
                            <a:rPr lang="lv-LV" sz="1350" i="1">
                              <a:latin typeface="Cambria Math" panose="02040503050406030204" pitchFamily="18" charset="0"/>
                              <a:ea typeface="Cambria Math" panose="02040503050406030204" pitchFamily="18" charset="0"/>
                            </a:rPr>
                            <m:t>𝑖</m:t>
                          </m:r>
                        </m:sub>
                      </m:sSub>
                      <m:r>
                        <a:rPr lang="en-GB" sz="1350" i="1">
                          <a:latin typeface="Cambria Math" panose="02040503050406030204" pitchFamily="18" charset="0"/>
                        </a:rPr>
                        <m:t>=</m:t>
                      </m:r>
                      <m:r>
                        <a:rPr lang="lv-LV" sz="1350" i="1">
                          <a:latin typeface="Cambria Math" panose="02040503050406030204" pitchFamily="18" charset="0"/>
                        </a:rPr>
                        <m:t>1</m:t>
                      </m:r>
                    </m:oMath>
                  </m:oMathPara>
                </a14:m>
                <a:endParaRPr lang="en-GB" sz="1350" dirty="0"/>
              </a:p>
            </p:txBody>
          </p:sp>
        </mc:Choice>
        <mc:Fallback xmlns="">
          <p:sp>
            <p:nvSpPr>
              <p:cNvPr id="13" name="TextBox 12"/>
              <p:cNvSpPr txBox="1">
                <a:spLocks noRot="1" noChangeAspect="1" noMove="1" noResize="1" noEditPoints="1" noAdjustHandles="1" noChangeArrowheads="1" noChangeShapeType="1" noTextEdit="1"/>
              </p:cNvSpPr>
              <p:nvPr/>
            </p:nvSpPr>
            <p:spPr>
              <a:xfrm>
                <a:off x="4715130" y="5445055"/>
                <a:ext cx="777822" cy="503023"/>
              </a:xfrm>
              <a:prstGeom prst="rect">
                <a:avLst/>
              </a:prstGeom>
              <a:blipFill>
                <a:blip r:embed="rId4"/>
                <a:stretch>
                  <a:fillRect/>
                </a:stretch>
              </a:blipFill>
            </p:spPr>
            <p:txBody>
              <a:bodyPr/>
              <a:lstStyle/>
              <a:p>
                <a:r>
                  <a:rPr lang="en-US">
                    <a:noFill/>
                  </a:rPr>
                  <a:t> </a:t>
                </a:r>
              </a:p>
            </p:txBody>
          </p:sp>
        </mc:Fallback>
      </mc:AlternateContent>
      <p:sp>
        <p:nvSpPr>
          <p:cNvPr id="25" name="TextBox 24"/>
          <p:cNvSpPr txBox="1"/>
          <p:nvPr/>
        </p:nvSpPr>
        <p:spPr>
          <a:xfrm>
            <a:off x="283300" y="999215"/>
            <a:ext cx="5537747" cy="646331"/>
          </a:xfrm>
          <a:prstGeom prst="rect">
            <a:avLst/>
          </a:prstGeom>
          <a:noFill/>
        </p:spPr>
        <p:txBody>
          <a:bodyPr wrap="square" rtlCol="0">
            <a:spAutoFit/>
          </a:bodyPr>
          <a:lstStyle/>
          <a:p>
            <a:r>
              <a:rPr lang="lv-LV" dirty="0" err="1"/>
              <a:t>Step</a:t>
            </a:r>
            <a:r>
              <a:rPr lang="lv-LV" dirty="0"/>
              <a:t> 3.2. AHP </a:t>
            </a:r>
            <a:r>
              <a:rPr lang="en-US" dirty="0"/>
              <a:t>matrix normalization, weight determination</a:t>
            </a:r>
          </a:p>
        </p:txBody>
      </p:sp>
      <p:graphicFrame>
        <p:nvGraphicFramePr>
          <p:cNvPr id="5" name="Table 4"/>
          <p:cNvGraphicFramePr>
            <a:graphicFrameLocks noGrp="1"/>
          </p:cNvGraphicFramePr>
          <p:nvPr/>
        </p:nvGraphicFramePr>
        <p:xfrm>
          <a:off x="2015067" y="1591660"/>
          <a:ext cx="2768600" cy="510064"/>
        </p:xfrm>
        <a:graphic>
          <a:graphicData uri="http://schemas.openxmlformats.org/drawingml/2006/table">
            <a:tbl>
              <a:tblPr/>
              <a:tblGrid>
                <a:gridCol w="754953">
                  <a:extLst>
                    <a:ext uri="{9D8B030D-6E8A-4147-A177-3AD203B41FA5}">
                      <a16:colId xmlns:a16="http://schemas.microsoft.com/office/drawing/2014/main" val="674223875"/>
                    </a:ext>
                  </a:extLst>
                </a:gridCol>
                <a:gridCol w="600932">
                  <a:extLst>
                    <a:ext uri="{9D8B030D-6E8A-4147-A177-3AD203B41FA5}">
                      <a16:colId xmlns:a16="http://schemas.microsoft.com/office/drawing/2014/main" val="2223058438"/>
                    </a:ext>
                  </a:extLst>
                </a:gridCol>
                <a:gridCol w="811783">
                  <a:extLst>
                    <a:ext uri="{9D8B030D-6E8A-4147-A177-3AD203B41FA5}">
                      <a16:colId xmlns:a16="http://schemas.microsoft.com/office/drawing/2014/main" val="508596293"/>
                    </a:ext>
                  </a:extLst>
                </a:gridCol>
                <a:gridCol w="600932">
                  <a:extLst>
                    <a:ext uri="{9D8B030D-6E8A-4147-A177-3AD203B41FA5}">
                      <a16:colId xmlns:a16="http://schemas.microsoft.com/office/drawing/2014/main" val="3607439751"/>
                    </a:ext>
                  </a:extLst>
                </a:gridCol>
              </a:tblGrid>
              <a:tr h="327184">
                <a:tc>
                  <a:txBody>
                    <a:bodyPr/>
                    <a:lstStyle/>
                    <a:p>
                      <a:pPr algn="ctr" fontAlgn="b"/>
                      <a:r>
                        <a:rPr lang="lv-LV" sz="1100" u="none" strike="noStrike" dirty="0" err="1">
                          <a:effectLst/>
                        </a:rPr>
                        <a:t>Price</a:t>
                      </a:r>
                      <a:r>
                        <a:rPr lang="en-GB" sz="1100" b="0" i="0" u="none" strike="noStrike" dirty="0">
                          <a:solidFill>
                            <a:srgbClr val="000000"/>
                          </a:solidFill>
                          <a:effectLst/>
                          <a:latin typeface="Calibri" panose="020F0502020204030204" pitchFamily="34" charset="0"/>
                        </a:rPr>
                        <a:t>, </a:t>
                      </a:r>
                      <a:r>
                        <a:rPr lang="en-GB" sz="1100" b="0" i="0" u="none" strike="noStrike" dirty="0" err="1">
                          <a:solidFill>
                            <a:srgbClr val="000000"/>
                          </a:solidFill>
                          <a:effectLst/>
                          <a:latin typeface="Calibri" panose="020F0502020204030204" pitchFamily="34" charset="0"/>
                        </a:rPr>
                        <a:t>Eiro</a:t>
                      </a:r>
                      <a:endParaRPr lang="en-GB" sz="1100" b="0"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1100" u="none" strike="noStrike" dirty="0" err="1">
                          <a:effectLst/>
                        </a:rPr>
                        <a:t>Time</a:t>
                      </a:r>
                      <a:r>
                        <a:rPr lang="en-GB" sz="1100" b="1" i="0" u="none" strike="noStrike" dirty="0">
                          <a:solidFill>
                            <a:srgbClr val="000000"/>
                          </a:solidFill>
                          <a:effectLst/>
                          <a:latin typeface="Calibri" panose="020F0502020204030204" pitchFamily="34" charset="0"/>
                        </a:rPr>
                        <a:t>,</a:t>
                      </a:r>
                      <a:r>
                        <a:rPr lang="en-GB" sz="1100" b="0" i="0" u="none" strike="noStrike" dirty="0">
                          <a:solidFill>
                            <a:srgbClr val="000000"/>
                          </a:solidFill>
                          <a:effectLst/>
                          <a:latin typeface="Calibri" panose="020F0502020204030204" pitchFamily="34" charset="0"/>
                        </a:rPr>
                        <a:t> min</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u="none" strike="noStrike" dirty="0">
                          <a:effectLst/>
                        </a:rPr>
                        <a:t>CO</a:t>
                      </a:r>
                      <a:r>
                        <a:rPr lang="en-GB" sz="1100" u="none" strike="noStrike" baseline="-25000" dirty="0">
                          <a:effectLst/>
                        </a:rPr>
                        <a:t>2</a:t>
                      </a:r>
                      <a:r>
                        <a:rPr lang="en-GB" sz="1100" u="none" strike="noStrike" dirty="0">
                          <a:effectLst/>
                        </a:rPr>
                        <a:t> </a:t>
                      </a:r>
                      <a:r>
                        <a:rPr lang="lv-LV" sz="1100" u="none" strike="noStrike" dirty="0" err="1">
                          <a:effectLst/>
                        </a:rPr>
                        <a:t>emissions</a:t>
                      </a:r>
                      <a:r>
                        <a:rPr lang="lv-LV" sz="1100" u="none" strike="noStrike" dirty="0">
                          <a:effectLst/>
                        </a:rPr>
                        <a:t> </a:t>
                      </a:r>
                      <a:r>
                        <a:rPr lang="en-GB" sz="1100" u="none" strike="noStrike" dirty="0">
                          <a:effectLst/>
                        </a:rPr>
                        <a:t>g/km/pas</a:t>
                      </a:r>
                      <a:endParaRPr lang="en-GB" sz="1100" b="1" i="0" u="none" strike="noStrike"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1100" u="none" strike="noStrike" dirty="0" err="1">
                          <a:effectLst/>
                        </a:rPr>
                        <a:t>Comfort</a:t>
                      </a:r>
                      <a:endParaRPr lang="en-GB" sz="1100" b="1" i="0" u="none" strike="noStrike" dirty="0">
                        <a:solidFill>
                          <a:srgbClr val="000000"/>
                        </a:solidFill>
                        <a:effectLst/>
                        <a:latin typeface="Calibri" panose="020F0502020204030204" pitchFamily="34" charset="0"/>
                      </a:endParaRP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69377"/>
                  </a:ext>
                </a:extLst>
              </a:tr>
            </a:tbl>
          </a:graphicData>
        </a:graphic>
      </p:graphicFrame>
      <p:graphicFrame>
        <p:nvGraphicFramePr>
          <p:cNvPr id="6" name="Table 5"/>
          <p:cNvGraphicFramePr>
            <a:graphicFrameLocks noGrp="1"/>
          </p:cNvGraphicFramePr>
          <p:nvPr/>
        </p:nvGraphicFramePr>
        <p:xfrm>
          <a:off x="865717" y="1918843"/>
          <a:ext cx="1149349" cy="1043108"/>
        </p:xfrm>
        <a:graphic>
          <a:graphicData uri="http://schemas.openxmlformats.org/drawingml/2006/table">
            <a:tbl>
              <a:tblPr/>
              <a:tblGrid>
                <a:gridCol w="1149349">
                  <a:extLst>
                    <a:ext uri="{9D8B030D-6E8A-4147-A177-3AD203B41FA5}">
                      <a16:colId xmlns:a16="http://schemas.microsoft.com/office/drawing/2014/main" val="3402480746"/>
                    </a:ext>
                  </a:extLst>
                </a:gridCol>
              </a:tblGrid>
              <a:tr h="285870">
                <a:tc>
                  <a:txBody>
                    <a:bodyPr/>
                    <a:lstStyle/>
                    <a:p>
                      <a:pPr algn="l" fontAlgn="b"/>
                      <a:r>
                        <a:rPr lang="lv-LV" sz="900" u="none" strike="noStrike" dirty="0" err="1">
                          <a:effectLst/>
                        </a:rPr>
                        <a:t>Price</a:t>
                      </a:r>
                      <a:r>
                        <a:rPr lang="en-GB" sz="900" u="none" strike="noStrike" dirty="0">
                          <a:effectLst/>
                        </a:rPr>
                        <a:t>, </a:t>
                      </a:r>
                      <a:r>
                        <a:rPr lang="en-GB" sz="900" u="none" strike="noStrike" dirty="0" err="1">
                          <a:effectLst/>
                        </a:rPr>
                        <a:t>Eiro</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5506744"/>
                  </a:ext>
                </a:extLst>
              </a:tr>
              <a:tr h="207169">
                <a:tc>
                  <a:txBody>
                    <a:bodyPr/>
                    <a:lstStyle/>
                    <a:p>
                      <a:pPr algn="l" fontAlgn="b"/>
                      <a:r>
                        <a:rPr lang="lv-LV" sz="900" u="none" strike="noStrike" dirty="0" err="1">
                          <a:effectLst/>
                        </a:rPr>
                        <a:t>Time</a:t>
                      </a:r>
                      <a:r>
                        <a:rPr lang="en-GB" sz="900" u="none" strike="noStrike" dirty="0">
                          <a:effectLst/>
                        </a:rPr>
                        <a:t>, min</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10935254"/>
                  </a:ext>
                </a:extLst>
              </a:tr>
              <a:tr h="264319">
                <a:tc>
                  <a:txBody>
                    <a:bodyPr/>
                    <a:lstStyle/>
                    <a:p>
                      <a:pPr algn="l" fontAlgn="b"/>
                      <a:r>
                        <a:rPr lang="en-GB" sz="900" u="none" strike="noStrike" dirty="0">
                          <a:effectLst/>
                        </a:rPr>
                        <a:t>CO</a:t>
                      </a:r>
                      <a:r>
                        <a:rPr lang="en-GB" sz="900" u="none" strike="noStrike" baseline="-25000" dirty="0">
                          <a:effectLst/>
                        </a:rPr>
                        <a:t>2</a:t>
                      </a:r>
                      <a:r>
                        <a:rPr lang="en-GB" sz="900" u="none" strike="noStrike" dirty="0">
                          <a:effectLst/>
                        </a:rPr>
                        <a:t> </a:t>
                      </a:r>
                      <a:r>
                        <a:rPr lang="lv-LV" sz="900" u="none" strike="noStrike" dirty="0" err="1">
                          <a:effectLst/>
                        </a:rPr>
                        <a:t>emissions</a:t>
                      </a:r>
                      <a:r>
                        <a:rPr lang="lv-LV" sz="900" u="none" strike="noStrike" dirty="0">
                          <a:effectLst/>
                        </a:rPr>
                        <a:t> </a:t>
                      </a:r>
                      <a:r>
                        <a:rPr lang="en-GB" sz="900" u="none" strike="noStrike" dirty="0">
                          <a:effectLst/>
                        </a:rPr>
                        <a:t>g/km/pas</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43393956"/>
                  </a:ext>
                </a:extLst>
              </a:tr>
              <a:tr h="285750">
                <a:tc>
                  <a:txBody>
                    <a:bodyPr/>
                    <a:lstStyle/>
                    <a:p>
                      <a:pPr algn="l" fontAlgn="b"/>
                      <a:r>
                        <a:rPr lang="lv-LV" sz="900" u="none" strike="noStrike" dirty="0" err="1">
                          <a:effectLst/>
                        </a:rPr>
                        <a:t>Comfort</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971594"/>
                  </a:ext>
                </a:extLst>
              </a:tr>
            </a:tbl>
          </a:graphicData>
        </a:graphic>
      </p:graphicFrame>
      <p:graphicFrame>
        <p:nvGraphicFramePr>
          <p:cNvPr id="19" name="Table 18"/>
          <p:cNvGraphicFramePr>
            <a:graphicFrameLocks noGrp="1"/>
          </p:cNvGraphicFramePr>
          <p:nvPr/>
        </p:nvGraphicFramePr>
        <p:xfrm>
          <a:off x="865717" y="4438597"/>
          <a:ext cx="1149349" cy="1043108"/>
        </p:xfrm>
        <a:graphic>
          <a:graphicData uri="http://schemas.openxmlformats.org/drawingml/2006/table">
            <a:tbl>
              <a:tblPr/>
              <a:tblGrid>
                <a:gridCol w="1149349">
                  <a:extLst>
                    <a:ext uri="{9D8B030D-6E8A-4147-A177-3AD203B41FA5}">
                      <a16:colId xmlns:a16="http://schemas.microsoft.com/office/drawing/2014/main" val="3402480746"/>
                    </a:ext>
                  </a:extLst>
                </a:gridCol>
              </a:tblGrid>
              <a:tr h="285870">
                <a:tc>
                  <a:txBody>
                    <a:bodyPr/>
                    <a:lstStyle/>
                    <a:p>
                      <a:pPr algn="l" fontAlgn="b"/>
                      <a:r>
                        <a:rPr lang="lv-LV" sz="900" u="none" strike="noStrike" dirty="0" err="1">
                          <a:effectLst/>
                        </a:rPr>
                        <a:t>Price</a:t>
                      </a:r>
                      <a:r>
                        <a:rPr lang="en-GB" sz="900" u="none" strike="noStrike" dirty="0">
                          <a:effectLst/>
                        </a:rPr>
                        <a:t>, </a:t>
                      </a:r>
                      <a:r>
                        <a:rPr lang="en-GB" sz="900" u="none" strike="noStrike" dirty="0" err="1">
                          <a:effectLst/>
                        </a:rPr>
                        <a:t>Eiro</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5506744"/>
                  </a:ext>
                </a:extLst>
              </a:tr>
              <a:tr h="207169">
                <a:tc>
                  <a:txBody>
                    <a:bodyPr/>
                    <a:lstStyle/>
                    <a:p>
                      <a:pPr algn="l" fontAlgn="b"/>
                      <a:r>
                        <a:rPr lang="lv-LV" sz="900" u="none" strike="noStrike" dirty="0" err="1">
                          <a:effectLst/>
                        </a:rPr>
                        <a:t>Time</a:t>
                      </a:r>
                      <a:r>
                        <a:rPr lang="en-GB" sz="900" u="none" strike="noStrike" dirty="0">
                          <a:effectLst/>
                        </a:rPr>
                        <a:t>, min</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10935254"/>
                  </a:ext>
                </a:extLst>
              </a:tr>
              <a:tr h="264319">
                <a:tc>
                  <a:txBody>
                    <a:bodyPr/>
                    <a:lstStyle/>
                    <a:p>
                      <a:pPr algn="l" fontAlgn="b"/>
                      <a:r>
                        <a:rPr lang="en-GB" sz="900" u="none" strike="noStrike" dirty="0">
                          <a:effectLst/>
                        </a:rPr>
                        <a:t>CO</a:t>
                      </a:r>
                      <a:r>
                        <a:rPr lang="en-GB" sz="900" u="none" strike="noStrike" baseline="-25000" dirty="0">
                          <a:effectLst/>
                        </a:rPr>
                        <a:t>2</a:t>
                      </a:r>
                      <a:r>
                        <a:rPr lang="en-GB" sz="900" u="none" strike="noStrike" dirty="0">
                          <a:effectLst/>
                        </a:rPr>
                        <a:t> </a:t>
                      </a:r>
                      <a:r>
                        <a:rPr lang="lv-LV" sz="900" u="none" strike="noStrike" dirty="0" err="1">
                          <a:effectLst/>
                        </a:rPr>
                        <a:t>emissions</a:t>
                      </a:r>
                      <a:r>
                        <a:rPr lang="lv-LV" sz="900" u="none" strike="noStrike" dirty="0">
                          <a:effectLst/>
                        </a:rPr>
                        <a:t> </a:t>
                      </a:r>
                      <a:r>
                        <a:rPr lang="en-GB" sz="900" u="none" strike="noStrike" dirty="0">
                          <a:effectLst/>
                        </a:rPr>
                        <a:t>g/km/pas</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43393956"/>
                  </a:ext>
                </a:extLst>
              </a:tr>
              <a:tr h="285750">
                <a:tc>
                  <a:txBody>
                    <a:bodyPr/>
                    <a:lstStyle/>
                    <a:p>
                      <a:pPr algn="l" fontAlgn="b"/>
                      <a:r>
                        <a:rPr lang="lv-LV" sz="900" u="none" strike="noStrike" dirty="0" err="1">
                          <a:effectLst/>
                        </a:rPr>
                        <a:t>Comfort</a:t>
                      </a:r>
                      <a:endParaRPr lang="en-GB" sz="900" b="1" i="0" u="none" strike="noStrike" dirty="0">
                        <a:solidFill>
                          <a:srgbClr val="000000"/>
                        </a:solidFill>
                        <a:effectLst/>
                        <a:latin typeface="Calibri" panose="020F0502020204030204" pitchFamily="34" charset="0"/>
                      </a:endParaRPr>
                    </a:p>
                  </a:txBody>
                  <a:tcPr marL="7144" marR="7144" marT="7144" marB="0" anchor="b">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971594"/>
                  </a:ext>
                </a:extLst>
              </a:tr>
            </a:tbl>
          </a:graphicData>
        </a:graphic>
      </p:graphicFrame>
      <p:sp>
        <p:nvSpPr>
          <p:cNvPr id="9" name="TextBox 8"/>
          <p:cNvSpPr txBox="1"/>
          <p:nvPr/>
        </p:nvSpPr>
        <p:spPr>
          <a:xfrm>
            <a:off x="726667" y="1678494"/>
            <a:ext cx="1236134" cy="415498"/>
          </a:xfrm>
          <a:prstGeom prst="rect">
            <a:avLst/>
          </a:prstGeom>
          <a:solidFill>
            <a:schemeClr val="bg1"/>
          </a:solidFill>
        </p:spPr>
        <p:txBody>
          <a:bodyPr wrap="square" rtlCol="0">
            <a:spAutoFit/>
          </a:bodyPr>
          <a:lstStyle/>
          <a:p>
            <a:r>
              <a:rPr lang="lv-LV" sz="1050" dirty="0"/>
              <a:t>AHP </a:t>
            </a:r>
            <a:r>
              <a:rPr lang="lv-LV" sz="1050" dirty="0" err="1"/>
              <a:t>criteria</a:t>
            </a:r>
            <a:r>
              <a:rPr lang="lv-LV" sz="1050" dirty="0"/>
              <a:t> </a:t>
            </a:r>
            <a:r>
              <a:rPr lang="lv-LV" sz="1050" dirty="0" err="1"/>
              <a:t>weights</a:t>
            </a:r>
            <a:endParaRPr lang="en-GB" sz="1050" dirty="0"/>
          </a:p>
        </p:txBody>
      </p:sp>
      <p:sp>
        <p:nvSpPr>
          <p:cNvPr id="11" name="Rectangle 10"/>
          <p:cNvSpPr/>
          <p:nvPr/>
        </p:nvSpPr>
        <p:spPr>
          <a:xfrm>
            <a:off x="865716" y="3731646"/>
            <a:ext cx="1149350" cy="70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extBox 27"/>
          <p:cNvSpPr txBox="1"/>
          <p:nvPr/>
        </p:nvSpPr>
        <p:spPr>
          <a:xfrm>
            <a:off x="865716" y="4139975"/>
            <a:ext cx="981830" cy="253916"/>
          </a:xfrm>
          <a:prstGeom prst="rect">
            <a:avLst/>
          </a:prstGeom>
          <a:solidFill>
            <a:schemeClr val="bg1"/>
          </a:solidFill>
        </p:spPr>
        <p:txBody>
          <a:bodyPr wrap="square" rtlCol="0">
            <a:spAutoFit/>
          </a:bodyPr>
          <a:lstStyle/>
          <a:p>
            <a:r>
              <a:rPr lang="lv-LV" sz="1050" dirty="0" err="1"/>
              <a:t>Normalization</a:t>
            </a:r>
            <a:endParaRPr lang="en-GB" sz="1050" dirty="0"/>
          </a:p>
        </p:txBody>
      </p:sp>
      <p:sp>
        <p:nvSpPr>
          <p:cNvPr id="14" name="Rectangle 13"/>
          <p:cNvSpPr/>
          <p:nvPr/>
        </p:nvSpPr>
        <p:spPr>
          <a:xfrm>
            <a:off x="4823289" y="1405514"/>
            <a:ext cx="669664" cy="171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mc:AlternateContent xmlns:mc="http://schemas.openxmlformats.org/markup-compatibility/2006" xmlns:a14="http://schemas.microsoft.com/office/drawing/2010/main">
        <mc:Choice Requires="a14">
          <p:sp>
            <p:nvSpPr>
              <p:cNvPr id="7" name="TextBox 6"/>
              <p:cNvSpPr txBox="1"/>
              <p:nvPr/>
            </p:nvSpPr>
            <p:spPr>
              <a:xfrm>
                <a:off x="6577933" y="2187515"/>
                <a:ext cx="2006127" cy="6543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500" i="1">
                              <a:latin typeface="Cambria Math" panose="02040503050406030204" pitchFamily="18" charset="0"/>
                            </a:rPr>
                          </m:ctrlPr>
                        </m:sSubPr>
                        <m:e>
                          <m:r>
                            <a:rPr lang="lv-LV" sz="1500" i="1">
                              <a:latin typeface="Cambria Math" panose="02040503050406030204" pitchFamily="18" charset="0"/>
                            </a:rPr>
                            <m:t>𝑊</m:t>
                          </m:r>
                        </m:e>
                        <m:sub>
                          <m:r>
                            <a:rPr lang="lv-LV" sz="1500" i="1">
                              <a:latin typeface="Cambria Math" panose="02040503050406030204" pitchFamily="18" charset="0"/>
                            </a:rPr>
                            <m:t>𝑖𝑗</m:t>
                          </m:r>
                        </m:sub>
                      </m:sSub>
                      <m:r>
                        <a:rPr lang="en-GB" sz="1500" i="1">
                          <a:latin typeface="Cambria Math" panose="02040503050406030204" pitchFamily="18" charset="0"/>
                          <a:ea typeface="Cambria Math" panose="02040503050406030204" pitchFamily="18" charset="0"/>
                        </a:rPr>
                        <m:t>=</m:t>
                      </m:r>
                      <m:f>
                        <m:fPr>
                          <m:ctrlPr>
                            <a:rPr lang="en-GB" sz="1500" i="1">
                              <a:latin typeface="Cambria Math" panose="02040503050406030204" pitchFamily="18" charset="0"/>
                              <a:ea typeface="Cambria Math" panose="02040503050406030204" pitchFamily="18" charset="0"/>
                            </a:rPr>
                          </m:ctrlPr>
                        </m:fPr>
                        <m:num>
                          <m:nary>
                            <m:naryPr>
                              <m:chr m:val="∑"/>
                              <m:ctrlPr>
                                <a:rPr lang="en-GB" sz="1500" i="1">
                                  <a:latin typeface="Cambria Math" panose="02040503050406030204" pitchFamily="18" charset="0"/>
                                  <a:ea typeface="Cambria Math" panose="02040503050406030204" pitchFamily="18" charset="0"/>
                                </a:rPr>
                              </m:ctrlPr>
                            </m:naryPr>
                            <m:sub>
                              <m:r>
                                <m:rPr>
                                  <m:brk m:alnAt="23"/>
                                </m:rPr>
                                <a:rPr lang="lv-LV" sz="1500" i="1">
                                  <a:latin typeface="Cambria Math" panose="02040503050406030204" pitchFamily="18" charset="0"/>
                                  <a:ea typeface="Cambria Math" panose="02040503050406030204" pitchFamily="18" charset="0"/>
                                </a:rPr>
                                <m:t>𝑗</m:t>
                              </m:r>
                              <m:r>
                                <a:rPr lang="lv-LV" sz="1500" i="1">
                                  <a:latin typeface="Cambria Math" panose="02040503050406030204" pitchFamily="18" charset="0"/>
                                  <a:ea typeface="Cambria Math" panose="02040503050406030204" pitchFamily="18" charset="0"/>
                                </a:rPr>
                                <m:t>=1</m:t>
                              </m:r>
                            </m:sub>
                            <m:sup>
                              <m:r>
                                <a:rPr lang="lv-LV" sz="1500" i="1">
                                  <a:latin typeface="Cambria Math" panose="02040503050406030204" pitchFamily="18" charset="0"/>
                                  <a:ea typeface="Cambria Math" panose="02040503050406030204" pitchFamily="18" charset="0"/>
                                </a:rPr>
                                <m:t>𝑛</m:t>
                              </m:r>
                            </m:sup>
                            <m:e>
                              <m:sSub>
                                <m:sSubPr>
                                  <m:ctrlPr>
                                    <a:rPr lang="en-GB" sz="1500" i="1">
                                      <a:latin typeface="Cambria Math" panose="02040503050406030204" pitchFamily="18" charset="0"/>
                                      <a:ea typeface="Cambria Math" panose="02040503050406030204" pitchFamily="18" charset="0"/>
                                    </a:rPr>
                                  </m:ctrlPr>
                                </m:sSubPr>
                                <m:e>
                                  <m:r>
                                    <a:rPr lang="lv-LV" sz="1500" i="1">
                                      <a:latin typeface="Cambria Math" panose="02040503050406030204" pitchFamily="18" charset="0"/>
                                      <a:ea typeface="Cambria Math" panose="02040503050406030204" pitchFamily="18" charset="0"/>
                                    </a:rPr>
                                    <m:t>𝑋</m:t>
                                  </m:r>
                                </m:e>
                                <m:sub>
                                  <m:r>
                                    <a:rPr lang="lv-LV" sz="1500" i="1">
                                      <a:latin typeface="Cambria Math" panose="02040503050406030204" pitchFamily="18" charset="0"/>
                                      <a:ea typeface="Cambria Math" panose="02040503050406030204" pitchFamily="18" charset="0"/>
                                    </a:rPr>
                                    <m:t>𝑖𝑗</m:t>
                                  </m:r>
                                </m:sub>
                              </m:sSub>
                            </m:e>
                          </m:nary>
                        </m:num>
                        <m:den>
                          <m:r>
                            <a:rPr lang="lv-LV" sz="1500" i="1">
                              <a:latin typeface="Cambria Math" panose="02040503050406030204" pitchFamily="18" charset="0"/>
                              <a:ea typeface="Cambria Math" panose="02040503050406030204" pitchFamily="18" charset="0"/>
                            </a:rPr>
                            <m:t>𝑛</m:t>
                          </m:r>
                        </m:den>
                      </m:f>
                      <m:r>
                        <a:rPr lang="lv-LV" sz="1500" i="1">
                          <a:latin typeface="Cambria Math" panose="02040503050406030204" pitchFamily="18" charset="0"/>
                          <a:ea typeface="Cambria Math" panose="02040503050406030204" pitchFamily="18" charset="0"/>
                        </a:rPr>
                        <m:t>      </m:t>
                      </m:r>
                      <m:d>
                        <m:dPr>
                          <m:begChr m:val="["/>
                          <m:endChr m:val="]"/>
                          <m:ctrlPr>
                            <a:rPr lang="en-GB" sz="1500" i="1">
                              <a:latin typeface="Cambria Math" panose="02040503050406030204" pitchFamily="18" charset="0"/>
                            </a:rPr>
                          </m:ctrlPr>
                        </m:dPr>
                        <m:e>
                          <m:m>
                            <m:mPr>
                              <m:mcs>
                                <m:mc>
                                  <m:mcPr>
                                    <m:count m:val="1"/>
                                    <m:mcJc m:val="center"/>
                                  </m:mcPr>
                                </m:mc>
                              </m:mcs>
                              <m:ctrlPr>
                                <a:rPr lang="en-GB" sz="1500" i="1">
                                  <a:latin typeface="Cambria Math" panose="02040503050406030204" pitchFamily="18" charset="0"/>
                                </a:rPr>
                              </m:ctrlPr>
                            </m:mPr>
                            <m:mr>
                              <m:e>
                                <m:sSub>
                                  <m:sSubPr>
                                    <m:ctrlPr>
                                      <a:rPr lang="en-GB" sz="1500" i="1">
                                        <a:latin typeface="Cambria Math" panose="02040503050406030204" pitchFamily="18" charset="0"/>
                                      </a:rPr>
                                    </m:ctrlPr>
                                  </m:sSubPr>
                                  <m:e>
                                    <m:r>
                                      <a:rPr lang="lv-LV" sz="1500" i="1">
                                        <a:latin typeface="Cambria Math" panose="02040503050406030204" pitchFamily="18" charset="0"/>
                                      </a:rPr>
                                      <m:t>𝑊</m:t>
                                    </m:r>
                                  </m:e>
                                  <m:sub>
                                    <m:r>
                                      <a:rPr lang="lv-LV" sz="1500" i="1">
                                        <a:latin typeface="Cambria Math" panose="02040503050406030204" pitchFamily="18" charset="0"/>
                                      </a:rPr>
                                      <m:t>11</m:t>
                                    </m:r>
                                  </m:sub>
                                </m:sSub>
                              </m:e>
                            </m:mr>
                            <m:mr>
                              <m:e>
                                <m:sSub>
                                  <m:sSubPr>
                                    <m:ctrlPr>
                                      <a:rPr lang="en-GB" sz="1500" i="1">
                                        <a:latin typeface="Cambria Math" panose="02040503050406030204" pitchFamily="18" charset="0"/>
                                      </a:rPr>
                                    </m:ctrlPr>
                                  </m:sSubPr>
                                  <m:e>
                                    <m:r>
                                      <a:rPr lang="lv-LV" sz="1500" i="1">
                                        <a:latin typeface="Cambria Math" panose="02040503050406030204" pitchFamily="18" charset="0"/>
                                      </a:rPr>
                                      <m:t>𝑊</m:t>
                                    </m:r>
                                  </m:e>
                                  <m:sub>
                                    <m:r>
                                      <a:rPr lang="lv-LV" sz="1500" i="1">
                                        <a:latin typeface="Cambria Math" panose="02040503050406030204" pitchFamily="18" charset="0"/>
                                      </a:rPr>
                                      <m:t>12</m:t>
                                    </m:r>
                                  </m:sub>
                                </m:sSub>
                              </m:e>
                            </m:mr>
                            <m:mr>
                              <m:e>
                                <m:sSub>
                                  <m:sSubPr>
                                    <m:ctrlPr>
                                      <a:rPr lang="en-GB" sz="1500" i="1">
                                        <a:latin typeface="Cambria Math" panose="02040503050406030204" pitchFamily="18" charset="0"/>
                                      </a:rPr>
                                    </m:ctrlPr>
                                  </m:sSubPr>
                                  <m:e>
                                    <m:r>
                                      <a:rPr lang="lv-LV" sz="1500" i="1">
                                        <a:latin typeface="Cambria Math" panose="02040503050406030204" pitchFamily="18" charset="0"/>
                                      </a:rPr>
                                      <m:t>𝑊</m:t>
                                    </m:r>
                                  </m:e>
                                  <m:sub>
                                    <m:r>
                                      <a:rPr lang="lv-LV" sz="1500" i="1">
                                        <a:latin typeface="Cambria Math" panose="02040503050406030204" pitchFamily="18" charset="0"/>
                                      </a:rPr>
                                      <m:t>13</m:t>
                                    </m:r>
                                  </m:sub>
                                </m:sSub>
                              </m:e>
                            </m:mr>
                          </m:m>
                        </m:e>
                      </m:d>
                    </m:oMath>
                  </m:oMathPara>
                </a14:m>
                <a:endParaRPr lang="en-GB" sz="1500" dirty="0"/>
              </a:p>
            </p:txBody>
          </p:sp>
        </mc:Choice>
        <mc:Fallback xmlns="">
          <p:sp>
            <p:nvSpPr>
              <p:cNvPr id="7" name="TextBox 6"/>
              <p:cNvSpPr txBox="1">
                <a:spLocks noRot="1" noChangeAspect="1" noMove="1" noResize="1" noEditPoints="1" noAdjustHandles="1" noChangeArrowheads="1" noChangeShapeType="1" noTextEdit="1"/>
              </p:cNvSpPr>
              <p:nvPr/>
            </p:nvSpPr>
            <p:spPr>
              <a:xfrm>
                <a:off x="6577933" y="2187515"/>
                <a:ext cx="2006127" cy="654346"/>
              </a:xfrm>
              <a:prstGeom prst="rect">
                <a:avLst/>
              </a:prstGeom>
              <a:blipFill>
                <a:blip r:embed="rId5"/>
                <a:stretch>
                  <a:fillRect/>
                </a:stretch>
              </a:blipFill>
            </p:spPr>
            <p:txBody>
              <a:bodyPr/>
              <a:lstStyle/>
              <a:p>
                <a:r>
                  <a:rPr lang="en-US">
                    <a:noFill/>
                  </a:rPr>
                  <a:t> </a:t>
                </a:r>
              </a:p>
            </p:txBody>
          </p:sp>
        </mc:Fallback>
      </mc:AlternateContent>
      <p:sp>
        <p:nvSpPr>
          <p:cNvPr id="8" name="TextBox 7"/>
          <p:cNvSpPr txBox="1"/>
          <p:nvPr/>
        </p:nvSpPr>
        <p:spPr>
          <a:xfrm>
            <a:off x="5241727" y="1591660"/>
            <a:ext cx="3683515" cy="715581"/>
          </a:xfrm>
          <a:prstGeom prst="rect">
            <a:avLst/>
          </a:prstGeom>
          <a:noFill/>
        </p:spPr>
        <p:txBody>
          <a:bodyPr wrap="square" rtlCol="0">
            <a:spAutoFit/>
          </a:bodyPr>
          <a:lstStyle/>
          <a:p>
            <a:r>
              <a:rPr lang="en-US" sz="1350" dirty="0"/>
              <a:t>Divide the sum of the normalized column of matrix by the number of criteria used (n) to generate priority vector: </a:t>
            </a:r>
          </a:p>
        </p:txBody>
      </p:sp>
      <mc:AlternateContent xmlns:mc="http://schemas.openxmlformats.org/markup-compatibility/2006" xmlns:a14="http://schemas.microsoft.com/office/drawing/2010/main">
        <mc:Choice Requires="a14">
          <p:sp>
            <p:nvSpPr>
              <p:cNvPr id="10" name="Rectangle 9"/>
              <p:cNvSpPr/>
              <p:nvPr/>
            </p:nvSpPr>
            <p:spPr>
              <a:xfrm>
                <a:off x="6006156" y="3897768"/>
                <a:ext cx="2768065" cy="300082"/>
              </a:xfrm>
              <a:prstGeom prst="rect">
                <a:avLst/>
              </a:prstGeom>
            </p:spPr>
            <p:txBody>
              <a:bodyPr wrap="none">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𝜆</m:t>
                    </m:r>
                    <m:r>
                      <a:rPr lang="en-US" sz="1350" i="1">
                        <a:latin typeface="Cambria Math" panose="02040503050406030204" pitchFamily="18" charset="0"/>
                        <a:ea typeface="Cambria Math" panose="02040503050406030204" pitchFamily="18" charset="0"/>
                      </a:rPr>
                      <m:t> </m:t>
                    </m:r>
                  </m:oMath>
                </a14:m>
                <a:r>
                  <a:rPr lang="en-US" sz="1350" dirty="0"/>
                  <a:t>max = average (consistency vector)</a:t>
                </a:r>
              </a:p>
            </p:txBody>
          </p:sp>
        </mc:Choice>
        <mc:Fallback xmlns="">
          <p:sp>
            <p:nvSpPr>
              <p:cNvPr id="10" name="Rectangle 9"/>
              <p:cNvSpPr>
                <a:spLocks noRot="1" noChangeAspect="1" noMove="1" noResize="1" noEditPoints="1" noAdjustHandles="1" noChangeArrowheads="1" noChangeShapeType="1" noTextEdit="1"/>
              </p:cNvSpPr>
              <p:nvPr/>
            </p:nvSpPr>
            <p:spPr>
              <a:xfrm>
                <a:off x="6006156" y="3897768"/>
                <a:ext cx="2768065" cy="300082"/>
              </a:xfrm>
              <a:prstGeom prst="rect">
                <a:avLst/>
              </a:prstGeom>
              <a:blipFill>
                <a:blip r:embed="rId6"/>
                <a:stretch>
                  <a:fillRect t="-2000" b="-18000"/>
                </a:stretch>
              </a:blipFill>
            </p:spPr>
            <p:txBody>
              <a:bodyPr/>
              <a:lstStyle/>
              <a:p>
                <a:r>
                  <a:rPr lang="en-US">
                    <a:noFill/>
                  </a:rPr>
                  <a:t> </a:t>
                </a:r>
              </a:p>
            </p:txBody>
          </p:sp>
        </mc:Fallback>
      </mc:AlternateContent>
    </p:spTree>
    <p:extLst>
      <p:ext uri="{BB962C8B-B14F-4D97-AF65-F5344CB8AC3E}">
        <p14:creationId xmlns:p14="http://schemas.microsoft.com/office/powerpoint/2010/main" val="401923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22" grpId="0"/>
      <p:bldP spid="23" grpId="0"/>
      <p:bldP spid="24"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933DD-E7E4-4463-B4D5-5BDBFB015881}" type="datetime1">
              <a:rPr lang="lv-LV" smtClean="0"/>
              <a:pPr/>
              <a:t>17.12.2021</a:t>
            </a:fld>
            <a:endParaRPr lang="en-US" dirty="0"/>
          </a:p>
        </p:txBody>
      </p:sp>
      <p:sp>
        <p:nvSpPr>
          <p:cNvPr id="4" name="Slide Number Placeholder 3"/>
          <p:cNvSpPr>
            <a:spLocks noGrp="1"/>
          </p:cNvSpPr>
          <p:nvPr>
            <p:ph type="sldNum" sz="quarter" idx="12"/>
          </p:nvPr>
        </p:nvSpPr>
        <p:spPr/>
        <p:txBody>
          <a:bodyPr/>
          <a:lstStyle/>
          <a:p>
            <a:fld id="{22AF5885-8C96-4DA3-88C8-950E9AF394B8}" type="slidenum">
              <a:rPr lang="en-US" smtClean="0"/>
              <a:t>26</a:t>
            </a:fld>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10" y="1542186"/>
            <a:ext cx="5792072" cy="40823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899896" y="4572723"/>
                <a:ext cx="3244104" cy="230832"/>
              </a:xfrm>
              <a:prstGeom prst="rect">
                <a:avLst/>
              </a:prstGeom>
            </p:spPr>
            <p:txBody>
              <a:bodyPr wrap="square">
                <a:spAutoFit/>
              </a:bodyPr>
              <a:lstStyle/>
              <a:p>
                <a14:m>
                  <m:oMath xmlns:m="http://schemas.openxmlformats.org/officeDocument/2006/math">
                    <m:r>
                      <a:rPr lang="en-US" sz="900" i="1">
                        <a:latin typeface="Cambria Math" panose="02040503050406030204" pitchFamily="18" charset="0"/>
                        <a:ea typeface="Cambria Math" panose="02040503050406030204" pitchFamily="18" charset="0"/>
                      </a:rPr>
                      <m:t>𝜆</m:t>
                    </m:r>
                    <m:r>
                      <a:rPr lang="en-US" sz="900" i="1">
                        <a:latin typeface="Cambria Math" panose="02040503050406030204" pitchFamily="18" charset="0"/>
                        <a:ea typeface="Cambria Math" panose="02040503050406030204" pitchFamily="18" charset="0"/>
                      </a:rPr>
                      <m:t> </m:t>
                    </m:r>
                  </m:oMath>
                </a14:m>
                <a:r>
                  <a:rPr lang="en-US" sz="900" dirty="0"/>
                  <a:t>max = average (consistency vector)</a:t>
                </a:r>
              </a:p>
            </p:txBody>
          </p:sp>
        </mc:Choice>
        <mc:Fallback xmlns="">
          <p:sp>
            <p:nvSpPr>
              <p:cNvPr id="7" name="Rectangle 6"/>
              <p:cNvSpPr>
                <a:spLocks noRot="1" noChangeAspect="1" noMove="1" noResize="1" noEditPoints="1" noAdjustHandles="1" noChangeArrowheads="1" noChangeShapeType="1" noTextEdit="1"/>
              </p:cNvSpPr>
              <p:nvPr/>
            </p:nvSpPr>
            <p:spPr>
              <a:xfrm>
                <a:off x="5899896" y="4572723"/>
                <a:ext cx="3244104" cy="230832"/>
              </a:xfrm>
              <a:prstGeom prst="rect">
                <a:avLst/>
              </a:prstGeom>
              <a:blipFill>
                <a:blip r:embed="rId4"/>
                <a:stretch>
                  <a:fillRect b="-13158"/>
                </a:stretch>
              </a:blipFill>
            </p:spPr>
            <p:txBody>
              <a:bodyPr/>
              <a:lstStyle/>
              <a:p>
                <a:r>
                  <a:rPr lang="en-US">
                    <a:noFill/>
                  </a:rPr>
                  <a:t> </a:t>
                </a:r>
              </a:p>
            </p:txBody>
          </p:sp>
        </mc:Fallback>
      </mc:AlternateContent>
      <p:sp>
        <p:nvSpPr>
          <p:cNvPr id="10" name="Rectangle 9"/>
          <p:cNvSpPr/>
          <p:nvPr/>
        </p:nvSpPr>
        <p:spPr>
          <a:xfrm rot="5400000">
            <a:off x="3971102" y="4800845"/>
            <a:ext cx="767849" cy="5770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1648600" y="2473106"/>
            <a:ext cx="2429390" cy="250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1648600" y="2910974"/>
            <a:ext cx="2429390" cy="250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227211" y="1015417"/>
            <a:ext cx="7006039" cy="415498"/>
          </a:xfrm>
          <a:prstGeom prst="rect">
            <a:avLst/>
          </a:prstGeom>
          <a:noFill/>
        </p:spPr>
        <p:txBody>
          <a:bodyPr wrap="square" rtlCol="0">
            <a:spAutoFit/>
          </a:bodyPr>
          <a:lstStyle/>
          <a:p>
            <a:r>
              <a:rPr lang="en-US" sz="2100" dirty="0"/>
              <a:t>Step 3.3. Verification of consistency of criteria assessments I</a:t>
            </a:r>
          </a:p>
        </p:txBody>
      </p:sp>
      <p:sp>
        <p:nvSpPr>
          <p:cNvPr id="17" name="TextBox 16"/>
          <p:cNvSpPr txBox="1"/>
          <p:nvPr/>
        </p:nvSpPr>
        <p:spPr>
          <a:xfrm>
            <a:off x="7982957" y="934625"/>
            <a:ext cx="1064786" cy="300082"/>
          </a:xfrm>
          <a:prstGeom prst="rect">
            <a:avLst/>
          </a:prstGeom>
          <a:solidFill>
            <a:srgbClr val="FFFF00"/>
          </a:solidFill>
        </p:spPr>
        <p:txBody>
          <a:bodyPr wrap="square" rtlCol="0">
            <a:spAutoFit/>
          </a:bodyPr>
          <a:lstStyle/>
          <a:p>
            <a:r>
              <a:rPr lang="en-US" sz="1350" b="1" dirty="0"/>
              <a:t>AHP</a:t>
            </a:r>
            <a:endParaRPr lang="en-US" sz="1350" b="1" i="1" dirty="0"/>
          </a:p>
        </p:txBody>
      </p:sp>
      <p:sp>
        <p:nvSpPr>
          <p:cNvPr id="18" name="TextBox 17"/>
          <p:cNvSpPr txBox="1"/>
          <p:nvPr/>
        </p:nvSpPr>
        <p:spPr>
          <a:xfrm>
            <a:off x="459890" y="2265356"/>
            <a:ext cx="1123705" cy="230832"/>
          </a:xfrm>
          <a:prstGeom prst="rect">
            <a:avLst/>
          </a:prstGeom>
          <a:solidFill>
            <a:schemeClr val="bg1"/>
          </a:solidFill>
        </p:spPr>
        <p:txBody>
          <a:bodyPr wrap="square" rtlCol="0">
            <a:spAutoFit/>
          </a:bodyPr>
          <a:lstStyle/>
          <a:p>
            <a:r>
              <a:rPr lang="en-US" sz="900" dirty="0"/>
              <a:t>AHP criteria weights</a:t>
            </a:r>
          </a:p>
        </p:txBody>
      </p:sp>
      <p:sp>
        <p:nvSpPr>
          <p:cNvPr id="19" name="Rectangle 18"/>
          <p:cNvSpPr/>
          <p:nvPr/>
        </p:nvSpPr>
        <p:spPr>
          <a:xfrm>
            <a:off x="4219687" y="2078863"/>
            <a:ext cx="1799595" cy="1424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 r="6284" b="7268"/>
          <a:stretch/>
        </p:blipFill>
        <p:spPr>
          <a:xfrm>
            <a:off x="6147126" y="5329871"/>
            <a:ext cx="2846449" cy="628027"/>
          </a:xfrm>
          <a:prstGeom prst="rect">
            <a:avLst/>
          </a:prstGeom>
        </p:spPr>
      </p:pic>
      <p:sp>
        <p:nvSpPr>
          <p:cNvPr id="21" name="Oval 20"/>
          <p:cNvSpPr/>
          <p:nvPr/>
        </p:nvSpPr>
        <p:spPr>
          <a:xfrm>
            <a:off x="8349841" y="3503631"/>
            <a:ext cx="108514" cy="163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4355026" y="2102391"/>
            <a:ext cx="4421072" cy="507831"/>
          </a:xfrm>
          <a:prstGeom prst="rect">
            <a:avLst/>
          </a:prstGeom>
          <a:noFill/>
        </p:spPr>
        <p:txBody>
          <a:bodyPr wrap="square" rtlCol="0">
            <a:spAutoFit/>
          </a:bodyPr>
          <a:lstStyle/>
          <a:p>
            <a:r>
              <a:rPr lang="en-US" sz="1350" dirty="0"/>
              <a:t>Consistency vector is calculated by multiplying the pairwise matrix by the priority vector: </a:t>
            </a:r>
          </a:p>
        </p:txBody>
      </p:sp>
      <mc:AlternateContent xmlns:mc="http://schemas.openxmlformats.org/markup-compatibility/2006" xmlns:a14="http://schemas.microsoft.com/office/drawing/2010/main">
        <mc:Choice Requires="a14">
          <p:sp>
            <p:nvSpPr>
              <p:cNvPr id="6" name="TextBox 5"/>
              <p:cNvSpPr txBox="1"/>
              <p:nvPr/>
            </p:nvSpPr>
            <p:spPr>
              <a:xfrm>
                <a:off x="5034703" y="2598854"/>
                <a:ext cx="3082382" cy="424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𝐶𝑣</m:t>
                          </m:r>
                        </m:e>
                        <m:sub>
                          <m:r>
                            <a:rPr lang="en-US" sz="1350" i="1">
                              <a:latin typeface="Cambria Math" panose="02040503050406030204" pitchFamily="18" charset="0"/>
                            </a:rPr>
                            <m:t>11</m:t>
                          </m:r>
                        </m:sub>
                      </m:sSub>
                      <m:r>
                        <a:rPr lang="en-US" sz="1350" i="1">
                          <a:latin typeface="Cambria Math" panose="02040503050406030204" pitchFamily="18" charset="0"/>
                          <a:ea typeface="Cambria Math" panose="02040503050406030204" pitchFamily="18" charset="0"/>
                        </a:rPr>
                        <m:t>=</m:t>
                      </m:r>
                      <m:f>
                        <m:fPr>
                          <m:ctrlPr>
                            <a:rPr lang="en-US" sz="1350" i="1">
                              <a:latin typeface="Cambria Math" panose="02040503050406030204" pitchFamily="18" charset="0"/>
                              <a:ea typeface="Cambria Math" panose="02040503050406030204" pitchFamily="18" charset="0"/>
                            </a:rPr>
                          </m:ctrlPr>
                        </m:fPr>
                        <m:num>
                          <m:r>
                            <a:rPr lang="en-US" sz="1350" i="1">
                              <a:latin typeface="Cambria Math" panose="02040503050406030204" pitchFamily="18" charset="0"/>
                              <a:ea typeface="Cambria Math" panose="02040503050406030204" pitchFamily="18" charset="0"/>
                            </a:rPr>
                            <m:t>1</m:t>
                          </m:r>
                        </m:num>
                        <m:den>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𝑊</m:t>
                              </m:r>
                            </m:e>
                            <m:sub>
                              <m:r>
                                <a:rPr lang="en-US" sz="1350" i="1">
                                  <a:latin typeface="Cambria Math" panose="02040503050406030204" pitchFamily="18" charset="0"/>
                                  <a:ea typeface="Cambria Math" panose="02040503050406030204" pitchFamily="18" charset="0"/>
                                </a:rPr>
                                <m:t>11</m:t>
                              </m:r>
                            </m:sub>
                          </m:sSub>
                        </m:den>
                      </m:f>
                      <m:d>
                        <m:dPr>
                          <m:begChr m:val="["/>
                          <m:endChr m:val="]"/>
                          <m:ctrlPr>
                            <a:rPr lang="en-US" sz="1350" i="1">
                              <a:latin typeface="Cambria Math" panose="02040503050406030204" pitchFamily="18" charset="0"/>
                              <a:ea typeface="Cambria Math" panose="02040503050406030204" pitchFamily="18" charset="0"/>
                            </a:rPr>
                          </m:ctrlPr>
                        </m:dPr>
                        <m:e>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𝐶</m:t>
                              </m:r>
                            </m:e>
                            <m:sub>
                              <m:r>
                                <a:rPr lang="en-US" sz="1350" i="1">
                                  <a:latin typeface="Cambria Math" panose="02040503050406030204" pitchFamily="18" charset="0"/>
                                  <a:ea typeface="Cambria Math" panose="02040503050406030204" pitchFamily="18" charset="0"/>
                                </a:rPr>
                                <m:t>11</m:t>
                              </m:r>
                            </m:sub>
                          </m:sSub>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𝑊</m:t>
                              </m:r>
                            </m:e>
                            <m:sub>
                              <m:r>
                                <a:rPr lang="en-US" sz="1350" i="1">
                                  <a:latin typeface="Cambria Math" panose="02040503050406030204" pitchFamily="18" charset="0"/>
                                  <a:ea typeface="Cambria Math" panose="02040503050406030204" pitchFamily="18" charset="0"/>
                                </a:rPr>
                                <m:t>11</m:t>
                              </m:r>
                            </m:sub>
                          </m:sSub>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𝐶</m:t>
                              </m:r>
                            </m:e>
                            <m:sub>
                              <m:r>
                                <a:rPr lang="en-US" sz="1350" i="1">
                                  <a:latin typeface="Cambria Math" panose="02040503050406030204" pitchFamily="18" charset="0"/>
                                  <a:ea typeface="Cambria Math" panose="02040503050406030204" pitchFamily="18" charset="0"/>
                                </a:rPr>
                                <m:t>12</m:t>
                              </m:r>
                            </m:sub>
                          </m:sSub>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𝑊</m:t>
                              </m:r>
                            </m:e>
                            <m:sub>
                              <m:r>
                                <a:rPr lang="en-US" sz="1350" i="1">
                                  <a:latin typeface="Cambria Math" panose="02040503050406030204" pitchFamily="18" charset="0"/>
                                  <a:ea typeface="Cambria Math" panose="02040503050406030204" pitchFamily="18" charset="0"/>
                                </a:rPr>
                                <m:t>21</m:t>
                              </m:r>
                            </m:sub>
                          </m:sSub>
                          <m:r>
                            <a:rPr lang="en-US" sz="1350" i="1">
                              <a:latin typeface="Cambria Math" panose="02040503050406030204" pitchFamily="18" charset="0"/>
                              <a:ea typeface="Cambria Math" panose="02040503050406030204" pitchFamily="18" charset="0"/>
                            </a:rPr>
                            <m:t>+</m:t>
                          </m:r>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𝐶</m:t>
                              </m:r>
                            </m:e>
                            <m:sub>
                              <m:r>
                                <a:rPr lang="en-US" sz="1350" i="1">
                                  <a:latin typeface="Cambria Math" panose="02040503050406030204" pitchFamily="18" charset="0"/>
                                  <a:ea typeface="Cambria Math" panose="02040503050406030204" pitchFamily="18" charset="0"/>
                                </a:rPr>
                                <m:t>13</m:t>
                              </m:r>
                            </m:sub>
                          </m:sSub>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𝑊</m:t>
                              </m:r>
                            </m:e>
                            <m:sub>
                              <m:r>
                                <a:rPr lang="en-US" sz="1350" i="1">
                                  <a:latin typeface="Cambria Math" panose="02040503050406030204" pitchFamily="18" charset="0"/>
                                  <a:ea typeface="Cambria Math" panose="02040503050406030204" pitchFamily="18" charset="0"/>
                                </a:rPr>
                                <m:t>31</m:t>
                              </m:r>
                            </m:sub>
                          </m:sSub>
                        </m:e>
                      </m:d>
                    </m:oMath>
                  </m:oMathPara>
                </a14:m>
                <a:endParaRPr lang="en-US" sz="1350" dirty="0"/>
              </a:p>
            </p:txBody>
          </p:sp>
        </mc:Choice>
        <mc:Fallback xmlns="">
          <p:sp>
            <p:nvSpPr>
              <p:cNvPr id="6" name="TextBox 5"/>
              <p:cNvSpPr txBox="1">
                <a:spLocks noRot="1" noChangeAspect="1" noMove="1" noResize="1" noEditPoints="1" noAdjustHandles="1" noChangeArrowheads="1" noChangeShapeType="1" noTextEdit="1"/>
              </p:cNvSpPr>
              <p:nvPr/>
            </p:nvSpPr>
            <p:spPr>
              <a:xfrm>
                <a:off x="5034703" y="2598854"/>
                <a:ext cx="3082382" cy="424283"/>
              </a:xfrm>
              <a:prstGeom prst="rect">
                <a:avLst/>
              </a:prstGeom>
              <a:blipFill>
                <a:blip r:embed="rId6"/>
                <a:stretch>
                  <a:fillRect l="-988" t="-1429"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005221" y="4179336"/>
                <a:ext cx="1969081" cy="327141"/>
              </a:xfrm>
              <a:prstGeom prst="rect">
                <a:avLst/>
              </a:prstGeom>
              <a:noFill/>
            </p:spPr>
            <p:txBody>
              <a:bodyPr wrap="square" lIns="0" tIns="0" rIns="0" bIns="0" rtlCol="0">
                <a:spAutoFit/>
              </a:bodyPr>
              <a:lstStyle/>
              <a:p>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𝜆</m:t>
                        </m:r>
                      </m:e>
                      <m:sub>
                        <m:r>
                          <a:rPr lang="en-US" sz="1500" i="1">
                            <a:latin typeface="Cambria Math" panose="02040503050406030204" pitchFamily="18" charset="0"/>
                            <a:ea typeface="Cambria Math" panose="02040503050406030204" pitchFamily="18" charset="0"/>
                          </a:rPr>
                          <m:t>𝑚𝑎𝑥</m:t>
                        </m:r>
                      </m:sub>
                    </m:sSub>
                    <m:r>
                      <a:rPr lang="en-US" sz="1500" i="1">
                        <a:latin typeface="Cambria Math" panose="02040503050406030204" pitchFamily="18" charset="0"/>
                        <a:ea typeface="Cambria Math" panose="02040503050406030204" pitchFamily="18" charset="0"/>
                      </a:rPr>
                      <m:t>=</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𝑛</m:t>
                        </m:r>
                      </m:den>
                    </m:f>
                  </m:oMath>
                </a14:m>
                <a:r>
                  <a:rPr lang="en-US" sz="1500" dirty="0"/>
                  <a:t> </a:t>
                </a:r>
                <a14:m>
                  <m:oMath xmlns:m="http://schemas.openxmlformats.org/officeDocument/2006/math">
                    <m:nary>
                      <m:naryPr>
                        <m:chr m:val="∑"/>
                        <m:ctrlPr>
                          <a:rPr lang="en-US" sz="1500" i="1">
                            <a:latin typeface="Cambria Math" panose="02040503050406030204" pitchFamily="18" charset="0"/>
                            <a:ea typeface="Cambria Math" panose="02040503050406030204" pitchFamily="18" charset="0"/>
                          </a:rPr>
                        </m:ctrlPr>
                      </m:naryPr>
                      <m:sub>
                        <m:r>
                          <m:rPr>
                            <m:brk m:alnAt="23"/>
                          </m:rPr>
                          <a:rPr lang="en-US" sz="1500" i="1">
                            <a:latin typeface="Cambria Math" panose="02040503050406030204" pitchFamily="18" charset="0"/>
                            <a:ea typeface="Cambria Math" panose="02040503050406030204" pitchFamily="18" charset="0"/>
                          </a:rPr>
                          <m:t>𝑖</m:t>
                        </m:r>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ea typeface="Cambria Math" panose="02040503050406030204" pitchFamily="18" charset="0"/>
                          </a:rPr>
                          <m:t>𝑛</m:t>
                        </m:r>
                      </m:sup>
                      <m:e>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𝐶𝑣</m:t>
                            </m:r>
                          </m:e>
                          <m:sub>
                            <m:r>
                              <a:rPr lang="en-US" sz="1500" i="1">
                                <a:latin typeface="Cambria Math" panose="02040503050406030204" pitchFamily="18" charset="0"/>
                                <a:ea typeface="Cambria Math" panose="02040503050406030204" pitchFamily="18" charset="0"/>
                              </a:rPr>
                              <m:t>𝑖𝑗</m:t>
                            </m:r>
                          </m:sub>
                        </m:sSub>
                      </m:e>
                    </m:nary>
                  </m:oMath>
                </a14:m>
                <a:endParaRPr lang="en-US" sz="1500" dirty="0"/>
              </a:p>
            </p:txBody>
          </p:sp>
        </mc:Choice>
        <mc:Fallback xmlns="">
          <p:sp>
            <p:nvSpPr>
              <p:cNvPr id="12" name="TextBox 11"/>
              <p:cNvSpPr txBox="1">
                <a:spLocks noRot="1" noChangeAspect="1" noMove="1" noResize="1" noEditPoints="1" noAdjustHandles="1" noChangeArrowheads="1" noChangeShapeType="1" noTextEdit="1"/>
              </p:cNvSpPr>
              <p:nvPr/>
            </p:nvSpPr>
            <p:spPr>
              <a:xfrm>
                <a:off x="6005221" y="4179336"/>
                <a:ext cx="1969081" cy="327141"/>
              </a:xfrm>
              <a:prstGeom prst="rect">
                <a:avLst/>
              </a:prstGeom>
              <a:blipFill>
                <a:blip r:embed="rId7"/>
                <a:stretch>
                  <a:fillRect l="-3406" t="-111321" b="-173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803639" y="3623589"/>
                <a:ext cx="3090946" cy="507831"/>
              </a:xfrm>
              <a:prstGeom prst="rect">
                <a:avLst/>
              </a:prstGeom>
              <a:noFill/>
            </p:spPr>
            <p:txBody>
              <a:bodyPr wrap="square" rtlCol="0">
                <a:spAutoFit/>
              </a:bodyPr>
              <a:lstStyle/>
              <a:p>
                <a14:m>
                  <m:oMath xmlns:m="http://schemas.openxmlformats.org/officeDocument/2006/math">
                    <m:r>
                      <a:rPr lang="en-US" sz="1350" i="1">
                        <a:latin typeface="Cambria Math" panose="02040503050406030204" pitchFamily="18" charset="0"/>
                        <a:ea typeface="Cambria Math" panose="02040503050406030204" pitchFamily="18" charset="0"/>
                      </a:rPr>
                      <m:t>𝜆</m:t>
                    </m:r>
                    <m:r>
                      <a:rPr lang="en-US" sz="1350" i="1">
                        <a:latin typeface="Cambria Math" panose="02040503050406030204" pitchFamily="18" charset="0"/>
                        <a:ea typeface="Cambria Math" panose="02040503050406030204" pitchFamily="18" charset="0"/>
                      </a:rPr>
                      <m:t> </m:t>
                    </m:r>
                  </m:oMath>
                </a14:m>
                <a:r>
                  <a:rPr lang="en-US" sz="1350" dirty="0"/>
                  <a:t>max is calculated by averaging the value of the Consistency vector: </a:t>
                </a:r>
              </a:p>
            </p:txBody>
          </p:sp>
        </mc:Choice>
        <mc:Fallback xmlns="">
          <p:sp>
            <p:nvSpPr>
              <p:cNvPr id="22" name="TextBox 21"/>
              <p:cNvSpPr txBox="1">
                <a:spLocks noRot="1" noChangeAspect="1" noMove="1" noResize="1" noEditPoints="1" noAdjustHandles="1" noChangeArrowheads="1" noChangeShapeType="1" noTextEdit="1"/>
              </p:cNvSpPr>
              <p:nvPr/>
            </p:nvSpPr>
            <p:spPr>
              <a:xfrm>
                <a:off x="5803639" y="3623589"/>
                <a:ext cx="3090946" cy="507831"/>
              </a:xfrm>
              <a:prstGeom prst="rect">
                <a:avLst/>
              </a:prstGeom>
              <a:blipFill>
                <a:blip r:embed="rId8"/>
                <a:stretch>
                  <a:fillRect l="-394" t="-1190" b="-10714"/>
                </a:stretch>
              </a:blipFill>
            </p:spPr>
            <p:txBody>
              <a:bodyPr/>
              <a:lstStyle/>
              <a:p>
                <a:r>
                  <a:rPr lang="en-US">
                    <a:noFill/>
                  </a:rPr>
                  <a:t> </a:t>
                </a:r>
              </a:p>
            </p:txBody>
          </p:sp>
        </mc:Fallback>
      </mc:AlternateContent>
      <p:sp>
        <p:nvSpPr>
          <p:cNvPr id="13" name="Rectangle 12"/>
          <p:cNvSpPr/>
          <p:nvPr/>
        </p:nvSpPr>
        <p:spPr>
          <a:xfrm>
            <a:off x="4286668" y="3050629"/>
            <a:ext cx="3606926" cy="507831"/>
          </a:xfrm>
          <a:prstGeom prst="rect">
            <a:avLst/>
          </a:prstGeom>
        </p:spPr>
        <p:txBody>
          <a:bodyPr wrap="square">
            <a:spAutoFit/>
          </a:bodyPr>
          <a:lstStyle/>
          <a:p>
            <a:r>
              <a:rPr lang="en-US" sz="1350" dirty="0"/>
              <a:t>Consistency vector=MMULT(C4:F4;G12:G15)/G12</a:t>
            </a:r>
          </a:p>
        </p:txBody>
      </p:sp>
      <mc:AlternateContent xmlns:mc="http://schemas.openxmlformats.org/markup-compatibility/2006" xmlns:a14="http://schemas.microsoft.com/office/drawing/2010/main">
        <mc:Choice Requires="a14">
          <p:sp>
            <p:nvSpPr>
              <p:cNvPr id="14" name="Rectangle 13"/>
              <p:cNvSpPr/>
              <p:nvPr/>
            </p:nvSpPr>
            <p:spPr>
              <a:xfrm>
                <a:off x="5350567" y="5377498"/>
                <a:ext cx="599459" cy="276999"/>
              </a:xfrm>
              <a:prstGeom prst="rect">
                <a:avLst/>
              </a:prstGeom>
              <a:solidFill>
                <a:schemeClr val="bg1"/>
              </a:solidFill>
            </p:spPr>
            <p:txBody>
              <a:bodyPr wrap="none">
                <a:spAutoFit/>
              </a:bodyPr>
              <a:lstStyle/>
              <a:p>
                <a14:m>
                  <m:oMath xmlns:m="http://schemas.openxmlformats.org/officeDocument/2006/math">
                    <m:r>
                      <a:rPr lang="en-US" sz="1200" i="1">
                        <a:latin typeface="Cambria Math" panose="02040503050406030204" pitchFamily="18" charset="0"/>
                        <a:ea typeface="Cambria Math" panose="02040503050406030204" pitchFamily="18" charset="0"/>
                      </a:rPr>
                      <m:t>𝜆</m:t>
                    </m:r>
                    <m:r>
                      <a:rPr lang="en-US" sz="1200" i="1">
                        <a:latin typeface="Cambria Math" panose="02040503050406030204" pitchFamily="18" charset="0"/>
                        <a:ea typeface="Cambria Math" panose="02040503050406030204" pitchFamily="18" charset="0"/>
                      </a:rPr>
                      <m:t> </m:t>
                    </m:r>
                  </m:oMath>
                </a14:m>
                <a:r>
                  <a:rPr lang="en-US" sz="1200" dirty="0"/>
                  <a:t>max </a:t>
                </a:r>
              </a:p>
            </p:txBody>
          </p:sp>
        </mc:Choice>
        <mc:Fallback xmlns="">
          <p:sp>
            <p:nvSpPr>
              <p:cNvPr id="14" name="Rectangle 13"/>
              <p:cNvSpPr>
                <a:spLocks noRot="1" noChangeAspect="1" noMove="1" noResize="1" noEditPoints="1" noAdjustHandles="1" noChangeArrowheads="1" noChangeShapeType="1" noTextEdit="1"/>
              </p:cNvSpPr>
              <p:nvPr/>
            </p:nvSpPr>
            <p:spPr>
              <a:xfrm>
                <a:off x="5350567" y="5377498"/>
                <a:ext cx="599459" cy="276999"/>
              </a:xfrm>
              <a:prstGeom prst="rect">
                <a:avLst/>
              </a:prstGeom>
              <a:blipFill>
                <a:blip r:embed="rId9"/>
                <a:stretch>
                  <a:fillRect b="-15217"/>
                </a:stretch>
              </a:blipFill>
            </p:spPr>
            <p:txBody>
              <a:bodyPr/>
              <a:lstStyle/>
              <a:p>
                <a:r>
                  <a:rPr lang="en-US">
                    <a:noFill/>
                  </a:rPr>
                  <a:t> </a:t>
                </a:r>
              </a:p>
            </p:txBody>
          </p:sp>
        </mc:Fallback>
      </mc:AlternateContent>
      <p:sp>
        <p:nvSpPr>
          <p:cNvPr id="15" name="TextBox 14"/>
          <p:cNvSpPr txBox="1"/>
          <p:nvPr/>
        </p:nvSpPr>
        <p:spPr>
          <a:xfrm>
            <a:off x="4853559" y="4356133"/>
            <a:ext cx="531851" cy="300082"/>
          </a:xfrm>
          <a:prstGeom prst="rect">
            <a:avLst/>
          </a:prstGeom>
          <a:noFill/>
        </p:spPr>
        <p:txBody>
          <a:bodyPr wrap="square" rtlCol="0">
            <a:spAutoFit/>
          </a:bodyPr>
          <a:lstStyle/>
          <a:p>
            <a:r>
              <a:rPr lang="en-US" sz="1350" dirty="0" err="1"/>
              <a:t>Cv</a:t>
            </a:r>
            <a:r>
              <a:rPr lang="en-US" sz="1350" dirty="0"/>
              <a:t> </a:t>
            </a:r>
            <a:r>
              <a:rPr lang="en-US" sz="1350" baseline="-25000" dirty="0" err="1"/>
              <a:t>ij</a:t>
            </a:r>
            <a:endParaRPr lang="en-US" sz="1350" baseline="-25000" dirty="0"/>
          </a:p>
        </p:txBody>
      </p:sp>
    </p:spTree>
    <p:extLst>
      <p:ext uri="{BB962C8B-B14F-4D97-AF65-F5344CB8AC3E}">
        <p14:creationId xmlns:p14="http://schemas.microsoft.com/office/powerpoint/2010/main" val="27709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90" y="1398130"/>
            <a:ext cx="3807619" cy="4157663"/>
          </a:xfrm>
          <a:prstGeom prst="rect">
            <a:avLst/>
          </a:prstGeom>
        </p:spPr>
      </p:pic>
      <p:sp>
        <p:nvSpPr>
          <p:cNvPr id="4" name="Slide Number Placeholder 3"/>
          <p:cNvSpPr>
            <a:spLocks noGrp="1"/>
          </p:cNvSpPr>
          <p:nvPr>
            <p:ph type="sldNum" sz="quarter" idx="12"/>
          </p:nvPr>
        </p:nvSpPr>
        <p:spPr/>
        <p:txBody>
          <a:bodyPr/>
          <a:lstStyle/>
          <a:p>
            <a:fld id="{22AF5885-8C96-4DA3-88C8-950E9AF394B8}" type="slidenum">
              <a:rPr lang="en-US" smtClean="0"/>
              <a:t>27</a:t>
            </a:fld>
            <a:endParaRPr lang="en-US" dirty="0"/>
          </a:p>
        </p:txBody>
      </p:sp>
      <p:sp>
        <p:nvSpPr>
          <p:cNvPr id="10" name="TextBox 9"/>
          <p:cNvSpPr txBox="1"/>
          <p:nvPr/>
        </p:nvSpPr>
        <p:spPr>
          <a:xfrm>
            <a:off x="8079214" y="886699"/>
            <a:ext cx="1064786" cy="300082"/>
          </a:xfrm>
          <a:prstGeom prst="rect">
            <a:avLst/>
          </a:prstGeom>
          <a:solidFill>
            <a:srgbClr val="FFFF00"/>
          </a:solidFill>
        </p:spPr>
        <p:txBody>
          <a:bodyPr wrap="square" rtlCol="0">
            <a:spAutoFit/>
          </a:bodyPr>
          <a:lstStyle/>
          <a:p>
            <a:r>
              <a:rPr lang="en-US" sz="1350" b="1" dirty="0"/>
              <a:t>AHP</a:t>
            </a:r>
            <a:endParaRPr lang="en-US" sz="1350" b="1" i="1" dirty="0"/>
          </a:p>
        </p:txBody>
      </p:sp>
      <p:graphicFrame>
        <p:nvGraphicFramePr>
          <p:cNvPr id="14" name="Chart 13"/>
          <p:cNvGraphicFramePr>
            <a:graphicFrameLocks/>
          </p:cNvGraphicFramePr>
          <p:nvPr/>
        </p:nvGraphicFramePr>
        <p:xfrm>
          <a:off x="4436269" y="3380112"/>
          <a:ext cx="4517829" cy="2065172"/>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1" name="TextBox 10"/>
              <p:cNvSpPr txBox="1"/>
              <p:nvPr/>
            </p:nvSpPr>
            <p:spPr>
              <a:xfrm>
                <a:off x="4615030" y="1612565"/>
                <a:ext cx="2817310" cy="4383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500">
                          <a:latin typeface="Cambria Math" panose="02040503050406030204" pitchFamily="18" charset="0"/>
                        </a:rPr>
                        <m:t>Consistency</m:t>
                      </m:r>
                      <m:r>
                        <a:rPr lang="en-US" sz="1500">
                          <a:latin typeface="Cambria Math" panose="02040503050406030204" pitchFamily="18" charset="0"/>
                        </a:rPr>
                        <m:t> </m:t>
                      </m:r>
                      <m:r>
                        <m:rPr>
                          <m:sty m:val="p"/>
                        </m:rPr>
                        <a:rPr lang="en-US" sz="1500">
                          <a:latin typeface="Cambria Math" panose="02040503050406030204" pitchFamily="18" charset="0"/>
                        </a:rPr>
                        <m:t>index</m:t>
                      </m:r>
                      <m:r>
                        <a:rPr lang="en-US" sz="1500" i="1">
                          <a:latin typeface="Cambria Math" panose="02040503050406030204" pitchFamily="18" charset="0"/>
                        </a:rPr>
                        <m:t>, </m:t>
                      </m:r>
                      <m:r>
                        <a:rPr lang="en-US" sz="1500" i="1">
                          <a:latin typeface="Cambria Math" panose="02040503050406030204" pitchFamily="18" charset="0"/>
                        </a:rPr>
                        <m:t>𝐶𝐼</m:t>
                      </m:r>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𝜆</m:t>
                          </m:r>
                          <m:func>
                            <m:funcPr>
                              <m:ctrlPr>
                                <a:rPr lang="en-US" sz="1500" i="1">
                                  <a:latin typeface="Cambria Math" panose="02040503050406030204" pitchFamily="18" charset="0"/>
                                  <a:ea typeface="Cambria Math" panose="02040503050406030204" pitchFamily="18" charset="0"/>
                                </a:rPr>
                              </m:ctrlPr>
                            </m:funcPr>
                            <m:fName>
                              <m:r>
                                <m:rPr>
                                  <m:sty m:val="p"/>
                                </m:rPr>
                                <a:rPr lang="en-US" sz="1500">
                                  <a:latin typeface="Cambria Math" panose="02040503050406030204" pitchFamily="18" charset="0"/>
                                  <a:ea typeface="Cambria Math" panose="02040503050406030204" pitchFamily="18" charset="0"/>
                                </a:rPr>
                                <m:t>max</m:t>
                              </m:r>
                            </m:fName>
                            <m:e>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e>
                          </m:func>
                        </m:num>
                        <m:den>
                          <m:r>
                            <a:rPr lang="en-US" sz="1500" i="1">
                              <a:latin typeface="Cambria Math" panose="02040503050406030204" pitchFamily="18" charset="0"/>
                            </a:rPr>
                            <m:t>𝑛</m:t>
                          </m:r>
                          <m:r>
                            <a:rPr lang="en-US" sz="1500" i="1">
                              <a:latin typeface="Cambria Math" panose="02040503050406030204" pitchFamily="18" charset="0"/>
                            </a:rPr>
                            <m:t>−1</m:t>
                          </m:r>
                        </m:den>
                      </m:f>
                    </m:oMath>
                  </m:oMathPara>
                </a14:m>
                <a:endParaRPr lang="en-US" sz="1350" dirty="0"/>
              </a:p>
            </p:txBody>
          </p:sp>
        </mc:Choice>
        <mc:Fallback xmlns="">
          <p:sp>
            <p:nvSpPr>
              <p:cNvPr id="11" name="TextBox 10"/>
              <p:cNvSpPr txBox="1">
                <a:spLocks noRot="1" noChangeAspect="1" noMove="1" noResize="1" noEditPoints="1" noAdjustHandles="1" noChangeArrowheads="1" noChangeShapeType="1" noTextEdit="1"/>
              </p:cNvSpPr>
              <p:nvPr/>
            </p:nvSpPr>
            <p:spPr>
              <a:xfrm>
                <a:off x="4615030" y="1612565"/>
                <a:ext cx="2817310" cy="438390"/>
              </a:xfrm>
              <a:prstGeom prst="rect">
                <a:avLst/>
              </a:prstGeom>
              <a:blipFill>
                <a:blip r:embed="rId5"/>
                <a:stretch>
                  <a:fillRect/>
                </a:stretch>
              </a:blipFill>
            </p:spPr>
            <p:txBody>
              <a:bodyPr/>
              <a:lstStyle/>
              <a:p>
                <a:r>
                  <a:rPr lang="en-US">
                    <a:noFill/>
                  </a:rPr>
                  <a:t> </a:t>
                </a:r>
              </a:p>
            </p:txBody>
          </p:sp>
        </mc:Fallback>
      </mc:AlternateContent>
      <p:sp>
        <p:nvSpPr>
          <p:cNvPr id="15" name="TextBox 14"/>
          <p:cNvSpPr txBox="1"/>
          <p:nvPr/>
        </p:nvSpPr>
        <p:spPr>
          <a:xfrm>
            <a:off x="207034" y="1009216"/>
            <a:ext cx="7239947" cy="369332"/>
          </a:xfrm>
          <a:prstGeom prst="rect">
            <a:avLst/>
          </a:prstGeom>
          <a:noFill/>
        </p:spPr>
        <p:txBody>
          <a:bodyPr wrap="square" rtlCol="0">
            <a:spAutoFit/>
          </a:bodyPr>
          <a:lstStyle/>
          <a:p>
            <a:r>
              <a:rPr lang="en-US" dirty="0"/>
              <a:t>Step 3.</a:t>
            </a:r>
            <a:r>
              <a:rPr lang="lv-LV" dirty="0"/>
              <a:t>4. </a:t>
            </a:r>
            <a:r>
              <a:rPr lang="en-US" dirty="0"/>
              <a:t>Verification of consistency of criteria assessments II</a:t>
            </a:r>
          </a:p>
        </p:txBody>
      </p:sp>
      <mc:AlternateContent xmlns:mc="http://schemas.openxmlformats.org/markup-compatibility/2006" xmlns:a14="http://schemas.microsoft.com/office/drawing/2010/main">
        <mc:Choice Requires="a14">
          <p:sp>
            <p:nvSpPr>
              <p:cNvPr id="12" name="TextBox 11"/>
              <p:cNvSpPr txBox="1"/>
              <p:nvPr/>
            </p:nvSpPr>
            <p:spPr>
              <a:xfrm>
                <a:off x="4615030" y="2437107"/>
                <a:ext cx="3313731" cy="327847"/>
              </a:xfrm>
              <a:prstGeom prst="rect">
                <a:avLst/>
              </a:prstGeom>
              <a:noFill/>
            </p:spPr>
            <p:txBody>
              <a:bodyPr wrap="square" lIns="0" tIns="0" rIns="0" bIns="0" rtlCol="0">
                <a:spAutoFit/>
              </a:bodyPr>
              <a:lstStyle/>
              <a:p>
                <a:r>
                  <a:rPr lang="en-US" sz="1500" dirty="0"/>
                  <a:t>Consistency ratio, CR</a:t>
                </a:r>
                <a14:m>
                  <m:oMath xmlns:m="http://schemas.openxmlformats.org/officeDocument/2006/math">
                    <m:r>
                      <a:rPr lang="en-US" sz="1500" i="1">
                        <a:latin typeface="Cambria Math" panose="02040503050406030204" pitchFamily="18" charset="0"/>
                      </a:rPr>
                      <m:t>=</m:t>
                    </m:r>
                    <m:f>
                      <m:fPr>
                        <m:ctrlPr>
                          <a:rPr lang="en-US" sz="1500" i="1">
                            <a:latin typeface="Cambria Math" panose="02040503050406030204" pitchFamily="18" charset="0"/>
                          </a:rPr>
                        </m:ctrlPr>
                      </m:fPr>
                      <m:num>
                        <m:r>
                          <a:rPr lang="en-US" sz="1500" i="1">
                            <a:latin typeface="Cambria Math" panose="02040503050406030204" pitchFamily="18" charset="0"/>
                          </a:rPr>
                          <m:t>𝐶𝐼</m:t>
                        </m:r>
                      </m:num>
                      <m:den>
                        <m:r>
                          <a:rPr lang="en-US" sz="1500" i="1">
                            <a:latin typeface="Cambria Math" panose="02040503050406030204" pitchFamily="18" charset="0"/>
                          </a:rPr>
                          <m:t>𝑅𝐼</m:t>
                        </m:r>
                      </m:den>
                    </m:f>
                    <m:r>
                      <a:rPr lang="en-US" sz="1500" i="1">
                        <a:latin typeface="Cambria Math" panose="02040503050406030204" pitchFamily="18" charset="0"/>
                      </a:rPr>
                      <m:t>, </m:t>
                    </m:r>
                    <m:r>
                      <a:rPr lang="en-US" sz="1500" i="1">
                        <a:latin typeface="Cambria Math" panose="02040503050406030204" pitchFamily="18" charset="0"/>
                      </a:rPr>
                      <m:t>𝐶𝑅</m:t>
                    </m:r>
                    <m:r>
                      <a:rPr lang="en-US" sz="1500" i="1">
                        <a:latin typeface="Cambria Math" panose="02040503050406030204" pitchFamily="18" charset="0"/>
                        <a:ea typeface="Cambria Math" panose="02040503050406030204" pitchFamily="18" charset="0"/>
                      </a:rPr>
                      <m:t>&lt;0.10</m:t>
                    </m:r>
                  </m:oMath>
                </a14:m>
                <a:endParaRPr lang="en-US" sz="12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615030" y="2437107"/>
                <a:ext cx="3313731" cy="327847"/>
              </a:xfrm>
              <a:prstGeom prst="rect">
                <a:avLst/>
              </a:prstGeom>
              <a:blipFill>
                <a:blip r:embed="rId6"/>
                <a:stretch>
                  <a:fillRect l="-3493" t="-1852" b="-20370"/>
                </a:stretch>
              </a:blipFill>
            </p:spPr>
            <p:txBody>
              <a:bodyPr/>
              <a:lstStyle/>
              <a:p>
                <a:r>
                  <a:rPr lang="en-US">
                    <a:noFill/>
                  </a:rPr>
                  <a:t> </a:t>
                </a:r>
              </a:p>
            </p:txBody>
          </p:sp>
        </mc:Fallback>
      </mc:AlternateContent>
      <p:sp>
        <p:nvSpPr>
          <p:cNvPr id="5" name="Rectangle 4"/>
          <p:cNvSpPr/>
          <p:nvPr/>
        </p:nvSpPr>
        <p:spPr>
          <a:xfrm>
            <a:off x="377930" y="4549184"/>
            <a:ext cx="1903810" cy="253916"/>
          </a:xfrm>
          <a:prstGeom prst="rect">
            <a:avLst/>
          </a:prstGeom>
        </p:spPr>
        <p:txBody>
          <a:bodyPr wrap="square">
            <a:spAutoFit/>
          </a:bodyPr>
          <a:lstStyle/>
          <a:p>
            <a:pPr>
              <a:defRPr/>
            </a:pPr>
            <a:r>
              <a:rPr lang="en-US" sz="1050" dirty="0"/>
              <a:t>RI =VLOOKUP(H10;K11:L26;2)   </a:t>
            </a:r>
          </a:p>
        </p:txBody>
      </p:sp>
      <p:sp>
        <p:nvSpPr>
          <p:cNvPr id="6" name="Rectangle 5"/>
          <p:cNvSpPr/>
          <p:nvPr/>
        </p:nvSpPr>
        <p:spPr>
          <a:xfrm>
            <a:off x="5785377" y="2973399"/>
            <a:ext cx="2742417" cy="300082"/>
          </a:xfrm>
          <a:prstGeom prst="rect">
            <a:avLst/>
          </a:prstGeom>
        </p:spPr>
        <p:txBody>
          <a:bodyPr wrap="none">
            <a:spAutoFit/>
          </a:bodyPr>
          <a:lstStyle/>
          <a:p>
            <a:r>
              <a:rPr lang="en-US" sz="1350" dirty="0"/>
              <a:t>Criteria weights for further analysis: </a:t>
            </a:r>
          </a:p>
        </p:txBody>
      </p:sp>
      <p:sp>
        <p:nvSpPr>
          <p:cNvPr id="7" name="TextBox 6"/>
          <p:cNvSpPr txBox="1"/>
          <p:nvPr/>
        </p:nvSpPr>
        <p:spPr>
          <a:xfrm>
            <a:off x="5042948" y="5113925"/>
            <a:ext cx="878349" cy="253916"/>
          </a:xfrm>
          <a:prstGeom prst="rect">
            <a:avLst/>
          </a:prstGeom>
          <a:solidFill>
            <a:schemeClr val="bg1"/>
          </a:solidFill>
        </p:spPr>
        <p:txBody>
          <a:bodyPr wrap="square" rtlCol="0">
            <a:spAutoFit/>
          </a:bodyPr>
          <a:lstStyle/>
          <a:p>
            <a:r>
              <a:rPr lang="en-US" sz="1050" dirty="0"/>
              <a:t>Price, Euro</a:t>
            </a:r>
          </a:p>
        </p:txBody>
      </p:sp>
      <p:sp>
        <p:nvSpPr>
          <p:cNvPr id="18" name="TextBox 17"/>
          <p:cNvSpPr txBox="1"/>
          <p:nvPr/>
        </p:nvSpPr>
        <p:spPr>
          <a:xfrm>
            <a:off x="5987915" y="5102384"/>
            <a:ext cx="878349" cy="253916"/>
          </a:xfrm>
          <a:prstGeom prst="rect">
            <a:avLst/>
          </a:prstGeom>
          <a:solidFill>
            <a:schemeClr val="bg1"/>
          </a:solidFill>
        </p:spPr>
        <p:txBody>
          <a:bodyPr wrap="square" rtlCol="0">
            <a:spAutoFit/>
          </a:bodyPr>
          <a:lstStyle/>
          <a:p>
            <a:r>
              <a:rPr lang="en-US" sz="1050" dirty="0"/>
              <a:t>Time, min</a:t>
            </a:r>
          </a:p>
        </p:txBody>
      </p:sp>
      <p:sp>
        <p:nvSpPr>
          <p:cNvPr id="19" name="TextBox 18"/>
          <p:cNvSpPr txBox="1"/>
          <p:nvPr/>
        </p:nvSpPr>
        <p:spPr>
          <a:xfrm>
            <a:off x="6932882" y="5102383"/>
            <a:ext cx="1037163" cy="415498"/>
          </a:xfrm>
          <a:prstGeom prst="rect">
            <a:avLst/>
          </a:prstGeom>
          <a:solidFill>
            <a:schemeClr val="bg1"/>
          </a:solidFill>
        </p:spPr>
        <p:txBody>
          <a:bodyPr wrap="square" rtlCol="0">
            <a:spAutoFit/>
          </a:bodyPr>
          <a:lstStyle/>
          <a:p>
            <a:r>
              <a:rPr lang="en-US" sz="1050" dirty="0"/>
              <a:t>CO2 emissions, g/km/pas</a:t>
            </a:r>
          </a:p>
        </p:txBody>
      </p:sp>
      <p:sp>
        <p:nvSpPr>
          <p:cNvPr id="20" name="TextBox 19"/>
          <p:cNvSpPr txBox="1"/>
          <p:nvPr/>
        </p:nvSpPr>
        <p:spPr>
          <a:xfrm>
            <a:off x="8133326" y="5102383"/>
            <a:ext cx="764049" cy="253916"/>
          </a:xfrm>
          <a:prstGeom prst="rect">
            <a:avLst/>
          </a:prstGeom>
          <a:solidFill>
            <a:schemeClr val="bg1"/>
          </a:solidFill>
        </p:spPr>
        <p:txBody>
          <a:bodyPr wrap="square" rtlCol="0">
            <a:spAutoFit/>
          </a:bodyPr>
          <a:lstStyle/>
          <a:p>
            <a:r>
              <a:rPr lang="en-US" sz="1050" dirty="0"/>
              <a:t>Comfort</a:t>
            </a:r>
          </a:p>
        </p:txBody>
      </p:sp>
      <p:sp>
        <p:nvSpPr>
          <p:cNvPr id="21" name="Rectangle 20"/>
          <p:cNvSpPr/>
          <p:nvPr/>
        </p:nvSpPr>
        <p:spPr>
          <a:xfrm>
            <a:off x="418172" y="4860010"/>
            <a:ext cx="1738105" cy="276999"/>
          </a:xfrm>
          <a:prstGeom prst="rect">
            <a:avLst/>
          </a:prstGeom>
        </p:spPr>
        <p:txBody>
          <a:bodyPr wrap="none">
            <a:spAutoFit/>
          </a:bodyPr>
          <a:lstStyle/>
          <a:p>
            <a:r>
              <a:rPr lang="en-US" sz="1200" dirty="0"/>
              <a:t>=IF(H19&lt;0.1;"YES";"NO")</a:t>
            </a:r>
          </a:p>
        </p:txBody>
      </p:sp>
      <p:sp>
        <p:nvSpPr>
          <p:cNvPr id="29" name="Curved Right Arrow 28"/>
          <p:cNvSpPr/>
          <p:nvPr/>
        </p:nvSpPr>
        <p:spPr>
          <a:xfrm>
            <a:off x="142362" y="4428428"/>
            <a:ext cx="275810" cy="602166"/>
          </a:xfrm>
          <a:prstGeom prst="curvedRightArrow">
            <a:avLst>
              <a:gd name="adj1" fmla="val 700"/>
              <a:gd name="adj2" fmla="val 25655"/>
              <a:gd name="adj3" fmla="val 36957"/>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2" name="Curved Right Arrow 31"/>
          <p:cNvSpPr/>
          <p:nvPr/>
        </p:nvSpPr>
        <p:spPr>
          <a:xfrm rot="10038830">
            <a:off x="2048415" y="4039499"/>
            <a:ext cx="275810" cy="602166"/>
          </a:xfrm>
          <a:prstGeom prst="curvedRightArrow">
            <a:avLst>
              <a:gd name="adj1" fmla="val 700"/>
              <a:gd name="adj2" fmla="val 25655"/>
              <a:gd name="adj3" fmla="val 36957"/>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Tree>
    <p:extLst>
      <p:ext uri="{BB962C8B-B14F-4D97-AF65-F5344CB8AC3E}">
        <p14:creationId xmlns:p14="http://schemas.microsoft.com/office/powerpoint/2010/main" val="3720220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64" y="1131094"/>
            <a:ext cx="7034893" cy="563165"/>
          </a:xfrm>
        </p:spPr>
        <p:txBody>
          <a:bodyPr>
            <a:normAutofit/>
          </a:bodyPr>
          <a:lstStyle/>
          <a:p>
            <a:r>
              <a:rPr lang="en-US" sz="2100" dirty="0"/>
              <a:t>Step 4 Weighted standardized decision matrix</a:t>
            </a:r>
          </a:p>
        </p:txBody>
      </p:sp>
      <p:sp>
        <p:nvSpPr>
          <p:cNvPr id="4" name="Content Placeholder 3"/>
          <p:cNvSpPr>
            <a:spLocks noGrp="1"/>
          </p:cNvSpPr>
          <p:nvPr>
            <p:ph sz="half" idx="2"/>
          </p:nvPr>
        </p:nvSpPr>
        <p:spPr>
          <a:xfrm>
            <a:off x="1921844" y="3847859"/>
            <a:ext cx="2819490" cy="368047"/>
          </a:xfrm>
        </p:spPr>
        <p:txBody>
          <a:bodyPr>
            <a:normAutofit/>
          </a:bodyPr>
          <a:lstStyle/>
          <a:p>
            <a:pPr marL="0" indent="0">
              <a:buNone/>
            </a:pPr>
            <a:r>
              <a:rPr lang="en-US" sz="1350" dirty="0"/>
              <a:t>Weights derived from AHP method </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870DF4-76AA-44DC-AAA0-A5BB65DE3651}" type="datetime1">
              <a:rPr lang="lv-LV" smtClean="0"/>
              <a:pPr/>
              <a:t>17.12.2021</a:t>
            </a:fld>
            <a:endParaRPr lang="en-US" dirty="0"/>
          </a:p>
        </p:txBody>
      </p:sp>
      <p:sp>
        <p:nvSpPr>
          <p:cNvPr id="7" name="Slide Number Placeholder 6"/>
          <p:cNvSpPr>
            <a:spLocks noGrp="1"/>
          </p:cNvSpPr>
          <p:nvPr>
            <p:ph type="sldNum" sz="quarter" idx="12"/>
          </p:nvPr>
        </p:nvSpPr>
        <p:spPr/>
        <p:txBody>
          <a:bodyPr/>
          <a:lstStyle/>
          <a:p>
            <a:fld id="{22AF5885-8C96-4DA3-88C8-950E9AF394B8}" type="slidenum">
              <a:rPr lang="en-US" smtClean="0"/>
              <a:t>28</a:t>
            </a:fld>
            <a:endParaRPr lang="en-US" dirty="0"/>
          </a:p>
        </p:txBody>
      </p:sp>
      <mc:AlternateContent xmlns:mc="http://schemas.openxmlformats.org/markup-compatibility/2006" xmlns:a14="http://schemas.microsoft.com/office/drawing/2010/main">
        <mc:Choice Requires="a14">
          <p:sp>
            <p:nvSpPr>
              <p:cNvPr id="8" name="Content Placeholder 2"/>
              <p:cNvSpPr txBox="1">
                <a:spLocks noGrp="1"/>
              </p:cNvSpPr>
              <p:nvPr>
                <p:ph sz="half" idx="1"/>
              </p:nvPr>
            </p:nvSpPr>
            <p:spPr>
              <a:xfrm>
                <a:off x="353113" y="2882503"/>
                <a:ext cx="4626275" cy="28789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p>
              <a:p>
                <a:pPr marL="0" indent="0">
                  <a:buNone/>
                </a:pP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𝒗</m:t>
                        </m:r>
                      </m:e>
                      <m:sub>
                        <m:r>
                          <a:rPr lang="en-US" sz="1800" b="1" i="1">
                            <a:latin typeface="Cambria Math" panose="02040503050406030204" pitchFamily="18" charset="0"/>
                          </a:rPr>
                          <m:t>𝒂𝒊</m:t>
                        </m:r>
                      </m:sub>
                    </m:sSub>
                    <m:r>
                      <a:rPr lang="en-US" sz="1800" b="1" i="1">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𝒘</m:t>
                        </m:r>
                      </m:e>
                      <m:sub>
                        <m:r>
                          <a:rPr lang="en-US" sz="1800" b="1" i="1">
                            <a:latin typeface="Cambria Math" panose="02040503050406030204" pitchFamily="18" charset="0"/>
                          </a:rPr>
                          <m:t>𝒊</m:t>
                        </m:r>
                      </m:sub>
                    </m:sSub>
                    <m:r>
                      <a:rPr lang="en-US" sz="1800" b="1" i="1">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𝒓</m:t>
                        </m:r>
                      </m:e>
                      <m:sub>
                        <m:r>
                          <a:rPr lang="en-US" sz="1800" b="1" i="1">
                            <a:latin typeface="Cambria Math" panose="02040503050406030204" pitchFamily="18" charset="0"/>
                          </a:rPr>
                          <m:t>𝒊𝒂</m:t>
                        </m:r>
                      </m:sub>
                    </m:sSub>
                  </m:oMath>
                </a14:m>
                <a:r>
                  <a:rPr lang="en-US" sz="1800" b="1" dirty="0"/>
                  <a:t>,</a:t>
                </a:r>
              </a:p>
              <a:p>
                <a:pPr marL="0" indent="0">
                  <a:buNone/>
                </a:pPr>
                <a:endParaRPr lang="en-US" sz="1800" dirty="0"/>
              </a:p>
              <a:p>
                <a:pPr marL="0" indent="0">
                  <a:buNone/>
                </a:pPr>
                <a:r>
                  <a:rPr lang="en-US" sz="1500" dirty="0"/>
                  <a:t>where</a:t>
                </a:r>
              </a:p>
              <a:p>
                <a:pPr marL="0" indent="0">
                  <a:buNone/>
                </a:pPr>
                <a14:m>
                  <m:oMath xmlns:m="http://schemas.openxmlformats.org/officeDocument/2006/math">
                    <m:sSub>
                      <m:sSubPr>
                        <m:ctrlPr>
                          <a:rPr lang="en-US" sz="1500" b="1" i="1">
                            <a:latin typeface="Cambria Math" panose="02040503050406030204" pitchFamily="18" charset="0"/>
                          </a:rPr>
                        </m:ctrlPr>
                      </m:sSubPr>
                      <m:e>
                        <m:r>
                          <a:rPr lang="en-US" sz="1500" b="1" i="1">
                            <a:latin typeface="Cambria Math" panose="02040503050406030204" pitchFamily="18" charset="0"/>
                          </a:rPr>
                          <m:t>𝒗</m:t>
                        </m:r>
                      </m:e>
                      <m:sub>
                        <m:r>
                          <a:rPr lang="en-US" sz="1500" b="1" i="1">
                            <a:latin typeface="Cambria Math" panose="02040503050406030204" pitchFamily="18" charset="0"/>
                          </a:rPr>
                          <m:t>𝒂𝒊</m:t>
                        </m:r>
                      </m:sub>
                    </m:sSub>
                  </m:oMath>
                </a14:m>
                <a:r>
                  <a:rPr lang="en-US" sz="1500" dirty="0"/>
                  <a:t>	weighted value</a:t>
                </a:r>
              </a:p>
              <a:p>
                <a:pPr marL="0" indent="0">
                  <a:buNone/>
                </a:pPr>
                <a:r>
                  <a:rPr lang="en-US" sz="1500" i="1" dirty="0" err="1"/>
                  <a:t>w</a:t>
                </a:r>
                <a:r>
                  <a:rPr lang="en-US" sz="1500" i="1" baseline="-25000" dirty="0" err="1"/>
                  <a:t>i</a:t>
                </a:r>
                <a:r>
                  <a:rPr lang="en-US" sz="1500" baseline="-25000" dirty="0"/>
                  <a:t> </a:t>
                </a:r>
                <a:r>
                  <a:rPr lang="en-US" sz="1500" dirty="0"/>
                  <a:t>	weight, </a:t>
                </a:r>
                <a:r>
                  <a:rPr lang="en-US" sz="1800" i="1" dirty="0"/>
                  <a:t>w</a:t>
                </a:r>
                <a:r>
                  <a:rPr lang="en-US" sz="1800" i="1" baseline="-25000" dirty="0"/>
                  <a:t>i1</a:t>
                </a:r>
                <a:r>
                  <a:rPr lang="en-US" sz="1800" i="1" dirty="0"/>
                  <a:t>+w</a:t>
                </a:r>
                <a:r>
                  <a:rPr lang="en-US" sz="1800" i="1" baseline="-25000" dirty="0"/>
                  <a:t>i2</a:t>
                </a:r>
                <a:r>
                  <a:rPr lang="en-US" sz="1800" i="1" dirty="0"/>
                  <a:t>+…+</a:t>
                </a:r>
                <a:r>
                  <a:rPr lang="en-US" sz="1800" i="1" dirty="0" err="1"/>
                  <a:t>w</a:t>
                </a:r>
                <a:r>
                  <a:rPr lang="en-US" sz="1800" i="1" baseline="-25000" dirty="0" err="1"/>
                  <a:t>im</a:t>
                </a:r>
                <a:r>
                  <a:rPr lang="en-US" sz="1800" dirty="0"/>
                  <a:t>=1, </a:t>
                </a:r>
                <a:r>
                  <a:rPr lang="en-US" sz="1350" i="1" dirty="0" err="1"/>
                  <a:t>w</a:t>
                </a:r>
                <a:r>
                  <a:rPr lang="en-US" sz="1350" i="1" baseline="-25000" dirty="0" err="1"/>
                  <a:t>i</a:t>
                </a:r>
                <a:r>
                  <a:rPr lang="en-US" sz="1350" i="1" dirty="0"/>
                  <a:t>=</a:t>
                </a:r>
                <a:r>
                  <a:rPr lang="en-US" sz="1350" dirty="0"/>
                  <a:t>1</a:t>
                </a:r>
                <a:r>
                  <a:rPr lang="en-US" sz="1350" i="1" dirty="0"/>
                  <a:t>,…m </a:t>
                </a:r>
              </a:p>
              <a:p>
                <a:pPr marL="0" indent="0">
                  <a:buNone/>
                </a:pPr>
                <a:r>
                  <a:rPr lang="en-US" sz="1500" i="1" dirty="0"/>
                  <a:t>r</a:t>
                </a:r>
                <a:r>
                  <a:rPr lang="en-US" sz="1500" i="1" baseline="-25000" dirty="0"/>
                  <a:t>ai</a:t>
                </a:r>
                <a:r>
                  <a:rPr lang="en-US" sz="1500" baseline="-25000" dirty="0"/>
                  <a:t> </a:t>
                </a:r>
                <a:r>
                  <a:rPr lang="en-US" sz="1500" dirty="0"/>
                  <a:t>	normalized criteria value</a:t>
                </a:r>
              </a:p>
              <a:p>
                <a:pPr marL="0" indent="0">
                  <a:buNone/>
                </a:pPr>
                <a:endParaRPr lang="en-US" sz="1500" dirty="0"/>
              </a:p>
              <a:p>
                <a:pPr marL="0" indent="0">
                  <a:buNone/>
                </a:pPr>
                <a:endParaRPr lang="en-US" sz="2400" dirty="0"/>
              </a:p>
            </p:txBody>
          </p:sp>
        </mc:Choice>
        <mc:Fallback xmlns="">
          <p:sp>
            <p:nvSpPr>
              <p:cNvPr id="8" name="Content Placeholder 2"/>
              <p:cNvSpPr txBox="1">
                <a:spLocks noGrp="1" noRot="1" noChangeAspect="1" noMove="1" noResize="1" noEditPoints="1" noAdjustHandles="1" noChangeArrowheads="1" noChangeShapeType="1" noTextEdit="1"/>
              </p:cNvSpPr>
              <p:nvPr>
                <p:ph sz="half" idx="1"/>
              </p:nvPr>
            </p:nvSpPr>
            <p:spPr>
              <a:xfrm>
                <a:off x="353113" y="2882503"/>
                <a:ext cx="4626275" cy="2878931"/>
              </a:xfrm>
              <a:prstGeom prst="rect">
                <a:avLst/>
              </a:prstGeom>
              <a:blipFill>
                <a:blip r:embed="rId2"/>
                <a:stretch>
                  <a:fillRect l="-1054"/>
                </a:stretch>
              </a:blipFill>
            </p:spPr>
            <p:txBody>
              <a:bodyPr/>
              <a:lstStyle/>
              <a:p>
                <a:r>
                  <a:rPr lang="en-US">
                    <a:noFill/>
                  </a:rPr>
                  <a:t> </a:t>
                </a:r>
              </a:p>
            </p:txBody>
          </p:sp>
        </mc:Fallback>
      </mc:AlternateContent>
      <p:sp>
        <p:nvSpPr>
          <p:cNvPr id="9" name="Oval 8"/>
          <p:cNvSpPr/>
          <p:nvPr/>
        </p:nvSpPr>
        <p:spPr>
          <a:xfrm>
            <a:off x="989829" y="3245533"/>
            <a:ext cx="386255" cy="425669"/>
          </a:xfrm>
          <a:prstGeom prst="ellipse">
            <a:avLst/>
          </a:prstGeom>
          <a:noFill/>
          <a:ln w="28575">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Straight Arrow Connector 10"/>
          <p:cNvCxnSpPr>
            <a:endCxn id="9" idx="5"/>
          </p:cNvCxnSpPr>
          <p:nvPr/>
        </p:nvCxnSpPr>
        <p:spPr>
          <a:xfrm flipH="1" flipV="1">
            <a:off x="1319518" y="3608865"/>
            <a:ext cx="572944" cy="344090"/>
          </a:xfrm>
          <a:prstGeom prst="straightConnector1">
            <a:avLst/>
          </a:prstGeom>
          <a:ln w="28575">
            <a:solidFill>
              <a:srgbClr val="009999"/>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2" name="Table 11"/>
              <p:cNvGraphicFramePr>
                <a:graphicFrameLocks noGrp="1"/>
              </p:cNvGraphicFramePr>
              <p:nvPr/>
            </p:nvGraphicFramePr>
            <p:xfrm>
              <a:off x="4872251" y="2742973"/>
              <a:ext cx="4123159" cy="2521648"/>
            </p:xfrm>
            <a:graphic>
              <a:graphicData uri="http://schemas.openxmlformats.org/drawingml/2006/table">
                <a:tbl>
                  <a:tblPr/>
                  <a:tblGrid>
                    <a:gridCol w="1457351">
                      <a:extLst>
                        <a:ext uri="{9D8B030D-6E8A-4147-A177-3AD203B41FA5}">
                          <a16:colId xmlns:a16="http://schemas.microsoft.com/office/drawing/2014/main" val="2385294922"/>
                        </a:ext>
                      </a:extLst>
                    </a:gridCol>
                    <a:gridCol w="704606">
                      <a:extLst>
                        <a:ext uri="{9D8B030D-6E8A-4147-A177-3AD203B41FA5}">
                          <a16:colId xmlns:a16="http://schemas.microsoft.com/office/drawing/2014/main" val="2509171107"/>
                        </a:ext>
                      </a:extLst>
                    </a:gridCol>
                    <a:gridCol w="661919">
                      <a:extLst>
                        <a:ext uri="{9D8B030D-6E8A-4147-A177-3AD203B41FA5}">
                          <a16:colId xmlns:a16="http://schemas.microsoft.com/office/drawing/2014/main" val="1433695956"/>
                        </a:ext>
                      </a:extLst>
                    </a:gridCol>
                    <a:gridCol w="638631">
                      <a:extLst>
                        <a:ext uri="{9D8B030D-6E8A-4147-A177-3AD203B41FA5}">
                          <a16:colId xmlns:a16="http://schemas.microsoft.com/office/drawing/2014/main" val="1472513206"/>
                        </a:ext>
                      </a:extLst>
                    </a:gridCol>
                    <a:gridCol w="660652">
                      <a:extLst>
                        <a:ext uri="{9D8B030D-6E8A-4147-A177-3AD203B41FA5}">
                          <a16:colId xmlns:a16="http://schemas.microsoft.com/office/drawing/2014/main" val="3153487702"/>
                        </a:ext>
                      </a:extLst>
                    </a:gridCol>
                  </a:tblGrid>
                  <a:tr h="4727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gridSpan="3">
                      <a:txBody>
                        <a:bodyPr/>
                        <a:lstStyle/>
                        <a:p>
                          <a:pPr algn="l" fontAlgn="b"/>
                          <a:r>
                            <a:rPr lang="en-US" sz="1500" b="1" i="0" u="none" strike="noStrike" noProof="0" dirty="0">
                              <a:solidFill>
                                <a:srgbClr val="000000"/>
                              </a:solidFill>
                              <a:effectLst/>
                              <a:latin typeface="Calibri" panose="020F0502020204030204" pitchFamily="34" charset="0"/>
                            </a:rPr>
                            <a:t>Weighted standardized decision matrix</a:t>
                          </a:r>
                        </a:p>
                      </a:txBody>
                      <a:tcPr marL="7144" marR="7144" marT="7144" marB="0" anchor="b">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2241129"/>
                      </a:ext>
                    </a:extLst>
                  </a:tr>
                  <a:tr h="2626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613463521"/>
                      </a:ext>
                    </a:extLst>
                  </a:tr>
                  <a:tr h="262681">
                    <a:tc>
                      <a:txBody>
                        <a:bodyPr/>
                        <a:lstStyle/>
                        <a:p>
                          <a:pPr algn="ctr" fontAlgn="b"/>
                          <a:r>
                            <a:rPr lang="en-US" sz="1500" b="1" i="0" u="none" strike="noStrike" noProof="0" dirty="0">
                              <a:solidFill>
                                <a:srgbClr val="000000"/>
                              </a:solidFill>
                              <a:effectLst/>
                              <a:latin typeface="Calibri" panose="020F0502020204030204" pitchFamily="34" charset="0"/>
                            </a:rPr>
                            <a:t>Criteria</a:t>
                          </a: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Weight </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l" fontAlgn="b"/>
                          <a14:m>
                            <m:oMath xmlns:m="http://schemas.openxmlformats.org/officeDocument/2006/math">
                              <m:sSub>
                                <m:sSubPr>
                                  <m:ctrlPr>
                                    <a:rPr lang="en-US" sz="1500" b="1" i="1" noProof="0" smtClean="0">
                                      <a:latin typeface="Cambria Math" panose="02040503050406030204" pitchFamily="18" charset="0"/>
                                    </a:rPr>
                                  </m:ctrlPr>
                                </m:sSubPr>
                                <m:e>
                                  <m:r>
                                    <a:rPr lang="en-US" sz="1500" b="1" i="1" noProof="0">
                                      <a:latin typeface="Cambria Math" panose="02040503050406030204" pitchFamily="18" charset="0"/>
                                    </a:rPr>
                                    <m:t>𝒗</m:t>
                                  </m:r>
                                </m:e>
                                <m:sub>
                                  <m:r>
                                    <a:rPr lang="en-US" sz="1500" b="1" i="1" noProof="0">
                                      <a:latin typeface="Cambria Math" panose="02040503050406030204" pitchFamily="18" charset="0"/>
                                    </a:rPr>
                                    <m:t>𝒂𝒊</m:t>
                                  </m:r>
                                </m:sub>
                              </m:sSub>
                            </m:oMath>
                          </a14:m>
                          <a:r>
                            <a:rPr lang="en-US" sz="1100" b="0" i="0" u="none" strike="noStrike" baseline="-25000" noProof="0" dirty="0">
                              <a:solidFill>
                                <a:srgbClr val="000000"/>
                              </a:solidFill>
                              <a:effectLst/>
                              <a:latin typeface="Calibri" panose="020F0502020204030204" pitchFamily="34" charset="0"/>
                            </a:rPr>
                            <a:t>1</a:t>
                          </a:r>
                          <a:endParaRPr lang="en-US" sz="1500" b="0" i="0" u="none" strike="noStrike" baseline="-25000" noProof="0" dirty="0">
                            <a:solidFill>
                              <a:srgbClr val="000000"/>
                            </a:solidFill>
                            <a:effectLst/>
                            <a:latin typeface="Calibri" panose="020F0502020204030204" pitchFamily="34" charset="0"/>
                          </a:endParaRP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14:m>
                            <m:oMath xmlns:m="http://schemas.openxmlformats.org/officeDocument/2006/math">
                              <m:sSub>
                                <m:sSubPr>
                                  <m:ctrlPr>
                                    <a:rPr lang="en-US" sz="1500" b="1" i="1" noProof="0" smtClean="0">
                                      <a:latin typeface="Cambria Math" panose="02040503050406030204" pitchFamily="18" charset="0"/>
                                    </a:rPr>
                                  </m:ctrlPr>
                                </m:sSubPr>
                                <m:e>
                                  <m:r>
                                    <a:rPr lang="en-US" sz="1500" b="1" i="1" noProof="0">
                                      <a:latin typeface="Cambria Math" panose="02040503050406030204" pitchFamily="18" charset="0"/>
                                    </a:rPr>
                                    <m:t>𝒗</m:t>
                                  </m:r>
                                </m:e>
                                <m:sub>
                                  <m:r>
                                    <a:rPr lang="en-US" sz="1500" b="1" i="1" noProof="0">
                                      <a:latin typeface="Cambria Math" panose="02040503050406030204" pitchFamily="18" charset="0"/>
                                    </a:rPr>
                                    <m:t>𝒂𝒊</m:t>
                                  </m:r>
                                </m:sub>
                              </m:sSub>
                            </m:oMath>
                          </a14:m>
                          <a:r>
                            <a:rPr lang="en-US" sz="1500" b="0" i="0" u="none" strike="noStrike" baseline="-25000" noProof="0" dirty="0">
                              <a:solidFill>
                                <a:srgbClr val="000000"/>
                              </a:solidFill>
                              <a:effectLst/>
                              <a:latin typeface="Calibri" panose="020F0502020204030204" pitchFamily="34" charset="0"/>
                            </a:rPr>
                            <a:t>2</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14:m>
                            <m:oMath xmlns:m="http://schemas.openxmlformats.org/officeDocument/2006/math">
                              <m:sSub>
                                <m:sSubPr>
                                  <m:ctrlPr>
                                    <a:rPr lang="en-US" sz="1500" b="1" i="1" noProof="0" smtClean="0">
                                      <a:latin typeface="Cambria Math" panose="02040503050406030204" pitchFamily="18" charset="0"/>
                                    </a:rPr>
                                  </m:ctrlPr>
                                </m:sSubPr>
                                <m:e>
                                  <m:r>
                                    <a:rPr lang="en-US" sz="1500" b="1" i="1" noProof="0">
                                      <a:latin typeface="Cambria Math" panose="02040503050406030204" pitchFamily="18" charset="0"/>
                                    </a:rPr>
                                    <m:t>𝒗</m:t>
                                  </m:r>
                                </m:e>
                                <m:sub>
                                  <m:r>
                                    <a:rPr lang="en-US" sz="1500" b="1" i="1" noProof="0">
                                      <a:latin typeface="Cambria Math" panose="02040503050406030204" pitchFamily="18" charset="0"/>
                                    </a:rPr>
                                    <m:t>𝒂𝒊</m:t>
                                  </m:r>
                                </m:sub>
                              </m:sSub>
                            </m:oMath>
                          </a14:m>
                          <a:r>
                            <a:rPr lang="en-US" sz="1500" b="0" i="0" u="none" strike="noStrike" baseline="-25000" noProof="0" dirty="0">
                              <a:solidFill>
                                <a:srgbClr val="000000"/>
                              </a:solidFill>
                              <a:effectLst/>
                              <a:latin typeface="Calibri" panose="020F0502020204030204" pitchFamily="34" charset="0"/>
                            </a:rPr>
                            <a:t>3</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0829015"/>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Price, Euro</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0.62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0.03</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0.62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590932"/>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Time, min</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0.18</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0.10</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0.13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0.08</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894701"/>
                      </a:ext>
                    </a:extLst>
                  </a:tr>
                  <a:tr h="472781">
                    <a:tc>
                      <a:txBody>
                        <a:bodyPr/>
                        <a:lstStyle/>
                        <a:p>
                          <a:pPr algn="ctr" fontAlgn="b"/>
                          <a:r>
                            <a:rPr lang="en-US" sz="1500" b="0" i="0" u="none" strike="noStrike" noProof="0" dirty="0">
                              <a:solidFill>
                                <a:srgbClr val="000000"/>
                              </a:solidFill>
                              <a:effectLst/>
                              <a:latin typeface="Calibri" panose="020F0502020204030204" pitchFamily="34" charset="0"/>
                            </a:rPr>
                            <a:t>CO</a:t>
                          </a:r>
                          <a:r>
                            <a:rPr lang="en-US" sz="1500" b="0" i="0" u="none" strike="noStrike" baseline="-25000" noProof="0" dirty="0">
                              <a:solidFill>
                                <a:srgbClr val="000000"/>
                              </a:solidFill>
                              <a:effectLst/>
                              <a:latin typeface="Calibri" panose="020F0502020204030204" pitchFamily="34" charset="0"/>
                            </a:rPr>
                            <a:t>2</a:t>
                          </a:r>
                          <a:r>
                            <a:rPr lang="en-US" sz="1500" b="0" i="0" u="none" strike="noStrike" noProof="0" dirty="0">
                              <a:solidFill>
                                <a:srgbClr val="000000"/>
                              </a:solidFill>
                              <a:effectLst/>
                              <a:latin typeface="Calibri" panose="020F0502020204030204" pitchFamily="34" charset="0"/>
                            </a:rPr>
                            <a:t> emissions g/km/pas</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0.06</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1.8E-05</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4.7E-03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5.6E-02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655594"/>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Comfort</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0.14</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0.07</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0" i="0" u="none" strike="noStrike" noProof="0" dirty="0">
                              <a:solidFill>
                                <a:srgbClr val="000000"/>
                              </a:solidFill>
                              <a:effectLst/>
                              <a:latin typeface="Calibri" panose="020F0502020204030204" pitchFamily="34" charset="0"/>
                            </a:rPr>
                            <a:t>0.06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0" i="0" u="none" strike="noStrike" noProof="0" dirty="0">
                              <a:solidFill>
                                <a:srgbClr val="000000"/>
                              </a:solidFill>
                              <a:effectLst/>
                              <a:latin typeface="Calibri" panose="020F0502020204030204" pitchFamily="34" charset="0"/>
                            </a:rPr>
                            <a:t>0.11</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78948662"/>
                      </a:ext>
                    </a:extLst>
                  </a:tr>
                  <a:tr h="2626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500" b="1" i="0" u="none" strike="noStrike" noProof="0" dirty="0">
                              <a:solidFill>
                                <a:schemeClr val="tx1"/>
                              </a:solidFill>
                              <a:effectLst/>
                              <a:latin typeface="Calibri" panose="020F0502020204030204" pitchFamily="34" charset="0"/>
                            </a:rPr>
                            <a:t>1.00</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009999">
                            <a:alpha val="48000"/>
                          </a:srgbClr>
                        </a:solidFill>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2387503046"/>
                      </a:ext>
                    </a:extLst>
                  </a:tr>
                </a:tbl>
              </a:graphicData>
            </a:graphic>
          </p:graphicFrame>
        </mc:Choice>
        <mc:Fallback xmlns="">
          <p:graphicFrame>
            <p:nvGraphicFramePr>
              <p:cNvPr id="12" name="Table 11"/>
              <p:cNvGraphicFramePr>
                <a:graphicFrameLocks noGrp="1"/>
              </p:cNvGraphicFramePr>
              <p:nvPr/>
            </p:nvGraphicFramePr>
            <p:xfrm>
              <a:off x="4872251" y="2742973"/>
              <a:ext cx="4123159" cy="2521648"/>
            </p:xfrm>
            <a:graphic>
              <a:graphicData uri="http://schemas.openxmlformats.org/drawingml/2006/table">
                <a:tbl>
                  <a:tblPr/>
                  <a:tblGrid>
                    <a:gridCol w="1457351">
                      <a:extLst>
                        <a:ext uri="{9D8B030D-6E8A-4147-A177-3AD203B41FA5}">
                          <a16:colId xmlns:a16="http://schemas.microsoft.com/office/drawing/2014/main" val="2385294922"/>
                        </a:ext>
                      </a:extLst>
                    </a:gridCol>
                    <a:gridCol w="704606">
                      <a:extLst>
                        <a:ext uri="{9D8B030D-6E8A-4147-A177-3AD203B41FA5}">
                          <a16:colId xmlns:a16="http://schemas.microsoft.com/office/drawing/2014/main" val="2509171107"/>
                        </a:ext>
                      </a:extLst>
                    </a:gridCol>
                    <a:gridCol w="661919">
                      <a:extLst>
                        <a:ext uri="{9D8B030D-6E8A-4147-A177-3AD203B41FA5}">
                          <a16:colId xmlns:a16="http://schemas.microsoft.com/office/drawing/2014/main" val="1433695956"/>
                        </a:ext>
                      </a:extLst>
                    </a:gridCol>
                    <a:gridCol w="638631">
                      <a:extLst>
                        <a:ext uri="{9D8B030D-6E8A-4147-A177-3AD203B41FA5}">
                          <a16:colId xmlns:a16="http://schemas.microsoft.com/office/drawing/2014/main" val="1472513206"/>
                        </a:ext>
                      </a:extLst>
                    </a:gridCol>
                    <a:gridCol w="660652">
                      <a:extLst>
                        <a:ext uri="{9D8B030D-6E8A-4147-A177-3AD203B41FA5}">
                          <a16:colId xmlns:a16="http://schemas.microsoft.com/office/drawing/2014/main" val="3153487702"/>
                        </a:ext>
                      </a:extLst>
                    </a:gridCol>
                  </a:tblGrid>
                  <a:tr h="4727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gridSpan="3">
                      <a:txBody>
                        <a:bodyPr/>
                        <a:lstStyle/>
                        <a:p>
                          <a:pPr algn="l" fontAlgn="b"/>
                          <a:r>
                            <a:rPr lang="en-US" sz="1500" b="1" i="0" u="none" strike="noStrike" noProof="0" dirty="0">
                              <a:solidFill>
                                <a:srgbClr val="000000"/>
                              </a:solidFill>
                              <a:effectLst/>
                              <a:latin typeface="Calibri" panose="020F0502020204030204" pitchFamily="34" charset="0"/>
                            </a:rPr>
                            <a:t>Weighted standardized decision matrix</a:t>
                          </a:r>
                        </a:p>
                      </a:txBody>
                      <a:tcPr marL="7144" marR="7144" marT="7144" marB="0" anchor="b">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22241129"/>
                      </a:ext>
                    </a:extLst>
                  </a:tr>
                  <a:tr h="2626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613463521"/>
                      </a:ext>
                    </a:extLst>
                  </a:tr>
                  <a:tr h="262681">
                    <a:tc>
                      <a:txBody>
                        <a:bodyPr/>
                        <a:lstStyle/>
                        <a:p>
                          <a:pPr algn="ctr" fontAlgn="b"/>
                          <a:r>
                            <a:rPr lang="en-US" sz="1500" b="1" i="0" u="none" strike="noStrike" noProof="0" dirty="0">
                              <a:solidFill>
                                <a:srgbClr val="000000"/>
                              </a:solidFill>
                              <a:effectLst/>
                              <a:latin typeface="Calibri" panose="020F0502020204030204" pitchFamily="34" charset="0"/>
                            </a:rPr>
                            <a:t>Criteria</a:t>
                          </a: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Weight </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endParaRPr lang="en-US"/>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blipFill>
                          <a:blip r:embed="rId3"/>
                          <a:stretch>
                            <a:fillRect l="-325688" t="-295349" r="-196330" b="-625581"/>
                          </a:stretch>
                        </a:blipFill>
                      </a:tcPr>
                    </a:tc>
                    <a:tc>
                      <a:txBody>
                        <a:bodyPr/>
                        <a:lstStyle/>
                        <a:p>
                          <a:endParaRPr lang="en-US"/>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blipFill>
                          <a:blip r:embed="rId3"/>
                          <a:stretch>
                            <a:fillRect l="-441905" t="-295349" r="-103810" b="-625581"/>
                          </a:stretch>
                        </a:blipFill>
                      </a:tcPr>
                    </a:tc>
                    <a:tc>
                      <a:txBody>
                        <a:bodyPr/>
                        <a:lstStyle/>
                        <a:p>
                          <a:endParaRPr lang="en-US"/>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blipFill>
                          <a:blip r:embed="rId3"/>
                          <a:stretch>
                            <a:fillRect l="-526852" t="-295349" r="-926" b="-625581"/>
                          </a:stretch>
                        </a:blipFill>
                      </a:tcPr>
                    </a:tc>
                    <a:extLst>
                      <a:ext uri="{0D108BD9-81ED-4DB2-BD59-A6C34878D82A}">
                        <a16:rowId xmlns:a16="http://schemas.microsoft.com/office/drawing/2014/main" val="1670829015"/>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Price, Euro</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0.62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0.03</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0.05</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0.62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590932"/>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Time, min</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0.18</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0.10</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0.13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0.08</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5894701"/>
                      </a:ext>
                    </a:extLst>
                  </a:tr>
                  <a:tr h="472781">
                    <a:tc>
                      <a:txBody>
                        <a:bodyPr/>
                        <a:lstStyle/>
                        <a:p>
                          <a:pPr algn="ctr" fontAlgn="b"/>
                          <a:r>
                            <a:rPr lang="en-US" sz="1500" b="0" i="0" u="none" strike="noStrike" noProof="0" dirty="0">
                              <a:solidFill>
                                <a:srgbClr val="000000"/>
                              </a:solidFill>
                              <a:effectLst/>
                              <a:latin typeface="Calibri" panose="020F0502020204030204" pitchFamily="34" charset="0"/>
                            </a:rPr>
                            <a:t>CO</a:t>
                          </a:r>
                          <a:r>
                            <a:rPr lang="en-US" sz="1500" b="0" i="0" u="none" strike="noStrike" baseline="-25000" noProof="0" dirty="0">
                              <a:solidFill>
                                <a:srgbClr val="000000"/>
                              </a:solidFill>
                              <a:effectLst/>
                              <a:latin typeface="Calibri" panose="020F0502020204030204" pitchFamily="34" charset="0"/>
                            </a:rPr>
                            <a:t>2</a:t>
                          </a:r>
                          <a:r>
                            <a:rPr lang="en-US" sz="1500" b="0" i="0" u="none" strike="noStrike" noProof="0" dirty="0">
                              <a:solidFill>
                                <a:srgbClr val="000000"/>
                              </a:solidFill>
                              <a:effectLst/>
                              <a:latin typeface="Calibri" panose="020F0502020204030204" pitchFamily="34" charset="0"/>
                            </a:rPr>
                            <a:t> emissions g/km/pas</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0.06</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1.8E-05</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4.7E-03</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noProof="0" dirty="0">
                              <a:solidFill>
                                <a:srgbClr val="000000"/>
                              </a:solidFill>
                              <a:effectLst/>
                              <a:latin typeface="Calibri" panose="020F0502020204030204" pitchFamily="34" charset="0"/>
                            </a:rPr>
                            <a:t>5.6E-02</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655594"/>
                      </a:ext>
                    </a:extLst>
                  </a:tr>
                  <a:tr h="262681">
                    <a:tc>
                      <a:txBody>
                        <a:bodyPr/>
                        <a:lstStyle/>
                        <a:p>
                          <a:pPr algn="ctr" fontAlgn="b"/>
                          <a:r>
                            <a:rPr lang="en-US" sz="1500" b="0" i="0" u="none" strike="noStrike" noProof="0" dirty="0">
                              <a:solidFill>
                                <a:srgbClr val="000000"/>
                              </a:solidFill>
                              <a:effectLst/>
                              <a:latin typeface="Calibri" panose="020F0502020204030204" pitchFamily="34" charset="0"/>
                            </a:rPr>
                            <a:t>Comfort</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1" i="0" u="none" strike="noStrike" noProof="0" dirty="0">
                              <a:solidFill>
                                <a:schemeClr val="tx1"/>
                              </a:solidFill>
                              <a:effectLst/>
                              <a:latin typeface="Calibri" panose="020F0502020204030204" pitchFamily="34" charset="0"/>
                            </a:rPr>
                            <a:t>0.14</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99">
                            <a:alpha val="48000"/>
                          </a:srgbClr>
                        </a:solidFill>
                      </a:tcPr>
                    </a:tc>
                    <a:tc>
                      <a:txBody>
                        <a:bodyPr/>
                        <a:lstStyle/>
                        <a:p>
                          <a:pPr algn="r" fontAlgn="b"/>
                          <a:r>
                            <a:rPr lang="en-US" sz="1500" b="0" i="0" u="none" strike="noStrike" noProof="0" dirty="0">
                              <a:solidFill>
                                <a:srgbClr val="000000"/>
                              </a:solidFill>
                              <a:effectLst/>
                              <a:latin typeface="Calibri" panose="020F0502020204030204" pitchFamily="34" charset="0"/>
                            </a:rPr>
                            <a:t>0.07</a:t>
                          </a: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0" i="0" u="none" strike="noStrike" noProof="0" dirty="0">
                              <a:solidFill>
                                <a:srgbClr val="000000"/>
                              </a:solidFill>
                              <a:effectLst/>
                              <a:latin typeface="Calibri" panose="020F0502020204030204" pitchFamily="34" charset="0"/>
                            </a:rPr>
                            <a:t>0.06</a:t>
                          </a: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fontAlgn="b"/>
                          <a:r>
                            <a:rPr lang="en-US" sz="1500" b="0" i="0" u="none" strike="noStrike" noProof="0" dirty="0">
                              <a:solidFill>
                                <a:srgbClr val="000000"/>
                              </a:solidFill>
                              <a:effectLst/>
                              <a:latin typeface="Calibri" panose="020F0502020204030204" pitchFamily="34" charset="0"/>
                            </a:rPr>
                            <a:t>0.11</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78948662"/>
                      </a:ext>
                    </a:extLst>
                  </a:tr>
                  <a:tr h="262681">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500" b="1" i="0" u="none" strike="noStrike" noProof="0" dirty="0">
                              <a:solidFill>
                                <a:schemeClr val="tx1"/>
                              </a:solidFill>
                              <a:effectLst/>
                              <a:latin typeface="Calibri" panose="020F0502020204030204" pitchFamily="34" charset="0"/>
                            </a:rPr>
                            <a:t>1.00</a:t>
                          </a: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009999">
                            <a:alpha val="48000"/>
                          </a:srgbClr>
                        </a:solidFill>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5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2387503046"/>
                      </a:ext>
                    </a:extLst>
                  </a:tr>
                </a:tbl>
              </a:graphicData>
            </a:graphic>
          </p:graphicFrame>
        </mc:Fallback>
      </mc:AlternateContent>
      <p:sp>
        <p:nvSpPr>
          <p:cNvPr id="13" name="TextBox 12"/>
          <p:cNvSpPr txBox="1"/>
          <p:nvPr/>
        </p:nvSpPr>
        <p:spPr>
          <a:xfrm>
            <a:off x="7762054" y="1057367"/>
            <a:ext cx="1064786" cy="300082"/>
          </a:xfrm>
          <a:prstGeom prst="rect">
            <a:avLst/>
          </a:prstGeom>
          <a:solidFill>
            <a:srgbClr val="FFFF00"/>
          </a:solidFill>
        </p:spPr>
        <p:txBody>
          <a:bodyPr wrap="square" rtlCol="0">
            <a:spAutoFit/>
          </a:bodyPr>
          <a:lstStyle/>
          <a:p>
            <a:r>
              <a:rPr lang="en-US" sz="1350" b="1" i="1" dirty="0"/>
              <a:t>TOPSIS</a:t>
            </a:r>
          </a:p>
        </p:txBody>
      </p:sp>
      <mc:AlternateContent xmlns:mc="http://schemas.openxmlformats.org/markup-compatibility/2006" xmlns:a14="http://schemas.microsoft.com/office/drawing/2010/main">
        <mc:Choice Requires="a14">
          <p:sp>
            <p:nvSpPr>
              <p:cNvPr id="3" name="Rectangle 2"/>
              <p:cNvSpPr/>
              <p:nvPr/>
            </p:nvSpPr>
            <p:spPr>
              <a:xfrm>
                <a:off x="353113" y="2366752"/>
                <a:ext cx="5550500" cy="553998"/>
              </a:xfrm>
              <a:prstGeom prst="rect">
                <a:avLst/>
              </a:prstGeom>
            </p:spPr>
            <p:txBody>
              <a:bodyPr wrap="square">
                <a:spAutoFit/>
              </a:bodyPr>
              <a:lstStyle/>
              <a:p>
                <a:r>
                  <a:rPr lang="en-US" sz="1500" dirty="0"/>
                  <a:t>A weighted normalized decision matrix is constructed by multiplying the normalized scores </a:t>
                </a:r>
                <a14:m>
                  <m:oMath xmlns:m="http://schemas.openxmlformats.org/officeDocument/2006/math">
                    <m:sSub>
                      <m:sSubPr>
                        <m:ctrlPr>
                          <a:rPr lang="en-US" sz="1500" b="1" i="1">
                            <a:latin typeface="Cambria Math" panose="02040503050406030204" pitchFamily="18" charset="0"/>
                          </a:rPr>
                        </m:ctrlPr>
                      </m:sSubPr>
                      <m:e>
                        <m:r>
                          <a:rPr lang="en-US" sz="1500" b="1" i="1">
                            <a:latin typeface="Cambria Math" panose="02040503050406030204" pitchFamily="18" charset="0"/>
                          </a:rPr>
                          <m:t>𝒓</m:t>
                        </m:r>
                      </m:e>
                      <m:sub>
                        <m:r>
                          <a:rPr lang="en-US" sz="1500" b="1" i="1">
                            <a:latin typeface="Cambria Math" panose="02040503050406030204" pitchFamily="18" charset="0"/>
                          </a:rPr>
                          <m:t>𝒊𝒂</m:t>
                        </m:r>
                      </m:sub>
                    </m:sSub>
                  </m:oMath>
                </a14:m>
                <a:r>
                  <a:rPr lang="en-US" sz="1500" b="1" i="1" dirty="0"/>
                  <a:t> </a:t>
                </a:r>
                <a:r>
                  <a:rPr lang="en-US" sz="1500" dirty="0"/>
                  <a:t>by their corresponding weights</a:t>
                </a:r>
                <a:r>
                  <a:rPr lang="en-US" sz="1500" b="1" i="1" dirty="0"/>
                  <a:t> </a:t>
                </a:r>
                <a:r>
                  <a:rPr lang="en-US" sz="1500" b="1" i="1" dirty="0" err="1"/>
                  <a:t>w</a:t>
                </a:r>
                <a:r>
                  <a:rPr lang="en-US" sz="1500" b="1" i="1" baseline="-25000" dirty="0" err="1"/>
                  <a:t>i</a:t>
                </a:r>
                <a:r>
                  <a:rPr lang="en-US" sz="1500" b="1" i="1" baseline="-25000" dirty="0"/>
                  <a:t> :</a:t>
                </a:r>
              </a:p>
            </p:txBody>
          </p:sp>
        </mc:Choice>
        <mc:Fallback xmlns="">
          <p:sp>
            <p:nvSpPr>
              <p:cNvPr id="3" name="Rectangle 2"/>
              <p:cNvSpPr>
                <a:spLocks noRot="1" noChangeAspect="1" noMove="1" noResize="1" noEditPoints="1" noAdjustHandles="1" noChangeArrowheads="1" noChangeShapeType="1" noTextEdit="1"/>
              </p:cNvSpPr>
              <p:nvPr/>
            </p:nvSpPr>
            <p:spPr>
              <a:xfrm>
                <a:off x="353113" y="2366752"/>
                <a:ext cx="5550500" cy="553998"/>
              </a:xfrm>
              <a:prstGeom prst="rect">
                <a:avLst/>
              </a:prstGeom>
              <a:blipFill>
                <a:blip r:embed="rId4"/>
                <a:stretch>
                  <a:fillRect l="-440" t="-2198" b="-12088"/>
                </a:stretch>
              </a:blipFill>
            </p:spPr>
            <p:txBody>
              <a:bodyPr/>
              <a:lstStyle/>
              <a:p>
                <a:r>
                  <a:rPr lang="en-US">
                    <a:noFill/>
                  </a:rPr>
                  <a:t> </a:t>
                </a:r>
              </a:p>
            </p:txBody>
          </p:sp>
        </mc:Fallback>
      </mc:AlternateContent>
    </p:spTree>
    <p:extLst>
      <p:ext uri="{BB962C8B-B14F-4D97-AF65-F5344CB8AC3E}">
        <p14:creationId xmlns:p14="http://schemas.microsoft.com/office/powerpoint/2010/main" val="3348554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872" y="1142160"/>
            <a:ext cx="7089322" cy="421823"/>
          </a:xfrm>
        </p:spPr>
        <p:txBody>
          <a:bodyPr>
            <a:normAutofit fontScale="90000"/>
          </a:bodyPr>
          <a:lstStyle/>
          <a:p>
            <a:r>
              <a:rPr lang="en-US" sz="2700" dirty="0"/>
              <a:t>Step 5 Ideal and anti-ideal option</a:t>
            </a:r>
          </a:p>
        </p:txBody>
      </p:sp>
      <p:sp>
        <p:nvSpPr>
          <p:cNvPr id="3" name="Content Placeholder 2"/>
          <p:cNvSpPr>
            <a:spLocks noGrp="1"/>
          </p:cNvSpPr>
          <p:nvPr>
            <p:ph idx="1"/>
          </p:nvPr>
        </p:nvSpPr>
        <p:spPr>
          <a:xfrm>
            <a:off x="340402" y="1892419"/>
            <a:ext cx="8380904" cy="1875230"/>
          </a:xfrm>
        </p:spPr>
        <p:txBody>
          <a:bodyPr>
            <a:normAutofit/>
          </a:bodyPr>
          <a:lstStyle/>
          <a:p>
            <a:pPr marL="0" indent="0" algn="just">
              <a:buNone/>
            </a:pPr>
            <a:r>
              <a:rPr lang="en-US" sz="1650" dirty="0"/>
              <a:t>Weighted results are taken into account to compare the ideal and anti-ideal virtual action.</a:t>
            </a:r>
          </a:p>
          <a:p>
            <a:pPr marL="0" indent="0" algn="just">
              <a:buNone/>
            </a:pPr>
            <a:r>
              <a:rPr lang="en-US" sz="1650" dirty="0"/>
              <a:t>Each weighted indicator is compared with the maximum and minimum values corresponding to the respective criterion. The sum of the squares of the criteria difference for each alternative from the maximum value is used to determine the total distance of the alternative to the ideal solution.</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29</a:t>
            </a:fld>
            <a:endParaRPr lang="en-US"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440872" y="4619531"/>
                <a:ext cx="8074478" cy="100354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where</a:t>
                </a:r>
              </a:p>
              <a:p>
                <a:pPr marL="0" indent="0">
                  <a:buNone/>
                </a:pP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𝑑</m:t>
                        </m:r>
                      </m:e>
                      <m:sub>
                        <m:r>
                          <a:rPr lang="en-US" sz="1500" i="1">
                            <a:latin typeface="Cambria Math" panose="02040503050406030204" pitchFamily="18" charset="0"/>
                          </a:rPr>
                          <m:t>𝑎</m:t>
                        </m:r>
                      </m:sub>
                      <m:sup>
                        <m:r>
                          <a:rPr lang="en-US" sz="1500" i="1">
                            <a:latin typeface="Cambria Math" panose="02040503050406030204" pitchFamily="18" charset="0"/>
                          </a:rPr>
                          <m:t>+</m:t>
                        </m:r>
                      </m:sup>
                    </m:sSubSup>
                  </m:oMath>
                </a14:m>
                <a:r>
                  <a:rPr lang="en-US" sz="2100" dirty="0"/>
                  <a:t> 	</a:t>
                </a:r>
                <a:r>
                  <a:rPr lang="en-US" sz="1500" dirty="0"/>
                  <a:t>distance for each action to the ideal solution</a:t>
                </a:r>
              </a:p>
              <a:p>
                <a:pPr marL="0" indent="0">
                  <a:buNone/>
                </a:pPr>
                <a14:m>
                  <m:oMath xmlns:m="http://schemas.openxmlformats.org/officeDocument/2006/math">
                    <m:sSubSup>
                      <m:sSubSupPr>
                        <m:ctrlPr>
                          <a:rPr lang="en-US" sz="1500" i="1">
                            <a:latin typeface="Cambria Math" panose="02040503050406030204" pitchFamily="18" charset="0"/>
                          </a:rPr>
                        </m:ctrlPr>
                      </m:sSubSupPr>
                      <m:e>
                        <m:r>
                          <a:rPr lang="en-US" sz="1500" i="1">
                            <a:latin typeface="Cambria Math" panose="02040503050406030204" pitchFamily="18" charset="0"/>
                          </a:rPr>
                          <m:t>𝑑</m:t>
                        </m:r>
                      </m:e>
                      <m:sub>
                        <m:r>
                          <a:rPr lang="en-US" sz="1500" i="1">
                            <a:latin typeface="Cambria Math" panose="02040503050406030204" pitchFamily="18" charset="0"/>
                          </a:rPr>
                          <m:t>𝑎</m:t>
                        </m:r>
                      </m:sub>
                      <m:sup>
                        <m:r>
                          <a:rPr lang="en-US" sz="1500" i="1">
                            <a:latin typeface="Cambria Math" panose="02040503050406030204" pitchFamily="18" charset="0"/>
                          </a:rPr>
                          <m:t>−</m:t>
                        </m:r>
                      </m:sup>
                    </m:sSubSup>
                  </m:oMath>
                </a14:m>
                <a:r>
                  <a:rPr lang="en-US" sz="1500" dirty="0"/>
                  <a:t> 	 distance for each action to the anti-ideal solution</a:t>
                </a:r>
              </a:p>
              <a:p>
                <a:pPr marL="0" indent="0">
                  <a:buNone/>
                </a:pPr>
                <a:endParaRPr lang="en-US" sz="2100"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440872" y="4619531"/>
                <a:ext cx="8074478" cy="1003543"/>
              </a:xfrm>
              <a:prstGeom prst="rect">
                <a:avLst/>
              </a:prstGeom>
              <a:blipFill>
                <a:blip r:embed="rId3"/>
                <a:stretch>
                  <a:fillRect l="-528" t="-6707"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28650" y="3645421"/>
                <a:ext cx="2991475" cy="9106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1" i="1">
                              <a:latin typeface="Cambria Math" panose="02040503050406030204" pitchFamily="18" charset="0"/>
                            </a:rPr>
                          </m:ctrlPr>
                        </m:sSubSupPr>
                        <m:e>
                          <m:r>
                            <a:rPr lang="en-US" b="1" i="1">
                              <a:latin typeface="Cambria Math" panose="02040503050406030204" pitchFamily="18" charset="0"/>
                            </a:rPr>
                            <m:t>𝒅</m:t>
                          </m:r>
                        </m:e>
                        <m:sub>
                          <m:r>
                            <a:rPr lang="en-US" b="1" i="1">
                              <a:latin typeface="Cambria Math" panose="02040503050406030204" pitchFamily="18" charset="0"/>
                            </a:rPr>
                            <m:t>𝒂</m:t>
                          </m:r>
                        </m:sub>
                        <m:sup>
                          <m:r>
                            <a:rPr lang="en-US">
                              <a:latin typeface="Cambria Math" panose="02040503050406030204" pitchFamily="18" charset="0"/>
                            </a:rPr>
                            <m:t>+</m:t>
                          </m:r>
                        </m:sup>
                      </m:sSubSup>
                      <m:r>
                        <a:rPr lang="en-US">
                          <a:latin typeface="Cambria Math" panose="02040503050406030204" pitchFamily="18" charset="0"/>
                        </a:rPr>
                        <m:t>=</m:t>
                      </m:r>
                      <m:rad>
                        <m:radPr>
                          <m:degHide m:val="on"/>
                          <m:ctrlPr>
                            <a:rPr lang="en-US" i="1">
                              <a:latin typeface="Cambria Math" panose="02040503050406030204" pitchFamily="18" charset="0"/>
                            </a:rPr>
                          </m:ctrlPr>
                        </m:radPr>
                        <m:deg/>
                        <m:e>
                          <m:nary>
                            <m:naryPr>
                              <m:chr m:val="∑"/>
                              <m:limLoc m:val="subSup"/>
                              <m:ctrlPr>
                                <a:rPr lang="en-US" i="1">
                                  <a:latin typeface="Cambria Math" panose="02040503050406030204" pitchFamily="18" charset="0"/>
                                </a:rPr>
                              </m:ctrlPr>
                            </m:naryPr>
                            <m:sub>
                              <m:r>
                                <a:rPr lang="en-US" b="1" i="1">
                                  <a:latin typeface="Cambria Math" panose="02040503050406030204" pitchFamily="18" charset="0"/>
                                </a:rPr>
                                <m:t>𝒋</m:t>
                              </m:r>
                              <m:r>
                                <a:rPr lang="en-US">
                                  <a:latin typeface="Cambria Math" panose="02040503050406030204" pitchFamily="18" charset="0"/>
                                </a:rPr>
                                <m:t>=1</m:t>
                              </m:r>
                            </m:sub>
                            <m:sup>
                              <m:r>
                                <a:rPr lang="en-US" b="1" i="1">
                                  <a:latin typeface="Cambria Math" panose="02040503050406030204" pitchFamily="18" charset="0"/>
                                </a:rPr>
                                <m:t>𝒏</m:t>
                              </m:r>
                            </m:sup>
                            <m:e>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𝒗</m:t>
                                          </m:r>
                                        </m:e>
                                        <m:sub>
                                          <m:r>
                                            <a:rPr lang="en-US" b="1" i="1">
                                              <a:latin typeface="Cambria Math" panose="02040503050406030204" pitchFamily="18" charset="0"/>
                                            </a:rPr>
                                            <m:t>𝒊</m:t>
                                          </m:r>
                                        </m:sub>
                                        <m:sup>
                                          <m:r>
                                            <a:rPr lang="en-US">
                                              <a:latin typeface="Cambria Math" panose="02040503050406030204" pitchFamily="18" charset="0"/>
                                            </a:rPr>
                                            <m:t>+</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𝒂𝒊</m:t>
                                          </m:r>
                                        </m:sub>
                                      </m:sSub>
                                    </m:e>
                                  </m:d>
                                </m:e>
                                <m:sup>
                                  <m:r>
                                    <a:rPr lang="en-US">
                                      <a:latin typeface="Cambria Math" panose="02040503050406030204" pitchFamily="18" charset="0"/>
                                    </a:rPr>
                                    <m:t>2</m:t>
                                  </m:r>
                                </m:sup>
                              </m:sSup>
                            </m:e>
                          </m:nary>
                        </m:e>
                      </m:rad>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28650" y="3645421"/>
                <a:ext cx="2991475" cy="9106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377641" y="3643982"/>
                <a:ext cx="2732415"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 </m:t>
                          </m:r>
                          <m:r>
                            <a:rPr lang="en-US" b="1" i="1">
                              <a:latin typeface="Cambria Math" panose="02040503050406030204" pitchFamily="18" charset="0"/>
                            </a:rPr>
                            <m:t>𝒅</m:t>
                          </m:r>
                        </m:e>
                        <m:sub>
                          <m:r>
                            <a:rPr lang="en-US" b="1" i="1">
                              <a:latin typeface="Cambria Math" panose="02040503050406030204" pitchFamily="18" charset="0"/>
                            </a:rPr>
                            <m:t>𝒂</m:t>
                          </m:r>
                        </m:sub>
                        <m:sup>
                          <m:r>
                            <a:rPr lang="en-US">
                              <a:latin typeface="Cambria Math" panose="02040503050406030204" pitchFamily="18" charset="0"/>
                            </a:rPr>
                            <m:t>−</m:t>
                          </m:r>
                        </m:sup>
                      </m:sSubSup>
                      <m:r>
                        <a:rPr lang="en-US">
                          <a:latin typeface="Cambria Math" panose="02040503050406030204" pitchFamily="18" charset="0"/>
                        </a:rPr>
                        <m:t>=</m:t>
                      </m:r>
                      <m:rad>
                        <m:radPr>
                          <m:degHide m:val="on"/>
                          <m:ctrlPr>
                            <a:rPr lang="en-US" i="1">
                              <a:latin typeface="Cambria Math" panose="02040503050406030204" pitchFamily="18" charset="0"/>
                            </a:rPr>
                          </m:ctrlPr>
                        </m:radPr>
                        <m:deg/>
                        <m:e>
                          <m:nary>
                            <m:naryPr>
                              <m:chr m:val="∑"/>
                              <m:limLoc m:val="subSup"/>
                              <m:ctrlPr>
                                <a:rPr lang="en-US" i="1">
                                  <a:latin typeface="Cambria Math" panose="02040503050406030204" pitchFamily="18" charset="0"/>
                                </a:rPr>
                              </m:ctrlPr>
                            </m:naryPr>
                            <m:sub>
                              <m:r>
                                <a:rPr lang="en-US" b="1" i="1">
                                  <a:latin typeface="Cambria Math" panose="02040503050406030204" pitchFamily="18" charset="0"/>
                                </a:rPr>
                                <m:t>𝒋</m:t>
                              </m:r>
                              <m:r>
                                <a:rPr lang="en-US">
                                  <a:latin typeface="Cambria Math" panose="02040503050406030204" pitchFamily="18" charset="0"/>
                                </a:rPr>
                                <m:t>=1</m:t>
                              </m:r>
                            </m:sub>
                            <m:sup>
                              <m:r>
                                <a:rPr lang="en-US" b="1" i="1">
                                  <a:latin typeface="Cambria Math" panose="02040503050406030204" pitchFamily="18" charset="0"/>
                                </a:rPr>
                                <m:t>𝒏</m:t>
                              </m:r>
                            </m:sup>
                            <m:e>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𝒗</m:t>
                                          </m:r>
                                        </m:e>
                                        <m:sub>
                                          <m:r>
                                            <a:rPr lang="en-US" b="1" i="1">
                                              <a:latin typeface="Cambria Math" panose="02040503050406030204" pitchFamily="18" charset="0"/>
                                            </a:rPr>
                                            <m:t>𝒊</m:t>
                                          </m:r>
                                        </m:sub>
                                        <m:sup>
                                          <m:r>
                                            <a:rPr lang="en-US">
                                              <a:latin typeface="Cambria Math" panose="02040503050406030204" pitchFamily="18" charset="0"/>
                                            </a:rPr>
                                            <m:t>−</m:t>
                                          </m:r>
                                        </m:sup>
                                      </m:sSubSup>
                                      <m:r>
                                        <a:rPr lang="en-US">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b="1" i="1">
                                              <a:latin typeface="Cambria Math" panose="02040503050406030204" pitchFamily="18" charset="0"/>
                                            </a:rPr>
                                            <m:t>𝒂𝒊</m:t>
                                          </m:r>
                                        </m:sub>
                                      </m:sSub>
                                    </m:e>
                                  </m:d>
                                </m:e>
                                <m:sup>
                                  <m:r>
                                    <a:rPr lang="en-US">
                                      <a:latin typeface="Cambria Math" panose="02040503050406030204" pitchFamily="18" charset="0"/>
                                    </a:rPr>
                                    <m:t>2</m:t>
                                  </m:r>
                                </m:sup>
                              </m:sSup>
                            </m:e>
                          </m:nary>
                        </m:e>
                      </m:ra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377641" y="3643982"/>
                <a:ext cx="2732415" cy="910699"/>
              </a:xfrm>
              <a:prstGeom prst="rect">
                <a:avLst/>
              </a:prstGeom>
              <a:blipFill>
                <a:blip r:embed="rId5"/>
                <a:stretch>
                  <a:fillRect/>
                </a:stretch>
              </a:blipFill>
            </p:spPr>
            <p:txBody>
              <a:bodyPr/>
              <a:lstStyle/>
              <a:p>
                <a:r>
                  <a:rPr lang="en-US">
                    <a:noFill/>
                  </a:rPr>
                  <a:t> </a:t>
                </a:r>
              </a:p>
            </p:txBody>
          </p:sp>
        </mc:Fallback>
      </mc:AlternateContent>
      <p:sp>
        <p:nvSpPr>
          <p:cNvPr id="11" name="TextBox 10"/>
          <p:cNvSpPr txBox="1"/>
          <p:nvPr/>
        </p:nvSpPr>
        <p:spPr>
          <a:xfrm>
            <a:off x="7762054" y="1057367"/>
            <a:ext cx="1064786" cy="300082"/>
          </a:xfrm>
          <a:prstGeom prst="rect">
            <a:avLst/>
          </a:prstGeom>
          <a:solidFill>
            <a:srgbClr val="FFFF00"/>
          </a:solidFill>
        </p:spPr>
        <p:txBody>
          <a:bodyPr wrap="square" rtlCol="0">
            <a:spAutoFit/>
          </a:bodyPr>
          <a:lstStyle/>
          <a:p>
            <a:r>
              <a:rPr lang="en-US" sz="1350" b="1" i="1" dirty="0"/>
              <a:t>TOPSIS</a:t>
            </a:r>
          </a:p>
        </p:txBody>
      </p:sp>
      <p:sp>
        <p:nvSpPr>
          <p:cNvPr id="8" name="TextBox 7"/>
          <p:cNvSpPr txBox="1"/>
          <p:nvPr/>
        </p:nvSpPr>
        <p:spPr>
          <a:xfrm>
            <a:off x="5930050" y="4418185"/>
            <a:ext cx="2896790" cy="646331"/>
          </a:xfrm>
          <a:prstGeom prst="rect">
            <a:avLst/>
          </a:prstGeom>
          <a:noFill/>
        </p:spPr>
        <p:txBody>
          <a:bodyPr wrap="square" rtlCol="0">
            <a:spAutoFit/>
          </a:bodyPr>
          <a:lstStyle/>
          <a:p>
            <a:r>
              <a:rPr lang="en-US" sz="1200" dirty="0"/>
              <a:t>N-dimensional Euclidean distance (L</a:t>
            </a:r>
            <a:r>
              <a:rPr lang="en-US" sz="1200" baseline="30000" dirty="0"/>
              <a:t>2</a:t>
            </a:r>
            <a:r>
              <a:rPr lang="en-US" sz="1200" dirty="0"/>
              <a:t>) is used here, but also another metric could be adopted (e.g. L</a:t>
            </a:r>
            <a:r>
              <a:rPr lang="en-US" sz="1200" baseline="30000" dirty="0"/>
              <a:t>1</a:t>
            </a:r>
            <a:r>
              <a:rPr lang="en-US" sz="1200" dirty="0"/>
              <a:t>, the Manhattan metric)</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1913" y="5099299"/>
            <a:ext cx="1612514" cy="794015"/>
          </a:xfrm>
          <a:prstGeom prst="rect">
            <a:avLst/>
          </a:prstGeom>
        </p:spPr>
      </p:pic>
    </p:spTree>
    <p:extLst>
      <p:ext uri="{BB962C8B-B14F-4D97-AF65-F5344CB8AC3E}">
        <p14:creationId xmlns:p14="http://schemas.microsoft.com/office/powerpoint/2010/main" val="87855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Learning</a:t>
            </a:r>
            <a:r>
              <a:rPr lang="lv-LV" dirty="0"/>
              <a:t> </a:t>
            </a:r>
            <a:r>
              <a:rPr lang="lv-LV" dirty="0" err="1"/>
              <a:t>outcomes</a:t>
            </a:r>
            <a:endParaRPr lang="lv-LV" dirty="0"/>
          </a:p>
        </p:txBody>
      </p:sp>
      <p:sp>
        <p:nvSpPr>
          <p:cNvPr id="3" name="Content Placeholder 2"/>
          <p:cNvSpPr>
            <a:spLocks noGrp="1"/>
          </p:cNvSpPr>
          <p:nvPr>
            <p:ph idx="1"/>
          </p:nvPr>
        </p:nvSpPr>
        <p:spPr/>
        <p:txBody>
          <a:bodyPr vert="horz" lIns="91440" tIns="45720" rIns="91440" bIns="45720" rtlCol="0">
            <a:normAutofit/>
          </a:bodyPr>
          <a:lstStyle/>
          <a:p>
            <a:r>
              <a:rPr lang="en-GB" sz="1800" dirty="0" err="1"/>
              <a:t>LOut</a:t>
            </a:r>
            <a:r>
              <a:rPr lang="en-GB" sz="1800" dirty="0"/>
              <a:t> 12. Acquire a basic knowledge on the potential definition of strategic sustainable development of the </a:t>
            </a:r>
            <a:r>
              <a:rPr lang="en-GB" sz="1800" dirty="0" err="1"/>
              <a:t>agro</a:t>
            </a:r>
            <a:r>
              <a:rPr lang="en-GB" sz="1800" dirty="0"/>
              <a:t>-farming sector</a:t>
            </a:r>
          </a:p>
          <a:p>
            <a:r>
              <a:rPr lang="en-GB" sz="1800" dirty="0" err="1"/>
              <a:t>LOut</a:t>
            </a:r>
            <a:r>
              <a:rPr lang="en-GB" sz="1800" dirty="0"/>
              <a:t> 16. Analyse different scenarios of bioeconomy implementation for specific situations, find the most optimal solution and make recommendations</a:t>
            </a:r>
          </a:p>
          <a:p>
            <a:r>
              <a:rPr lang="en-GB" sz="1800" dirty="0" err="1"/>
              <a:t>LOut</a:t>
            </a:r>
            <a:r>
              <a:rPr lang="en-GB" sz="1800" dirty="0"/>
              <a:t> 18. Compare and analyse solutions from the application of LCA-based quantitative assessment and their implication on selecting a specific bioeconomy solution</a:t>
            </a:r>
          </a:p>
          <a:p>
            <a:r>
              <a:rPr lang="en-GB" sz="1800" dirty="0" err="1"/>
              <a:t>LOut</a:t>
            </a:r>
            <a:r>
              <a:rPr lang="en-GB" sz="1800" dirty="0"/>
              <a:t> 20. Explain the different effects on the application of specific bioeconomy strategies within the </a:t>
            </a:r>
            <a:r>
              <a:rPr lang="en-GB" sz="1800" dirty="0" err="1"/>
              <a:t>agro</a:t>
            </a:r>
            <a:r>
              <a:rPr lang="en-GB" sz="1800" dirty="0"/>
              <a:t>-farming sector</a:t>
            </a:r>
          </a:p>
          <a:p>
            <a:r>
              <a:rPr lang="en-GB" sz="1800" dirty="0" err="1"/>
              <a:t>LOut</a:t>
            </a:r>
            <a:r>
              <a:rPr lang="en-GB" sz="1800" dirty="0"/>
              <a:t> 23. Justify and recommend potential improvements solutions following a </a:t>
            </a:r>
            <a:r>
              <a:rPr lang="en-GB" sz="1800" dirty="0" err="1"/>
              <a:t>bioeconomy</a:t>
            </a:r>
            <a:r>
              <a:rPr lang="en-GB" sz="1800" dirty="0"/>
              <a:t> evaluation approach</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a:t>
            </a:fld>
            <a:endParaRPr lang="it-IT"/>
          </a:p>
        </p:txBody>
      </p:sp>
    </p:spTree>
    <p:extLst>
      <p:ext uri="{BB962C8B-B14F-4D97-AF65-F5344CB8AC3E}">
        <p14:creationId xmlns:p14="http://schemas.microsoft.com/office/powerpoint/2010/main" val="406773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1933DD-E7E4-4463-B4D5-5BDBFB015881}" type="datetime1">
              <a:rPr lang="lv-LV" smtClean="0"/>
              <a:pPr/>
              <a:t>17.12.2021</a:t>
            </a:fld>
            <a:endParaRPr lang="lv-LV"/>
          </a:p>
        </p:txBody>
      </p:sp>
      <p:sp>
        <p:nvSpPr>
          <p:cNvPr id="4" name="Slide Number Placeholder 3"/>
          <p:cNvSpPr>
            <a:spLocks noGrp="1"/>
          </p:cNvSpPr>
          <p:nvPr>
            <p:ph type="sldNum" sz="quarter" idx="12"/>
          </p:nvPr>
        </p:nvSpPr>
        <p:spPr/>
        <p:txBody>
          <a:bodyPr/>
          <a:lstStyle/>
          <a:p>
            <a:fld id="{22AF5885-8C96-4DA3-88C8-950E9AF394B8}" type="slidenum">
              <a:rPr lang="lv-LV" smtClean="0"/>
              <a:t>30</a:t>
            </a:fld>
            <a:endParaRPr lang="lv-LV"/>
          </a:p>
        </p:txBody>
      </p:sp>
      <p:sp>
        <p:nvSpPr>
          <p:cNvPr id="10" name="TextBox 9"/>
          <p:cNvSpPr txBox="1"/>
          <p:nvPr/>
        </p:nvSpPr>
        <p:spPr>
          <a:xfrm>
            <a:off x="4027033" y="5110369"/>
            <a:ext cx="1089932" cy="300082"/>
          </a:xfrm>
          <a:prstGeom prst="rect">
            <a:avLst/>
          </a:prstGeom>
          <a:solidFill>
            <a:schemeClr val="bg1"/>
          </a:solidFill>
        </p:spPr>
        <p:txBody>
          <a:bodyPr wrap="square" rtlCol="0">
            <a:spAutoFit/>
          </a:bodyPr>
          <a:lstStyle/>
          <a:p>
            <a:endParaRPr lang="lv-LV" sz="1350" dirty="0"/>
          </a:p>
        </p:txBody>
      </p:sp>
      <p:sp>
        <p:nvSpPr>
          <p:cNvPr id="11" name="TextBox 10"/>
          <p:cNvSpPr txBox="1"/>
          <p:nvPr/>
        </p:nvSpPr>
        <p:spPr>
          <a:xfrm>
            <a:off x="3684953" y="2037332"/>
            <a:ext cx="1163248" cy="300082"/>
          </a:xfrm>
          <a:prstGeom prst="rect">
            <a:avLst/>
          </a:prstGeom>
          <a:noFill/>
        </p:spPr>
        <p:txBody>
          <a:bodyPr wrap="square" rtlCol="0">
            <a:spAutoFit/>
          </a:bodyPr>
          <a:lstStyle/>
          <a:p>
            <a:r>
              <a:rPr lang="lv-LV" sz="1350" dirty="0"/>
              <a:t>=MAX(</a:t>
            </a:r>
            <a:r>
              <a:rPr lang="lv-LV" sz="1350" i="1" dirty="0">
                <a:solidFill>
                  <a:srgbClr val="000000"/>
                </a:solidFill>
                <a:latin typeface="Calibri" panose="020F0502020204030204" pitchFamily="34" charset="0"/>
              </a:rPr>
              <a:t>v</a:t>
            </a:r>
            <a:r>
              <a:rPr lang="lv-LV" sz="1350" i="1" baseline="-25000" dirty="0">
                <a:solidFill>
                  <a:srgbClr val="000000"/>
                </a:solidFill>
                <a:latin typeface="Calibri" panose="020F0502020204030204" pitchFamily="34" charset="0"/>
              </a:rPr>
              <a:t>a1</a:t>
            </a:r>
            <a:r>
              <a:rPr lang="lv-LV" sz="1350" dirty="0">
                <a:solidFill>
                  <a:srgbClr val="000000"/>
                </a:solidFill>
                <a:latin typeface="Calibri" panose="020F0502020204030204" pitchFamily="34" charset="0"/>
              </a:rPr>
              <a:t>:</a:t>
            </a:r>
            <a:r>
              <a:rPr lang="lv-LV" sz="1350" i="1" dirty="0">
                <a:solidFill>
                  <a:srgbClr val="000000"/>
                </a:solidFill>
                <a:latin typeface="Calibri" panose="020F0502020204030204" pitchFamily="34" charset="0"/>
              </a:rPr>
              <a:t>v</a:t>
            </a:r>
            <a:r>
              <a:rPr lang="lv-LV" sz="1350" i="1" baseline="-25000" dirty="0">
                <a:solidFill>
                  <a:srgbClr val="000000"/>
                </a:solidFill>
                <a:latin typeface="Calibri" panose="020F0502020204030204" pitchFamily="34" charset="0"/>
              </a:rPr>
              <a:t>a3</a:t>
            </a:r>
            <a:r>
              <a:rPr lang="lv-LV" sz="1350" dirty="0">
                <a:solidFill>
                  <a:srgbClr val="000000"/>
                </a:solidFill>
                <a:latin typeface="Calibri" panose="020F0502020204030204" pitchFamily="34" charset="0"/>
              </a:rPr>
              <a:t>)</a:t>
            </a:r>
          </a:p>
        </p:txBody>
      </p:sp>
      <p:sp>
        <p:nvSpPr>
          <p:cNvPr id="7" name="Rectangle 6"/>
          <p:cNvSpPr/>
          <p:nvPr/>
        </p:nvSpPr>
        <p:spPr>
          <a:xfrm>
            <a:off x="1186306" y="1339098"/>
            <a:ext cx="233172" cy="289702"/>
          </a:xfrm>
          <a:prstGeom prst="rect">
            <a:avLst/>
          </a:prstGeom>
          <a:solidFill>
            <a:srgbClr val="92D050">
              <a:alpha val="75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sz="1350"/>
          </a:p>
        </p:txBody>
      </p:sp>
      <p:sp>
        <p:nvSpPr>
          <p:cNvPr id="13" name="Rectangle 12"/>
          <p:cNvSpPr/>
          <p:nvPr/>
        </p:nvSpPr>
        <p:spPr>
          <a:xfrm>
            <a:off x="3191438" y="1361640"/>
            <a:ext cx="233784" cy="289702"/>
          </a:xfrm>
          <a:prstGeom prst="rect">
            <a:avLst/>
          </a:prstGeom>
          <a:solidFill>
            <a:srgbClr val="FF0000">
              <a:alpha val="74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sz="1350"/>
          </a:p>
        </p:txBody>
      </p:sp>
      <mc:AlternateContent xmlns:mc="http://schemas.openxmlformats.org/markup-compatibility/2006" xmlns:a14="http://schemas.microsoft.com/office/drawing/2010/main">
        <mc:Choice Requires="a14">
          <p:sp>
            <p:nvSpPr>
              <p:cNvPr id="5" name="Rectangle 4"/>
              <p:cNvSpPr/>
              <p:nvPr/>
            </p:nvSpPr>
            <p:spPr>
              <a:xfrm>
                <a:off x="304798" y="1158028"/>
                <a:ext cx="4543402" cy="931345"/>
              </a:xfrm>
              <a:prstGeom prst="rect">
                <a:avLst/>
              </a:prstGeom>
            </p:spPr>
            <p:txBody>
              <a:bodyPr wrap="square">
                <a:spAutoFit/>
              </a:bodyPr>
              <a:lstStyle/>
              <a:p>
                <a14:m>
                  <m:oMath xmlns:m="http://schemas.openxmlformats.org/officeDocument/2006/math">
                    <m:sSubSup>
                      <m:sSubSupPr>
                        <m:ctrlPr>
                          <a:rPr lang="lv-LV" sz="1500" i="1">
                            <a:latin typeface="Cambria Math" panose="02040503050406030204" pitchFamily="18" charset="0"/>
                          </a:rPr>
                        </m:ctrlPr>
                      </m:sSubSupPr>
                      <m:e>
                        <m:r>
                          <a:rPr lang="lv-LV" sz="1500" i="1">
                            <a:latin typeface="Cambria Math" panose="02040503050406030204" pitchFamily="18" charset="0"/>
                          </a:rPr>
                          <m:t>𝑑</m:t>
                        </m:r>
                      </m:e>
                      <m:sub>
                        <m:r>
                          <a:rPr lang="lv-LV" sz="1500" i="1">
                            <a:latin typeface="Cambria Math" panose="02040503050406030204" pitchFamily="18" charset="0"/>
                          </a:rPr>
                          <m:t>𝑎</m:t>
                        </m:r>
                      </m:sub>
                      <m:sup>
                        <m:r>
                          <a:rPr lang="lv-LV" sz="1500" i="1">
                            <a:latin typeface="Cambria Math" panose="02040503050406030204" pitchFamily="18" charset="0"/>
                          </a:rPr>
                          <m:t>+</m:t>
                        </m:r>
                      </m:sup>
                    </m:sSubSup>
                    <m:r>
                      <a:rPr lang="lv-LV" sz="1500" i="1">
                        <a:latin typeface="Cambria Math" panose="02040503050406030204" pitchFamily="18" charset="0"/>
                      </a:rPr>
                      <m:t>=</m:t>
                    </m:r>
                    <m:rad>
                      <m:radPr>
                        <m:degHide m:val="on"/>
                        <m:ctrlPr>
                          <a:rPr lang="lv-LV" sz="1500" i="1">
                            <a:latin typeface="Cambria Math" panose="02040503050406030204" pitchFamily="18" charset="0"/>
                          </a:rPr>
                        </m:ctrlPr>
                      </m:radPr>
                      <m:deg/>
                      <m:e>
                        <m:nary>
                          <m:naryPr>
                            <m:chr m:val="∑"/>
                            <m:limLoc m:val="undOvr"/>
                            <m:subHide m:val="on"/>
                            <m:supHide m:val="on"/>
                            <m:ctrlPr>
                              <a:rPr lang="lv-LV" sz="1500" i="1">
                                <a:latin typeface="Cambria Math" panose="02040503050406030204" pitchFamily="18" charset="0"/>
                              </a:rPr>
                            </m:ctrlPr>
                          </m:naryPr>
                          <m:sub/>
                          <m:sup/>
                          <m:e>
                            <m:sSup>
                              <m:sSupPr>
                                <m:ctrlPr>
                                  <a:rPr lang="lv-LV" sz="1500" i="1">
                                    <a:latin typeface="Cambria Math" panose="02040503050406030204" pitchFamily="18" charset="0"/>
                                  </a:rPr>
                                </m:ctrlPr>
                              </m:sSupPr>
                              <m:e>
                                <m:d>
                                  <m:dPr>
                                    <m:ctrlPr>
                                      <a:rPr lang="lv-LV" sz="1500" i="1">
                                        <a:latin typeface="Cambria Math" panose="02040503050406030204" pitchFamily="18" charset="0"/>
                                      </a:rPr>
                                    </m:ctrlPr>
                                  </m:dPr>
                                  <m:e>
                                    <m:sSubSup>
                                      <m:sSubSupPr>
                                        <m:ctrlPr>
                                          <a:rPr lang="lv-LV" sz="1500" i="1">
                                            <a:latin typeface="Cambria Math" panose="02040503050406030204" pitchFamily="18" charset="0"/>
                                          </a:rPr>
                                        </m:ctrlPr>
                                      </m:sSubSupPr>
                                      <m:e>
                                        <m:r>
                                          <a:rPr lang="lv-LV" sz="1500" i="1">
                                            <a:latin typeface="Cambria Math" panose="02040503050406030204" pitchFamily="18" charset="0"/>
                                          </a:rPr>
                                          <m:t>𝑣</m:t>
                                        </m:r>
                                      </m:e>
                                      <m:sub>
                                        <m:r>
                                          <a:rPr lang="lv-LV" sz="1500" i="1">
                                            <a:latin typeface="Cambria Math" panose="02040503050406030204" pitchFamily="18" charset="0"/>
                                          </a:rPr>
                                          <m:t>𝑖</m:t>
                                        </m:r>
                                      </m:sub>
                                      <m:sup>
                                        <m:r>
                                          <a:rPr lang="lv-LV" sz="1500" i="1">
                                            <a:latin typeface="Cambria Math" panose="02040503050406030204" pitchFamily="18" charset="0"/>
                                          </a:rPr>
                                          <m:t>+</m:t>
                                        </m:r>
                                      </m:sup>
                                    </m:sSubSup>
                                    <m:r>
                                      <a:rPr lang="lv-LV" sz="1500" i="1">
                                        <a:latin typeface="Cambria Math" panose="02040503050406030204" pitchFamily="18" charset="0"/>
                                      </a:rPr>
                                      <m:t>−</m:t>
                                    </m:r>
                                    <m:sSub>
                                      <m:sSubPr>
                                        <m:ctrlPr>
                                          <a:rPr lang="lv-LV" sz="1500" i="1">
                                            <a:latin typeface="Cambria Math" panose="02040503050406030204" pitchFamily="18" charset="0"/>
                                          </a:rPr>
                                        </m:ctrlPr>
                                      </m:sSubPr>
                                      <m:e>
                                        <m:r>
                                          <a:rPr lang="lv-LV" sz="1500" i="1">
                                            <a:latin typeface="Cambria Math" panose="02040503050406030204" pitchFamily="18" charset="0"/>
                                          </a:rPr>
                                          <m:t>𝑣</m:t>
                                        </m:r>
                                      </m:e>
                                      <m:sub>
                                        <m:r>
                                          <a:rPr lang="lv-LV" sz="1500" i="1">
                                            <a:latin typeface="Cambria Math" panose="02040503050406030204" pitchFamily="18" charset="0"/>
                                          </a:rPr>
                                          <m:t>𝑎𝑖</m:t>
                                        </m:r>
                                      </m:sub>
                                    </m:sSub>
                                  </m:e>
                                </m:d>
                              </m:e>
                              <m:sup>
                                <m:r>
                                  <a:rPr lang="lv-LV" sz="1500" i="1">
                                    <a:latin typeface="Cambria Math" panose="02040503050406030204" pitchFamily="18" charset="0"/>
                                  </a:rPr>
                                  <m:t>2</m:t>
                                </m:r>
                              </m:sup>
                            </m:sSup>
                          </m:e>
                        </m:nary>
                      </m:e>
                    </m:rad>
                  </m:oMath>
                </a14:m>
                <a:r>
                  <a:rPr lang="lv-LV" sz="1500" dirty="0"/>
                  <a:t> and </a:t>
                </a:r>
                <a14:m>
                  <m:oMath xmlns:m="http://schemas.openxmlformats.org/officeDocument/2006/math">
                    <m:sSubSup>
                      <m:sSubSupPr>
                        <m:ctrlPr>
                          <a:rPr lang="lv-LV" sz="1500" i="1">
                            <a:latin typeface="Cambria Math" panose="02040503050406030204" pitchFamily="18" charset="0"/>
                          </a:rPr>
                        </m:ctrlPr>
                      </m:sSubSupPr>
                      <m:e>
                        <m:r>
                          <a:rPr lang="lv-LV" sz="1500" i="1">
                            <a:latin typeface="Cambria Math" panose="02040503050406030204" pitchFamily="18" charset="0"/>
                          </a:rPr>
                          <m:t> </m:t>
                        </m:r>
                        <m:r>
                          <a:rPr lang="lv-LV" sz="1500" i="1">
                            <a:latin typeface="Cambria Math" panose="02040503050406030204" pitchFamily="18" charset="0"/>
                          </a:rPr>
                          <m:t>𝑑</m:t>
                        </m:r>
                      </m:e>
                      <m:sub>
                        <m:r>
                          <a:rPr lang="lv-LV" sz="1500" i="1">
                            <a:latin typeface="Cambria Math" panose="02040503050406030204" pitchFamily="18" charset="0"/>
                          </a:rPr>
                          <m:t>𝑎</m:t>
                        </m:r>
                      </m:sub>
                      <m:sup>
                        <m:r>
                          <a:rPr lang="lv-LV" sz="1500" i="1">
                            <a:latin typeface="Cambria Math" panose="02040503050406030204" pitchFamily="18" charset="0"/>
                          </a:rPr>
                          <m:t>−</m:t>
                        </m:r>
                      </m:sup>
                    </m:sSubSup>
                    <m:r>
                      <a:rPr lang="lv-LV" sz="1500" i="1">
                        <a:latin typeface="Cambria Math" panose="02040503050406030204" pitchFamily="18" charset="0"/>
                      </a:rPr>
                      <m:t>=</m:t>
                    </m:r>
                    <m:rad>
                      <m:radPr>
                        <m:degHide m:val="on"/>
                        <m:ctrlPr>
                          <a:rPr lang="lv-LV" sz="1500" i="1">
                            <a:latin typeface="Cambria Math" panose="02040503050406030204" pitchFamily="18" charset="0"/>
                          </a:rPr>
                        </m:ctrlPr>
                      </m:radPr>
                      <m:deg/>
                      <m:e>
                        <m:nary>
                          <m:naryPr>
                            <m:chr m:val="∑"/>
                            <m:limLoc m:val="undOvr"/>
                            <m:subHide m:val="on"/>
                            <m:supHide m:val="on"/>
                            <m:ctrlPr>
                              <a:rPr lang="lv-LV" sz="1500" i="1">
                                <a:latin typeface="Cambria Math" panose="02040503050406030204" pitchFamily="18" charset="0"/>
                              </a:rPr>
                            </m:ctrlPr>
                          </m:naryPr>
                          <m:sub/>
                          <m:sup/>
                          <m:e>
                            <m:sSup>
                              <m:sSupPr>
                                <m:ctrlPr>
                                  <a:rPr lang="lv-LV" sz="1500" i="1">
                                    <a:latin typeface="Cambria Math" panose="02040503050406030204" pitchFamily="18" charset="0"/>
                                  </a:rPr>
                                </m:ctrlPr>
                              </m:sSupPr>
                              <m:e>
                                <m:d>
                                  <m:dPr>
                                    <m:ctrlPr>
                                      <a:rPr lang="lv-LV" sz="1500" i="1">
                                        <a:latin typeface="Cambria Math" panose="02040503050406030204" pitchFamily="18" charset="0"/>
                                      </a:rPr>
                                    </m:ctrlPr>
                                  </m:dPr>
                                  <m:e>
                                    <m:sSubSup>
                                      <m:sSubSupPr>
                                        <m:ctrlPr>
                                          <a:rPr lang="lv-LV" sz="1500" i="1">
                                            <a:latin typeface="Cambria Math" panose="02040503050406030204" pitchFamily="18" charset="0"/>
                                          </a:rPr>
                                        </m:ctrlPr>
                                      </m:sSubSupPr>
                                      <m:e>
                                        <m:r>
                                          <a:rPr lang="lv-LV" sz="1500" i="1">
                                            <a:latin typeface="Cambria Math" panose="02040503050406030204" pitchFamily="18" charset="0"/>
                                          </a:rPr>
                                          <m:t>𝑣</m:t>
                                        </m:r>
                                      </m:e>
                                      <m:sub>
                                        <m:r>
                                          <a:rPr lang="lv-LV" sz="1500" i="1">
                                            <a:latin typeface="Cambria Math" panose="02040503050406030204" pitchFamily="18" charset="0"/>
                                          </a:rPr>
                                          <m:t>𝑖</m:t>
                                        </m:r>
                                      </m:sub>
                                      <m:sup>
                                        <m:r>
                                          <a:rPr lang="lv-LV" sz="1500" i="1">
                                            <a:latin typeface="Cambria Math" panose="02040503050406030204" pitchFamily="18" charset="0"/>
                                          </a:rPr>
                                          <m:t>−</m:t>
                                        </m:r>
                                      </m:sup>
                                    </m:sSubSup>
                                    <m:r>
                                      <a:rPr lang="lv-LV" sz="1500" i="1">
                                        <a:latin typeface="Cambria Math" panose="02040503050406030204" pitchFamily="18" charset="0"/>
                                      </a:rPr>
                                      <m:t>−</m:t>
                                    </m:r>
                                    <m:sSub>
                                      <m:sSubPr>
                                        <m:ctrlPr>
                                          <a:rPr lang="lv-LV" sz="1500" i="1">
                                            <a:latin typeface="Cambria Math" panose="02040503050406030204" pitchFamily="18" charset="0"/>
                                          </a:rPr>
                                        </m:ctrlPr>
                                      </m:sSubPr>
                                      <m:e>
                                        <m:r>
                                          <a:rPr lang="lv-LV" sz="1500" i="1">
                                            <a:latin typeface="Cambria Math" panose="02040503050406030204" pitchFamily="18" charset="0"/>
                                          </a:rPr>
                                          <m:t>𝑣</m:t>
                                        </m:r>
                                      </m:e>
                                      <m:sub>
                                        <m:r>
                                          <a:rPr lang="lv-LV" sz="1500" i="1">
                                            <a:latin typeface="Cambria Math" panose="02040503050406030204" pitchFamily="18" charset="0"/>
                                          </a:rPr>
                                          <m:t>𝑎𝑖</m:t>
                                        </m:r>
                                      </m:sub>
                                    </m:sSub>
                                  </m:e>
                                </m:d>
                              </m:e>
                              <m:sup>
                                <m:r>
                                  <a:rPr lang="lv-LV" sz="1500" i="1">
                                    <a:latin typeface="Cambria Math" panose="02040503050406030204" pitchFamily="18" charset="0"/>
                                  </a:rPr>
                                  <m:t>2</m:t>
                                </m:r>
                              </m:sup>
                            </m:sSup>
                          </m:e>
                        </m:nary>
                      </m:e>
                    </m:rad>
                    <m:r>
                      <a:rPr lang="lv-LV" sz="1500">
                        <a:latin typeface="Cambria Math" panose="02040503050406030204" pitchFamily="18" charset="0"/>
                      </a:rPr>
                      <m:t>, </m:t>
                    </m:r>
                  </m:oMath>
                </a14:m>
                <a:r>
                  <a:rPr lang="lv-LV" sz="1200" dirty="0"/>
                  <a:t>where</a:t>
                </a:r>
              </a:p>
              <a:p>
                <a14:m>
                  <m:oMath xmlns:m="http://schemas.openxmlformats.org/officeDocument/2006/math">
                    <m:sSubSup>
                      <m:sSubSupPr>
                        <m:ctrlPr>
                          <a:rPr lang="lv-LV" sz="1200" i="1">
                            <a:latin typeface="Cambria Math" panose="02040503050406030204" pitchFamily="18" charset="0"/>
                          </a:rPr>
                        </m:ctrlPr>
                      </m:sSubSupPr>
                      <m:e>
                        <m:r>
                          <a:rPr lang="lv-LV" sz="1200" i="1">
                            <a:latin typeface="Cambria Math" panose="02040503050406030204" pitchFamily="18" charset="0"/>
                          </a:rPr>
                          <m:t>𝑑</m:t>
                        </m:r>
                      </m:e>
                      <m:sub>
                        <m:r>
                          <a:rPr lang="lv-LV" sz="1200" i="1">
                            <a:latin typeface="Cambria Math" panose="02040503050406030204" pitchFamily="18" charset="0"/>
                          </a:rPr>
                          <m:t>𝑎</m:t>
                        </m:r>
                      </m:sub>
                      <m:sup>
                        <m:r>
                          <a:rPr lang="lv-LV" sz="1200" i="1">
                            <a:latin typeface="Cambria Math" panose="02040503050406030204" pitchFamily="18" charset="0"/>
                          </a:rPr>
                          <m:t>+</m:t>
                        </m:r>
                      </m:sup>
                    </m:sSubSup>
                  </m:oMath>
                </a14:m>
                <a:r>
                  <a:rPr lang="lv-LV" sz="1050" dirty="0"/>
                  <a:t> 	</a:t>
                </a:r>
                <a:r>
                  <a:rPr lang="en-US" sz="1200" dirty="0"/>
                  <a:t> distance for each action to the ideal solution </a:t>
                </a:r>
                <a:endParaRPr lang="lv-LV" sz="1200" i="1" dirty="0">
                  <a:latin typeface="Cambria Math" panose="02040503050406030204" pitchFamily="18" charset="0"/>
                </a:endParaRPr>
              </a:p>
              <a:p>
                <a14:m>
                  <m:oMath xmlns:m="http://schemas.openxmlformats.org/officeDocument/2006/math">
                    <m:sSubSup>
                      <m:sSubSupPr>
                        <m:ctrlPr>
                          <a:rPr lang="lv-LV" sz="1200" i="1">
                            <a:latin typeface="Cambria Math" panose="02040503050406030204" pitchFamily="18" charset="0"/>
                          </a:rPr>
                        </m:ctrlPr>
                      </m:sSubSupPr>
                      <m:e>
                        <m:r>
                          <a:rPr lang="lv-LV" sz="1200" i="1">
                            <a:latin typeface="Cambria Math" panose="02040503050406030204" pitchFamily="18" charset="0"/>
                          </a:rPr>
                          <m:t>𝑑</m:t>
                        </m:r>
                      </m:e>
                      <m:sub>
                        <m:r>
                          <a:rPr lang="lv-LV" sz="1200" i="1">
                            <a:latin typeface="Cambria Math" panose="02040503050406030204" pitchFamily="18" charset="0"/>
                          </a:rPr>
                          <m:t>𝑎</m:t>
                        </m:r>
                      </m:sub>
                      <m:sup>
                        <m:r>
                          <a:rPr lang="lv-LV" sz="1200" i="1">
                            <a:latin typeface="Cambria Math" panose="02040503050406030204" pitchFamily="18" charset="0"/>
                          </a:rPr>
                          <m:t>−</m:t>
                        </m:r>
                      </m:sup>
                    </m:sSubSup>
                  </m:oMath>
                </a14:m>
                <a:r>
                  <a:rPr lang="lv-LV" sz="1200" dirty="0"/>
                  <a:t> 	</a:t>
                </a:r>
                <a:r>
                  <a:rPr lang="en-US" sz="1200" dirty="0"/>
                  <a:t> distance for each action to the anti-ideal solution</a:t>
                </a:r>
                <a:endParaRPr lang="lv-LV" sz="1200" dirty="0"/>
              </a:p>
            </p:txBody>
          </p:sp>
        </mc:Choice>
        <mc:Fallback xmlns="">
          <p:sp>
            <p:nvSpPr>
              <p:cNvPr id="5" name="Rectangle 4"/>
              <p:cNvSpPr>
                <a:spLocks noRot="1" noChangeAspect="1" noMove="1" noResize="1" noEditPoints="1" noAdjustHandles="1" noChangeArrowheads="1" noChangeShapeType="1" noTextEdit="1"/>
              </p:cNvSpPr>
              <p:nvPr/>
            </p:nvSpPr>
            <p:spPr>
              <a:xfrm>
                <a:off x="304798" y="1158028"/>
                <a:ext cx="4543402" cy="931345"/>
              </a:xfrm>
              <a:prstGeom prst="rect">
                <a:avLst/>
              </a:prstGeom>
              <a:blipFill>
                <a:blip r:embed="rId3"/>
                <a:stretch>
                  <a:fillRect b="-4575"/>
                </a:stretch>
              </a:blipFill>
            </p:spPr>
            <p:txBody>
              <a:bodyPr/>
              <a:lstStyle/>
              <a:p>
                <a:r>
                  <a:rPr lang="en-US">
                    <a:noFill/>
                  </a:rPr>
                  <a:t> </a:t>
                </a:r>
              </a:p>
            </p:txBody>
          </p:sp>
        </mc:Fallback>
      </mc:AlternateContent>
      <p:sp>
        <p:nvSpPr>
          <p:cNvPr id="16" name="TextBox 15"/>
          <p:cNvSpPr txBox="1"/>
          <p:nvPr/>
        </p:nvSpPr>
        <p:spPr>
          <a:xfrm>
            <a:off x="3684953" y="2307394"/>
            <a:ext cx="1163248" cy="300082"/>
          </a:xfrm>
          <a:prstGeom prst="rect">
            <a:avLst/>
          </a:prstGeom>
          <a:noFill/>
        </p:spPr>
        <p:txBody>
          <a:bodyPr wrap="square" rtlCol="0">
            <a:spAutoFit/>
          </a:bodyPr>
          <a:lstStyle/>
          <a:p>
            <a:r>
              <a:rPr lang="lv-LV" sz="1350" dirty="0"/>
              <a:t>=MIN(</a:t>
            </a:r>
            <a:r>
              <a:rPr lang="lv-LV" sz="1350" i="1" dirty="0">
                <a:solidFill>
                  <a:srgbClr val="000000"/>
                </a:solidFill>
                <a:latin typeface="Calibri" panose="020F0502020204030204" pitchFamily="34" charset="0"/>
              </a:rPr>
              <a:t>v</a:t>
            </a:r>
            <a:r>
              <a:rPr lang="lv-LV" sz="1350" i="1" baseline="-25000" dirty="0">
                <a:solidFill>
                  <a:srgbClr val="000000"/>
                </a:solidFill>
                <a:latin typeface="Calibri" panose="020F0502020204030204" pitchFamily="34" charset="0"/>
              </a:rPr>
              <a:t>a1</a:t>
            </a:r>
            <a:r>
              <a:rPr lang="lv-LV" sz="1350" dirty="0">
                <a:solidFill>
                  <a:srgbClr val="000000"/>
                </a:solidFill>
                <a:latin typeface="Calibri" panose="020F0502020204030204" pitchFamily="34" charset="0"/>
              </a:rPr>
              <a:t>:</a:t>
            </a:r>
            <a:r>
              <a:rPr lang="lv-LV" sz="1350" i="1" dirty="0">
                <a:solidFill>
                  <a:srgbClr val="000000"/>
                </a:solidFill>
                <a:latin typeface="Calibri" panose="020F0502020204030204" pitchFamily="34" charset="0"/>
              </a:rPr>
              <a:t>v</a:t>
            </a:r>
            <a:r>
              <a:rPr lang="lv-LV" sz="1350" i="1" baseline="-25000" dirty="0">
                <a:solidFill>
                  <a:srgbClr val="000000"/>
                </a:solidFill>
                <a:latin typeface="Calibri" panose="020F0502020204030204" pitchFamily="34" charset="0"/>
              </a:rPr>
              <a:t>a3</a:t>
            </a:r>
            <a:r>
              <a:rPr lang="lv-LV" sz="1350" dirty="0">
                <a:solidFill>
                  <a:srgbClr val="000000"/>
                </a:solidFill>
                <a:latin typeface="Calibri" panose="020F0502020204030204" pitchFamily="34" charset="0"/>
              </a:rPr>
              <a:t>)</a:t>
            </a:r>
          </a:p>
        </p:txBody>
      </p:sp>
      <p:sp>
        <p:nvSpPr>
          <p:cNvPr id="18" name="Rectangle 17"/>
          <p:cNvSpPr/>
          <p:nvPr/>
        </p:nvSpPr>
        <p:spPr>
          <a:xfrm>
            <a:off x="5896432" y="2351752"/>
            <a:ext cx="836676" cy="303418"/>
          </a:xfrm>
          <a:prstGeom prst="rect">
            <a:avLst/>
          </a:prstGeom>
          <a:solidFill>
            <a:schemeClr val="accent6">
              <a:lumMod val="20000"/>
              <a:lumOff val="8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sz="1350"/>
          </a:p>
        </p:txBody>
      </p:sp>
      <p:sp>
        <p:nvSpPr>
          <p:cNvPr id="19" name="Rectangle 18"/>
          <p:cNvSpPr/>
          <p:nvPr/>
        </p:nvSpPr>
        <p:spPr>
          <a:xfrm>
            <a:off x="7654782" y="2361233"/>
            <a:ext cx="836676" cy="303418"/>
          </a:xfrm>
          <a:prstGeom prst="rect">
            <a:avLst/>
          </a:prstGeom>
          <a:solidFill>
            <a:srgbClr val="FFFF00">
              <a:alpha val="83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v-LV" sz="1350"/>
          </a:p>
        </p:txBody>
      </p:sp>
      <mc:AlternateContent xmlns:mc="http://schemas.openxmlformats.org/markup-compatibility/2006" xmlns:a14="http://schemas.microsoft.com/office/drawing/2010/main">
        <mc:Choice Requires="a14">
          <p:sp>
            <p:nvSpPr>
              <p:cNvPr id="17" name="Rectangle 16"/>
              <p:cNvSpPr/>
              <p:nvPr/>
            </p:nvSpPr>
            <p:spPr>
              <a:xfrm>
                <a:off x="5143223" y="2237857"/>
                <a:ext cx="3808476" cy="515077"/>
              </a:xfrm>
              <a:prstGeom prst="rect">
                <a:avLst/>
              </a:prstGeom>
            </p:spPr>
            <p:txBody>
              <a:bodyPr wrap="square">
                <a:spAutoFit/>
              </a:bodyPr>
              <a:lstStyle/>
              <a:p>
                <a14:m>
                  <m:oMath xmlns:m="http://schemas.openxmlformats.org/officeDocument/2006/math">
                    <m:sSubSup>
                      <m:sSubSupPr>
                        <m:ctrlPr>
                          <a:rPr lang="lv-LV" sz="1350" i="1">
                            <a:latin typeface="Cambria Math" panose="02040503050406030204" pitchFamily="18" charset="0"/>
                          </a:rPr>
                        </m:ctrlPr>
                      </m:sSubSupPr>
                      <m:e>
                        <m:r>
                          <a:rPr lang="lv-LV" sz="1350" i="1">
                            <a:latin typeface="Cambria Math" panose="02040503050406030204" pitchFamily="18" charset="0"/>
                          </a:rPr>
                          <m:t>𝑑</m:t>
                        </m:r>
                      </m:e>
                      <m:sub>
                        <m:r>
                          <a:rPr lang="lv-LV" sz="1350" i="1">
                            <a:latin typeface="Cambria Math" panose="02040503050406030204" pitchFamily="18" charset="0"/>
                          </a:rPr>
                          <m:t>𝑎</m:t>
                        </m:r>
                      </m:sub>
                      <m:sup>
                        <m:r>
                          <a:rPr lang="lv-LV" sz="1350" i="1">
                            <a:latin typeface="Cambria Math" panose="02040503050406030204" pitchFamily="18" charset="0"/>
                          </a:rPr>
                          <m:t>+</m:t>
                        </m:r>
                      </m:sup>
                    </m:sSubSup>
                    <m:r>
                      <a:rPr lang="lv-LV" sz="1350" i="1">
                        <a:latin typeface="Cambria Math" panose="02040503050406030204" pitchFamily="18" charset="0"/>
                      </a:rPr>
                      <m:t>=</m:t>
                    </m:r>
                    <m:rad>
                      <m:radPr>
                        <m:degHide m:val="on"/>
                        <m:ctrlPr>
                          <a:rPr lang="lv-LV" sz="1350" i="1">
                            <a:latin typeface="Cambria Math" panose="02040503050406030204" pitchFamily="18" charset="0"/>
                          </a:rPr>
                        </m:ctrlPr>
                      </m:radPr>
                      <m:deg/>
                      <m:e>
                        <m:nary>
                          <m:naryPr>
                            <m:chr m:val="∑"/>
                            <m:limLoc m:val="undOvr"/>
                            <m:subHide m:val="on"/>
                            <m:supHide m:val="on"/>
                            <m:ctrlPr>
                              <a:rPr lang="lv-LV" sz="1350" i="1">
                                <a:latin typeface="Cambria Math" panose="02040503050406030204" pitchFamily="18" charset="0"/>
                              </a:rPr>
                            </m:ctrlPr>
                          </m:naryPr>
                          <m:sub/>
                          <m:sup/>
                          <m:e>
                            <m:sSup>
                              <m:sSupPr>
                                <m:ctrlPr>
                                  <a:rPr lang="lv-LV" sz="1350" i="1">
                                    <a:latin typeface="Cambria Math" panose="02040503050406030204" pitchFamily="18" charset="0"/>
                                  </a:rPr>
                                </m:ctrlPr>
                              </m:sSupPr>
                              <m:e>
                                <m:d>
                                  <m:dPr>
                                    <m:ctrlPr>
                                      <a:rPr lang="lv-LV" sz="1350" i="1">
                                        <a:latin typeface="Cambria Math" panose="02040503050406030204" pitchFamily="18" charset="0"/>
                                      </a:rPr>
                                    </m:ctrlPr>
                                  </m:dPr>
                                  <m:e>
                                    <m:sSubSup>
                                      <m:sSubSupPr>
                                        <m:ctrlPr>
                                          <a:rPr lang="lv-LV" sz="1350" i="1">
                                            <a:latin typeface="Cambria Math" panose="02040503050406030204" pitchFamily="18" charset="0"/>
                                          </a:rPr>
                                        </m:ctrlPr>
                                      </m:sSubSupPr>
                                      <m:e>
                                        <m:r>
                                          <a:rPr lang="lv-LV" sz="1350" i="1">
                                            <a:latin typeface="Cambria Math" panose="02040503050406030204" pitchFamily="18" charset="0"/>
                                          </a:rPr>
                                          <m:t>𝑣</m:t>
                                        </m:r>
                                      </m:e>
                                      <m:sub>
                                        <m:r>
                                          <a:rPr lang="lv-LV" sz="1350" i="1">
                                            <a:latin typeface="Cambria Math" panose="02040503050406030204" pitchFamily="18" charset="0"/>
                                          </a:rPr>
                                          <m:t>𝑖</m:t>
                                        </m:r>
                                      </m:sub>
                                      <m:sup>
                                        <m:r>
                                          <a:rPr lang="lv-LV" sz="1350" i="1">
                                            <a:latin typeface="Cambria Math" panose="02040503050406030204" pitchFamily="18" charset="0"/>
                                          </a:rPr>
                                          <m:t>+</m:t>
                                        </m:r>
                                      </m:sup>
                                    </m:sSubSup>
                                    <m:r>
                                      <a:rPr lang="lv-LV" sz="1350" i="1">
                                        <a:latin typeface="Cambria Math" panose="02040503050406030204" pitchFamily="18" charset="0"/>
                                      </a:rPr>
                                      <m:t>−</m:t>
                                    </m:r>
                                    <m:sSub>
                                      <m:sSubPr>
                                        <m:ctrlPr>
                                          <a:rPr lang="lv-LV" sz="1350" i="1">
                                            <a:latin typeface="Cambria Math" panose="02040503050406030204" pitchFamily="18" charset="0"/>
                                          </a:rPr>
                                        </m:ctrlPr>
                                      </m:sSubPr>
                                      <m:e>
                                        <m:r>
                                          <a:rPr lang="lv-LV" sz="1350" i="1">
                                            <a:latin typeface="Cambria Math" panose="02040503050406030204" pitchFamily="18" charset="0"/>
                                          </a:rPr>
                                          <m:t>𝑣</m:t>
                                        </m:r>
                                      </m:e>
                                      <m:sub>
                                        <m:r>
                                          <a:rPr lang="lv-LV" sz="1350" i="1">
                                            <a:latin typeface="Cambria Math" panose="02040503050406030204" pitchFamily="18" charset="0"/>
                                          </a:rPr>
                                          <m:t>𝑎𝑖</m:t>
                                        </m:r>
                                      </m:sub>
                                    </m:sSub>
                                  </m:e>
                                </m:d>
                              </m:e>
                              <m:sup>
                                <m:r>
                                  <a:rPr lang="lv-LV" sz="1350" i="1">
                                    <a:latin typeface="Cambria Math" panose="02040503050406030204" pitchFamily="18" charset="0"/>
                                  </a:rPr>
                                  <m:t>2</m:t>
                                </m:r>
                              </m:sup>
                            </m:sSup>
                          </m:e>
                        </m:nary>
                      </m:e>
                    </m:rad>
                  </m:oMath>
                </a14:m>
                <a:r>
                  <a:rPr lang="lv-LV" sz="1350" dirty="0"/>
                  <a:t>    </a:t>
                </a:r>
                <a14:m>
                  <m:oMath xmlns:m="http://schemas.openxmlformats.org/officeDocument/2006/math">
                    <m:sSubSup>
                      <m:sSubSupPr>
                        <m:ctrlPr>
                          <a:rPr lang="lv-LV" sz="1350" i="1">
                            <a:latin typeface="Cambria Math" panose="02040503050406030204" pitchFamily="18" charset="0"/>
                          </a:rPr>
                        </m:ctrlPr>
                      </m:sSubSupPr>
                      <m:e>
                        <m:r>
                          <a:rPr lang="lv-LV" sz="1350" i="1">
                            <a:latin typeface="Cambria Math" panose="02040503050406030204" pitchFamily="18" charset="0"/>
                          </a:rPr>
                          <m:t> </m:t>
                        </m:r>
                        <m:r>
                          <a:rPr lang="lv-LV" sz="1350" i="1">
                            <a:latin typeface="Cambria Math" panose="02040503050406030204" pitchFamily="18" charset="0"/>
                          </a:rPr>
                          <m:t>𝑑</m:t>
                        </m:r>
                      </m:e>
                      <m:sub>
                        <m:r>
                          <a:rPr lang="lv-LV" sz="1350" i="1">
                            <a:latin typeface="Cambria Math" panose="02040503050406030204" pitchFamily="18" charset="0"/>
                          </a:rPr>
                          <m:t>𝑎</m:t>
                        </m:r>
                      </m:sub>
                      <m:sup>
                        <m:r>
                          <a:rPr lang="lv-LV" sz="1350" i="1">
                            <a:latin typeface="Cambria Math" panose="02040503050406030204" pitchFamily="18" charset="0"/>
                          </a:rPr>
                          <m:t>−</m:t>
                        </m:r>
                      </m:sup>
                    </m:sSubSup>
                    <m:r>
                      <a:rPr lang="lv-LV" sz="1350" i="1">
                        <a:latin typeface="Cambria Math" panose="02040503050406030204" pitchFamily="18" charset="0"/>
                      </a:rPr>
                      <m:t>=</m:t>
                    </m:r>
                    <m:rad>
                      <m:radPr>
                        <m:degHide m:val="on"/>
                        <m:ctrlPr>
                          <a:rPr lang="lv-LV" sz="1350" i="1">
                            <a:latin typeface="Cambria Math" panose="02040503050406030204" pitchFamily="18" charset="0"/>
                          </a:rPr>
                        </m:ctrlPr>
                      </m:radPr>
                      <m:deg/>
                      <m:e>
                        <m:nary>
                          <m:naryPr>
                            <m:chr m:val="∑"/>
                            <m:limLoc m:val="undOvr"/>
                            <m:subHide m:val="on"/>
                            <m:supHide m:val="on"/>
                            <m:ctrlPr>
                              <a:rPr lang="lv-LV" sz="1350" i="1">
                                <a:latin typeface="Cambria Math" panose="02040503050406030204" pitchFamily="18" charset="0"/>
                              </a:rPr>
                            </m:ctrlPr>
                          </m:naryPr>
                          <m:sub/>
                          <m:sup/>
                          <m:e>
                            <m:sSup>
                              <m:sSupPr>
                                <m:ctrlPr>
                                  <a:rPr lang="lv-LV" sz="1350" i="1">
                                    <a:latin typeface="Cambria Math" panose="02040503050406030204" pitchFamily="18" charset="0"/>
                                  </a:rPr>
                                </m:ctrlPr>
                              </m:sSupPr>
                              <m:e>
                                <m:d>
                                  <m:dPr>
                                    <m:ctrlPr>
                                      <a:rPr lang="lv-LV" sz="1350" i="1">
                                        <a:latin typeface="Cambria Math" panose="02040503050406030204" pitchFamily="18" charset="0"/>
                                      </a:rPr>
                                    </m:ctrlPr>
                                  </m:dPr>
                                  <m:e>
                                    <m:sSubSup>
                                      <m:sSubSupPr>
                                        <m:ctrlPr>
                                          <a:rPr lang="lv-LV" sz="1350" i="1">
                                            <a:latin typeface="Cambria Math" panose="02040503050406030204" pitchFamily="18" charset="0"/>
                                          </a:rPr>
                                        </m:ctrlPr>
                                      </m:sSubSupPr>
                                      <m:e>
                                        <m:r>
                                          <a:rPr lang="lv-LV" sz="1350" i="1">
                                            <a:latin typeface="Cambria Math" panose="02040503050406030204" pitchFamily="18" charset="0"/>
                                          </a:rPr>
                                          <m:t>𝑣</m:t>
                                        </m:r>
                                      </m:e>
                                      <m:sub>
                                        <m:r>
                                          <a:rPr lang="lv-LV" sz="1350" i="1">
                                            <a:latin typeface="Cambria Math" panose="02040503050406030204" pitchFamily="18" charset="0"/>
                                          </a:rPr>
                                          <m:t>𝑖</m:t>
                                        </m:r>
                                      </m:sub>
                                      <m:sup>
                                        <m:r>
                                          <a:rPr lang="lv-LV" sz="1350" i="1">
                                            <a:latin typeface="Cambria Math" panose="02040503050406030204" pitchFamily="18" charset="0"/>
                                          </a:rPr>
                                          <m:t>−</m:t>
                                        </m:r>
                                      </m:sup>
                                    </m:sSubSup>
                                    <m:r>
                                      <a:rPr lang="lv-LV" sz="1350" i="1">
                                        <a:latin typeface="Cambria Math" panose="02040503050406030204" pitchFamily="18" charset="0"/>
                                      </a:rPr>
                                      <m:t>−</m:t>
                                    </m:r>
                                    <m:sSub>
                                      <m:sSubPr>
                                        <m:ctrlPr>
                                          <a:rPr lang="lv-LV" sz="1350" i="1">
                                            <a:latin typeface="Cambria Math" panose="02040503050406030204" pitchFamily="18" charset="0"/>
                                          </a:rPr>
                                        </m:ctrlPr>
                                      </m:sSubPr>
                                      <m:e>
                                        <m:r>
                                          <a:rPr lang="lv-LV" sz="1350" i="1">
                                            <a:latin typeface="Cambria Math" panose="02040503050406030204" pitchFamily="18" charset="0"/>
                                          </a:rPr>
                                          <m:t>𝑣</m:t>
                                        </m:r>
                                      </m:e>
                                      <m:sub>
                                        <m:r>
                                          <a:rPr lang="lv-LV" sz="1350" i="1">
                                            <a:latin typeface="Cambria Math" panose="02040503050406030204" pitchFamily="18" charset="0"/>
                                          </a:rPr>
                                          <m:t>𝑎𝑖</m:t>
                                        </m:r>
                                      </m:sub>
                                    </m:sSub>
                                  </m:e>
                                </m:d>
                              </m:e>
                              <m:sup>
                                <m:r>
                                  <a:rPr lang="lv-LV" sz="1350" i="1">
                                    <a:latin typeface="Cambria Math" panose="02040503050406030204" pitchFamily="18" charset="0"/>
                                  </a:rPr>
                                  <m:t>2</m:t>
                                </m:r>
                              </m:sup>
                            </m:sSup>
                          </m:e>
                        </m:nary>
                      </m:e>
                    </m:rad>
                  </m:oMath>
                </a14:m>
                <a:endParaRPr lang="lv-LV" sz="1350" dirty="0"/>
              </a:p>
            </p:txBody>
          </p:sp>
        </mc:Choice>
        <mc:Fallback xmlns="">
          <p:sp>
            <p:nvSpPr>
              <p:cNvPr id="17" name="Rectangle 16"/>
              <p:cNvSpPr>
                <a:spLocks noRot="1" noChangeAspect="1" noMove="1" noResize="1" noEditPoints="1" noAdjustHandles="1" noChangeArrowheads="1" noChangeShapeType="1" noTextEdit="1"/>
              </p:cNvSpPr>
              <p:nvPr/>
            </p:nvSpPr>
            <p:spPr>
              <a:xfrm>
                <a:off x="5143223" y="2237857"/>
                <a:ext cx="3808476" cy="515077"/>
              </a:xfrm>
              <a:prstGeom prst="rect">
                <a:avLst/>
              </a:prstGeom>
              <a:blipFill>
                <a:blip r:embed="rId4"/>
                <a:stretch>
                  <a:fillRect/>
                </a:stretch>
              </a:blipFill>
            </p:spPr>
            <p:txBody>
              <a:bodyPr/>
              <a:lstStyle/>
              <a:p>
                <a:r>
                  <a:rPr lang="en-US">
                    <a:noFill/>
                  </a:rPr>
                  <a:t> </a:t>
                </a:r>
              </a:p>
            </p:txBody>
          </p:sp>
        </mc:Fallback>
      </mc:AlternateContent>
      <p:graphicFrame>
        <p:nvGraphicFramePr>
          <p:cNvPr id="32" name="Table 31"/>
          <p:cNvGraphicFramePr>
            <a:graphicFrameLocks noGrp="1"/>
          </p:cNvGraphicFramePr>
          <p:nvPr/>
        </p:nvGraphicFramePr>
        <p:xfrm>
          <a:off x="304800" y="2781925"/>
          <a:ext cx="8555219" cy="2131937"/>
        </p:xfrm>
        <a:graphic>
          <a:graphicData uri="http://schemas.openxmlformats.org/drawingml/2006/table">
            <a:tbl>
              <a:tblPr/>
              <a:tblGrid>
                <a:gridCol w="892792">
                  <a:extLst>
                    <a:ext uri="{9D8B030D-6E8A-4147-A177-3AD203B41FA5}">
                      <a16:colId xmlns:a16="http://schemas.microsoft.com/office/drawing/2014/main" val="3822577540"/>
                    </a:ext>
                  </a:extLst>
                </a:gridCol>
                <a:gridCol w="872741">
                  <a:extLst>
                    <a:ext uri="{9D8B030D-6E8A-4147-A177-3AD203B41FA5}">
                      <a16:colId xmlns:a16="http://schemas.microsoft.com/office/drawing/2014/main" val="1793810481"/>
                    </a:ext>
                  </a:extLst>
                </a:gridCol>
                <a:gridCol w="555816">
                  <a:extLst>
                    <a:ext uri="{9D8B030D-6E8A-4147-A177-3AD203B41FA5}">
                      <a16:colId xmlns:a16="http://schemas.microsoft.com/office/drawing/2014/main" val="430447750"/>
                    </a:ext>
                  </a:extLst>
                </a:gridCol>
                <a:gridCol w="618607">
                  <a:extLst>
                    <a:ext uri="{9D8B030D-6E8A-4147-A177-3AD203B41FA5}">
                      <a16:colId xmlns:a16="http://schemas.microsoft.com/office/drawing/2014/main" val="67024730"/>
                    </a:ext>
                  </a:extLst>
                </a:gridCol>
                <a:gridCol w="890517">
                  <a:extLst>
                    <a:ext uri="{9D8B030D-6E8A-4147-A177-3AD203B41FA5}">
                      <a16:colId xmlns:a16="http://schemas.microsoft.com/office/drawing/2014/main" val="2868505743"/>
                    </a:ext>
                  </a:extLst>
                </a:gridCol>
                <a:gridCol w="858209">
                  <a:extLst>
                    <a:ext uri="{9D8B030D-6E8A-4147-A177-3AD203B41FA5}">
                      <a16:colId xmlns:a16="http://schemas.microsoft.com/office/drawing/2014/main" val="1690918379"/>
                    </a:ext>
                  </a:extLst>
                </a:gridCol>
                <a:gridCol w="717377">
                  <a:extLst>
                    <a:ext uri="{9D8B030D-6E8A-4147-A177-3AD203B41FA5}">
                      <a16:colId xmlns:a16="http://schemas.microsoft.com/office/drawing/2014/main" val="1195612090"/>
                    </a:ext>
                  </a:extLst>
                </a:gridCol>
                <a:gridCol w="629832">
                  <a:extLst>
                    <a:ext uri="{9D8B030D-6E8A-4147-A177-3AD203B41FA5}">
                      <a16:colId xmlns:a16="http://schemas.microsoft.com/office/drawing/2014/main" val="725070671"/>
                    </a:ext>
                  </a:extLst>
                </a:gridCol>
                <a:gridCol w="629832">
                  <a:extLst>
                    <a:ext uri="{9D8B030D-6E8A-4147-A177-3AD203B41FA5}">
                      <a16:colId xmlns:a16="http://schemas.microsoft.com/office/drawing/2014/main" val="2212603624"/>
                    </a:ext>
                  </a:extLst>
                </a:gridCol>
                <a:gridCol w="629832">
                  <a:extLst>
                    <a:ext uri="{9D8B030D-6E8A-4147-A177-3AD203B41FA5}">
                      <a16:colId xmlns:a16="http://schemas.microsoft.com/office/drawing/2014/main" val="3449494708"/>
                    </a:ext>
                  </a:extLst>
                </a:gridCol>
                <a:gridCol w="629832">
                  <a:extLst>
                    <a:ext uri="{9D8B030D-6E8A-4147-A177-3AD203B41FA5}">
                      <a16:colId xmlns:a16="http://schemas.microsoft.com/office/drawing/2014/main" val="962107359"/>
                    </a:ext>
                  </a:extLst>
                </a:gridCol>
                <a:gridCol w="629832">
                  <a:extLst>
                    <a:ext uri="{9D8B030D-6E8A-4147-A177-3AD203B41FA5}">
                      <a16:colId xmlns:a16="http://schemas.microsoft.com/office/drawing/2014/main" val="359239721"/>
                    </a:ext>
                  </a:extLst>
                </a:gridCol>
              </a:tblGrid>
              <a:tr h="296169">
                <a:tc rowSpan="2">
                  <a:txBody>
                    <a:bodyPr/>
                    <a:lstStyle/>
                    <a:p>
                      <a:pPr algn="l" fontAlgn="b"/>
                      <a:r>
                        <a:rPr lang="en-US" sz="1400" b="1" i="0" u="none" strike="noStrike" noProof="0" dirty="0">
                          <a:solidFill>
                            <a:srgbClr val="000000"/>
                          </a:solidFill>
                          <a:effectLst/>
                          <a:latin typeface="Calibri" panose="020F0502020204030204" pitchFamily="34" charset="0"/>
                        </a:rPr>
                        <a:t>Criteria</a:t>
                      </a:r>
                    </a:p>
                  </a:txBody>
                  <a:tcPr marL="7144" marR="7144" marT="7144" marB="0" anchor="b">
                    <a:lnL>
                      <a:noFill/>
                    </a:lnL>
                    <a:lnR>
                      <a:noFill/>
                    </a:lnR>
                    <a:lnT>
                      <a:noFill/>
                    </a:lnT>
                    <a:lnB>
                      <a:noFill/>
                    </a:lnB>
                  </a:tcPr>
                </a:tc>
                <a:tc gridSpan="3">
                  <a:txBody>
                    <a:bodyPr/>
                    <a:lstStyle/>
                    <a:p>
                      <a:pPr algn="l" fontAlgn="b"/>
                      <a:r>
                        <a:rPr lang="en-US" sz="1400" b="0" i="0" u="none" strike="noStrike" noProof="0" dirty="0">
                          <a:solidFill>
                            <a:srgbClr val="000000"/>
                          </a:solidFill>
                          <a:effectLst/>
                          <a:latin typeface="Calibri" panose="020F0502020204030204" pitchFamily="34" charset="0"/>
                        </a:rPr>
                        <a:t>Standardized decision matrix</a:t>
                      </a:r>
                    </a:p>
                  </a:txBody>
                  <a:tcPr marL="7144" marR="7144" marT="7144" marB="0" anchor="b">
                    <a:lnL>
                      <a:noFill/>
                    </a:lnL>
                    <a:lnR>
                      <a:noFill/>
                    </a:lnR>
                    <a:lnT>
                      <a:noFill/>
                    </a:lnT>
                    <a:lnB>
                      <a:noFill/>
                    </a:lnB>
                  </a:tcPr>
                </a:tc>
                <a:tc hMerge="1">
                  <a:txBody>
                    <a:bodyPr/>
                    <a:lstStyle/>
                    <a:p>
                      <a:endParaRPr lang="en-GB"/>
                    </a:p>
                  </a:txBody>
                  <a:tcPr/>
                </a:tc>
                <a:tc hMerge="1">
                  <a:txBody>
                    <a:bodyPr/>
                    <a:lstStyle/>
                    <a:p>
                      <a:endParaRPr lang="en-GB"/>
                    </a:p>
                  </a:txBody>
                  <a:tcPr/>
                </a:tc>
                <a:tc rowSpan="2">
                  <a:txBody>
                    <a:bodyPr/>
                    <a:lstStyle/>
                    <a:p>
                      <a:pPr algn="ctr" fontAlgn="b"/>
                      <a:r>
                        <a:rPr lang="en-US" sz="1400" b="0" i="0" u="none" strike="noStrike" noProof="0" dirty="0">
                          <a:solidFill>
                            <a:srgbClr val="000000"/>
                          </a:solidFill>
                          <a:effectLst/>
                          <a:latin typeface="Calibri" panose="020F0502020204030204" pitchFamily="34" charset="0"/>
                        </a:rPr>
                        <a:t>Ideal solution</a:t>
                      </a:r>
                    </a:p>
                  </a:txBody>
                  <a:tcPr marL="7144" marR="7144" marT="7144" marB="0" anchor="b">
                    <a:lnL>
                      <a:noFill/>
                    </a:lnL>
                    <a:lnR>
                      <a:noFill/>
                    </a:lnR>
                    <a:lnT>
                      <a:noFill/>
                    </a:lnT>
                    <a:lnB>
                      <a:noFill/>
                    </a:lnB>
                    <a:solidFill>
                      <a:srgbClr val="ACD614"/>
                    </a:solidFill>
                  </a:tcPr>
                </a:tc>
                <a:tc rowSpan="2">
                  <a:txBody>
                    <a:bodyPr/>
                    <a:lstStyle/>
                    <a:p>
                      <a:pPr algn="ctr" fontAlgn="b"/>
                      <a:r>
                        <a:rPr lang="en-US" sz="1400" b="0" i="0" u="none" strike="noStrike" noProof="0" dirty="0">
                          <a:solidFill>
                            <a:srgbClr val="000000"/>
                          </a:solidFill>
                          <a:effectLst/>
                          <a:latin typeface="Calibri" panose="020F0502020204030204" pitchFamily="34" charset="0"/>
                        </a:rPr>
                        <a:t>Anti-ideal solution</a:t>
                      </a:r>
                    </a:p>
                  </a:txBody>
                  <a:tcPr marL="7144" marR="7144" marT="7144" marB="0" anchor="b">
                    <a:lnL>
                      <a:noFill/>
                    </a:lnL>
                    <a:lnR>
                      <a:noFill/>
                    </a:lnR>
                    <a:lnT>
                      <a:noFill/>
                    </a:lnT>
                    <a:lnB>
                      <a:noFill/>
                    </a:lnB>
                    <a:solidFill>
                      <a:srgbClr val="FF0000"/>
                    </a:solidFill>
                  </a:tcPr>
                </a:tc>
                <a:tc rowSpan="2" gridSpan="3">
                  <a:txBody>
                    <a:bodyPr/>
                    <a:lstStyle/>
                    <a:p>
                      <a:pPr algn="ctr" fontAlgn="b"/>
                      <a:r>
                        <a:rPr lang="en-US" sz="1400" noProof="0" dirty="0"/>
                        <a:t>Distance for each action to the ideal solution</a:t>
                      </a:r>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rowSpan="2" hMerge="1">
                  <a:txBody>
                    <a:bodyPr/>
                    <a:lstStyle/>
                    <a:p>
                      <a:endParaRPr lang="en-GB"/>
                    </a:p>
                  </a:txBody>
                  <a:tcPr/>
                </a:tc>
                <a:tc rowSpan="2" hMerge="1">
                  <a:txBody>
                    <a:bodyPr/>
                    <a:lstStyle/>
                    <a:p>
                      <a:endParaRPr lang="en-GB"/>
                    </a:p>
                  </a:txBody>
                  <a:tcPr/>
                </a:tc>
                <a:tc rowSpan="2" gridSpan="3">
                  <a:txBody>
                    <a:bodyPr/>
                    <a:lstStyle/>
                    <a:p>
                      <a:pPr marL="0" indent="0">
                        <a:buNone/>
                      </a:pPr>
                      <a:r>
                        <a:rPr lang="en-US" sz="1400" noProof="0" dirty="0"/>
                        <a:t>Distance for each action to the anti-ideal solution</a:t>
                      </a:r>
                    </a:p>
                  </a:txBody>
                  <a:tcPr marL="7144" marR="7144" marT="7144" marB="0" anchor="b">
                    <a:lnL>
                      <a:noFill/>
                    </a:lnL>
                    <a:lnR>
                      <a:noFill/>
                    </a:lnR>
                    <a:lnT>
                      <a:noFill/>
                    </a:lnT>
                    <a:lnB>
                      <a:noFill/>
                    </a:lnB>
                  </a:tcPr>
                </a:tc>
                <a:tc rowSpan="2" hMerge="1">
                  <a:txBody>
                    <a:bodyPr/>
                    <a:lstStyle/>
                    <a:p>
                      <a:endParaRPr lang="en-GB"/>
                    </a:p>
                  </a:txBody>
                  <a:tcPr/>
                </a:tc>
                <a:tc rowSpan="2" hMerge="1">
                  <a:txBody>
                    <a:bodyPr/>
                    <a:lstStyle/>
                    <a:p>
                      <a:endParaRPr lang="en-GB"/>
                    </a:p>
                  </a:txBody>
                  <a:tcPr/>
                </a:tc>
                <a:extLst>
                  <a:ext uri="{0D108BD9-81ED-4DB2-BD59-A6C34878D82A}">
                    <a16:rowId xmlns:a16="http://schemas.microsoft.com/office/drawing/2014/main" val="3736496017"/>
                  </a:ext>
                </a:extLst>
              </a:tr>
              <a:tr h="296169">
                <a:tc vMerge="1">
                  <a:txBody>
                    <a:bodyPr/>
                    <a:lstStyle/>
                    <a:p>
                      <a:endParaRPr lang="en-GB"/>
                    </a:p>
                  </a:txBody>
                  <a:tcPr/>
                </a:tc>
                <a:tc>
                  <a:txBody>
                    <a:bodyPr/>
                    <a:lstStyle/>
                    <a:p>
                      <a:pPr algn="ctr" fontAlgn="b"/>
                      <a:r>
                        <a:rPr lang="en-US" sz="1400" b="0" i="0" u="none" strike="noStrike" noProof="0" dirty="0">
                          <a:solidFill>
                            <a:srgbClr val="000000"/>
                          </a:solidFill>
                          <a:effectLst/>
                          <a:latin typeface="Calibri" panose="020F0502020204030204" pitchFamily="34" charset="0"/>
                        </a:rPr>
                        <a:t>v</a:t>
                      </a:r>
                      <a:r>
                        <a:rPr lang="en-US" sz="1400" b="0" i="0" u="none" strike="noStrike" baseline="-25000" noProof="0" dirty="0">
                          <a:solidFill>
                            <a:srgbClr val="000000"/>
                          </a:solidFill>
                          <a:effectLst/>
                          <a:latin typeface="Calibri" panose="020F0502020204030204" pitchFamily="34" charset="0"/>
                        </a:rPr>
                        <a:t>a1</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v</a:t>
                      </a:r>
                      <a:r>
                        <a:rPr lang="en-US" sz="1400" b="0" i="0" u="none" strike="noStrike" baseline="-25000" noProof="0" dirty="0">
                          <a:solidFill>
                            <a:srgbClr val="000000"/>
                          </a:solidFill>
                          <a:effectLst/>
                          <a:latin typeface="Calibri" panose="020F0502020204030204" pitchFamily="34" charset="0"/>
                        </a:rPr>
                        <a:t>a2</a:t>
                      </a:r>
                    </a:p>
                  </a:txBody>
                  <a:tcPr marL="7144" marR="7144" marT="7144" marB="0" anchor="b">
                    <a:lnL>
                      <a:noFill/>
                    </a:lnL>
                    <a:lnR>
                      <a:noFill/>
                    </a:lnR>
                    <a:lnT>
                      <a:noFill/>
                    </a:lnT>
                    <a:lnB>
                      <a:noFill/>
                    </a:lnB>
                  </a:tcPr>
                </a:tc>
                <a:tc>
                  <a:txBody>
                    <a:bodyPr/>
                    <a:lstStyle/>
                    <a:p>
                      <a:pPr algn="ctr" fontAlgn="b"/>
                      <a:r>
                        <a:rPr lang="en-US" sz="1400" b="0" i="0" u="none" strike="noStrike" baseline="0" noProof="0" dirty="0">
                          <a:solidFill>
                            <a:srgbClr val="000000"/>
                          </a:solidFill>
                          <a:effectLst/>
                          <a:latin typeface="Calibri" panose="020F0502020204030204" pitchFamily="34" charset="0"/>
                        </a:rPr>
                        <a:t>v</a:t>
                      </a:r>
                      <a:r>
                        <a:rPr lang="en-US" sz="1400" b="0" i="0" u="none" strike="noStrike" baseline="-25000" noProof="0" dirty="0">
                          <a:solidFill>
                            <a:srgbClr val="000000"/>
                          </a:solidFill>
                          <a:effectLst/>
                          <a:latin typeface="Calibri" panose="020F0502020204030204" pitchFamily="34" charset="0"/>
                        </a:rPr>
                        <a:t>a3</a:t>
                      </a:r>
                    </a:p>
                  </a:txBody>
                  <a:tcPr marL="7144" marR="7144" marT="7144" marB="0" anchor="b">
                    <a:lnL>
                      <a:noFill/>
                    </a:lnL>
                    <a:lnR>
                      <a:noFill/>
                    </a:lnR>
                    <a:lnT>
                      <a:noFill/>
                    </a:lnT>
                    <a:lnB>
                      <a:noFill/>
                    </a:lnB>
                  </a:tcPr>
                </a:tc>
                <a:tc vMerge="1">
                  <a:txBody>
                    <a:bodyPr/>
                    <a:lstStyle/>
                    <a:p>
                      <a:endParaRPr lang="en-GB"/>
                    </a:p>
                  </a:txBody>
                  <a:tcP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953583482"/>
                  </a:ext>
                </a:extLst>
              </a:tr>
              <a:tr h="233651">
                <a:tc>
                  <a:txBody>
                    <a:bodyPr/>
                    <a:lstStyle/>
                    <a:p>
                      <a:pPr algn="l" fontAlgn="b"/>
                      <a:r>
                        <a:rPr lang="en-US" sz="1200" u="none" strike="noStrike" noProof="0" dirty="0">
                          <a:effectLst/>
                        </a:rPr>
                        <a:t>Price, Euro</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0.62</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7144" marR="7144" marT="7144" marB="0" anchor="b">
                    <a:lnL>
                      <a:noFill/>
                    </a:lnL>
                    <a:lnR>
                      <a:noFill/>
                    </a:lnR>
                    <a:lnT>
                      <a:noFill/>
                    </a:lnT>
                    <a:lnB>
                      <a:noFill/>
                    </a:lnB>
                    <a:solidFill>
                      <a:srgbClr val="ACD614"/>
                    </a:solidFill>
                  </a:tcPr>
                </a:tc>
                <a:tc>
                  <a:txBody>
                    <a:bodyPr/>
                    <a:lstStyle/>
                    <a:p>
                      <a:pPr algn="ctr" fontAlgn="b"/>
                      <a:r>
                        <a:rPr lang="en-US" sz="1400" b="0" i="0" u="none" strike="noStrike" noProof="0" dirty="0">
                          <a:solidFill>
                            <a:srgbClr val="000000"/>
                          </a:solidFill>
                          <a:effectLst/>
                          <a:latin typeface="Calibri" panose="020F0502020204030204" pitchFamily="34" charset="0"/>
                        </a:rPr>
                        <a:t>0.62</a:t>
                      </a:r>
                    </a:p>
                  </a:txBody>
                  <a:tcPr marL="7144" marR="7144" marT="7144" marB="0" anchor="b">
                    <a:lnL>
                      <a:noFill/>
                    </a:lnL>
                    <a:lnR>
                      <a:noFill/>
                    </a:lnR>
                    <a:lnT>
                      <a:noFill/>
                    </a:lnT>
                    <a:lnB>
                      <a:noFill/>
                    </a:lnB>
                    <a:solidFill>
                      <a:srgbClr val="FF00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0.0003</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0.3441</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0.3441</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0.3244</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rgbClr val="FFFF00"/>
                    </a:solidFill>
                  </a:tcPr>
                </a:tc>
                <a:extLst>
                  <a:ext uri="{0D108BD9-81ED-4DB2-BD59-A6C34878D82A}">
                    <a16:rowId xmlns:a16="http://schemas.microsoft.com/office/drawing/2014/main" val="3271907521"/>
                  </a:ext>
                </a:extLst>
              </a:tr>
              <a:tr h="233651">
                <a:tc>
                  <a:txBody>
                    <a:bodyPr/>
                    <a:lstStyle/>
                    <a:p>
                      <a:pPr algn="l" fontAlgn="b"/>
                      <a:r>
                        <a:rPr lang="en-US" sz="1200" u="none" strike="noStrike" noProof="0" dirty="0">
                          <a:effectLst/>
                        </a:rPr>
                        <a:t>Time, min</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7144" marR="7144" marT="7144" marB="0" anchor="b">
                    <a:lnL>
                      <a:noFill/>
                    </a:lnL>
                    <a:lnR>
                      <a:noFill/>
                    </a:lnR>
                    <a:lnT>
                      <a:noFill/>
                    </a:lnT>
                    <a:lnB>
                      <a:noFill/>
                    </a:lnB>
                    <a:solidFill>
                      <a:srgbClr val="ACD614"/>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7144" marR="7144" marT="7144" marB="0" anchor="b">
                    <a:lnL>
                      <a:noFill/>
                    </a:lnL>
                    <a:lnR>
                      <a:noFill/>
                    </a:lnR>
                    <a:lnT>
                      <a:noFill/>
                    </a:lnT>
                    <a:lnB>
                      <a:noFill/>
                    </a:lnB>
                    <a:solidFill>
                      <a:srgbClr val="FF00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0.0006</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0.0025</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0.0006</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0.0025</a:t>
                      </a:r>
                    </a:p>
                  </a:txBody>
                  <a:tcPr marL="7144" marR="7144" marT="7144" marB="0" anchor="b">
                    <a:lnL>
                      <a:noFill/>
                    </a:lnL>
                    <a:lnR>
                      <a:noFill/>
                    </a:lnR>
                    <a:lnT>
                      <a:noFill/>
                    </a:lnT>
                    <a:lnB>
                      <a:noFill/>
                    </a:lnB>
                    <a:solidFill>
                      <a:srgbClr val="FFFF00"/>
                    </a:solidFill>
                  </a:tcPr>
                </a:tc>
                <a:extLst>
                  <a:ext uri="{0D108BD9-81ED-4DB2-BD59-A6C34878D82A}">
                    <a16:rowId xmlns:a16="http://schemas.microsoft.com/office/drawing/2014/main" val="4177192331"/>
                  </a:ext>
                </a:extLst>
              </a:tr>
              <a:tr h="467300">
                <a:tc>
                  <a:txBody>
                    <a:bodyPr/>
                    <a:lstStyle/>
                    <a:p>
                      <a:pPr algn="l" fontAlgn="b"/>
                      <a:r>
                        <a:rPr lang="en-US" sz="1200" u="none" strike="noStrike" noProof="0" dirty="0">
                          <a:effectLst/>
                        </a:rPr>
                        <a:t>CO</a:t>
                      </a:r>
                      <a:r>
                        <a:rPr lang="en-US" sz="1200" u="none" strike="noStrike" baseline="-25000" noProof="0" dirty="0">
                          <a:effectLst/>
                        </a:rPr>
                        <a:t>2 </a:t>
                      </a:r>
                      <a:r>
                        <a:rPr lang="en-US" sz="1200" u="none" strike="noStrike" noProof="0" dirty="0">
                          <a:effectLst/>
                        </a:rPr>
                        <a:t>emissions g/km/pas</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1.8E-05</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4.7E-03</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5.6E-02</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0.00</a:t>
                      </a:r>
                    </a:p>
                  </a:txBody>
                  <a:tcPr marL="7144" marR="7144" marT="7144" marB="0" anchor="b">
                    <a:lnL>
                      <a:noFill/>
                    </a:lnL>
                    <a:lnR>
                      <a:noFill/>
                    </a:lnR>
                    <a:lnT>
                      <a:noFill/>
                    </a:lnT>
                    <a:lnB>
                      <a:noFill/>
                    </a:lnB>
                    <a:solidFill>
                      <a:srgbClr val="ACD614"/>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7144" marR="7144" marT="7144" marB="0" anchor="b">
                    <a:lnL>
                      <a:noFill/>
                    </a:lnL>
                    <a:lnR>
                      <a:noFill/>
                    </a:lnR>
                    <a:lnT>
                      <a:noFill/>
                    </a:lnT>
                    <a:lnB>
                      <a:noFill/>
                    </a:lnB>
                    <a:solidFill>
                      <a:srgbClr val="FF00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0.0031</a:t>
                      </a:r>
                    </a:p>
                  </a:txBody>
                  <a:tcPr marL="7144" marR="7144" marT="7144" marB="0" anchor="b">
                    <a:lnL>
                      <a:noFill/>
                    </a:lnL>
                    <a:lnR>
                      <a:noFill/>
                    </a:lnR>
                    <a:lnT>
                      <a:noFill/>
                    </a:lnT>
                    <a:lnB>
                      <a:noFill/>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0.0031</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0.0026</a:t>
                      </a:r>
                    </a:p>
                  </a:txBody>
                  <a:tcPr marL="7144" marR="7144" marT="7144" marB="0" anchor="b">
                    <a:lnL>
                      <a:noFill/>
                    </a:lnL>
                    <a:lnR>
                      <a:noFill/>
                    </a:lnR>
                    <a:lnT>
                      <a:noFill/>
                    </a:lnT>
                    <a:lnB>
                      <a:noFill/>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a:noFill/>
                    </a:lnB>
                    <a:solidFill>
                      <a:srgbClr val="FFFF00"/>
                    </a:solidFill>
                  </a:tcPr>
                </a:tc>
                <a:extLst>
                  <a:ext uri="{0D108BD9-81ED-4DB2-BD59-A6C34878D82A}">
                    <a16:rowId xmlns:a16="http://schemas.microsoft.com/office/drawing/2014/main" val="1709847426"/>
                  </a:ext>
                </a:extLst>
              </a:tr>
              <a:tr h="233651">
                <a:tc>
                  <a:txBody>
                    <a:bodyPr/>
                    <a:lstStyle/>
                    <a:p>
                      <a:pPr algn="l" fontAlgn="b"/>
                      <a:r>
                        <a:rPr lang="en-US" sz="1200" u="none" strike="noStrike" noProof="0" dirty="0">
                          <a:effectLst/>
                        </a:rPr>
                        <a:t>Comfort </a:t>
                      </a:r>
                      <a:endParaRPr lang="en-US" sz="1200" b="1"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7144" marR="7144" marT="7144" marB="0" anchor="b">
                    <a:lnL>
                      <a:noFill/>
                    </a:lnL>
                    <a:lnR>
                      <a:noFill/>
                    </a:lnR>
                    <a:lnT>
                      <a:noFill/>
                    </a:lnT>
                    <a:lnB>
                      <a:noFill/>
                    </a:lnB>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7144" marR="7144" marT="7144" marB="0" anchor="b">
                    <a:lnL>
                      <a:noFill/>
                    </a:lnL>
                    <a:lnR>
                      <a:noFill/>
                    </a:lnR>
                    <a:lnT>
                      <a:noFill/>
                    </a:lnT>
                    <a:lnB>
                      <a:noFill/>
                    </a:lnB>
                    <a:solidFill>
                      <a:srgbClr val="ACD614"/>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7144" marR="7144" marT="7144" marB="0" anchor="b">
                    <a:lnL>
                      <a:noFill/>
                    </a:lnL>
                    <a:lnR>
                      <a:noFill/>
                    </a:lnR>
                    <a:lnT>
                      <a:noFill/>
                    </a:lnT>
                    <a:lnB>
                      <a:noFill/>
                    </a:lnB>
                    <a:solidFill>
                      <a:srgbClr val="FF00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0.0010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0.0018</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n-US" sz="1400" b="0" i="0" u="none" strike="noStrike" noProof="0" dirty="0">
                          <a:solidFill>
                            <a:srgbClr val="000000"/>
                          </a:solidFill>
                          <a:effectLst/>
                          <a:latin typeface="Calibri" panose="020F0502020204030204" pitchFamily="34" charset="0"/>
                        </a:rPr>
                        <a:t>0.0001</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0.0000</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noProof="0" dirty="0">
                          <a:solidFill>
                            <a:srgbClr val="000000"/>
                          </a:solidFill>
                          <a:effectLst/>
                          <a:latin typeface="Calibri" panose="020F0502020204030204" pitchFamily="34" charset="0"/>
                        </a:rPr>
                        <a:t>0.0018</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33981284"/>
                  </a:ext>
                </a:extLst>
              </a:tr>
              <a:tr h="233651">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l" fontAlgn="b"/>
                      <a:endParaRPr lang="en-US" sz="1400" b="0" i="0" u="none" strike="noStrike" noProof="0" dirty="0">
                        <a:solidFill>
                          <a:srgbClr val="000000"/>
                        </a:solidFill>
                        <a:effectLst/>
                        <a:latin typeface="Calibri" panose="020F0502020204030204" pitchFamily="34" charset="0"/>
                      </a:endParaRP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noProof="0" dirty="0">
                          <a:solidFill>
                            <a:srgbClr val="000000"/>
                          </a:solidFill>
                          <a:effectLst/>
                          <a:latin typeface="Calibri" panose="020F0502020204030204" pitchFamily="34" charset="0"/>
                        </a:rPr>
                        <a:t>0.04</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noProof="0" dirty="0">
                          <a:solidFill>
                            <a:srgbClr val="000000"/>
                          </a:solidFill>
                          <a:effectLst/>
                          <a:latin typeface="Calibri" panose="020F0502020204030204" pitchFamily="34" charset="0"/>
                        </a:rPr>
                        <a:t>0.07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noProof="0" dirty="0">
                          <a:solidFill>
                            <a:srgbClr val="000000"/>
                          </a:solidFill>
                          <a:effectLst/>
                          <a:latin typeface="Calibri" panose="020F0502020204030204" pitchFamily="34" charset="0"/>
                        </a:rPr>
                        <a:t>0.59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noProof="0" dirty="0">
                          <a:solidFill>
                            <a:srgbClr val="000000"/>
                          </a:solidFill>
                          <a:effectLst/>
                          <a:latin typeface="Calibri" panose="020F0502020204030204" pitchFamily="34" charset="0"/>
                        </a:rPr>
                        <a:t>0.59</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noProof="0" dirty="0">
                          <a:solidFill>
                            <a:srgbClr val="000000"/>
                          </a:solidFill>
                          <a:effectLst/>
                          <a:latin typeface="Calibri" panose="020F0502020204030204" pitchFamily="34" charset="0"/>
                        </a:rPr>
                        <a:t>0.57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noProof="0" dirty="0">
                          <a:solidFill>
                            <a:srgbClr val="000000"/>
                          </a:solidFill>
                          <a:effectLst/>
                          <a:latin typeface="Calibri" panose="020F0502020204030204" pitchFamily="34" charset="0"/>
                        </a:rPr>
                        <a:t>0.07</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434680"/>
                  </a:ext>
                </a:extLst>
              </a:tr>
            </a:tbl>
          </a:graphicData>
        </a:graphic>
      </p:graphicFrame>
      <p:sp>
        <p:nvSpPr>
          <p:cNvPr id="33" name="Right Brace 32"/>
          <p:cNvSpPr/>
          <p:nvPr/>
        </p:nvSpPr>
        <p:spPr>
          <a:xfrm rot="5400000">
            <a:off x="5791693" y="4178978"/>
            <a:ext cx="343106" cy="1960960"/>
          </a:xfrm>
          <a:prstGeom prst="rightBrace">
            <a:avLst>
              <a:gd name="adj1" fmla="val 2334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350"/>
          </a:p>
        </p:txBody>
      </p:sp>
      <p:sp>
        <p:nvSpPr>
          <p:cNvPr id="34" name="Right Brace 33"/>
          <p:cNvSpPr/>
          <p:nvPr/>
        </p:nvSpPr>
        <p:spPr>
          <a:xfrm rot="5400000">
            <a:off x="7723618" y="4203149"/>
            <a:ext cx="343106" cy="1907381"/>
          </a:xfrm>
          <a:prstGeom prst="rightBrace">
            <a:avLst>
              <a:gd name="adj1" fmla="val 2334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350"/>
          </a:p>
        </p:txBody>
      </p:sp>
      <mc:AlternateContent xmlns:mc="http://schemas.openxmlformats.org/markup-compatibility/2006" xmlns:a14="http://schemas.microsoft.com/office/drawing/2010/main">
        <mc:Choice Requires="a14">
          <p:sp>
            <p:nvSpPr>
              <p:cNvPr id="35" name="Rectangle 34"/>
              <p:cNvSpPr/>
              <p:nvPr/>
            </p:nvSpPr>
            <p:spPr>
              <a:xfrm>
                <a:off x="5730044" y="5371674"/>
                <a:ext cx="428194"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lv-LV" sz="1350" i="1">
                              <a:latin typeface="Cambria Math" panose="02040503050406030204" pitchFamily="18" charset="0"/>
                            </a:rPr>
                          </m:ctrlPr>
                        </m:sSubSupPr>
                        <m:e>
                          <m:r>
                            <a:rPr lang="lv-LV" sz="1350" i="1">
                              <a:latin typeface="Cambria Math" panose="02040503050406030204" pitchFamily="18" charset="0"/>
                            </a:rPr>
                            <m:t>𝑑</m:t>
                          </m:r>
                        </m:e>
                        <m:sub>
                          <m:r>
                            <a:rPr lang="lv-LV" sz="1350" i="1">
                              <a:latin typeface="Cambria Math" panose="02040503050406030204" pitchFamily="18" charset="0"/>
                            </a:rPr>
                            <m:t>𝑎</m:t>
                          </m:r>
                        </m:sub>
                        <m:sup>
                          <m:r>
                            <a:rPr lang="lv-LV" sz="1350" i="1">
                              <a:latin typeface="Cambria Math" panose="02040503050406030204" pitchFamily="18" charset="0"/>
                            </a:rPr>
                            <m:t>+</m:t>
                          </m:r>
                        </m:sup>
                      </m:sSubSup>
                    </m:oMath>
                  </m:oMathPara>
                </a14:m>
                <a:endParaRPr lang="en-GB" sz="1350" dirty="0"/>
              </a:p>
            </p:txBody>
          </p:sp>
        </mc:Choice>
        <mc:Fallback xmlns="">
          <p:sp>
            <p:nvSpPr>
              <p:cNvPr id="35" name="Rectangle 34"/>
              <p:cNvSpPr>
                <a:spLocks noRot="1" noChangeAspect="1" noMove="1" noResize="1" noEditPoints="1" noAdjustHandles="1" noChangeArrowheads="1" noChangeShapeType="1" noTextEdit="1"/>
              </p:cNvSpPr>
              <p:nvPr/>
            </p:nvSpPr>
            <p:spPr>
              <a:xfrm>
                <a:off x="5730044" y="5371674"/>
                <a:ext cx="428194" cy="30008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7637111" y="5371674"/>
                <a:ext cx="466666"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lv-LV" sz="1350" i="1">
                              <a:latin typeface="Cambria Math" panose="02040503050406030204" pitchFamily="18" charset="0"/>
                            </a:rPr>
                          </m:ctrlPr>
                        </m:sSubSupPr>
                        <m:e>
                          <m:r>
                            <a:rPr lang="lv-LV" sz="1350" i="1">
                              <a:latin typeface="Cambria Math" panose="02040503050406030204" pitchFamily="18" charset="0"/>
                            </a:rPr>
                            <m:t> </m:t>
                          </m:r>
                          <m:r>
                            <a:rPr lang="lv-LV" sz="1350" i="1">
                              <a:latin typeface="Cambria Math" panose="02040503050406030204" pitchFamily="18" charset="0"/>
                            </a:rPr>
                            <m:t>𝑑</m:t>
                          </m:r>
                        </m:e>
                        <m:sub>
                          <m:r>
                            <a:rPr lang="lv-LV" sz="1350" i="1">
                              <a:latin typeface="Cambria Math" panose="02040503050406030204" pitchFamily="18" charset="0"/>
                            </a:rPr>
                            <m:t>𝑎</m:t>
                          </m:r>
                        </m:sub>
                        <m:sup>
                          <m:r>
                            <a:rPr lang="lv-LV" sz="1350" i="1">
                              <a:latin typeface="Cambria Math" panose="02040503050406030204" pitchFamily="18" charset="0"/>
                            </a:rPr>
                            <m:t>−</m:t>
                          </m:r>
                        </m:sup>
                      </m:sSubSup>
                    </m:oMath>
                  </m:oMathPara>
                </a14:m>
                <a:endParaRPr lang="en-GB" sz="1350" dirty="0"/>
              </a:p>
            </p:txBody>
          </p:sp>
        </mc:Choice>
        <mc:Fallback xmlns="">
          <p:sp>
            <p:nvSpPr>
              <p:cNvPr id="36" name="Rectangle 35"/>
              <p:cNvSpPr>
                <a:spLocks noRot="1" noChangeAspect="1" noMove="1" noResize="1" noEditPoints="1" noAdjustHandles="1" noChangeArrowheads="1" noChangeShapeType="1" noTextEdit="1"/>
              </p:cNvSpPr>
              <p:nvPr/>
            </p:nvSpPr>
            <p:spPr>
              <a:xfrm>
                <a:off x="7637111" y="5371674"/>
                <a:ext cx="466666" cy="300082"/>
              </a:xfrm>
              <a:prstGeom prst="rect">
                <a:avLst/>
              </a:prstGeom>
              <a:blipFill>
                <a:blip r:embed="rId6"/>
                <a:stretch>
                  <a:fillRect/>
                </a:stretch>
              </a:blipFill>
            </p:spPr>
            <p:txBody>
              <a:bodyPr/>
              <a:lstStyle/>
              <a:p>
                <a:r>
                  <a:rPr lang="en-US">
                    <a:noFill/>
                  </a:rPr>
                  <a:t> </a:t>
                </a:r>
              </a:p>
            </p:txBody>
          </p:sp>
        </mc:Fallback>
      </mc:AlternateContent>
      <p:sp>
        <p:nvSpPr>
          <p:cNvPr id="20" name="Rectangle 19"/>
          <p:cNvSpPr/>
          <p:nvPr/>
        </p:nvSpPr>
        <p:spPr>
          <a:xfrm>
            <a:off x="4939201" y="1859298"/>
            <a:ext cx="4004557" cy="3839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Box 20"/>
          <p:cNvSpPr txBox="1"/>
          <p:nvPr/>
        </p:nvSpPr>
        <p:spPr>
          <a:xfrm>
            <a:off x="7895170" y="1014577"/>
            <a:ext cx="1064786" cy="300082"/>
          </a:xfrm>
          <a:prstGeom prst="rect">
            <a:avLst/>
          </a:prstGeom>
          <a:solidFill>
            <a:srgbClr val="FFFF00"/>
          </a:solidFill>
        </p:spPr>
        <p:txBody>
          <a:bodyPr wrap="square" rtlCol="0">
            <a:spAutoFit/>
          </a:bodyPr>
          <a:lstStyle/>
          <a:p>
            <a:r>
              <a:rPr lang="lv-LV" sz="1350" b="1" i="1" dirty="0"/>
              <a:t>TOPSIS</a:t>
            </a:r>
          </a:p>
        </p:txBody>
      </p:sp>
    </p:spTree>
    <p:extLst>
      <p:ext uri="{BB962C8B-B14F-4D97-AF65-F5344CB8AC3E}">
        <p14:creationId xmlns:p14="http://schemas.microsoft.com/office/powerpoint/2010/main" val="198497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29" y="1107368"/>
            <a:ext cx="7089322" cy="583398"/>
          </a:xfrm>
        </p:spPr>
        <p:txBody>
          <a:bodyPr>
            <a:normAutofit/>
          </a:bodyPr>
          <a:lstStyle/>
          <a:p>
            <a:r>
              <a:rPr lang="en-US" sz="2400" dirty="0"/>
              <a:t>Step 6 Calculate relative closeness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1529" y="2345343"/>
                <a:ext cx="3714751" cy="3279170"/>
              </a:xfrm>
            </p:spPr>
            <p:txBody>
              <a:bodyPr>
                <a:normAutofit/>
              </a:bodyPr>
              <a:lstStyle/>
              <a:p>
                <a:pPr marL="0" indent="0">
                  <a:buNone/>
                </a:pPr>
                <a:r>
                  <a:rPr lang="en-US" sz="1500" dirty="0"/>
                  <a:t>Calculate the relative closeness coefficient of each alternative:</a:t>
                </a:r>
              </a:p>
              <a:p>
                <a:pPr marL="0" indent="0">
                  <a:buNone/>
                </a:pPr>
                <a:endParaRPr lang="en-US" sz="1500" dirty="0"/>
              </a:p>
              <a:p>
                <a:pPr marL="0" indent="0">
                  <a:buNone/>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panose="02040503050406030204" pitchFamily="18" charset="0"/>
                            </a:rPr>
                            <m:t>𝑪</m:t>
                          </m:r>
                        </m:e>
                        <m:sub>
                          <m:r>
                            <a:rPr lang="en-US" sz="1500" b="1" i="1">
                              <a:latin typeface="Cambria Math" panose="02040503050406030204" pitchFamily="18" charset="0"/>
                            </a:rPr>
                            <m:t>𝒂</m:t>
                          </m:r>
                        </m:sub>
                      </m:sSub>
                      <m:r>
                        <a:rPr lang="en-US" sz="1500" b="1">
                          <a:latin typeface="Cambria Math" panose="02040503050406030204" pitchFamily="18" charset="0"/>
                        </a:rPr>
                        <m:t>=</m:t>
                      </m:r>
                      <m:f>
                        <m:fPr>
                          <m:ctrlPr>
                            <a:rPr lang="en-US" sz="1500" b="1" i="1">
                              <a:latin typeface="Cambria Math" panose="02040503050406030204" pitchFamily="18" charset="0"/>
                            </a:rPr>
                          </m:ctrlPr>
                        </m:fPr>
                        <m:num>
                          <m:sSubSup>
                            <m:sSubSupPr>
                              <m:ctrlPr>
                                <a:rPr lang="en-US" sz="1500" b="1" i="1">
                                  <a:latin typeface="Cambria Math" panose="02040503050406030204" pitchFamily="18" charset="0"/>
                                </a:rPr>
                              </m:ctrlPr>
                            </m:sSubSupPr>
                            <m:e>
                              <m:r>
                                <a:rPr lang="en-US" sz="1500" b="1" i="1">
                                  <a:latin typeface="Cambria Math" panose="02040503050406030204" pitchFamily="18" charset="0"/>
                                </a:rPr>
                                <m:t>𝒅</m:t>
                              </m:r>
                            </m:e>
                            <m:sub>
                              <m:r>
                                <a:rPr lang="en-US" sz="1500" b="1" i="1">
                                  <a:latin typeface="Cambria Math" panose="02040503050406030204" pitchFamily="18" charset="0"/>
                                </a:rPr>
                                <m:t>𝒂</m:t>
                              </m:r>
                            </m:sub>
                            <m:sup>
                              <m:r>
                                <a:rPr lang="en-US" sz="1500" b="1" i="1">
                                  <a:latin typeface="Cambria Math" panose="02040503050406030204" pitchFamily="18" charset="0"/>
                                </a:rPr>
                                <m:t>−</m:t>
                              </m:r>
                            </m:sup>
                          </m:sSubSup>
                        </m:num>
                        <m:den>
                          <m:sSubSup>
                            <m:sSubSupPr>
                              <m:ctrlPr>
                                <a:rPr lang="en-US" sz="1500" b="1" i="1">
                                  <a:latin typeface="Cambria Math" panose="02040503050406030204" pitchFamily="18" charset="0"/>
                                </a:rPr>
                              </m:ctrlPr>
                            </m:sSubSupPr>
                            <m:e>
                              <m:r>
                                <a:rPr lang="en-US" sz="1500" b="1" i="1">
                                  <a:latin typeface="Cambria Math" panose="02040503050406030204" pitchFamily="18" charset="0"/>
                                </a:rPr>
                                <m:t>𝒅</m:t>
                              </m:r>
                            </m:e>
                            <m:sub>
                              <m:r>
                                <a:rPr lang="en-US" sz="1500" b="1" i="1">
                                  <a:latin typeface="Cambria Math" panose="02040503050406030204" pitchFamily="18" charset="0"/>
                                </a:rPr>
                                <m:t>𝒂</m:t>
                              </m:r>
                            </m:sub>
                            <m:sup>
                              <m:r>
                                <a:rPr lang="en-US" sz="1500" b="1" i="1">
                                  <a:latin typeface="Cambria Math" panose="02040503050406030204" pitchFamily="18" charset="0"/>
                                </a:rPr>
                                <m:t>+</m:t>
                              </m:r>
                            </m:sup>
                          </m:sSubSup>
                          <m:r>
                            <a:rPr lang="en-US" sz="1500" b="1" i="1">
                              <a:latin typeface="Cambria Math" panose="02040503050406030204" pitchFamily="18" charset="0"/>
                            </a:rPr>
                            <m:t>+ </m:t>
                          </m:r>
                          <m:sSubSup>
                            <m:sSubSupPr>
                              <m:ctrlPr>
                                <a:rPr lang="en-US" sz="1500" b="1" i="1">
                                  <a:latin typeface="Cambria Math" panose="02040503050406030204" pitchFamily="18" charset="0"/>
                                </a:rPr>
                              </m:ctrlPr>
                            </m:sSubSupPr>
                            <m:e>
                              <m:r>
                                <a:rPr lang="en-US" sz="1500" b="1" i="1">
                                  <a:latin typeface="Cambria Math" panose="02040503050406030204" pitchFamily="18" charset="0"/>
                                </a:rPr>
                                <m:t>𝒅</m:t>
                              </m:r>
                            </m:e>
                            <m:sub>
                              <m:r>
                                <a:rPr lang="en-US" sz="1500" b="1" i="1">
                                  <a:latin typeface="Cambria Math" panose="02040503050406030204" pitchFamily="18" charset="0"/>
                                </a:rPr>
                                <m:t>𝒂</m:t>
                              </m:r>
                            </m:sub>
                            <m:sup>
                              <m:r>
                                <a:rPr lang="en-US" sz="1500" b="1" i="1">
                                  <a:latin typeface="Cambria Math" panose="02040503050406030204" pitchFamily="18" charset="0"/>
                                </a:rPr>
                                <m:t>−</m:t>
                              </m:r>
                            </m:sup>
                          </m:sSubSup>
                        </m:den>
                      </m:f>
                    </m:oMath>
                  </m:oMathPara>
                </a14:m>
                <a:endParaRPr lang="en-US" sz="1500" b="1" dirty="0"/>
              </a:p>
              <a:p>
                <a:pPr marL="0" indent="0">
                  <a:buNone/>
                </a:pPr>
                <a:r>
                  <a:rPr lang="en-US" sz="1500" dirty="0"/>
                  <a:t>where</a:t>
                </a:r>
              </a:p>
              <a:p>
                <a:pPr marL="0" indent="0">
                  <a:buNone/>
                </a:pPr>
                <a:r>
                  <a:rPr lang="en-US" sz="1500" i="1" dirty="0"/>
                  <a:t>C</a:t>
                </a:r>
                <a:r>
                  <a:rPr lang="en-US" sz="1500" i="1" baseline="-25000" dirty="0"/>
                  <a:t>a</a:t>
                </a:r>
                <a:r>
                  <a:rPr lang="en-US" sz="1500" dirty="0"/>
                  <a:t> 	relative closeness to the ideal solution</a:t>
                </a:r>
              </a:p>
              <a:p>
                <a:pPr marL="0" indent="0">
                  <a:buNone/>
                </a:pPr>
                <a:r>
                  <a:rPr lang="en-US" sz="1500" dirty="0"/>
                  <a:t>0 ≤ </a:t>
                </a:r>
                <a:r>
                  <a:rPr lang="en-US" sz="1500" i="1" dirty="0"/>
                  <a:t>C</a:t>
                </a:r>
                <a:r>
                  <a:rPr lang="en-US" sz="1500" i="1" baseline="-25000" dirty="0"/>
                  <a:t>a</a:t>
                </a:r>
                <a:r>
                  <a:rPr lang="en-US" sz="1500" dirty="0"/>
                  <a:t> ≤ 1, </a:t>
                </a:r>
                <a:r>
                  <a:rPr lang="en-US" sz="1500" i="1" dirty="0" err="1"/>
                  <a:t>i</a:t>
                </a:r>
                <a:r>
                  <a:rPr lang="en-US" sz="1500" dirty="0"/>
                  <a:t> = 1,2,…,</a:t>
                </a:r>
                <a:r>
                  <a:rPr lang="en-US" sz="1500" i="1" dirty="0"/>
                  <a:t>m</a:t>
                </a:r>
                <a:r>
                  <a:rPr lang="en-US" sz="1500" dirty="0"/>
                  <a:t>.</a:t>
                </a:r>
              </a:p>
              <a:p>
                <a:pPr marL="0" indent="0">
                  <a:buNone/>
                </a:pPr>
                <a:r>
                  <a:rPr lang="en-US" sz="1500" b="1" dirty="0"/>
                  <a:t>The closeness coefficient is always between 0 and 1, where 1 is preferred action. </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1529" y="2345343"/>
                <a:ext cx="3714751" cy="3279170"/>
              </a:xfrm>
              <a:blipFill>
                <a:blip r:embed="rId2"/>
                <a:stretch>
                  <a:fillRect l="-657" t="-1115" r="-328"/>
                </a:stretch>
              </a:blipFill>
            </p:spPr>
            <p:txBody>
              <a:bodyPr/>
              <a:lstStyle/>
              <a:p>
                <a:r>
                  <a:rPr lang="en-US">
                    <a:noFill/>
                  </a:rPr>
                  <a:t> </a:t>
                </a:r>
              </a:p>
            </p:txBody>
          </p:sp>
        </mc:Fallback>
      </mc:AlternateContent>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31</a:t>
            </a:fld>
            <a:endParaRPr lang="en-US"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nvGraphicFramePr>
            <p:xfrm>
              <a:off x="3080982" y="1714493"/>
              <a:ext cx="5679142" cy="1989543"/>
            </p:xfrm>
            <a:graphic>
              <a:graphicData uri="http://schemas.openxmlformats.org/drawingml/2006/table">
                <a:tbl>
                  <a:tblPr/>
                  <a:tblGrid>
                    <a:gridCol w="306260">
                      <a:extLst>
                        <a:ext uri="{9D8B030D-6E8A-4147-A177-3AD203B41FA5}">
                          <a16:colId xmlns:a16="http://schemas.microsoft.com/office/drawing/2014/main" val="3307958838"/>
                        </a:ext>
                      </a:extLst>
                    </a:gridCol>
                    <a:gridCol w="1592003">
                      <a:extLst>
                        <a:ext uri="{9D8B030D-6E8A-4147-A177-3AD203B41FA5}">
                          <a16:colId xmlns:a16="http://schemas.microsoft.com/office/drawing/2014/main" val="3592261335"/>
                        </a:ext>
                      </a:extLst>
                    </a:gridCol>
                    <a:gridCol w="535081">
                      <a:extLst>
                        <a:ext uri="{9D8B030D-6E8A-4147-A177-3AD203B41FA5}">
                          <a16:colId xmlns:a16="http://schemas.microsoft.com/office/drawing/2014/main" val="42592778"/>
                        </a:ext>
                      </a:extLst>
                    </a:gridCol>
                    <a:gridCol w="946362">
                      <a:extLst>
                        <a:ext uri="{9D8B030D-6E8A-4147-A177-3AD203B41FA5}">
                          <a16:colId xmlns:a16="http://schemas.microsoft.com/office/drawing/2014/main" val="3282492390"/>
                        </a:ext>
                      </a:extLst>
                    </a:gridCol>
                    <a:gridCol w="986921">
                      <a:extLst>
                        <a:ext uri="{9D8B030D-6E8A-4147-A177-3AD203B41FA5}">
                          <a16:colId xmlns:a16="http://schemas.microsoft.com/office/drawing/2014/main" val="1315696117"/>
                        </a:ext>
                      </a:extLst>
                    </a:gridCol>
                    <a:gridCol w="1312515">
                      <a:extLst>
                        <a:ext uri="{9D8B030D-6E8A-4147-A177-3AD203B41FA5}">
                          <a16:colId xmlns:a16="http://schemas.microsoft.com/office/drawing/2014/main" val="1290624370"/>
                        </a:ext>
                      </a:extLst>
                    </a:gridCol>
                  </a:tblGrid>
                  <a:tr h="636571">
                    <a:tc>
                      <a:txBody>
                        <a:bodyPr/>
                        <a:lstStyle/>
                        <a:p>
                          <a:pPr algn="l" fontAlgn="b"/>
                          <a:r>
                            <a:rPr lang="lv-LV" sz="1400" b="0" i="0" u="none" strike="noStrike" dirty="0">
                              <a:solidFill>
                                <a:srgbClr val="000000"/>
                              </a:solidFill>
                              <a:effectLst/>
                              <a:latin typeface="Calibri" panose="020F0502020204030204" pitchFamily="34" charset="0"/>
                            </a:rPr>
                            <a:t> </a:t>
                          </a:r>
                        </a:p>
                      </a:txBody>
                      <a:tcPr marL="7144" marR="7144" marT="714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lv-LV" sz="1400" b="0" i="0" u="none" strike="noStrike" dirty="0">
                              <a:solidFill>
                                <a:srgbClr val="000000"/>
                              </a:solidFill>
                              <a:effectLst/>
                              <a:latin typeface="Calibri" panose="020F0502020204030204" pitchFamily="34" charset="0"/>
                            </a:rPr>
                            <a:t> </a:t>
                          </a:r>
                        </a:p>
                      </a:txBody>
                      <a:tcPr marL="7144" marR="7144" marT="7144"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lv-LV" sz="1400" b="1" i="0" u="none" strike="noStrike" dirty="0">
                              <a:solidFill>
                                <a:srgbClr val="000000"/>
                              </a:solidFill>
                              <a:effectLst/>
                              <a:latin typeface="Calibri" panose="020F0502020204030204" pitchFamily="34" charset="0"/>
                            </a:rPr>
                            <a:t> </a:t>
                          </a:r>
                        </a:p>
                      </a:txBody>
                      <a:tcPr marL="7144" marR="7144" marT="714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i="0" u="none" strike="noStrike" dirty="0">
                              <a:solidFill>
                                <a:srgbClr val="000000"/>
                              </a:solidFill>
                              <a:effectLst/>
                              <a:latin typeface="Calibri" panose="020F0502020204030204" pitchFamily="34" charset="0"/>
                            </a:rPr>
                            <a:t>Vilciens</a:t>
                          </a:r>
                        </a:p>
                      </a:txBody>
                      <a:tcPr marL="7144" marR="7144" marT="7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u="none" strike="noStrike" dirty="0">
                              <a:effectLst/>
                            </a:rPr>
                            <a:t>Autobuss</a:t>
                          </a:r>
                          <a:endParaRPr lang="lv-LV" sz="1400" b="1" i="1" u="none" strike="noStrike" dirty="0">
                            <a:solidFill>
                              <a:srgbClr val="000000"/>
                            </a:solidFill>
                            <a:effectLst/>
                            <a:latin typeface="Calibri" panose="020F0502020204030204" pitchFamily="34" charset="0"/>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i="1" u="none" strike="noStrike" dirty="0" err="1">
                              <a:solidFill>
                                <a:srgbClr val="000000"/>
                              </a:solidFill>
                              <a:effectLst/>
                              <a:latin typeface="Calibri" panose="020F0502020204030204" pitchFamily="34" charset="0"/>
                            </a:rPr>
                            <a:t>Baltic</a:t>
                          </a:r>
                          <a:r>
                            <a:rPr lang="lv-LV" sz="1400" b="1" i="1" u="none" strike="noStrike" dirty="0">
                              <a:solidFill>
                                <a:srgbClr val="000000"/>
                              </a:solidFill>
                              <a:effectLst/>
                              <a:latin typeface="Calibri" panose="020F0502020204030204" pitchFamily="34" charset="0"/>
                            </a:rPr>
                            <a:t> </a:t>
                          </a:r>
                          <a:r>
                            <a:rPr lang="lv-LV" sz="1400" b="1" i="1" u="none" strike="noStrike" dirty="0" err="1">
                              <a:solidFill>
                                <a:srgbClr val="000000"/>
                              </a:solidFill>
                              <a:effectLst/>
                              <a:latin typeface="Calibri" panose="020F0502020204030204" pitchFamily="34" charset="0"/>
                            </a:rPr>
                            <a:t>taxi</a:t>
                          </a:r>
                          <a:endParaRPr lang="lv-LV" sz="1400" b="1" i="1" u="none" strike="noStrike" dirty="0">
                            <a:solidFill>
                              <a:srgbClr val="000000"/>
                            </a:solidFill>
                            <a:effectLst/>
                            <a:latin typeface="Calibri" panose="020F0502020204030204" pitchFamily="34" charset="0"/>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382111"/>
                      </a:ext>
                    </a:extLst>
                  </a:tr>
                  <a:tr h="318286">
                    <a:tc gridSpan="3">
                      <a:txBody>
                        <a:bodyPr/>
                        <a:lstStyle/>
                        <a:p>
                          <a:pPr algn="r" fontAlgn="b"/>
                          <a14:m>
                            <m:oMath xmlns:m="http://schemas.openxmlformats.org/officeDocument/2006/math">
                              <m:sSubSup>
                                <m:sSubSupPr>
                                  <m:ctrlPr>
                                    <a:rPr lang="lv-LV" sz="1400" b="1" i="1" smtClean="0">
                                      <a:latin typeface="Cambria Math" panose="02040503050406030204" pitchFamily="18" charset="0"/>
                                    </a:rPr>
                                  </m:ctrlPr>
                                </m:sSubSupPr>
                                <m:e>
                                  <m:r>
                                    <a:rPr lang="lv-LV" sz="1400" b="1" i="1">
                                      <a:latin typeface="Cambria Math" panose="02040503050406030204" pitchFamily="18" charset="0"/>
                                    </a:rPr>
                                    <m:t>𝒅</m:t>
                                  </m:r>
                                </m:e>
                                <m:sub>
                                  <m:r>
                                    <a:rPr lang="lv-LV" sz="1400" b="1" i="1">
                                      <a:latin typeface="Cambria Math" panose="02040503050406030204" pitchFamily="18" charset="0"/>
                                    </a:rPr>
                                    <m:t>𝒂</m:t>
                                  </m:r>
                                </m:sub>
                                <m:sup>
                                  <m:r>
                                    <a:rPr lang="lv-LV" sz="1400" b="1" i="1">
                                      <a:latin typeface="Cambria Math" panose="02040503050406030204" pitchFamily="18" charset="0"/>
                                    </a:rPr>
                                    <m:t>+</m:t>
                                  </m:r>
                                </m:sup>
                              </m:sSubSup>
                            </m:oMath>
                          </a14:m>
                          <a:r>
                            <a:rPr lang="lv-LV" sz="1200" b="0" i="0" u="none" strike="noStrike" dirty="0" err="1">
                              <a:solidFill>
                                <a:srgbClr val="000000"/>
                              </a:solidFill>
                              <a:effectLst/>
                              <a:latin typeface="Calibri" panose="020F0502020204030204" pitchFamily="34" charset="0"/>
                            </a:rPr>
                            <a:t>(MAX</a:t>
                          </a:r>
                          <a:r>
                            <a:rPr lang="lv-LV" sz="1200" b="0" i="0" u="none" strike="noStrike" dirty="0">
                              <a:solidFill>
                                <a:srgbClr val="000000"/>
                              </a:solidFill>
                              <a:effectLst/>
                              <a:latin typeface="Calibri" panose="020F0502020204030204" pitchFamily="34" charset="0"/>
                            </a:rPr>
                            <a:t>)</a:t>
                          </a:r>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0.04</a:t>
                          </a: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0.07</a:t>
                          </a: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lv-LV" sz="1400" b="0" i="0" u="none" strike="noStrike">
                              <a:solidFill>
                                <a:srgbClr val="000000"/>
                              </a:solidFill>
                              <a:effectLst/>
                              <a:latin typeface="Calibri" panose="020F0502020204030204" pitchFamily="34" charset="0"/>
                            </a:rPr>
                            <a:t>0.59</a:t>
                          </a:r>
                          <a:endParaRPr lang="lv-LV" sz="14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38286668"/>
                      </a:ext>
                    </a:extLst>
                  </a:tr>
                  <a:tr h="318286">
                    <a:tc gridSpan="3">
                      <a:txBody>
                        <a:bodyPr/>
                        <a:lstStyle/>
                        <a:p>
                          <a:pPr algn="r" fontAlgn="b"/>
                          <a14:m>
                            <m:oMath xmlns:m="http://schemas.openxmlformats.org/officeDocument/2006/math">
                              <m:sSubSup>
                                <m:sSubSupPr>
                                  <m:ctrlPr>
                                    <a:rPr lang="lv-LV" sz="1400" b="1" i="1" smtClean="0">
                                      <a:latin typeface="Cambria Math" panose="02040503050406030204" pitchFamily="18" charset="0"/>
                                    </a:rPr>
                                  </m:ctrlPr>
                                </m:sSubSupPr>
                                <m:e>
                                  <m:r>
                                    <a:rPr lang="lv-LV" sz="1400" b="1" i="1">
                                      <a:latin typeface="Cambria Math" panose="02040503050406030204" pitchFamily="18" charset="0"/>
                                    </a:rPr>
                                    <m:t> </m:t>
                                  </m:r>
                                  <m:r>
                                    <a:rPr lang="lv-LV" sz="1400" b="1" i="1">
                                      <a:latin typeface="Cambria Math" panose="02040503050406030204" pitchFamily="18" charset="0"/>
                                    </a:rPr>
                                    <m:t>𝒅</m:t>
                                  </m:r>
                                </m:e>
                                <m:sub>
                                  <m:r>
                                    <a:rPr lang="lv-LV" sz="1400" b="1" i="1">
                                      <a:latin typeface="Cambria Math" panose="02040503050406030204" pitchFamily="18" charset="0"/>
                                    </a:rPr>
                                    <m:t>𝒂</m:t>
                                  </m:r>
                                </m:sub>
                                <m:sup>
                                  <m:r>
                                    <a:rPr lang="lv-LV" sz="1400" b="1" i="1">
                                      <a:latin typeface="Cambria Math" panose="02040503050406030204" pitchFamily="18" charset="0"/>
                                    </a:rPr>
                                    <m:t>−</m:t>
                                  </m:r>
                                </m:sup>
                              </m:sSubSup>
                            </m:oMath>
                          </a14:m>
                          <a:r>
                            <a:rPr lang="lv-LV" sz="1200" b="0" i="0" u="none" strike="noStrike" dirty="0" err="1">
                              <a:solidFill>
                                <a:srgbClr val="000000"/>
                              </a:solidFill>
                              <a:effectLst/>
                              <a:latin typeface="Calibri" panose="020F0502020204030204" pitchFamily="34" charset="0"/>
                            </a:rPr>
                            <a:t>(MIN</a:t>
                          </a:r>
                          <a:r>
                            <a:rPr lang="lv-LV" sz="1200" b="0" i="0" u="none" strike="noStrike" dirty="0">
                              <a:solidFill>
                                <a:srgbClr val="000000"/>
                              </a:solidFill>
                              <a:effectLst/>
                              <a:latin typeface="Calibri" panose="020F0502020204030204" pitchFamily="34" charset="0"/>
                            </a:rPr>
                            <a:t>)</a:t>
                          </a:r>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0.59</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0.57</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0.07</a:t>
                          </a:r>
                        </a:p>
                      </a:txBody>
                      <a:tcPr marL="7144" marR="7144" marT="7144"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2258857"/>
                      </a:ext>
                    </a:extLst>
                  </a:tr>
                  <a:tr h="318286">
                    <a:tc gridSpan="3">
                      <a:txBody>
                        <a:bodyPr/>
                        <a:lstStyle/>
                        <a:p>
                          <a:pPr algn="r" fontAlgn="b"/>
                          <a14:m>
                            <m:oMath xmlns:m="http://schemas.openxmlformats.org/officeDocument/2006/math">
                              <m:sSubSup>
                                <m:sSubSupPr>
                                  <m:ctrlPr>
                                    <a:rPr lang="lv-LV" sz="1400" b="1" i="1" smtClean="0">
                                      <a:latin typeface="Cambria Math" panose="02040503050406030204" pitchFamily="18" charset="0"/>
                                    </a:rPr>
                                  </m:ctrlPr>
                                </m:sSubSupPr>
                                <m:e>
                                  <m:r>
                                    <a:rPr lang="lv-LV" sz="1400" b="1" i="1">
                                      <a:latin typeface="Cambria Math" panose="02040503050406030204" pitchFamily="18" charset="0"/>
                                    </a:rPr>
                                    <m:t>𝒅</m:t>
                                  </m:r>
                                </m:e>
                                <m:sub>
                                  <m:r>
                                    <a:rPr lang="lv-LV" sz="1400" b="1" i="1">
                                      <a:latin typeface="Cambria Math" panose="02040503050406030204" pitchFamily="18" charset="0"/>
                                    </a:rPr>
                                    <m:t>𝒂</m:t>
                                  </m:r>
                                </m:sub>
                                <m:sup>
                                  <m:r>
                                    <a:rPr lang="lv-LV" sz="1400" b="1" i="1">
                                      <a:latin typeface="Cambria Math" panose="02040503050406030204" pitchFamily="18" charset="0"/>
                                    </a:rPr>
                                    <m:t>+</m:t>
                                  </m:r>
                                </m:sup>
                              </m:sSubSup>
                            </m:oMath>
                          </a14:m>
                          <a:r>
                            <a:rPr lang="lv-LV" sz="1200" b="0" i="0" u="none" strike="noStrike" dirty="0" err="1">
                              <a:solidFill>
                                <a:srgbClr val="000000"/>
                              </a:solidFill>
                              <a:effectLst/>
                              <a:latin typeface="Calibri" panose="020F0502020204030204" pitchFamily="34" charset="0"/>
                            </a:rPr>
                            <a:t>(MAX</a:t>
                          </a:r>
                          <a:r>
                            <a:rPr lang="lv-LV" sz="1200" b="0" i="0" u="none" strike="noStrike" dirty="0">
                              <a:solidFill>
                                <a:srgbClr val="000000"/>
                              </a:solidFill>
                              <a:effectLst/>
                              <a:latin typeface="Calibri" panose="020F0502020204030204" pitchFamily="34" charset="0"/>
                            </a:rPr>
                            <a:t>) </a:t>
                          </a:r>
                          <a:r>
                            <a:rPr lang="lv-LV" sz="1400" b="0" i="0" u="none" strike="noStrike" dirty="0">
                              <a:solidFill>
                                <a:srgbClr val="000000"/>
                              </a:solidFill>
                              <a:effectLst/>
                              <a:latin typeface="Calibri" panose="020F0502020204030204" pitchFamily="34" charset="0"/>
                            </a:rPr>
                            <a:t>+ </a:t>
                          </a:r>
                          <a14:m>
                            <m:oMath xmlns:m="http://schemas.openxmlformats.org/officeDocument/2006/math">
                              <m:sSubSup>
                                <m:sSubSupPr>
                                  <m:ctrlPr>
                                    <a:rPr lang="lv-LV" sz="1400" b="1" i="1" smtClean="0">
                                      <a:latin typeface="Cambria Math" panose="02040503050406030204" pitchFamily="18" charset="0"/>
                                    </a:rPr>
                                  </m:ctrlPr>
                                </m:sSubSupPr>
                                <m:e>
                                  <m:r>
                                    <a:rPr lang="lv-LV" sz="1400" b="1" i="1">
                                      <a:latin typeface="Cambria Math" panose="02040503050406030204" pitchFamily="18" charset="0"/>
                                    </a:rPr>
                                    <m:t> </m:t>
                                  </m:r>
                                  <m:r>
                                    <a:rPr lang="lv-LV" sz="1400" b="1" i="1">
                                      <a:latin typeface="Cambria Math" panose="02040503050406030204" pitchFamily="18" charset="0"/>
                                    </a:rPr>
                                    <m:t>𝒅</m:t>
                                  </m:r>
                                </m:e>
                                <m:sub>
                                  <m:r>
                                    <a:rPr lang="lv-LV" sz="1400" b="1" i="1">
                                      <a:latin typeface="Cambria Math" panose="02040503050406030204" pitchFamily="18" charset="0"/>
                                    </a:rPr>
                                    <m:t>𝒂</m:t>
                                  </m:r>
                                </m:sub>
                                <m:sup>
                                  <m:r>
                                    <a:rPr lang="lv-LV" sz="1400" b="1" i="1">
                                      <a:latin typeface="Cambria Math" panose="02040503050406030204" pitchFamily="18" charset="0"/>
                                    </a:rPr>
                                    <m:t>−</m:t>
                                  </m:r>
                                </m:sup>
                              </m:sSubSup>
                              <m:r>
                                <a:rPr lang="lv-LV" sz="1400" b="1" i="1">
                                  <a:latin typeface="Cambria Math" panose="02040503050406030204" pitchFamily="18" charset="0"/>
                                </a:rPr>
                                <m:t> </m:t>
                              </m:r>
                            </m:oMath>
                          </a14:m>
                          <a:r>
                            <a:rPr lang="lv-LV" sz="1200" b="0" i="0" u="none" strike="noStrike" dirty="0" err="1">
                              <a:solidFill>
                                <a:srgbClr val="000000"/>
                              </a:solidFill>
                              <a:effectLst/>
                              <a:latin typeface="Calibri" panose="020F0502020204030204" pitchFamily="34" charset="0"/>
                            </a:rPr>
                            <a:t>(MIN</a:t>
                          </a:r>
                          <a:r>
                            <a:rPr lang="lv-LV" sz="1200" b="0" i="0" u="none" strike="noStrike" dirty="0">
                              <a:solidFill>
                                <a:srgbClr val="000000"/>
                              </a:solidFill>
                              <a:effectLst/>
                              <a:latin typeface="Calibri" panose="020F0502020204030204" pitchFamily="34" charset="0"/>
                            </a:rPr>
                            <a:t>)</a:t>
                          </a:r>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0.63</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0.64</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0.65</a:t>
                          </a:r>
                        </a:p>
                      </a:txBody>
                      <a:tcPr marL="7144" marR="7144" marT="7144"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93048135"/>
                      </a:ext>
                    </a:extLst>
                  </a:tr>
                  <a:tr h="398114">
                    <a:tc gridSpan="3">
                      <a:txBody>
                        <a:bodyPr/>
                        <a:lstStyle/>
                        <a:p>
                          <a:pPr algn="r" fontAlgn="b"/>
                          <a14:m>
                            <m:oMath xmlns:m="http://schemas.openxmlformats.org/officeDocument/2006/math">
                              <m:sSub>
                                <m:sSubPr>
                                  <m:ctrlPr>
                                    <a:rPr lang="lv-LV" sz="1200" b="1" i="1" smtClean="0">
                                      <a:latin typeface="Cambria Math" panose="02040503050406030204" pitchFamily="18" charset="0"/>
                                    </a:rPr>
                                  </m:ctrlPr>
                                </m:sSubPr>
                                <m:e>
                                  <m:r>
                                    <a:rPr lang="lv-LV" sz="1200" b="1" i="1">
                                      <a:latin typeface="Cambria Math" panose="02040503050406030204" pitchFamily="18" charset="0"/>
                                    </a:rPr>
                                    <m:t>𝑪</m:t>
                                  </m:r>
                                </m:e>
                                <m:sub>
                                  <m:r>
                                    <a:rPr lang="lv-LV" sz="1200" b="1" i="1">
                                      <a:latin typeface="Cambria Math" panose="02040503050406030204" pitchFamily="18" charset="0"/>
                                    </a:rPr>
                                    <m:t>𝒂</m:t>
                                  </m:r>
                                </m:sub>
                              </m:sSub>
                              <m:sSubSup>
                                <m:sSubSupPr>
                                  <m:ctrlPr>
                                    <a:rPr lang="lv-LV" sz="1200" b="1" i="1" smtClean="0">
                                      <a:latin typeface="Cambria Math" panose="02040503050406030204" pitchFamily="18" charset="0"/>
                                    </a:rPr>
                                  </m:ctrlPr>
                                </m:sSubSupPr>
                                <m:e>
                                  <m:r>
                                    <a:rPr lang="lv-LV" sz="1200" b="1" i="1" smtClean="0">
                                      <a:latin typeface="Cambria Math" panose="02040503050406030204" pitchFamily="18" charset="0"/>
                                    </a:rPr>
                                    <m:t>=</m:t>
                                  </m:r>
                                  <m:r>
                                    <a:rPr lang="lv-LV" sz="1200" b="1" i="1">
                                      <a:latin typeface="Cambria Math" panose="02040503050406030204" pitchFamily="18" charset="0"/>
                                    </a:rPr>
                                    <m:t>𝒅</m:t>
                                  </m:r>
                                </m:e>
                                <m:sub>
                                  <m:r>
                                    <a:rPr lang="lv-LV" sz="1200" b="1" i="1">
                                      <a:latin typeface="Cambria Math" panose="02040503050406030204" pitchFamily="18" charset="0"/>
                                    </a:rPr>
                                    <m:t>𝒂</m:t>
                                  </m:r>
                                </m:sub>
                                <m:sup>
                                  <m:r>
                                    <a:rPr lang="lv-LV" sz="1200" b="1" i="1">
                                      <a:latin typeface="Cambria Math" panose="02040503050406030204" pitchFamily="18" charset="0"/>
                                    </a:rPr>
                                    <m:t>−</m:t>
                                  </m:r>
                                </m:sup>
                              </m:sSubSup>
                            </m:oMath>
                          </a14:m>
                          <a:r>
                            <a:rPr lang="lv-LV" sz="1100" b="0" i="0" u="none" strike="noStrike" dirty="0" err="1">
                              <a:solidFill>
                                <a:srgbClr val="000000"/>
                              </a:solidFill>
                              <a:effectLst/>
                              <a:latin typeface="Calibri" panose="020F0502020204030204" pitchFamily="34" charset="0"/>
                            </a:rPr>
                            <a:t>(MIN</a:t>
                          </a:r>
                          <a:r>
                            <a:rPr lang="lv-LV" sz="1200" b="0" i="0" u="none" strike="noStrike" dirty="0">
                              <a:solidFill>
                                <a:srgbClr val="000000"/>
                              </a:solidFill>
                              <a:effectLst/>
                              <a:latin typeface="Calibri" panose="020F0502020204030204" pitchFamily="34" charset="0"/>
                            </a:rPr>
                            <a:t>)</a:t>
                          </a:r>
                          <a:r>
                            <a:rPr lang="lv-LV" sz="1200" b="1" i="0" u="none" strike="noStrike" dirty="0">
                              <a:solidFill>
                                <a:srgbClr val="000000"/>
                              </a:solidFill>
                              <a:effectLst/>
                              <a:latin typeface="Calibri" panose="020F0502020204030204" pitchFamily="34" charset="0"/>
                            </a:rPr>
                            <a:t>/</a:t>
                          </a:r>
                          <a:r>
                            <a:rPr lang="lv-LV" sz="1200" b="0" i="0" u="none" strike="noStrike" dirty="0">
                              <a:solidFill>
                                <a:srgbClr val="000000"/>
                              </a:solidFill>
                              <a:effectLst/>
                              <a:latin typeface="Calibri" panose="020F0502020204030204" pitchFamily="34" charset="0"/>
                            </a:rPr>
                            <a:t>(</a:t>
                          </a:r>
                          <a14:m>
                            <m:oMath xmlns:m="http://schemas.openxmlformats.org/officeDocument/2006/math">
                              <m:sSubSup>
                                <m:sSubSupPr>
                                  <m:ctrlPr>
                                    <a:rPr lang="lv-LV" sz="1200" b="1" i="1" smtClean="0">
                                      <a:latin typeface="Cambria Math" panose="02040503050406030204" pitchFamily="18" charset="0"/>
                                    </a:rPr>
                                  </m:ctrlPr>
                                </m:sSubSupPr>
                                <m:e>
                                  <m:r>
                                    <a:rPr lang="lv-LV" sz="1200" b="1" i="1">
                                      <a:latin typeface="Cambria Math" panose="02040503050406030204" pitchFamily="18" charset="0"/>
                                    </a:rPr>
                                    <m:t>𝒅</m:t>
                                  </m:r>
                                </m:e>
                                <m:sub>
                                  <m:r>
                                    <a:rPr lang="lv-LV" sz="1200" b="1" i="1">
                                      <a:latin typeface="Cambria Math" panose="02040503050406030204" pitchFamily="18" charset="0"/>
                                    </a:rPr>
                                    <m:t>𝒂</m:t>
                                  </m:r>
                                </m:sub>
                                <m:sup>
                                  <m:r>
                                    <a:rPr lang="lv-LV" sz="1200" b="1" i="1">
                                      <a:latin typeface="Cambria Math" panose="02040503050406030204" pitchFamily="18" charset="0"/>
                                    </a:rPr>
                                    <m:t>+</m:t>
                                  </m:r>
                                </m:sup>
                              </m:sSubSup>
                            </m:oMath>
                          </a14:m>
                          <a:r>
                            <a:rPr lang="lv-LV" sz="1200" b="0" i="0" u="none" strike="noStrike" dirty="0">
                              <a:solidFill>
                                <a:srgbClr val="000000"/>
                              </a:solidFill>
                              <a:effectLst/>
                              <a:latin typeface="Calibri" panose="020F0502020204030204" pitchFamily="34" charset="0"/>
                            </a:rPr>
                            <a:t>(</a:t>
                          </a:r>
                          <a:r>
                            <a:rPr lang="lv-LV" sz="1100" b="0" i="0" u="none" strike="noStrike" dirty="0">
                              <a:solidFill>
                                <a:srgbClr val="000000"/>
                              </a:solidFill>
                              <a:effectLst/>
                              <a:latin typeface="Calibri" panose="020F0502020204030204" pitchFamily="34" charset="0"/>
                            </a:rPr>
                            <a:t>MAX</a:t>
                          </a:r>
                          <a:r>
                            <a:rPr lang="lv-LV" sz="1200" b="0" i="0" u="none" strike="noStrike" dirty="0">
                              <a:solidFill>
                                <a:srgbClr val="000000"/>
                              </a:solidFill>
                              <a:effectLst/>
                              <a:latin typeface="Calibri" panose="020F0502020204030204" pitchFamily="34" charset="0"/>
                            </a:rPr>
                            <a:t>) </a:t>
                          </a:r>
                          <a:r>
                            <a:rPr lang="lv-LV" sz="1200" b="1" i="0" u="none" strike="noStrike" dirty="0">
                              <a:solidFill>
                                <a:srgbClr val="000000"/>
                              </a:solidFill>
                              <a:effectLst/>
                              <a:latin typeface="Calibri" panose="020F0502020204030204" pitchFamily="34" charset="0"/>
                            </a:rPr>
                            <a:t>+</a:t>
                          </a:r>
                          <a14:m>
                            <m:oMath xmlns:m="http://schemas.openxmlformats.org/officeDocument/2006/math">
                              <m:sSubSup>
                                <m:sSubSupPr>
                                  <m:ctrlPr>
                                    <a:rPr lang="lv-LV" sz="1200" b="1" i="1" smtClean="0">
                                      <a:latin typeface="Cambria Math" panose="02040503050406030204" pitchFamily="18" charset="0"/>
                                    </a:rPr>
                                  </m:ctrlPr>
                                </m:sSubSupPr>
                                <m:e>
                                  <m:r>
                                    <a:rPr lang="lv-LV" sz="1200" b="1" i="1">
                                      <a:latin typeface="Cambria Math" panose="02040503050406030204" pitchFamily="18" charset="0"/>
                                    </a:rPr>
                                    <m:t> </m:t>
                                  </m:r>
                                  <m:r>
                                    <a:rPr lang="lv-LV" sz="1200" b="1" i="1">
                                      <a:latin typeface="Cambria Math" panose="02040503050406030204" pitchFamily="18" charset="0"/>
                                    </a:rPr>
                                    <m:t>𝒅</m:t>
                                  </m:r>
                                </m:e>
                                <m:sub>
                                  <m:r>
                                    <a:rPr lang="lv-LV" sz="1200" b="1" i="1">
                                      <a:latin typeface="Cambria Math" panose="02040503050406030204" pitchFamily="18" charset="0"/>
                                    </a:rPr>
                                    <m:t>𝒂</m:t>
                                  </m:r>
                                </m:sub>
                                <m:sup>
                                  <m:r>
                                    <a:rPr lang="lv-LV" sz="1200" b="1" i="1">
                                      <a:latin typeface="Cambria Math" panose="02040503050406030204" pitchFamily="18" charset="0"/>
                                    </a:rPr>
                                    <m:t>−</m:t>
                                  </m:r>
                                </m:sup>
                              </m:sSubSup>
                              <m:r>
                                <a:rPr lang="lv-LV" sz="1200" b="1" i="1">
                                  <a:latin typeface="Cambria Math" panose="02040503050406030204" pitchFamily="18" charset="0"/>
                                </a:rPr>
                                <m:t> </m:t>
                              </m:r>
                            </m:oMath>
                          </a14:m>
                          <a:r>
                            <a:rPr lang="lv-LV" sz="1200" b="0" i="0" u="none" strike="noStrike" dirty="0" err="1">
                              <a:solidFill>
                                <a:srgbClr val="000000"/>
                              </a:solidFill>
                              <a:effectLst/>
                              <a:latin typeface="Calibri" panose="020F0502020204030204" pitchFamily="34" charset="0"/>
                            </a:rPr>
                            <a:t>(</a:t>
                          </a:r>
                          <a:r>
                            <a:rPr lang="lv-LV" sz="1100" b="0" i="0" u="none" strike="noStrike" dirty="0" err="1">
                              <a:solidFill>
                                <a:srgbClr val="000000"/>
                              </a:solidFill>
                              <a:effectLst/>
                              <a:latin typeface="Calibri" panose="020F0502020204030204" pitchFamily="34" charset="0"/>
                            </a:rPr>
                            <a:t>MIN</a:t>
                          </a:r>
                          <a:r>
                            <a:rPr lang="lv-LV" sz="1200" b="0" i="0" u="none" strike="noStrike" dirty="0">
                              <a:solidFill>
                                <a:srgbClr val="000000"/>
                              </a:solidFill>
                              <a:effectLst/>
                              <a:latin typeface="Calibri" panose="020F0502020204030204" pitchFamily="34" charset="0"/>
                            </a:rPr>
                            <a:t>))</a:t>
                          </a:r>
                        </a:p>
                      </a:txBody>
                      <a:tcPr marL="7144" marR="7144" marT="7144" marB="0" anchor="b">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lv-LV"/>
                        </a:p>
                      </a:txBody>
                      <a:tcPr/>
                    </a:tc>
                    <a:tc hMerge="1">
                      <a:txBody>
                        <a:bodyPr/>
                        <a:lstStyle/>
                        <a:p>
                          <a:endParaRPr lang="lv-LV"/>
                        </a:p>
                      </a:txBody>
                      <a:tcPr/>
                    </a:tc>
                    <a:tc>
                      <a:txBody>
                        <a:bodyPr/>
                        <a:lstStyle/>
                        <a:p>
                          <a:pPr algn="ctr" fontAlgn="b"/>
                          <a:r>
                            <a:rPr lang="lv-LV" sz="1400" b="1" i="0" u="none" strike="noStrike" dirty="0">
                              <a:solidFill>
                                <a:srgbClr val="000000"/>
                              </a:solidFill>
                              <a:effectLst/>
                              <a:latin typeface="Calibri" panose="020F0502020204030204" pitchFamily="34" charset="0"/>
                            </a:rPr>
                            <a:t>0.94</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lv-LV" sz="1400" b="1" i="0" u="none" strike="noStrike" dirty="0">
                              <a:solidFill>
                                <a:srgbClr val="000000"/>
                              </a:solidFill>
                              <a:effectLst/>
                              <a:latin typeface="Calibri" panose="020F0502020204030204" pitchFamily="34" charset="0"/>
                            </a:rPr>
                            <a:t>0.89</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lv-LV" sz="1400" b="1" i="0" u="none" strike="noStrike" dirty="0">
                              <a:solidFill>
                                <a:srgbClr val="000000"/>
                              </a:solidFill>
                              <a:effectLst/>
                              <a:latin typeface="Calibri" panose="020F0502020204030204" pitchFamily="34" charset="0"/>
                            </a:rPr>
                            <a:t>0.10</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7109415"/>
                      </a:ext>
                    </a:extLst>
                  </a:tr>
                </a:tbl>
              </a:graphicData>
            </a:graphic>
          </p:graphicFrame>
        </mc:Choice>
        <mc:Fallback xmlns="">
          <p:graphicFrame>
            <p:nvGraphicFramePr>
              <p:cNvPr id="7" name="Table 6"/>
              <p:cNvGraphicFramePr>
                <a:graphicFrameLocks noGrp="1"/>
              </p:cNvGraphicFramePr>
              <p:nvPr/>
            </p:nvGraphicFramePr>
            <p:xfrm>
              <a:off x="3080982" y="1714493"/>
              <a:ext cx="5679142" cy="1989543"/>
            </p:xfrm>
            <a:graphic>
              <a:graphicData uri="http://schemas.openxmlformats.org/drawingml/2006/table">
                <a:tbl>
                  <a:tblPr/>
                  <a:tblGrid>
                    <a:gridCol w="306260">
                      <a:extLst>
                        <a:ext uri="{9D8B030D-6E8A-4147-A177-3AD203B41FA5}">
                          <a16:colId xmlns:a16="http://schemas.microsoft.com/office/drawing/2014/main" val="3307958838"/>
                        </a:ext>
                      </a:extLst>
                    </a:gridCol>
                    <a:gridCol w="1592003">
                      <a:extLst>
                        <a:ext uri="{9D8B030D-6E8A-4147-A177-3AD203B41FA5}">
                          <a16:colId xmlns:a16="http://schemas.microsoft.com/office/drawing/2014/main" val="3592261335"/>
                        </a:ext>
                      </a:extLst>
                    </a:gridCol>
                    <a:gridCol w="535081">
                      <a:extLst>
                        <a:ext uri="{9D8B030D-6E8A-4147-A177-3AD203B41FA5}">
                          <a16:colId xmlns:a16="http://schemas.microsoft.com/office/drawing/2014/main" val="42592778"/>
                        </a:ext>
                      </a:extLst>
                    </a:gridCol>
                    <a:gridCol w="946362">
                      <a:extLst>
                        <a:ext uri="{9D8B030D-6E8A-4147-A177-3AD203B41FA5}">
                          <a16:colId xmlns:a16="http://schemas.microsoft.com/office/drawing/2014/main" val="3282492390"/>
                        </a:ext>
                      </a:extLst>
                    </a:gridCol>
                    <a:gridCol w="986921">
                      <a:extLst>
                        <a:ext uri="{9D8B030D-6E8A-4147-A177-3AD203B41FA5}">
                          <a16:colId xmlns:a16="http://schemas.microsoft.com/office/drawing/2014/main" val="1315696117"/>
                        </a:ext>
                      </a:extLst>
                    </a:gridCol>
                    <a:gridCol w="1312515">
                      <a:extLst>
                        <a:ext uri="{9D8B030D-6E8A-4147-A177-3AD203B41FA5}">
                          <a16:colId xmlns:a16="http://schemas.microsoft.com/office/drawing/2014/main" val="1290624370"/>
                        </a:ext>
                      </a:extLst>
                    </a:gridCol>
                  </a:tblGrid>
                  <a:tr h="636571">
                    <a:tc>
                      <a:txBody>
                        <a:bodyPr/>
                        <a:lstStyle/>
                        <a:p>
                          <a:pPr algn="l" fontAlgn="b"/>
                          <a:r>
                            <a:rPr lang="lv-LV" sz="1400" b="0" i="0" u="none" strike="noStrike" dirty="0">
                              <a:solidFill>
                                <a:srgbClr val="000000"/>
                              </a:solidFill>
                              <a:effectLst/>
                              <a:latin typeface="Calibri" panose="020F0502020204030204" pitchFamily="34" charset="0"/>
                            </a:rPr>
                            <a:t> </a:t>
                          </a:r>
                        </a:p>
                      </a:txBody>
                      <a:tcPr marL="7144" marR="7144" marT="7144"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lv-LV" sz="1400" b="0" i="0" u="none" strike="noStrike" dirty="0">
                              <a:solidFill>
                                <a:srgbClr val="000000"/>
                              </a:solidFill>
                              <a:effectLst/>
                              <a:latin typeface="Calibri" panose="020F0502020204030204" pitchFamily="34" charset="0"/>
                            </a:rPr>
                            <a:t> </a:t>
                          </a:r>
                        </a:p>
                      </a:txBody>
                      <a:tcPr marL="7144" marR="7144" marT="7144"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r>
                            <a:rPr lang="lv-LV" sz="1400" b="1" i="0" u="none" strike="noStrike" dirty="0">
                              <a:solidFill>
                                <a:srgbClr val="000000"/>
                              </a:solidFill>
                              <a:effectLst/>
                              <a:latin typeface="Calibri" panose="020F0502020204030204" pitchFamily="34" charset="0"/>
                            </a:rPr>
                            <a:t> </a:t>
                          </a:r>
                        </a:p>
                      </a:txBody>
                      <a:tcPr marL="7144" marR="7144" marT="7144"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i="0" u="none" strike="noStrike" dirty="0">
                              <a:solidFill>
                                <a:srgbClr val="000000"/>
                              </a:solidFill>
                              <a:effectLst/>
                              <a:latin typeface="Calibri" panose="020F0502020204030204" pitchFamily="34" charset="0"/>
                            </a:rPr>
                            <a:t>Vilciens</a:t>
                          </a:r>
                        </a:p>
                      </a:txBody>
                      <a:tcPr marL="7144" marR="7144" marT="7144"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u="none" strike="noStrike" dirty="0">
                              <a:effectLst/>
                            </a:rPr>
                            <a:t>Autobuss</a:t>
                          </a:r>
                          <a:endParaRPr lang="lv-LV" sz="1400" b="1" i="1" u="none" strike="noStrike" dirty="0">
                            <a:solidFill>
                              <a:srgbClr val="000000"/>
                            </a:solidFill>
                            <a:effectLst/>
                            <a:latin typeface="Calibri" panose="020F0502020204030204" pitchFamily="34" charset="0"/>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v-LV" sz="1400" b="1" i="1" u="none" strike="noStrike" dirty="0" err="1">
                              <a:solidFill>
                                <a:srgbClr val="000000"/>
                              </a:solidFill>
                              <a:effectLst/>
                              <a:latin typeface="Calibri" panose="020F0502020204030204" pitchFamily="34" charset="0"/>
                            </a:rPr>
                            <a:t>Baltic</a:t>
                          </a:r>
                          <a:r>
                            <a:rPr lang="lv-LV" sz="1400" b="1" i="1" u="none" strike="noStrike" dirty="0">
                              <a:solidFill>
                                <a:srgbClr val="000000"/>
                              </a:solidFill>
                              <a:effectLst/>
                              <a:latin typeface="Calibri" panose="020F0502020204030204" pitchFamily="34" charset="0"/>
                            </a:rPr>
                            <a:t> </a:t>
                          </a:r>
                          <a:r>
                            <a:rPr lang="lv-LV" sz="1400" b="1" i="1" u="none" strike="noStrike" dirty="0" err="1">
                              <a:solidFill>
                                <a:srgbClr val="000000"/>
                              </a:solidFill>
                              <a:effectLst/>
                              <a:latin typeface="Calibri" panose="020F0502020204030204" pitchFamily="34" charset="0"/>
                            </a:rPr>
                            <a:t>taxi</a:t>
                          </a:r>
                          <a:endParaRPr lang="lv-LV" sz="1400" b="1" i="1" u="none" strike="noStrike" dirty="0">
                            <a:solidFill>
                              <a:srgbClr val="000000"/>
                            </a:solidFill>
                            <a:effectLst/>
                            <a:latin typeface="Calibri" panose="020F0502020204030204" pitchFamily="34" charset="0"/>
                          </a:endParaRPr>
                        </a:p>
                      </a:txBody>
                      <a:tcPr marL="7144" marR="7144" marT="7144"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2382111"/>
                      </a:ext>
                    </a:extLst>
                  </a:tr>
                  <a:tr h="318286">
                    <a:tc gridSpan="3">
                      <a:txBody>
                        <a:bodyPr/>
                        <a:lstStyle/>
                        <a:p>
                          <a:endParaRPr lang="en-US"/>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blipFill>
                          <a:blip r:embed="rId3"/>
                          <a:stretch>
                            <a:fillRect t="-201923" r="-133500" b="-361538"/>
                          </a:stretch>
                        </a:blipFill>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0.04</a:t>
                          </a: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0.07</a:t>
                          </a: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lv-LV" sz="1400" b="0" i="0" u="none" strike="noStrike">
                              <a:solidFill>
                                <a:srgbClr val="000000"/>
                              </a:solidFill>
                              <a:effectLst/>
                              <a:latin typeface="Calibri" panose="020F0502020204030204" pitchFamily="34" charset="0"/>
                            </a:rPr>
                            <a:t>0.59</a:t>
                          </a:r>
                          <a:endParaRPr lang="lv-LV" sz="14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438286668"/>
                      </a:ext>
                    </a:extLst>
                  </a:tr>
                  <a:tr h="318286">
                    <a:tc gridSpan="3">
                      <a:txBody>
                        <a:bodyPr/>
                        <a:lstStyle/>
                        <a:p>
                          <a:endParaRPr lang="en-US"/>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blipFill>
                          <a:blip r:embed="rId3"/>
                          <a:stretch>
                            <a:fillRect t="-301923" r="-133500" b="-261538"/>
                          </a:stretch>
                        </a:blipFill>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0.59</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0.57</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0.07</a:t>
                          </a:r>
                        </a:p>
                      </a:txBody>
                      <a:tcPr marL="7144" marR="7144" marT="7144"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2258857"/>
                      </a:ext>
                    </a:extLst>
                  </a:tr>
                  <a:tr h="318286">
                    <a:tc gridSpan="3">
                      <a:txBody>
                        <a:bodyPr/>
                        <a:lstStyle/>
                        <a:p>
                          <a:endParaRPr lang="en-US"/>
                        </a:p>
                      </a:txBody>
                      <a:tcPr marL="7144" marR="7144" marT="7144" marB="0" anchor="b">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blipFill>
                          <a:blip r:embed="rId3"/>
                          <a:stretch>
                            <a:fillRect t="-394340" r="-133500" b="-156604"/>
                          </a:stretch>
                        </a:blipFill>
                      </a:tcPr>
                    </a:tc>
                    <a:tc hMerge="1">
                      <a:txBody>
                        <a:bodyPr/>
                        <a:lstStyle/>
                        <a:p>
                          <a:endParaRPr lang="lv-LV"/>
                        </a:p>
                      </a:txBody>
                      <a:tcPr/>
                    </a:tc>
                    <a:tc hMerge="1">
                      <a:txBody>
                        <a:bodyPr/>
                        <a:lstStyle/>
                        <a:p>
                          <a:endParaRPr lang="lv-LV"/>
                        </a:p>
                      </a:txBody>
                      <a:tcPr/>
                    </a:tc>
                    <a:tc>
                      <a:txBody>
                        <a:bodyPr/>
                        <a:lstStyle/>
                        <a:p>
                          <a:pPr algn="ctr" fontAlgn="b"/>
                          <a:r>
                            <a:rPr lang="lv-LV" sz="1400" b="0" i="0" u="none" strike="noStrike" dirty="0">
                              <a:solidFill>
                                <a:srgbClr val="000000"/>
                              </a:solidFill>
                              <a:effectLst/>
                              <a:latin typeface="Calibri" panose="020F0502020204030204" pitchFamily="34" charset="0"/>
                            </a:rPr>
                            <a:t>0.63</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0.64</a:t>
                          </a:r>
                        </a:p>
                      </a:txBody>
                      <a:tcPr marL="7144" marR="7144" marT="7144"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lv-LV" sz="1400" b="0" i="0" u="none" strike="noStrike" dirty="0">
                              <a:solidFill>
                                <a:srgbClr val="000000"/>
                              </a:solidFill>
                              <a:effectLst/>
                              <a:latin typeface="Calibri" panose="020F0502020204030204" pitchFamily="34" charset="0"/>
                            </a:rPr>
                            <a:t>0.65</a:t>
                          </a:r>
                        </a:p>
                      </a:txBody>
                      <a:tcPr marL="7144" marR="7144" marT="7144"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93048135"/>
                      </a:ext>
                    </a:extLst>
                  </a:tr>
                  <a:tr h="398114">
                    <a:tc gridSpan="3">
                      <a:txBody>
                        <a:bodyPr/>
                        <a:lstStyle/>
                        <a:p>
                          <a:endParaRPr lang="en-US"/>
                        </a:p>
                      </a:txBody>
                      <a:tcPr marL="7144" marR="7144" marT="7144" marB="0" anchor="b">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t="-403077" r="-133500" b="-27692"/>
                          </a:stretch>
                        </a:blipFill>
                      </a:tcPr>
                    </a:tc>
                    <a:tc hMerge="1">
                      <a:txBody>
                        <a:bodyPr/>
                        <a:lstStyle/>
                        <a:p>
                          <a:endParaRPr lang="lv-LV"/>
                        </a:p>
                      </a:txBody>
                      <a:tcPr/>
                    </a:tc>
                    <a:tc hMerge="1">
                      <a:txBody>
                        <a:bodyPr/>
                        <a:lstStyle/>
                        <a:p>
                          <a:endParaRPr lang="lv-LV"/>
                        </a:p>
                      </a:txBody>
                      <a:tcPr/>
                    </a:tc>
                    <a:tc>
                      <a:txBody>
                        <a:bodyPr/>
                        <a:lstStyle/>
                        <a:p>
                          <a:pPr algn="ctr" fontAlgn="b"/>
                          <a:r>
                            <a:rPr lang="lv-LV" sz="1400" b="1" i="0" u="none" strike="noStrike" dirty="0">
                              <a:solidFill>
                                <a:srgbClr val="000000"/>
                              </a:solidFill>
                              <a:effectLst/>
                              <a:latin typeface="Calibri" panose="020F0502020204030204" pitchFamily="34" charset="0"/>
                            </a:rPr>
                            <a:t>0.94</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lv-LV" sz="1400" b="1" i="0" u="none" strike="noStrike" dirty="0">
                              <a:solidFill>
                                <a:srgbClr val="000000"/>
                              </a:solidFill>
                              <a:effectLst/>
                              <a:latin typeface="Calibri" panose="020F0502020204030204" pitchFamily="34" charset="0"/>
                            </a:rPr>
                            <a:t>0.89</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lv-LV" sz="1400" b="1" i="0" u="none" strike="noStrike" dirty="0">
                              <a:solidFill>
                                <a:srgbClr val="000000"/>
                              </a:solidFill>
                              <a:effectLst/>
                              <a:latin typeface="Calibri" panose="020F0502020204030204" pitchFamily="34" charset="0"/>
                            </a:rPr>
                            <a:t>0.10</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7109415"/>
                      </a:ext>
                    </a:extLst>
                  </a:tr>
                </a:tbl>
              </a:graphicData>
            </a:graphic>
          </p:graphicFrame>
        </mc:Fallback>
      </mc:AlternateContent>
      <p:sp>
        <p:nvSpPr>
          <p:cNvPr id="10" name="TextBox 9"/>
          <p:cNvSpPr txBox="1"/>
          <p:nvPr/>
        </p:nvSpPr>
        <p:spPr>
          <a:xfrm>
            <a:off x="7879141" y="992595"/>
            <a:ext cx="1064786" cy="300082"/>
          </a:xfrm>
          <a:prstGeom prst="rect">
            <a:avLst/>
          </a:prstGeom>
          <a:solidFill>
            <a:srgbClr val="FFFF00"/>
          </a:solidFill>
        </p:spPr>
        <p:txBody>
          <a:bodyPr wrap="square" rtlCol="0">
            <a:spAutoFit/>
          </a:bodyPr>
          <a:lstStyle/>
          <a:p>
            <a:r>
              <a:rPr lang="en-US" sz="1350" b="1" i="1" dirty="0"/>
              <a:t>TOPSIS</a:t>
            </a:r>
          </a:p>
        </p:txBody>
      </p:sp>
      <p:graphicFrame>
        <p:nvGraphicFramePr>
          <p:cNvPr id="11" name="Chart 10"/>
          <p:cNvGraphicFramePr>
            <a:graphicFrameLocks/>
          </p:cNvGraphicFramePr>
          <p:nvPr/>
        </p:nvGraphicFramePr>
        <p:xfrm>
          <a:off x="4810836" y="3727761"/>
          <a:ext cx="3704514" cy="2057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7663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089322" cy="318440"/>
          </a:xfrm>
        </p:spPr>
        <p:txBody>
          <a:bodyPr>
            <a:normAutofit fontScale="90000"/>
          </a:bodyPr>
          <a:lstStyle/>
          <a:p>
            <a:r>
              <a:rPr lang="en-US" sz="2100" dirty="0"/>
              <a:t>Step 7 Sensitivity analysis</a:t>
            </a:r>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32</a:t>
            </a:fld>
            <a:endParaRPr lang="en-US" dirty="0"/>
          </a:p>
        </p:txBody>
      </p:sp>
      <p:sp>
        <p:nvSpPr>
          <p:cNvPr id="11" name="TextBox 10"/>
          <p:cNvSpPr txBox="1"/>
          <p:nvPr/>
        </p:nvSpPr>
        <p:spPr>
          <a:xfrm>
            <a:off x="628650" y="2303551"/>
            <a:ext cx="1705118" cy="276999"/>
          </a:xfrm>
          <a:prstGeom prst="rect">
            <a:avLst/>
          </a:prstGeom>
          <a:noFill/>
        </p:spPr>
        <p:txBody>
          <a:bodyPr wrap="square" rtlCol="0">
            <a:spAutoFit/>
          </a:bodyPr>
          <a:lstStyle/>
          <a:p>
            <a:r>
              <a:rPr lang="en-US" sz="1200" i="1" dirty="0"/>
              <a:t>W</a:t>
            </a:r>
            <a:r>
              <a:rPr lang="lv-LV" sz="1200" i="1" dirty="0"/>
              <a:t>’</a:t>
            </a:r>
            <a:r>
              <a:rPr lang="en-US" sz="1200" i="1" baseline="-25000" dirty="0"/>
              <a:t>k1</a:t>
            </a:r>
            <a:r>
              <a:rPr lang="en-US" sz="1200" i="1" dirty="0"/>
              <a:t> = </a:t>
            </a:r>
            <a:r>
              <a:rPr lang="en-US" sz="1200" i="1" dirty="0" err="1"/>
              <a:t>ß</a:t>
            </a:r>
            <a:r>
              <a:rPr lang="en-US" sz="1200" i="1" baseline="-25000" dirty="0" err="1"/>
              <a:t>k</a:t>
            </a:r>
            <a:r>
              <a:rPr lang="en-US" sz="1200" i="1" dirty="0"/>
              <a:t>*w’,</a:t>
            </a:r>
            <a:r>
              <a:rPr lang="lv-LV" sz="900" i="1" dirty="0"/>
              <a:t>k=1,2,3…n</a:t>
            </a:r>
            <a:r>
              <a:rPr lang="en-US" sz="900" i="1" dirty="0"/>
              <a:t> </a:t>
            </a:r>
          </a:p>
        </p:txBody>
      </p:sp>
      <p:sp>
        <p:nvSpPr>
          <p:cNvPr id="12" name="TextBox 11"/>
          <p:cNvSpPr txBox="1"/>
          <p:nvPr/>
        </p:nvSpPr>
        <p:spPr>
          <a:xfrm>
            <a:off x="1985749" y="2234300"/>
            <a:ext cx="6383968" cy="415498"/>
          </a:xfrm>
          <a:prstGeom prst="rect">
            <a:avLst/>
          </a:prstGeom>
          <a:noFill/>
        </p:spPr>
        <p:txBody>
          <a:bodyPr wrap="square" rtlCol="0">
            <a:spAutoFit/>
          </a:bodyPr>
          <a:lstStyle/>
          <a:p>
            <a:r>
              <a:rPr lang="en-US" sz="1050" i="1" dirty="0"/>
              <a:t>w</a:t>
            </a:r>
            <a:r>
              <a:rPr lang="en-US" sz="1050" i="1" baseline="-25000" dirty="0"/>
              <a:t>k1</a:t>
            </a:r>
            <a:r>
              <a:rPr lang="en-US" sz="1050" dirty="0"/>
              <a:t> – weight being imposed a disturbance</a:t>
            </a:r>
          </a:p>
          <a:p>
            <a:r>
              <a:rPr lang="en-US" sz="1050" i="1" dirty="0" err="1"/>
              <a:t>ß</a:t>
            </a:r>
            <a:r>
              <a:rPr lang="en-US" sz="1050" i="1" baseline="-25000" dirty="0" err="1"/>
              <a:t>k</a:t>
            </a:r>
            <a:r>
              <a:rPr lang="en-US" sz="1050" i="1" baseline="-25000" dirty="0"/>
              <a:t> –</a:t>
            </a:r>
            <a:r>
              <a:rPr lang="en-US" sz="1050" i="1" dirty="0"/>
              <a:t> </a:t>
            </a:r>
            <a:r>
              <a:rPr lang="en-US" sz="1050" dirty="0"/>
              <a:t>this variable is defined as the unitary variation ratio of </a:t>
            </a:r>
            <a:r>
              <a:rPr lang="en-US" sz="1050" i="1" dirty="0" err="1"/>
              <a:t>w</a:t>
            </a:r>
            <a:r>
              <a:rPr lang="en-US" sz="1050" i="1" baseline="-25000" dirty="0" err="1"/>
              <a:t>k</a:t>
            </a:r>
            <a:r>
              <a:rPr lang="en-US" sz="1050" i="1" baseline="-25000" dirty="0"/>
              <a:t> </a:t>
            </a:r>
            <a:r>
              <a:rPr lang="en-US" sz="1050" i="1" dirty="0"/>
              <a:t> after disturbance</a:t>
            </a:r>
          </a:p>
        </p:txBody>
      </p:sp>
      <p:sp>
        <p:nvSpPr>
          <p:cNvPr id="17" name="TextBox 16"/>
          <p:cNvSpPr txBox="1"/>
          <p:nvPr/>
        </p:nvSpPr>
        <p:spPr>
          <a:xfrm>
            <a:off x="7837324" y="992594"/>
            <a:ext cx="1064786" cy="300082"/>
          </a:xfrm>
          <a:prstGeom prst="rect">
            <a:avLst/>
          </a:prstGeom>
          <a:solidFill>
            <a:srgbClr val="FFFF00"/>
          </a:solidFill>
        </p:spPr>
        <p:txBody>
          <a:bodyPr wrap="square" rtlCol="0">
            <a:spAutoFit/>
          </a:bodyPr>
          <a:lstStyle/>
          <a:p>
            <a:r>
              <a:rPr lang="en-US" sz="1350" b="1" i="1" dirty="0"/>
              <a:t>TOPSIS</a:t>
            </a:r>
          </a:p>
        </p:txBody>
      </p:sp>
      <p:sp>
        <p:nvSpPr>
          <p:cNvPr id="7" name="Rectangle 6"/>
          <p:cNvSpPr/>
          <p:nvPr/>
        </p:nvSpPr>
        <p:spPr>
          <a:xfrm>
            <a:off x="550812" y="1630150"/>
            <a:ext cx="7635912" cy="715581"/>
          </a:xfrm>
          <a:prstGeom prst="rect">
            <a:avLst/>
          </a:prstGeom>
        </p:spPr>
        <p:txBody>
          <a:bodyPr wrap="square">
            <a:spAutoFit/>
          </a:bodyPr>
          <a:lstStyle/>
          <a:p>
            <a:r>
              <a:rPr lang="en-US" sz="1350" dirty="0"/>
              <a:t>In order to check the influence of attribute distributions on the results of the TOPSIS method, the significances of equal size attributes are chosen</a:t>
            </a:r>
          </a:p>
          <a:p>
            <a:r>
              <a:rPr lang="en-US" sz="1350" dirty="0"/>
              <a:t>Initial weights are considered as </a:t>
            </a:r>
            <a:r>
              <a:rPr lang="en-US" sz="1350" i="1" dirty="0"/>
              <a:t>w’=1/n </a:t>
            </a:r>
            <a:r>
              <a:rPr lang="en-US" sz="1350" dirty="0"/>
              <a:t>(where </a:t>
            </a:r>
            <a:r>
              <a:rPr lang="en-US" sz="1350" i="1" dirty="0"/>
              <a:t>n</a:t>
            </a:r>
            <a:r>
              <a:rPr lang="en-US" sz="1350" dirty="0"/>
              <a:t> = number of parameters selected for assessment)</a:t>
            </a:r>
          </a:p>
        </p:txBody>
      </p:sp>
      <p:graphicFrame>
        <p:nvGraphicFramePr>
          <p:cNvPr id="8" name="Table 7"/>
          <p:cNvGraphicFramePr>
            <a:graphicFrameLocks noGrp="1"/>
          </p:cNvGraphicFramePr>
          <p:nvPr/>
        </p:nvGraphicFramePr>
        <p:xfrm>
          <a:off x="550812" y="3026173"/>
          <a:ext cx="7964539" cy="2871554"/>
        </p:xfrm>
        <a:graphic>
          <a:graphicData uri="http://schemas.openxmlformats.org/drawingml/2006/table">
            <a:tbl>
              <a:tblPr/>
              <a:tblGrid>
                <a:gridCol w="1153083">
                  <a:extLst>
                    <a:ext uri="{9D8B030D-6E8A-4147-A177-3AD203B41FA5}">
                      <a16:colId xmlns:a16="http://schemas.microsoft.com/office/drawing/2014/main" val="1822330609"/>
                    </a:ext>
                  </a:extLst>
                </a:gridCol>
                <a:gridCol w="1520072">
                  <a:extLst>
                    <a:ext uri="{9D8B030D-6E8A-4147-A177-3AD203B41FA5}">
                      <a16:colId xmlns:a16="http://schemas.microsoft.com/office/drawing/2014/main" val="4261013727"/>
                    </a:ext>
                  </a:extLst>
                </a:gridCol>
                <a:gridCol w="1284423">
                  <a:extLst>
                    <a:ext uri="{9D8B030D-6E8A-4147-A177-3AD203B41FA5}">
                      <a16:colId xmlns:a16="http://schemas.microsoft.com/office/drawing/2014/main" val="2149469647"/>
                    </a:ext>
                  </a:extLst>
                </a:gridCol>
                <a:gridCol w="663125">
                  <a:extLst>
                    <a:ext uri="{9D8B030D-6E8A-4147-A177-3AD203B41FA5}">
                      <a16:colId xmlns:a16="http://schemas.microsoft.com/office/drawing/2014/main" val="2313966824"/>
                    </a:ext>
                  </a:extLst>
                </a:gridCol>
                <a:gridCol w="1219859">
                  <a:extLst>
                    <a:ext uri="{9D8B030D-6E8A-4147-A177-3AD203B41FA5}">
                      <a16:colId xmlns:a16="http://schemas.microsoft.com/office/drawing/2014/main" val="2271452403"/>
                    </a:ext>
                  </a:extLst>
                </a:gridCol>
                <a:gridCol w="981147">
                  <a:extLst>
                    <a:ext uri="{9D8B030D-6E8A-4147-A177-3AD203B41FA5}">
                      <a16:colId xmlns:a16="http://schemas.microsoft.com/office/drawing/2014/main" val="888746651"/>
                    </a:ext>
                  </a:extLst>
                </a:gridCol>
                <a:gridCol w="1142830">
                  <a:extLst>
                    <a:ext uri="{9D8B030D-6E8A-4147-A177-3AD203B41FA5}">
                      <a16:colId xmlns:a16="http://schemas.microsoft.com/office/drawing/2014/main" val="3613670374"/>
                    </a:ext>
                  </a:extLst>
                </a:gridCol>
              </a:tblGrid>
              <a:tr h="198765">
                <a:tc rowSpan="2">
                  <a:txBody>
                    <a:bodyPr/>
                    <a:lstStyle/>
                    <a:p>
                      <a:pPr algn="ctr" fontAlgn="ctr"/>
                      <a:r>
                        <a:rPr lang="en-GB" sz="1100" b="1" i="0" u="none" strike="noStrike" dirty="0">
                          <a:solidFill>
                            <a:srgbClr val="000000"/>
                          </a:solidFill>
                          <a:effectLst/>
                          <a:latin typeface="Calibri" panose="020F0502020204030204" pitchFamily="34" charset="0"/>
                        </a:rPr>
                        <a:t>Unitary variation ratio ß</a:t>
                      </a:r>
                      <a:r>
                        <a:rPr lang="en-GB" sz="1100" b="1" i="0" u="none" strike="noStrike" baseline="-25000" dirty="0">
                          <a:solidFill>
                            <a:srgbClr val="000000"/>
                          </a:solidFill>
                          <a:effectLst/>
                          <a:latin typeface="Calibri" panose="020F0502020204030204" pitchFamily="34" charset="0"/>
                        </a:rPr>
                        <a:t>k</a:t>
                      </a:r>
                    </a:p>
                  </a:txBody>
                  <a:tcPr marL="7144" marR="7144" marT="714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b"/>
                      <a:r>
                        <a:rPr lang="en-GB" sz="1100" b="0" i="0" u="none" strike="noStrike">
                          <a:solidFill>
                            <a:srgbClr val="000000"/>
                          </a:solidFill>
                          <a:effectLst/>
                          <a:latin typeface="Calibri" panose="020F0502020204030204" pitchFamily="34" charset="0"/>
                        </a:rPr>
                        <a:t>Values less than 1</a:t>
                      </a:r>
                    </a:p>
                  </a:txBody>
                  <a:tcPr marL="7144" marR="7144" marT="714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a:txBody>
                    <a:bodyPr/>
                    <a:lstStyle/>
                    <a:p>
                      <a:pPr algn="ctr" fontAlgn="b"/>
                      <a:r>
                        <a:rPr lang="en-GB" sz="1200" b="0" i="1" u="none" strike="noStrike" dirty="0">
                          <a:solidFill>
                            <a:srgbClr val="000000"/>
                          </a:solidFill>
                          <a:effectLst/>
                          <a:latin typeface="Calibri" panose="020F0502020204030204" pitchFamily="34" charset="0"/>
                        </a:rPr>
                        <a:t> ß</a:t>
                      </a:r>
                      <a:r>
                        <a:rPr lang="en-GB" sz="1200" b="0" i="1" u="none" strike="noStrike" baseline="-25000" dirty="0">
                          <a:solidFill>
                            <a:srgbClr val="000000"/>
                          </a:solidFill>
                          <a:effectLst/>
                          <a:latin typeface="Calibri" panose="020F0502020204030204" pitchFamily="34" charset="0"/>
                        </a:rPr>
                        <a:t>k</a:t>
                      </a:r>
                      <a:r>
                        <a:rPr lang="en-GB" sz="1200" b="0" i="1" u="none" strike="noStrike" dirty="0">
                          <a:solidFill>
                            <a:srgbClr val="000000"/>
                          </a:solidFill>
                          <a:effectLst/>
                          <a:latin typeface="Calibri" panose="020F0502020204030204" pitchFamily="34" charset="0"/>
                        </a:rPr>
                        <a:t>'</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b"/>
                      <a:r>
                        <a:rPr lang="en-GB" sz="1100" b="0" i="0" u="none" strike="noStrike">
                          <a:solidFill>
                            <a:srgbClr val="000000"/>
                          </a:solidFill>
                          <a:effectLst/>
                          <a:latin typeface="Calibri" panose="020F0502020204030204" pitchFamily="34" charset="0"/>
                        </a:rPr>
                        <a:t>Values larger than 1</a:t>
                      </a:r>
                    </a:p>
                  </a:txBody>
                  <a:tcPr marL="7144" marR="7144" marT="714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52313794"/>
                  </a:ext>
                </a:extLst>
              </a:tr>
              <a:tr h="243938">
                <a:tc vMerge="1">
                  <a:txBody>
                    <a:bodyPr/>
                    <a:lstStyle/>
                    <a:p>
                      <a:endParaRPr lang="en-GB"/>
                    </a:p>
                  </a:txBody>
                  <a:tcPr/>
                </a:tc>
                <a:tc>
                  <a:txBody>
                    <a:bodyPr/>
                    <a:lstStyle/>
                    <a:p>
                      <a:pPr algn="ctr" fontAlgn="b"/>
                      <a:r>
                        <a:rPr lang="en-GB" sz="1100" b="1" i="1" u="none" strike="noStrike" dirty="0">
                          <a:solidFill>
                            <a:srgbClr val="000000"/>
                          </a:solidFill>
                          <a:effectLst/>
                          <a:latin typeface="Calibri" panose="020F0502020204030204" pitchFamily="34" charset="0"/>
                        </a:rPr>
                        <a:t> ß</a:t>
                      </a:r>
                      <a:r>
                        <a:rPr lang="en-GB" sz="1100" b="1" i="0" u="none" strike="noStrike" baseline="-25000" dirty="0">
                          <a:solidFill>
                            <a:srgbClr val="000000"/>
                          </a:solidFill>
                          <a:effectLst/>
                          <a:latin typeface="Calibri" panose="020F0502020204030204" pitchFamily="34" charset="0"/>
                        </a:rPr>
                        <a:t>k1 </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dirty="0">
                          <a:solidFill>
                            <a:srgbClr val="000000"/>
                          </a:solidFill>
                          <a:effectLst/>
                          <a:latin typeface="Calibri" panose="020F0502020204030204" pitchFamily="34" charset="0"/>
                        </a:rPr>
                        <a:t> </a:t>
                      </a:r>
                      <a:r>
                        <a:rPr lang="en-GB" sz="1100" b="1" i="1" u="none" strike="noStrike" dirty="0">
                          <a:solidFill>
                            <a:srgbClr val="000000"/>
                          </a:solidFill>
                          <a:effectLst/>
                          <a:latin typeface="Calibri" panose="020F0502020204030204" pitchFamily="34" charset="0"/>
                        </a:rPr>
                        <a:t>ß</a:t>
                      </a:r>
                      <a:r>
                        <a:rPr lang="en-GB" sz="1100" b="1" i="0" u="none" strike="noStrike" baseline="-25000" dirty="0">
                          <a:solidFill>
                            <a:srgbClr val="000000"/>
                          </a:solidFill>
                          <a:effectLst/>
                          <a:latin typeface="Calibri" panose="020F0502020204030204" pitchFamily="34" charset="0"/>
                        </a:rPr>
                        <a:t>k2</a:t>
                      </a:r>
                      <a:r>
                        <a:rPr lang="en-GB" sz="1100" b="1" i="0" u="none" strike="noStrike" dirty="0">
                          <a:solidFill>
                            <a:srgbClr val="000000"/>
                          </a:solidFill>
                          <a:effectLst/>
                          <a:latin typeface="Calibri" panose="020F0502020204030204" pitchFamily="34" charset="0"/>
                        </a:rPr>
                        <a:t> </a:t>
                      </a:r>
                    </a:p>
                  </a:txBody>
                  <a:tcPr marL="7144" marR="7144" marT="714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a:solidFill>
                            <a:srgbClr val="000000"/>
                          </a:solidFill>
                          <a:effectLst/>
                          <a:latin typeface="Calibri" panose="020F0502020204030204" pitchFamily="34" charset="0"/>
                        </a:rPr>
                        <a:t>1</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CD614"/>
                    </a:solidFill>
                  </a:tcPr>
                </a:tc>
                <a:tc>
                  <a:txBody>
                    <a:bodyPr/>
                    <a:lstStyle/>
                    <a:p>
                      <a:pPr algn="ctr" fontAlgn="b"/>
                      <a:r>
                        <a:rPr lang="en-GB" sz="1100" b="1" i="1" u="none" strike="noStrike" dirty="0">
                          <a:solidFill>
                            <a:srgbClr val="000000"/>
                          </a:solidFill>
                          <a:effectLst/>
                          <a:latin typeface="Calibri" panose="020F0502020204030204" pitchFamily="34" charset="0"/>
                        </a:rPr>
                        <a:t>ß</a:t>
                      </a:r>
                      <a:r>
                        <a:rPr lang="en-GB" sz="1100" b="1" i="0" u="none" strike="noStrike" baseline="-25000" dirty="0">
                          <a:solidFill>
                            <a:srgbClr val="000000"/>
                          </a:solidFill>
                          <a:effectLst/>
                          <a:latin typeface="Calibri" panose="020F0502020204030204" pitchFamily="34" charset="0"/>
                        </a:rPr>
                        <a:t>k3</a:t>
                      </a:r>
                      <a:r>
                        <a:rPr lang="en-GB" sz="1100" b="1" i="0" u="none" strike="noStrike" dirty="0">
                          <a:solidFill>
                            <a:srgbClr val="000000"/>
                          </a:solidFill>
                          <a:effectLst/>
                          <a:latin typeface="Calibri" panose="020F0502020204030204" pitchFamily="34" charset="0"/>
                        </a:rPr>
                        <a:t>  </a:t>
                      </a:r>
                    </a:p>
                  </a:txBody>
                  <a:tcPr marL="7144" marR="7144" marT="714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dirty="0">
                          <a:solidFill>
                            <a:srgbClr val="000000"/>
                          </a:solidFill>
                          <a:effectLst/>
                          <a:latin typeface="Calibri" panose="020F0502020204030204" pitchFamily="34" charset="0"/>
                        </a:rPr>
                        <a:t> </a:t>
                      </a:r>
                      <a:r>
                        <a:rPr lang="en-GB" sz="1100" b="1" i="1" u="none" strike="noStrike" dirty="0">
                          <a:solidFill>
                            <a:srgbClr val="000000"/>
                          </a:solidFill>
                          <a:effectLst/>
                          <a:latin typeface="Calibri" panose="020F0502020204030204" pitchFamily="34" charset="0"/>
                        </a:rPr>
                        <a:t>ß</a:t>
                      </a:r>
                      <a:r>
                        <a:rPr lang="en-GB" sz="1100" b="1" i="0" u="none" strike="noStrike" baseline="-25000" dirty="0">
                          <a:solidFill>
                            <a:srgbClr val="000000"/>
                          </a:solidFill>
                          <a:effectLst/>
                          <a:latin typeface="Calibri" panose="020F0502020204030204" pitchFamily="34" charset="0"/>
                        </a:rPr>
                        <a:t>k4</a:t>
                      </a:r>
                      <a:r>
                        <a:rPr lang="en-GB" sz="1100" b="1" i="0" u="none" strike="noStrike" dirty="0">
                          <a:solidFill>
                            <a:srgbClr val="000000"/>
                          </a:solidFill>
                          <a:effectLst/>
                          <a:latin typeface="Calibri" panose="020F0502020204030204" pitchFamily="34" charset="0"/>
                        </a:rPr>
                        <a:t> </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1" u="none" strike="noStrike" dirty="0">
                          <a:solidFill>
                            <a:srgbClr val="000000"/>
                          </a:solidFill>
                          <a:effectLst/>
                          <a:latin typeface="Calibri" panose="020F0502020204030204" pitchFamily="34" charset="0"/>
                        </a:rPr>
                        <a:t>ß</a:t>
                      </a:r>
                      <a:r>
                        <a:rPr lang="en-GB" sz="1100" b="1" i="0" u="none" strike="noStrike" baseline="-25000" dirty="0">
                          <a:solidFill>
                            <a:srgbClr val="000000"/>
                          </a:solidFill>
                          <a:effectLst/>
                          <a:latin typeface="Calibri" panose="020F0502020204030204" pitchFamily="34" charset="0"/>
                        </a:rPr>
                        <a:t>k5</a:t>
                      </a:r>
                      <a:r>
                        <a:rPr lang="en-GB" sz="1100" b="1" i="0" u="none" strike="noStrike" dirty="0">
                          <a:solidFill>
                            <a:srgbClr val="000000"/>
                          </a:solidFill>
                          <a:effectLst/>
                          <a:latin typeface="Calibri" panose="020F0502020204030204" pitchFamily="34" charset="0"/>
                        </a:rPr>
                        <a:t> </a:t>
                      </a: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68217631"/>
                  </a:ext>
                </a:extLst>
              </a:tr>
              <a:tr h="198765">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a:t>
                      </a:r>
                    </a:p>
                  </a:txBody>
                  <a:tcPr marL="7144" marR="7144" marT="714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a:t>
                      </a:r>
                      <a:r>
                        <a:rPr lang="lv-LV" sz="1100" b="0" i="0" u="none" strike="noStrike" baseline="-25000" dirty="0">
                          <a:solidFill>
                            <a:srgbClr val="000000"/>
                          </a:solidFill>
                          <a:effectLst/>
                          <a:latin typeface="Calibri" panose="020F0502020204030204" pitchFamily="34" charset="0"/>
                        </a:rPr>
                        <a:t>1</a:t>
                      </a:r>
                      <a:r>
                        <a:rPr lang="en-GB" sz="1100" b="0" i="0" u="none" strike="noStrike" dirty="0">
                          <a:solidFill>
                            <a:srgbClr val="000000"/>
                          </a:solidFill>
                          <a:effectLst/>
                          <a:latin typeface="Calibri" panose="020F0502020204030204" pitchFamily="34" charset="0"/>
                        </a:rPr>
                        <a:t> = ß</a:t>
                      </a:r>
                      <a:r>
                        <a:rPr lang="en-GB" sz="1100" b="0" i="0" u="none" strike="noStrike" baseline="-25000" dirty="0">
                          <a:solidFill>
                            <a:srgbClr val="000000"/>
                          </a:solidFill>
                          <a:effectLst/>
                          <a:latin typeface="Calibri" panose="020F0502020204030204" pitchFamily="34" charset="0"/>
                        </a:rPr>
                        <a:t>k1</a:t>
                      </a:r>
                      <a:r>
                        <a:rPr lang="en-GB" sz="1100" b="0" i="0" u="none" strike="noStrike" dirty="0">
                          <a:solidFill>
                            <a:srgbClr val="000000"/>
                          </a:solidFill>
                          <a:effectLst/>
                          <a:latin typeface="Calibri" panose="020F0502020204030204" pitchFamily="34" charset="0"/>
                        </a:rPr>
                        <a:t>*w’</a:t>
                      </a: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k12</a:t>
                      </a:r>
                      <a:r>
                        <a:rPr lang="en-GB" sz="1100" b="0" i="0" u="none" strike="noStrike" dirty="0">
                          <a:solidFill>
                            <a:srgbClr val="000000"/>
                          </a:solidFill>
                          <a:effectLst/>
                          <a:latin typeface="Calibri" panose="020F0502020204030204" pitchFamily="34" charset="0"/>
                        </a:rPr>
                        <a:t> = ß</a:t>
                      </a:r>
                      <a:r>
                        <a:rPr lang="en-GB" sz="1100" b="0" i="0" u="none" strike="noStrike" baseline="-25000" dirty="0">
                          <a:solidFill>
                            <a:srgbClr val="000000"/>
                          </a:solidFill>
                          <a:effectLst/>
                          <a:latin typeface="Calibri" panose="020F0502020204030204" pitchFamily="34" charset="0"/>
                        </a:rPr>
                        <a:t>k2</a:t>
                      </a:r>
                      <a:r>
                        <a:rPr lang="en-GB" sz="1100" b="0" i="0" u="none" strike="noStrike" dirty="0">
                          <a:solidFill>
                            <a:srgbClr val="000000"/>
                          </a:solidFill>
                          <a:effectLst/>
                          <a:latin typeface="Calibri" panose="020F0502020204030204" pitchFamily="34" charset="0"/>
                        </a:rPr>
                        <a:t>*w’</a:t>
                      </a:r>
                    </a:p>
                  </a:txBody>
                  <a:tcPr marL="7144" marR="7144" marT="7144"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200" b="0" i="1" u="none" strike="noStrike" dirty="0">
                          <a:solidFill>
                            <a:srgbClr val="000000"/>
                          </a:solidFill>
                          <a:effectLst/>
                          <a:latin typeface="Calibri" panose="020F0502020204030204" pitchFamily="34" charset="0"/>
                        </a:rPr>
                        <a:t>w’=1/n</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CD614"/>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k13</a:t>
                      </a:r>
                      <a:r>
                        <a:rPr lang="en-GB" sz="1100" b="0" i="0" u="none" strike="noStrike" dirty="0">
                          <a:solidFill>
                            <a:srgbClr val="000000"/>
                          </a:solidFill>
                          <a:effectLst/>
                          <a:latin typeface="Calibri" panose="020F0502020204030204" pitchFamily="34" charset="0"/>
                        </a:rPr>
                        <a:t> = ß</a:t>
                      </a:r>
                      <a:r>
                        <a:rPr lang="en-GB" sz="1100" b="0" i="0" u="none" strike="noStrike" baseline="-25000" dirty="0">
                          <a:solidFill>
                            <a:srgbClr val="000000"/>
                          </a:solidFill>
                          <a:effectLst/>
                          <a:latin typeface="Calibri" panose="020F0502020204030204" pitchFamily="34" charset="0"/>
                        </a:rPr>
                        <a:t>k3</a:t>
                      </a:r>
                      <a:r>
                        <a:rPr lang="en-GB" sz="1100" b="0" i="0" u="none" strike="noStrike" dirty="0">
                          <a:solidFill>
                            <a:srgbClr val="000000"/>
                          </a:solidFill>
                          <a:effectLst/>
                          <a:latin typeface="Calibri" panose="020F0502020204030204" pitchFamily="34" charset="0"/>
                        </a:rPr>
                        <a:t>*w’</a:t>
                      </a:r>
                    </a:p>
                  </a:txBody>
                  <a:tcPr marL="7144" marR="7144" marT="714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k14</a:t>
                      </a:r>
                      <a:r>
                        <a:rPr lang="en-GB" sz="1100" b="0" i="0" u="none" strike="noStrike" dirty="0">
                          <a:solidFill>
                            <a:srgbClr val="000000"/>
                          </a:solidFill>
                          <a:effectLst/>
                          <a:latin typeface="Calibri" panose="020F0502020204030204" pitchFamily="34" charset="0"/>
                        </a:rPr>
                        <a:t> = ß</a:t>
                      </a:r>
                      <a:r>
                        <a:rPr lang="en-GB" sz="1100" b="0" i="0" u="none" strike="noStrike" baseline="-25000" dirty="0">
                          <a:solidFill>
                            <a:srgbClr val="000000"/>
                          </a:solidFill>
                          <a:effectLst/>
                          <a:latin typeface="Calibri" panose="020F0502020204030204" pitchFamily="34" charset="0"/>
                        </a:rPr>
                        <a:t>k3</a:t>
                      </a:r>
                      <a:r>
                        <a:rPr lang="en-GB" sz="1100" b="0" i="0" u="none" strike="noStrike" dirty="0">
                          <a:solidFill>
                            <a:srgbClr val="000000"/>
                          </a:solidFill>
                          <a:effectLst/>
                          <a:latin typeface="Calibri" panose="020F0502020204030204" pitchFamily="34" charset="0"/>
                        </a:rPr>
                        <a:t>*w’</a:t>
                      </a: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k15</a:t>
                      </a:r>
                      <a:r>
                        <a:rPr lang="en-GB" sz="1100" b="0" i="0" u="none" strike="noStrike" dirty="0">
                          <a:solidFill>
                            <a:srgbClr val="000000"/>
                          </a:solidFill>
                          <a:effectLst/>
                          <a:latin typeface="Calibri" panose="020F0502020204030204" pitchFamily="34" charset="0"/>
                        </a:rPr>
                        <a:t> = ß</a:t>
                      </a:r>
                      <a:r>
                        <a:rPr lang="en-GB" sz="1100" b="0" i="0" u="none" strike="noStrike" baseline="-25000" dirty="0">
                          <a:solidFill>
                            <a:srgbClr val="000000"/>
                          </a:solidFill>
                          <a:effectLst/>
                          <a:latin typeface="Calibri" panose="020F0502020204030204" pitchFamily="34" charset="0"/>
                        </a:rPr>
                        <a:t>k3</a:t>
                      </a:r>
                      <a:r>
                        <a:rPr lang="en-GB" sz="1100" b="0" i="0" u="none" strike="noStrike" dirty="0">
                          <a:solidFill>
                            <a:srgbClr val="000000"/>
                          </a:solidFill>
                          <a:effectLst/>
                          <a:latin typeface="Calibri" panose="020F0502020204030204" pitchFamily="34" charset="0"/>
                        </a:rPr>
                        <a:t>*w’</a:t>
                      </a: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32364344"/>
                  </a:ext>
                </a:extLst>
              </a:tr>
              <a:tr h="190024">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k2</a:t>
                      </a:r>
                    </a:p>
                  </a:txBody>
                  <a:tcPr marL="7144" marR="7144" marT="7144"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21</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800" b="0" i="0" u="none" strike="noStrike" baseline="-25000" dirty="0">
                          <a:solidFill>
                            <a:srgbClr val="000000"/>
                          </a:solidFill>
                          <a:effectLst/>
                          <a:latin typeface="Calibri" panose="020F0502020204030204" pitchFamily="34" charset="0"/>
                        </a:rPr>
                        <a:t>11</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22</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a:t>
                      </a:r>
                      <a:r>
                        <a:rPr lang="en-GB" sz="1100" b="0" i="0" u="none" strike="noStrike" baseline="-25000" dirty="0">
                          <a:solidFill>
                            <a:srgbClr val="000000"/>
                          </a:solidFill>
                          <a:effectLst/>
                          <a:latin typeface="Calibri" panose="020F0502020204030204" pitchFamily="34" charset="0"/>
                        </a:rPr>
                        <a:t>2</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GB" sz="1200" b="0" i="1" u="none" strike="noStrike">
                          <a:solidFill>
                            <a:srgbClr val="000000"/>
                          </a:solidFill>
                          <a:effectLst/>
                          <a:latin typeface="Calibri" panose="020F0502020204030204" pitchFamily="34" charset="0"/>
                        </a:rPr>
                        <a:t>w’=1/n</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CD614"/>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23</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a:t>
                      </a:r>
                      <a:r>
                        <a:rPr lang="en-GB" sz="1100" b="0" i="0" u="none" strike="noStrike" baseline="-25000" dirty="0">
                          <a:solidFill>
                            <a:srgbClr val="000000"/>
                          </a:solidFill>
                          <a:effectLst/>
                          <a:latin typeface="Calibri" panose="020F0502020204030204" pitchFamily="34" charset="0"/>
                        </a:rPr>
                        <a:t>3</a:t>
                      </a:r>
                      <a:r>
                        <a:rPr lang="en-GB" sz="1100" b="0" i="0" u="none" strike="noStrike" dirty="0">
                          <a:solidFill>
                            <a:srgbClr val="000000"/>
                          </a:solidFill>
                          <a:effectLst/>
                          <a:latin typeface="Calibri" panose="020F0502020204030204" pitchFamily="34" charset="0"/>
                        </a:rPr>
                        <a:t>)/(n-1)</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56928330"/>
                  </a:ext>
                </a:extLst>
              </a:tr>
              <a:tr h="190024">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k3</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21</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11</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a:noFill/>
                    </a:lnR>
                    <a:lnT>
                      <a:noFill/>
                    </a:lnT>
                    <a:lnB>
                      <a:noFill/>
                    </a:lnB>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23</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a:t>
                      </a:r>
                      <a:r>
                        <a:rPr lang="en-GB" sz="1100" b="0" i="0" u="none" strike="noStrike" baseline="-25000" dirty="0">
                          <a:solidFill>
                            <a:srgbClr val="000000"/>
                          </a:solidFill>
                          <a:effectLst/>
                          <a:latin typeface="Calibri" panose="020F0502020204030204" pitchFamily="34" charset="0"/>
                        </a:rPr>
                        <a:t>2</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GB" sz="1200" b="0" i="1" u="none" strike="noStrike">
                          <a:solidFill>
                            <a:srgbClr val="000000"/>
                          </a:solidFill>
                          <a:effectLst/>
                          <a:latin typeface="Calibri" panose="020F0502020204030204" pitchFamily="34" charset="0"/>
                        </a:rPr>
                        <a:t>w’=1/n</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CD614"/>
                    </a:solidFill>
                  </a:tcPr>
                </a:tc>
                <a:tc>
                  <a:txBody>
                    <a:bodyPr/>
                    <a:lstStyle/>
                    <a:p>
                      <a:pPr algn="ctr" fontAlgn="b"/>
                      <a:r>
                        <a:rPr lang="en-GB" sz="1100" b="0" i="0" u="none" strike="noStrike" dirty="0">
                          <a:solidFill>
                            <a:srgbClr val="000000"/>
                          </a:solidFill>
                          <a:effectLst/>
                          <a:latin typeface="Calibri" panose="020F0502020204030204" pitchFamily="34" charset="0"/>
                        </a:rPr>
                        <a:t>…</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a:noFill/>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82981958"/>
                  </a:ext>
                </a:extLst>
              </a:tr>
              <a:tr h="198765">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k4</a:t>
                      </a: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21</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11</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24</a:t>
                      </a:r>
                      <a:r>
                        <a:rPr lang="en-GB" sz="1100" b="0" i="0" u="none" strike="noStrike" dirty="0">
                          <a:solidFill>
                            <a:srgbClr val="000000"/>
                          </a:solidFill>
                          <a:effectLst/>
                          <a:latin typeface="Calibri" panose="020F0502020204030204" pitchFamily="34" charset="0"/>
                        </a:rPr>
                        <a:t> = (1-</a:t>
                      </a:r>
                      <a:r>
                        <a:rPr lang="lv-LV" sz="1100" i="1" dirty="0"/>
                        <a:t>w’</a:t>
                      </a:r>
                      <a:r>
                        <a:rPr lang="en-GB" sz="1100" b="0" i="0" u="none" strike="noStrike" baseline="-25000" dirty="0">
                          <a:solidFill>
                            <a:srgbClr val="000000"/>
                          </a:solidFill>
                          <a:effectLst/>
                          <a:latin typeface="Calibri" panose="020F0502020204030204" pitchFamily="34" charset="0"/>
                        </a:rPr>
                        <a:t>k</a:t>
                      </a:r>
                      <a:r>
                        <a:rPr lang="lv-LV" sz="1100" b="0" i="0" u="none" strike="noStrike" baseline="-25000" dirty="0">
                          <a:solidFill>
                            <a:srgbClr val="000000"/>
                          </a:solidFill>
                          <a:effectLst/>
                          <a:latin typeface="Calibri" panose="020F0502020204030204" pitchFamily="34" charset="0"/>
                        </a:rPr>
                        <a:t>1</a:t>
                      </a:r>
                      <a:r>
                        <a:rPr lang="en-GB" sz="1100" b="0" i="0" u="none" strike="noStrike" baseline="-25000" dirty="0">
                          <a:solidFill>
                            <a:srgbClr val="000000"/>
                          </a:solidFill>
                          <a:effectLst/>
                          <a:latin typeface="Calibri" panose="020F0502020204030204" pitchFamily="34" charset="0"/>
                        </a:rPr>
                        <a:t>2</a:t>
                      </a:r>
                      <a:r>
                        <a:rPr lang="en-GB" sz="1100" b="0" i="0" u="none" strike="noStrike" dirty="0">
                          <a:solidFill>
                            <a:srgbClr val="000000"/>
                          </a:solidFill>
                          <a:effectLst/>
                          <a:latin typeface="Calibri" panose="020F0502020204030204" pitchFamily="34" charset="0"/>
                        </a:rPr>
                        <a:t>)/(n-1)</a:t>
                      </a:r>
                    </a:p>
                  </a:txBody>
                  <a:tcPr marL="7144" marR="7144" marT="714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200" b="0" i="1" u="none" strike="noStrike">
                          <a:solidFill>
                            <a:srgbClr val="000000"/>
                          </a:solidFill>
                          <a:effectLst/>
                          <a:latin typeface="Calibri" panose="020F0502020204030204" pitchFamily="34" charset="0"/>
                        </a:rPr>
                        <a:t>w’=1/n</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CD614"/>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64686"/>
                  </a:ext>
                </a:extLst>
              </a:tr>
              <a:tr h="198765">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GB" sz="1200" b="0" i="1"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7144" marR="7144" marT="7144"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318485"/>
                  </a:ext>
                </a:extLst>
              </a:tr>
              <a:tr h="327184">
                <a:tc>
                  <a:txBody>
                    <a:bodyPr/>
                    <a:lstStyle/>
                    <a:p>
                      <a:pPr algn="ctr" fontAlgn="b"/>
                      <a:r>
                        <a:rPr lang="en-GB" sz="1100" b="1" i="0" u="none" strike="noStrike" dirty="0">
                          <a:solidFill>
                            <a:srgbClr val="000000"/>
                          </a:solidFill>
                          <a:effectLst/>
                          <a:latin typeface="Calibri" panose="020F0502020204030204" pitchFamily="34" charset="0"/>
                        </a:rPr>
                        <a:t>Unitary variation ratio ß</a:t>
                      </a:r>
                      <a:r>
                        <a:rPr lang="en-GB" sz="1100" b="1" i="0" u="none" strike="noStrike" baseline="-25000" dirty="0">
                          <a:solidFill>
                            <a:srgbClr val="000000"/>
                          </a:solidFill>
                          <a:effectLst/>
                          <a:latin typeface="Calibri" panose="020F0502020204030204" pitchFamily="34" charset="0"/>
                        </a:rPr>
                        <a:t>k</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0.01</a:t>
                      </a:r>
                    </a:p>
                  </a:txBody>
                  <a:tcPr marL="7144" marR="7144" marT="71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a:solidFill>
                            <a:srgbClr val="000000"/>
                          </a:solidFill>
                          <a:effectLst/>
                          <a:latin typeface="Calibri" panose="020F0502020204030204" pitchFamily="34" charset="0"/>
                        </a:rPr>
                        <a:t>0.5</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dirty="0">
                          <a:solidFill>
                            <a:srgbClr val="000000"/>
                          </a:solidFill>
                          <a:effectLst/>
                          <a:latin typeface="Calibri" panose="020F0502020204030204" pitchFamily="34" charset="0"/>
                        </a:rPr>
                        <a:t>1</a:t>
                      </a:r>
                      <a:r>
                        <a:rPr lang="lv-LV" sz="1100" b="1" i="0" u="none" strike="noStrike" dirty="0">
                          <a:solidFill>
                            <a:srgbClr val="000000"/>
                          </a:solidFill>
                          <a:effectLst/>
                          <a:latin typeface="Calibri" panose="020F0502020204030204" pitchFamily="34" charset="0"/>
                        </a:rPr>
                        <a:t> (n=4)</a:t>
                      </a:r>
                      <a:endParaRPr lang="en-GB" sz="1100" b="1" i="0" u="none" strike="noStrike" dirty="0">
                        <a:solidFill>
                          <a:srgbClr val="000000"/>
                        </a:solidFill>
                        <a:effectLst/>
                        <a:latin typeface="Calibri" panose="020F0502020204030204" pitchFamily="34" charset="0"/>
                      </a:endParaRP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614"/>
                    </a:solidFill>
                  </a:tcPr>
                </a:tc>
                <a:tc>
                  <a:txBody>
                    <a:bodyPr/>
                    <a:lstStyle/>
                    <a:p>
                      <a:pPr algn="ctr" fontAlgn="b"/>
                      <a:r>
                        <a:rPr lang="en-GB" sz="1100" b="1" i="0" u="none" strike="noStrike">
                          <a:solidFill>
                            <a:srgbClr val="000000"/>
                          </a:solidFill>
                          <a:effectLst/>
                          <a:latin typeface="Calibri" panose="020F0502020204030204" pitchFamily="34" charset="0"/>
                        </a:rPr>
                        <a:t>1.5</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a:solidFill>
                            <a:srgbClr val="000000"/>
                          </a:solidFill>
                          <a:effectLst/>
                          <a:latin typeface="Calibri" panose="020F0502020204030204" pitchFamily="34" charset="0"/>
                        </a:rPr>
                        <a:t>2</a:t>
                      </a:r>
                    </a:p>
                  </a:txBody>
                  <a:tcPr marL="7144" marR="7144" marT="71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1" i="0" u="none" strike="noStrike">
                          <a:solidFill>
                            <a:srgbClr val="000000"/>
                          </a:solidFill>
                          <a:effectLst/>
                          <a:latin typeface="Calibri" panose="020F0502020204030204" pitchFamily="34" charset="0"/>
                        </a:rPr>
                        <a:t>3</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67781035"/>
                  </a:ext>
                </a:extLst>
              </a:tr>
              <a:tr h="189730">
                <a:tc>
                  <a:txBody>
                    <a:bodyPr/>
                    <a:lstStyle/>
                    <a:p>
                      <a:pPr algn="ctr" fontAlgn="b"/>
                      <a:r>
                        <a:rPr lang="en-GB" sz="1100" b="0" i="0" u="none" strike="noStrike">
                          <a:solidFill>
                            <a:srgbClr val="000000"/>
                          </a:solidFill>
                          <a:effectLst/>
                          <a:latin typeface="Calibri" panose="020F0502020204030204" pitchFamily="34" charset="0"/>
                        </a:rPr>
                        <a:t>Price, Eiro</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0.0025</a:t>
                      </a:r>
                    </a:p>
                  </a:txBody>
                  <a:tcPr marL="7144" marR="7144" marT="71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0.125</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ACD614"/>
                    </a:solidFill>
                  </a:tcPr>
                </a:tc>
                <a:tc>
                  <a:txBody>
                    <a:bodyPr/>
                    <a:lstStyle/>
                    <a:p>
                      <a:pPr algn="ctr" fontAlgn="b"/>
                      <a:r>
                        <a:rPr lang="en-GB" sz="1100" b="0" i="0" u="none" strike="noStrike">
                          <a:solidFill>
                            <a:srgbClr val="000000"/>
                          </a:solidFill>
                          <a:effectLst/>
                          <a:latin typeface="Calibri" panose="020F0502020204030204" pitchFamily="34" charset="0"/>
                        </a:rPr>
                        <a:t>0.38</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0.50</a:t>
                      </a:r>
                    </a:p>
                  </a:txBody>
                  <a:tcPr marL="7144" marR="7144" marT="714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0.75</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80046003"/>
                  </a:ext>
                </a:extLst>
              </a:tr>
              <a:tr h="180695">
                <a:tc>
                  <a:txBody>
                    <a:bodyPr/>
                    <a:lstStyle/>
                    <a:p>
                      <a:pPr algn="ctr" fontAlgn="b"/>
                      <a:r>
                        <a:rPr lang="en-GB" sz="1100" b="0" i="0" u="none" strike="noStrike">
                          <a:solidFill>
                            <a:srgbClr val="000000"/>
                          </a:solidFill>
                          <a:effectLst/>
                          <a:latin typeface="Calibri" panose="020F0502020204030204" pitchFamily="34" charset="0"/>
                        </a:rPr>
                        <a:t>Time, min</a:t>
                      </a:r>
                    </a:p>
                  </a:txBody>
                  <a:tcPr marL="7144" marR="7144" marT="7144"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0.33</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0.29</a:t>
                      </a:r>
                    </a:p>
                  </a:txBody>
                  <a:tcPr marL="7144" marR="7144" marT="714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CD614"/>
                    </a:solidFill>
                  </a:tcPr>
                </a:tc>
                <a:tc>
                  <a:txBody>
                    <a:bodyPr/>
                    <a:lstStyle/>
                    <a:p>
                      <a:pPr algn="ctr" fontAlgn="b"/>
                      <a:r>
                        <a:rPr lang="en-GB" sz="1100" b="0" i="0" u="none" strike="noStrike">
                          <a:solidFill>
                            <a:srgbClr val="000000"/>
                          </a:solidFill>
                          <a:effectLst/>
                          <a:latin typeface="Calibri" panose="020F0502020204030204" pitchFamily="34" charset="0"/>
                        </a:rPr>
                        <a:t>0.21</a:t>
                      </a:r>
                    </a:p>
                  </a:txBody>
                  <a:tcPr marL="7144" marR="7144" marT="7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0.17</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0.08</a:t>
                      </a:r>
                    </a:p>
                  </a:txBody>
                  <a:tcPr marL="7144" marR="7144" marT="7144"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63423464"/>
                  </a:ext>
                </a:extLst>
              </a:tr>
              <a:tr h="216834">
                <a:tc>
                  <a:txBody>
                    <a:bodyPr/>
                    <a:lstStyle/>
                    <a:p>
                      <a:pPr algn="ctr" fontAlgn="b"/>
                      <a:r>
                        <a:rPr lang="en-GB" sz="1100" b="0" i="0" u="none" strike="noStrike">
                          <a:solidFill>
                            <a:srgbClr val="000000"/>
                          </a:solidFill>
                          <a:effectLst/>
                          <a:latin typeface="Calibri" panose="020F0502020204030204" pitchFamily="34" charset="0"/>
                        </a:rPr>
                        <a:t>CO</a:t>
                      </a:r>
                      <a:r>
                        <a:rPr lang="en-GB" sz="1100" b="0" i="0" u="none" strike="noStrike" baseline="-25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  g/km/pas</a:t>
                      </a:r>
                    </a:p>
                  </a:txBody>
                  <a:tcPr marL="7144" marR="7144" marT="714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0.29</a:t>
                      </a:r>
                    </a:p>
                  </a:txBody>
                  <a:tcPr marL="7144" marR="7144" marT="7144"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ACD614"/>
                    </a:solidFill>
                  </a:tcPr>
                </a:tc>
                <a:tc>
                  <a:txBody>
                    <a:bodyPr/>
                    <a:lstStyle/>
                    <a:p>
                      <a:pPr algn="ctr" fontAlgn="b"/>
                      <a:r>
                        <a:rPr lang="en-GB" sz="1100" b="0" i="0" u="none" strike="noStrike">
                          <a:solidFill>
                            <a:srgbClr val="000000"/>
                          </a:solidFill>
                          <a:effectLst/>
                          <a:latin typeface="Calibri" panose="020F0502020204030204" pitchFamily="34" charset="0"/>
                        </a:rPr>
                        <a:t>0.21</a:t>
                      </a:r>
                    </a:p>
                  </a:txBody>
                  <a:tcPr marL="7144" marR="7144" marT="7144"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0.17</a:t>
                      </a:r>
                    </a:p>
                  </a:txBody>
                  <a:tcPr marL="7144" marR="7144" marT="7144" marB="0" anchor="b">
                    <a:lnL>
                      <a:noFill/>
                    </a:lnL>
                    <a:lnR>
                      <a:noFill/>
                    </a:lnR>
                    <a:lnT>
                      <a:noFill/>
                    </a:lnT>
                    <a:lnB>
                      <a:noFill/>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0.08</a:t>
                      </a:r>
                    </a:p>
                  </a:txBody>
                  <a:tcPr marL="7144" marR="7144" marT="714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52027316"/>
                  </a:ext>
                </a:extLst>
              </a:tr>
              <a:tr h="189730">
                <a:tc>
                  <a:txBody>
                    <a:bodyPr/>
                    <a:lstStyle/>
                    <a:p>
                      <a:pPr algn="ctr" fontAlgn="b"/>
                      <a:r>
                        <a:rPr lang="en-GB" sz="1100" b="0" i="0" u="none" strike="noStrike">
                          <a:solidFill>
                            <a:srgbClr val="000000"/>
                          </a:solidFill>
                          <a:effectLst/>
                          <a:latin typeface="Calibri" panose="020F0502020204030204" pitchFamily="34" charset="0"/>
                        </a:rPr>
                        <a:t>Comfort </a:t>
                      </a:r>
                    </a:p>
                  </a:txBody>
                  <a:tcPr marL="7144" marR="7144" marT="714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0.29</a:t>
                      </a:r>
                    </a:p>
                  </a:txBody>
                  <a:tcPr marL="7144" marR="7144" marT="7144"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0.25</a:t>
                      </a:r>
                    </a:p>
                  </a:txBody>
                  <a:tcPr marL="7144" marR="7144" marT="71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CD614"/>
                    </a:solidFill>
                  </a:tcPr>
                </a:tc>
                <a:tc>
                  <a:txBody>
                    <a:bodyPr/>
                    <a:lstStyle/>
                    <a:p>
                      <a:pPr algn="ctr" fontAlgn="b"/>
                      <a:r>
                        <a:rPr lang="en-GB" sz="1100" b="0" i="0" u="none" strike="noStrike">
                          <a:solidFill>
                            <a:srgbClr val="000000"/>
                          </a:solidFill>
                          <a:effectLst/>
                          <a:latin typeface="Calibri" panose="020F0502020204030204" pitchFamily="34" charset="0"/>
                        </a:rPr>
                        <a:t>0.21</a:t>
                      </a:r>
                    </a:p>
                  </a:txBody>
                  <a:tcPr marL="7144" marR="7144" marT="7144"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0.17</a:t>
                      </a:r>
                    </a:p>
                  </a:txBody>
                  <a:tcPr marL="7144" marR="7144" marT="714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0.08</a:t>
                      </a:r>
                    </a:p>
                  </a:txBody>
                  <a:tcPr marL="7144" marR="7144" marT="714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1074643"/>
                  </a:ext>
                </a:extLst>
              </a:tr>
              <a:tr h="180695">
                <a:tc>
                  <a:txBody>
                    <a:bodyPr/>
                    <a:lstStyle/>
                    <a:p>
                      <a:pPr algn="r" fontAlgn="b"/>
                      <a:r>
                        <a:rPr lang="en-GB" sz="1100" b="1" i="0" u="none" strike="noStrike" dirty="0">
                          <a:solidFill>
                            <a:srgbClr val="000000"/>
                          </a:solidFill>
                          <a:effectLst/>
                          <a:latin typeface="Calibri" panose="020F0502020204030204" pitchFamily="34" charset="0"/>
                        </a:rPr>
                        <a:t>∑</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1.00</a:t>
                      </a:r>
                    </a:p>
                  </a:txBody>
                  <a:tcPr marL="7144" marR="7144" marT="7144"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1.00</a:t>
                      </a:r>
                    </a:p>
                  </a:txBody>
                  <a:tcPr marL="7144" marR="7144" marT="7144"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62384575"/>
                  </a:ext>
                </a:extLst>
              </a:tr>
            </a:tbl>
          </a:graphicData>
        </a:graphic>
      </p:graphicFrame>
      <mc:AlternateContent xmlns:mc="http://schemas.openxmlformats.org/markup-compatibility/2006" xmlns:a14="http://schemas.microsoft.com/office/drawing/2010/main">
        <mc:Choice Requires="a14">
          <p:sp>
            <p:nvSpPr>
              <p:cNvPr id="10" name="TextBox 9"/>
              <p:cNvSpPr txBox="1"/>
              <p:nvPr/>
            </p:nvSpPr>
            <p:spPr>
              <a:xfrm>
                <a:off x="7602097" y="1775114"/>
                <a:ext cx="1301318"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350" i="1">
                              <a:latin typeface="Cambria Math" panose="02040503050406030204" pitchFamily="18" charset="0"/>
                            </a:rPr>
                          </m:ctrlPr>
                        </m:sSupPr>
                        <m:e>
                          <m:r>
                            <m:rPr>
                              <m:nor/>
                            </m:rPr>
                            <a:rPr lang="en-US" sz="1350" i="1"/>
                            <m:t>ß</m:t>
                          </m:r>
                          <m:r>
                            <m:rPr>
                              <m:nor/>
                            </m:rPr>
                            <a:rPr lang="en-US" sz="1350" baseline="-25000"/>
                            <m:t>k</m:t>
                          </m:r>
                        </m:e>
                        <m:sup>
                          <m:r>
                            <m:rPr>
                              <m:nor/>
                            </m:rPr>
                            <a:rPr lang="en-US" sz="1350">
                              <a:latin typeface="Cambria Math" panose="02040503050406030204" pitchFamily="18" charset="0"/>
                            </a:rPr>
                            <m:t>′</m:t>
                          </m:r>
                          <m:r>
                            <m:rPr>
                              <m:nor/>
                            </m:rPr>
                            <a:rPr lang="en-US" sz="1350"/>
                            <m:t> </m:t>
                          </m:r>
                        </m:sup>
                      </m:sSup>
                      <m:r>
                        <a:rPr lang="en-US" sz="1350" i="1">
                          <a:latin typeface="Cambria Math" panose="02040503050406030204" pitchFamily="18" charset="0"/>
                        </a:rPr>
                        <m:t>= </m:t>
                      </m:r>
                      <m:nary>
                        <m:naryPr>
                          <m:chr m:val="∑"/>
                          <m:ctrlPr>
                            <a:rPr lang="en-US" sz="1350" i="1">
                              <a:latin typeface="Cambria Math" panose="02040503050406030204" pitchFamily="18" charset="0"/>
                            </a:rPr>
                          </m:ctrlPr>
                        </m:naryPr>
                        <m:sub>
                          <m:r>
                            <m:rPr>
                              <m:brk m:alnAt="23"/>
                            </m:rPr>
                            <a:rPr lang="en-US" sz="1350" i="1">
                              <a:latin typeface="Cambria Math" panose="02040503050406030204" pitchFamily="18" charset="0"/>
                            </a:rPr>
                            <m:t>𝑘</m:t>
                          </m:r>
                          <m:r>
                            <a:rPr lang="en-US" sz="1350" i="1">
                              <a:latin typeface="Cambria Math" panose="02040503050406030204" pitchFamily="18" charset="0"/>
                            </a:rPr>
                            <m:t>=1</m:t>
                          </m:r>
                        </m:sub>
                        <m:sup>
                          <m:r>
                            <a:rPr lang="en-US" sz="1350" i="1">
                              <a:latin typeface="Cambria Math" panose="02040503050406030204" pitchFamily="18" charset="0"/>
                            </a:rPr>
                            <m:t>𝑛</m:t>
                          </m:r>
                        </m:sup>
                        <m:e>
                          <m:r>
                            <m:rPr>
                              <m:nor/>
                            </m:rPr>
                            <a:rPr lang="en-US" sz="1350">
                              <a:solidFill>
                                <a:srgbClr val="000000"/>
                              </a:solidFill>
                              <a:latin typeface="Calibri" panose="020F0502020204030204" pitchFamily="34" charset="0"/>
                            </a:rPr>
                            <m:t>w</m:t>
                          </m:r>
                          <m:r>
                            <m:rPr>
                              <m:nor/>
                            </m:rPr>
                            <a:rPr lang="en-US" sz="1350">
                              <a:solidFill>
                                <a:srgbClr val="000000"/>
                              </a:solidFill>
                              <a:latin typeface="Calibri" panose="020F0502020204030204" pitchFamily="34" charset="0"/>
                            </a:rPr>
                            <m:t>’</m:t>
                          </m:r>
                        </m:e>
                      </m:nary>
                      <m:r>
                        <a:rPr lang="en-US" sz="1350">
                          <a:latin typeface="Cambria Math" panose="02040503050406030204" pitchFamily="18" charset="0"/>
                        </a:rPr>
                        <m:t>=1</m:t>
                      </m:r>
                    </m:oMath>
                  </m:oMathPara>
                </a14:m>
                <a:endParaRPr lang="en-US" sz="1350" dirty="0"/>
              </a:p>
            </p:txBody>
          </p:sp>
        </mc:Choice>
        <mc:Fallback xmlns="">
          <p:sp>
            <p:nvSpPr>
              <p:cNvPr id="10" name="TextBox 9"/>
              <p:cNvSpPr txBox="1">
                <a:spLocks noRot="1" noChangeAspect="1" noMove="1" noResize="1" noEditPoints="1" noAdjustHandles="1" noChangeArrowheads="1" noChangeShapeType="1" noTextEdit="1"/>
              </p:cNvSpPr>
              <p:nvPr/>
            </p:nvSpPr>
            <p:spPr>
              <a:xfrm>
                <a:off x="7602097" y="1775114"/>
                <a:ext cx="1301318" cy="56720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628650" y="2624788"/>
                <a:ext cx="2234330" cy="3129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𝑘</m:t>
                          </m:r>
                          <m:r>
                            <a:rPr lang="lv-LV" sz="1050" i="1">
                              <a:latin typeface="Cambria Math" panose="02040503050406030204" pitchFamily="18" charset="0"/>
                            </a:rPr>
                            <m:t>21 </m:t>
                          </m:r>
                        </m:sub>
                      </m:sSub>
                      <m:r>
                        <a:rPr lang="en-GB" sz="1050" i="1">
                          <a:latin typeface="Cambria Math" panose="02040503050406030204" pitchFamily="18" charset="0"/>
                        </a:rPr>
                        <m:t>=</m:t>
                      </m:r>
                      <m:sSub>
                        <m:sSubPr>
                          <m:ctrlPr>
                            <a:rPr lang="en-GB"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𝑘</m:t>
                          </m:r>
                          <m:r>
                            <a:rPr lang="lv-LV" sz="1050" i="1">
                              <a:latin typeface="Cambria Math" panose="02040503050406030204" pitchFamily="18" charset="0"/>
                            </a:rPr>
                            <m:t>31 </m:t>
                          </m:r>
                        </m:sub>
                      </m:sSub>
                      <m:r>
                        <a:rPr lang="lv-LV" sz="1050" i="1">
                          <a:latin typeface="Cambria Math" panose="02040503050406030204" pitchFamily="18" charset="0"/>
                        </a:rPr>
                        <m:t>=</m:t>
                      </m:r>
                      <m:sSub>
                        <m:sSubPr>
                          <m:ctrlPr>
                            <a:rPr lang="en-GB"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𝑘</m:t>
                          </m:r>
                          <m:r>
                            <a:rPr lang="lv-LV" sz="1050" i="1">
                              <a:latin typeface="Cambria Math" panose="02040503050406030204" pitchFamily="18" charset="0"/>
                            </a:rPr>
                            <m:t>41 </m:t>
                          </m:r>
                        </m:sub>
                      </m:sSub>
                      <m:r>
                        <a:rPr lang="lv-LV" sz="1050" i="1">
                          <a:latin typeface="Cambria Math" panose="02040503050406030204" pitchFamily="18" charset="0"/>
                        </a:rPr>
                        <m:t>=</m:t>
                      </m:r>
                      <m:f>
                        <m:fPr>
                          <m:ctrlPr>
                            <a:rPr lang="en-GB" sz="1050" i="1">
                              <a:latin typeface="Cambria Math" panose="02040503050406030204" pitchFamily="18" charset="0"/>
                            </a:rPr>
                          </m:ctrlPr>
                        </m:fPr>
                        <m:num>
                          <m:r>
                            <a:rPr lang="lv-LV" sz="1050" i="1">
                              <a:latin typeface="Cambria Math" panose="02040503050406030204" pitchFamily="18" charset="0"/>
                            </a:rPr>
                            <m:t>(1−</m:t>
                          </m:r>
                          <m:sSub>
                            <m:sSubPr>
                              <m:ctrlPr>
                                <a:rPr lang="lv-LV" sz="1050" i="1">
                                  <a:latin typeface="Cambria Math" panose="02040503050406030204" pitchFamily="18" charset="0"/>
                                </a:rPr>
                              </m:ctrlPr>
                            </m:sSubPr>
                            <m:e>
                              <m:sSup>
                                <m:sSupPr>
                                  <m:ctrlPr>
                                    <a:rPr lang="lv-LV" sz="1050" i="1">
                                      <a:latin typeface="Cambria Math" panose="02040503050406030204" pitchFamily="18" charset="0"/>
                                    </a:rPr>
                                  </m:ctrlPr>
                                </m:sSupPr>
                                <m:e>
                                  <m:r>
                                    <a:rPr lang="lv-LV" sz="1050" i="1">
                                      <a:latin typeface="Cambria Math" panose="02040503050406030204" pitchFamily="18" charset="0"/>
                                    </a:rPr>
                                    <m:t>𝑤</m:t>
                                  </m:r>
                                </m:e>
                                <m:sup>
                                  <m:r>
                                    <a:rPr lang="lv-LV" sz="1050" i="1">
                                      <a:latin typeface="Cambria Math" panose="02040503050406030204" pitchFamily="18" charset="0"/>
                                    </a:rPr>
                                    <m:t>′</m:t>
                                  </m:r>
                                </m:sup>
                              </m:sSup>
                            </m:e>
                            <m:sub>
                              <m:r>
                                <a:rPr lang="lv-LV" sz="1050" i="1">
                                  <a:latin typeface="Cambria Math" panose="02040503050406030204" pitchFamily="18" charset="0"/>
                                </a:rPr>
                                <m:t>𝑘</m:t>
                              </m:r>
                              <m:r>
                                <a:rPr lang="lv-LV" sz="1050" i="1">
                                  <a:latin typeface="Cambria Math" panose="02040503050406030204" pitchFamily="18" charset="0"/>
                                </a:rPr>
                                <m:t>11</m:t>
                              </m:r>
                            </m:sub>
                          </m:sSub>
                          <m:r>
                            <a:rPr lang="lv-LV" sz="1050" i="1">
                              <a:latin typeface="Cambria Math" panose="02040503050406030204" pitchFamily="18" charset="0"/>
                            </a:rPr>
                            <m:t>)</m:t>
                          </m:r>
                        </m:num>
                        <m:den>
                          <m:r>
                            <a:rPr lang="lv-LV" sz="1050" i="1">
                              <a:latin typeface="Cambria Math" panose="02040503050406030204" pitchFamily="18" charset="0"/>
                            </a:rPr>
                            <m:t>𝑛</m:t>
                          </m:r>
                          <m:r>
                            <a:rPr lang="lv-LV" sz="1050" i="1">
                              <a:latin typeface="Cambria Math" panose="02040503050406030204" pitchFamily="18" charset="0"/>
                            </a:rPr>
                            <m:t>−1</m:t>
                          </m:r>
                        </m:den>
                      </m:f>
                    </m:oMath>
                  </m:oMathPara>
                </a14:m>
                <a:endParaRPr lang="en-GB" sz="1050" dirty="0"/>
              </a:p>
            </p:txBody>
          </p:sp>
        </mc:Choice>
        <mc:Fallback xmlns="">
          <p:sp>
            <p:nvSpPr>
              <p:cNvPr id="3" name="TextBox 2"/>
              <p:cNvSpPr txBox="1">
                <a:spLocks noRot="1" noChangeAspect="1" noMove="1" noResize="1" noEditPoints="1" noAdjustHandles="1" noChangeArrowheads="1" noChangeShapeType="1" noTextEdit="1"/>
              </p:cNvSpPr>
              <p:nvPr/>
            </p:nvSpPr>
            <p:spPr>
              <a:xfrm>
                <a:off x="628650" y="2624788"/>
                <a:ext cx="2234330" cy="312906"/>
              </a:xfrm>
              <a:prstGeom prst="rect">
                <a:avLst/>
              </a:prstGeom>
              <a:blipFill>
                <a:blip r:embed="rId3"/>
                <a:stretch>
                  <a:fillRect l="-1362" t="-5882" r="-1907" b="-15686"/>
                </a:stretch>
              </a:blipFill>
            </p:spPr>
            <p:txBody>
              <a:bodyPr/>
              <a:lstStyle/>
              <a:p>
                <a:r>
                  <a:rPr lang="en-US">
                    <a:noFill/>
                  </a:rPr>
                  <a:t> </a:t>
                </a:r>
              </a:p>
            </p:txBody>
          </p:sp>
        </mc:Fallback>
      </mc:AlternateContent>
      <p:sp>
        <p:nvSpPr>
          <p:cNvPr id="9" name="TextBox 8"/>
          <p:cNvSpPr txBox="1"/>
          <p:nvPr/>
        </p:nvSpPr>
        <p:spPr>
          <a:xfrm>
            <a:off x="2818869" y="2665901"/>
            <a:ext cx="4717727" cy="253916"/>
          </a:xfrm>
          <a:prstGeom prst="rect">
            <a:avLst/>
          </a:prstGeom>
          <a:noFill/>
        </p:spPr>
        <p:txBody>
          <a:bodyPr wrap="square" rtlCol="0">
            <a:spAutoFit/>
          </a:bodyPr>
          <a:lstStyle/>
          <a:p>
            <a:r>
              <a:rPr lang="lv-LV" sz="1050" dirty="0" err="1"/>
              <a:t>Other</a:t>
            </a:r>
            <a:r>
              <a:rPr lang="lv-LV" sz="1050" dirty="0"/>
              <a:t> </a:t>
            </a:r>
            <a:r>
              <a:rPr lang="lv-LV" sz="1050" dirty="0" err="1"/>
              <a:t>weights</a:t>
            </a:r>
            <a:r>
              <a:rPr lang="lv-LV" sz="1050" dirty="0"/>
              <a:t> </a:t>
            </a:r>
            <a:r>
              <a:rPr lang="lv-LV" sz="1050" dirty="0" err="1"/>
              <a:t>distribution</a:t>
            </a:r>
            <a:r>
              <a:rPr lang="lv-LV" sz="1050" dirty="0"/>
              <a:t> </a:t>
            </a:r>
            <a:r>
              <a:rPr lang="lv-LV" sz="1050" dirty="0" err="1"/>
              <a:t>are</a:t>
            </a:r>
            <a:r>
              <a:rPr lang="lv-LV" sz="1050" dirty="0"/>
              <a:t> </a:t>
            </a:r>
            <a:r>
              <a:rPr lang="lv-LV" sz="1050" dirty="0" err="1"/>
              <a:t>changed</a:t>
            </a:r>
            <a:r>
              <a:rPr lang="lv-LV" sz="1050" dirty="0"/>
              <a:t> </a:t>
            </a:r>
            <a:r>
              <a:rPr lang="lv-LV" sz="1050" dirty="0" err="1"/>
              <a:t>based</a:t>
            </a:r>
            <a:r>
              <a:rPr lang="lv-LV" sz="1050" dirty="0"/>
              <a:t> </a:t>
            </a:r>
            <a:r>
              <a:rPr lang="lv-LV" sz="1050" dirty="0" err="1"/>
              <a:t>on</a:t>
            </a:r>
            <a:r>
              <a:rPr lang="lv-LV" sz="1050" dirty="0"/>
              <a:t> </a:t>
            </a:r>
            <a:r>
              <a:rPr lang="lv-LV" sz="1050" dirty="0" err="1"/>
              <a:t>weight</a:t>
            </a:r>
            <a:r>
              <a:rPr lang="lv-LV" sz="1050" dirty="0"/>
              <a:t> </a:t>
            </a:r>
            <a:r>
              <a:rPr lang="lv-LV" sz="1050" dirty="0" err="1"/>
              <a:t>imposed</a:t>
            </a:r>
            <a:r>
              <a:rPr lang="lv-LV" sz="1050" dirty="0"/>
              <a:t> to </a:t>
            </a:r>
            <a:r>
              <a:rPr lang="lv-LV" sz="1050" dirty="0" err="1"/>
              <a:t>disturbance</a:t>
            </a:r>
            <a:endParaRPr lang="en-GB" sz="1050" dirty="0"/>
          </a:p>
        </p:txBody>
      </p:sp>
      <p:sp>
        <p:nvSpPr>
          <p:cNvPr id="14" name="TextBox 13"/>
          <p:cNvSpPr txBox="1"/>
          <p:nvPr/>
        </p:nvSpPr>
        <p:spPr>
          <a:xfrm>
            <a:off x="7602097" y="2475459"/>
            <a:ext cx="1473164" cy="461665"/>
          </a:xfrm>
          <a:prstGeom prst="rect">
            <a:avLst/>
          </a:prstGeom>
          <a:noFill/>
        </p:spPr>
        <p:txBody>
          <a:bodyPr wrap="square" rtlCol="0">
            <a:spAutoFit/>
          </a:bodyPr>
          <a:lstStyle/>
          <a:p>
            <a:r>
              <a:rPr lang="lv-LV" sz="1200" i="1" dirty="0"/>
              <a:t>w’=1/n </a:t>
            </a:r>
            <a:r>
              <a:rPr lang="lv-LV" sz="1200" dirty="0"/>
              <a:t>(</a:t>
            </a:r>
            <a:r>
              <a:rPr lang="lv-LV" sz="1200" i="1" dirty="0"/>
              <a:t>n</a:t>
            </a:r>
            <a:r>
              <a:rPr lang="lv-LV" sz="1200" dirty="0"/>
              <a:t> = </a:t>
            </a:r>
            <a:r>
              <a:rPr lang="en-US" sz="1200" dirty="0"/>
              <a:t>number of factors)</a:t>
            </a:r>
          </a:p>
        </p:txBody>
      </p:sp>
    </p:spTree>
    <p:extLst>
      <p:ext uri="{BB962C8B-B14F-4D97-AF65-F5344CB8AC3E}">
        <p14:creationId xmlns:p14="http://schemas.microsoft.com/office/powerpoint/2010/main" val="40550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87" y="1102374"/>
            <a:ext cx="7635940" cy="924001"/>
          </a:xfrm>
        </p:spPr>
        <p:txBody>
          <a:bodyPr>
            <a:noAutofit/>
          </a:bodyPr>
          <a:lstStyle/>
          <a:p>
            <a:r>
              <a:rPr lang="en-US" sz="1800" dirty="0"/>
              <a:t>Step 7</a:t>
            </a:r>
            <a:r>
              <a:rPr lang="lv-LV" sz="1800" dirty="0"/>
              <a:t>.1. </a:t>
            </a:r>
            <a:r>
              <a:rPr lang="en-US" sz="1800" dirty="0"/>
              <a:t>Sensitivity analysis - obtaining relative closeness to the ideal solution with newly acquired weights</a:t>
            </a:r>
            <a:endParaRPr lang="en-US" sz="2400" dirty="0"/>
          </a:p>
        </p:txBody>
      </p:sp>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E3D83-9E52-4F3A-AE19-FBF4A6BE1CF8}" type="datetime1">
              <a:rPr lang="lv-LV" smtClean="0"/>
              <a:pPr/>
              <a:t>17.12.2021</a:t>
            </a:fld>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33</a:t>
            </a:fld>
            <a:endParaRPr lang="en-US" dirty="0"/>
          </a:p>
        </p:txBody>
      </p:sp>
      <p:sp>
        <p:nvSpPr>
          <p:cNvPr id="8" name="TextBox 7"/>
          <p:cNvSpPr txBox="1"/>
          <p:nvPr/>
        </p:nvSpPr>
        <p:spPr>
          <a:xfrm>
            <a:off x="7936151" y="965139"/>
            <a:ext cx="1064786" cy="300082"/>
          </a:xfrm>
          <a:prstGeom prst="rect">
            <a:avLst/>
          </a:prstGeom>
          <a:solidFill>
            <a:srgbClr val="FFFF00"/>
          </a:solidFill>
        </p:spPr>
        <p:txBody>
          <a:bodyPr wrap="square" rtlCol="0">
            <a:spAutoFit/>
          </a:bodyPr>
          <a:lstStyle/>
          <a:p>
            <a:r>
              <a:rPr lang="en-US" sz="1350" b="1" i="1" dirty="0"/>
              <a:t>TOPSIS</a:t>
            </a: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342901" y="2586529"/>
              <a:ext cx="7143747" cy="864394"/>
            </p:xfrm>
            <a:graphic>
              <a:graphicData uri="http://schemas.openxmlformats.org/drawingml/2006/table">
                <a:tbl>
                  <a:tblPr/>
                  <a:tblGrid>
                    <a:gridCol w="1163268">
                      <a:extLst>
                        <a:ext uri="{9D8B030D-6E8A-4147-A177-3AD203B41FA5}">
                          <a16:colId xmlns:a16="http://schemas.microsoft.com/office/drawing/2014/main" val="1775349837"/>
                        </a:ext>
                      </a:extLst>
                    </a:gridCol>
                    <a:gridCol w="478153">
                      <a:extLst>
                        <a:ext uri="{9D8B030D-6E8A-4147-A177-3AD203B41FA5}">
                          <a16:colId xmlns:a16="http://schemas.microsoft.com/office/drawing/2014/main" val="1975685496"/>
                        </a:ext>
                      </a:extLst>
                    </a:gridCol>
                    <a:gridCol w="478153">
                      <a:extLst>
                        <a:ext uri="{9D8B030D-6E8A-4147-A177-3AD203B41FA5}">
                          <a16:colId xmlns:a16="http://schemas.microsoft.com/office/drawing/2014/main" val="3847624734"/>
                        </a:ext>
                      </a:extLst>
                    </a:gridCol>
                    <a:gridCol w="456743">
                      <a:extLst>
                        <a:ext uri="{9D8B030D-6E8A-4147-A177-3AD203B41FA5}">
                          <a16:colId xmlns:a16="http://schemas.microsoft.com/office/drawing/2014/main" val="2583789276"/>
                        </a:ext>
                      </a:extLst>
                    </a:gridCol>
                    <a:gridCol w="456743">
                      <a:extLst>
                        <a:ext uri="{9D8B030D-6E8A-4147-A177-3AD203B41FA5}">
                          <a16:colId xmlns:a16="http://schemas.microsoft.com/office/drawing/2014/main" val="3514318398"/>
                        </a:ext>
                      </a:extLst>
                    </a:gridCol>
                    <a:gridCol w="456743">
                      <a:extLst>
                        <a:ext uri="{9D8B030D-6E8A-4147-A177-3AD203B41FA5}">
                          <a16:colId xmlns:a16="http://schemas.microsoft.com/office/drawing/2014/main" val="1226423946"/>
                        </a:ext>
                      </a:extLst>
                    </a:gridCol>
                    <a:gridCol w="456743">
                      <a:extLst>
                        <a:ext uri="{9D8B030D-6E8A-4147-A177-3AD203B41FA5}">
                          <a16:colId xmlns:a16="http://schemas.microsoft.com/office/drawing/2014/main" val="2085326055"/>
                        </a:ext>
                      </a:extLst>
                    </a:gridCol>
                    <a:gridCol w="456743">
                      <a:extLst>
                        <a:ext uri="{9D8B030D-6E8A-4147-A177-3AD203B41FA5}">
                          <a16:colId xmlns:a16="http://schemas.microsoft.com/office/drawing/2014/main" val="1913508508"/>
                        </a:ext>
                      </a:extLst>
                    </a:gridCol>
                    <a:gridCol w="456743">
                      <a:extLst>
                        <a:ext uri="{9D8B030D-6E8A-4147-A177-3AD203B41FA5}">
                          <a16:colId xmlns:a16="http://schemas.microsoft.com/office/drawing/2014/main" val="418595032"/>
                        </a:ext>
                      </a:extLst>
                    </a:gridCol>
                    <a:gridCol w="456743">
                      <a:extLst>
                        <a:ext uri="{9D8B030D-6E8A-4147-A177-3AD203B41FA5}">
                          <a16:colId xmlns:a16="http://schemas.microsoft.com/office/drawing/2014/main" val="832160954"/>
                        </a:ext>
                      </a:extLst>
                    </a:gridCol>
                    <a:gridCol w="456743">
                      <a:extLst>
                        <a:ext uri="{9D8B030D-6E8A-4147-A177-3AD203B41FA5}">
                          <a16:colId xmlns:a16="http://schemas.microsoft.com/office/drawing/2014/main" val="3999490146"/>
                        </a:ext>
                      </a:extLst>
                    </a:gridCol>
                    <a:gridCol w="456743">
                      <a:extLst>
                        <a:ext uri="{9D8B030D-6E8A-4147-A177-3AD203B41FA5}">
                          <a16:colId xmlns:a16="http://schemas.microsoft.com/office/drawing/2014/main" val="1829838229"/>
                        </a:ext>
                      </a:extLst>
                    </a:gridCol>
                    <a:gridCol w="456743">
                      <a:extLst>
                        <a:ext uri="{9D8B030D-6E8A-4147-A177-3AD203B41FA5}">
                          <a16:colId xmlns:a16="http://schemas.microsoft.com/office/drawing/2014/main" val="3087365833"/>
                        </a:ext>
                      </a:extLst>
                    </a:gridCol>
                    <a:gridCol w="456743">
                      <a:extLst>
                        <a:ext uri="{9D8B030D-6E8A-4147-A177-3AD203B41FA5}">
                          <a16:colId xmlns:a16="http://schemas.microsoft.com/office/drawing/2014/main" val="4171292856"/>
                        </a:ext>
                      </a:extLst>
                    </a:gridCol>
                  </a:tblGrid>
                  <a:tr h="150019">
                    <a:tc>
                      <a:txBody>
                        <a:bodyPr/>
                        <a:lstStyle/>
                        <a:p>
                          <a:pPr algn="l" fontAlgn="b"/>
                          <a:r>
                            <a:rPr lang="en-GB" sz="800" b="1" i="0" u="none" strike="noStrike" dirty="0">
                              <a:solidFill>
                                <a:srgbClr val="000000"/>
                              </a:solidFill>
                              <a:effectLst/>
                              <a:latin typeface="Calibri" panose="020F0502020204030204" pitchFamily="34" charset="0"/>
                            </a:rPr>
                            <a:t>Unitary variation ratio ßk</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0.01</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0.5</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1.5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3</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gridSpan="6">
                      <a:txBody>
                        <a:bodyPr/>
                        <a:lstStyle/>
                        <a:p>
                          <a:pPr algn="l" fontAlgn="b"/>
                          <a14:m>
                            <m:oMathPara xmlns:m="http://schemas.openxmlformats.org/officeDocument/2006/math">
                              <m:oMathParaPr>
                                <m:jc m:val="centerGroup"/>
                              </m:oMathParaPr>
                              <m:oMath xmlns:m="http://schemas.openxmlformats.org/officeDocument/2006/math">
                                <m:sSub>
                                  <m:sSubPr>
                                    <m:ctrlPr>
                                      <a:rPr lang="lv-LV" sz="800" b="1" i="1" smtClean="0">
                                        <a:latin typeface="Cambria Math" panose="02040503050406030204" pitchFamily="18" charset="0"/>
                                      </a:rPr>
                                    </m:ctrlPr>
                                  </m:sSubPr>
                                  <m:e>
                                    <m:r>
                                      <a:rPr lang="lv-LV" sz="800" b="1" i="1">
                                        <a:latin typeface="Cambria Math" panose="02040503050406030204" pitchFamily="18" charset="0"/>
                                      </a:rPr>
                                      <m:t>𝑪</m:t>
                                    </m:r>
                                  </m:e>
                                  <m:sub>
                                    <m:r>
                                      <a:rPr lang="lv-LV" sz="800" b="1" i="1">
                                        <a:latin typeface="Cambria Math" panose="02040503050406030204" pitchFamily="18" charset="0"/>
                                      </a:rPr>
                                      <m:t>𝒂</m:t>
                                    </m:r>
                                  </m:sub>
                                </m:sSub>
                              </m:oMath>
                            </m:oMathPara>
                          </a14:m>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51761126"/>
                      </a:ext>
                    </a:extLst>
                  </a:tr>
                  <a:tr h="142875">
                    <a:tc>
                      <a:txBody>
                        <a:bodyPr/>
                        <a:lstStyle/>
                        <a:p>
                          <a:pPr algn="r" fontAlgn="b"/>
                          <a:r>
                            <a:rPr lang="en-GB" sz="800" b="0" i="0" u="none" strike="noStrike">
                              <a:solidFill>
                                <a:srgbClr val="000000"/>
                              </a:solidFill>
                              <a:effectLst/>
                              <a:latin typeface="Calibri" panose="020F0502020204030204" pitchFamily="34" charset="0"/>
                            </a:rPr>
                            <a:t>Price, Eiro</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0.38</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0.50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0.75</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0.01</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0.5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1.5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3</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24813854"/>
                      </a:ext>
                    </a:extLst>
                  </a:tr>
                  <a:tr h="142875">
                    <a:tc>
                      <a:txBody>
                        <a:bodyPr/>
                        <a:lstStyle/>
                        <a:p>
                          <a:pPr algn="r" fontAlgn="b"/>
                          <a:r>
                            <a:rPr lang="en-GB" sz="800" b="0" i="0" u="none" strike="noStrike">
                              <a:solidFill>
                                <a:srgbClr val="000000"/>
                              </a:solidFill>
                              <a:effectLst/>
                              <a:latin typeface="Calibri" panose="020F0502020204030204" pitchFamily="34" charset="0"/>
                            </a:rPr>
                            <a:t>Time, min</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0.25</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0.21</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solidFill>
                          <a:srgbClr val="FFFF00"/>
                        </a:solidFill>
                      </a:tcPr>
                    </a:tc>
                    <a:tc>
                      <a:txBody>
                        <a:bodyPr/>
                        <a:lstStyle/>
                        <a:p>
                          <a:pPr algn="ctr" fontAlgn="b"/>
                          <a:r>
                            <a:rPr lang="en-GB" sz="800" b="0" i="0" u="none" strike="noStrike" dirty="0">
                              <a:solidFill>
                                <a:srgbClr val="000000"/>
                              </a:solidFill>
                              <a:effectLst/>
                              <a:latin typeface="Calibri" panose="020F0502020204030204" pitchFamily="34" charset="0"/>
                            </a:rPr>
                            <a:t>Train</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0.79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0.81</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0.84</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0.88</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0.92</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0.97</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892229827"/>
                      </a:ext>
                    </a:extLst>
                  </a:tr>
                  <a:tr h="142875">
                    <a:tc>
                      <a:txBody>
                        <a:bodyPr/>
                        <a:lstStyle/>
                        <a:p>
                          <a:pPr algn="r" fontAlgn="b"/>
                          <a:r>
                            <a:rPr lang="en-GB" sz="800" b="0" i="0" u="none" strike="noStrike" dirty="0">
                              <a:solidFill>
                                <a:srgbClr val="000000"/>
                              </a:solidFill>
                              <a:effectLst/>
                              <a:latin typeface="Calibri" panose="020F0502020204030204" pitchFamily="34" charset="0"/>
                            </a:rPr>
                            <a:t>CO</a:t>
                          </a:r>
                          <a:r>
                            <a:rPr lang="en-GB" sz="800" b="0" i="0" u="none" strike="noStrike" baseline="-25000" dirty="0">
                              <a:solidFill>
                                <a:srgbClr val="000000"/>
                              </a:solidFill>
                              <a:effectLst/>
                              <a:latin typeface="Calibri" panose="020F0502020204030204" pitchFamily="34" charset="0"/>
                            </a:rPr>
                            <a:t>2</a:t>
                          </a:r>
                          <a:r>
                            <a:rPr lang="en-GB" sz="800" b="0" i="0" u="none" strike="noStrike" dirty="0">
                              <a:solidFill>
                                <a:srgbClr val="000000"/>
                              </a:solidFill>
                              <a:effectLst/>
                              <a:latin typeface="Calibri" panose="020F0502020204030204" pitchFamily="34" charset="0"/>
                            </a:rPr>
                            <a:t>  g/km/pas</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0.21</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Bus</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0.69</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0.70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0.76</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0.82</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0.87</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0.94</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66013964"/>
                      </a:ext>
                    </a:extLst>
                  </a:tr>
                  <a:tr h="142875">
                    <a:tc>
                      <a:txBody>
                        <a:bodyPr/>
                        <a:lstStyle/>
                        <a:p>
                          <a:pPr algn="r" fontAlgn="b"/>
                          <a:r>
                            <a:rPr lang="en-GB" sz="800" b="0" i="0" u="none" strike="noStrike" dirty="0">
                              <a:solidFill>
                                <a:srgbClr val="000000"/>
                              </a:solidFill>
                              <a:effectLst/>
                              <a:latin typeface="Calibri" panose="020F0502020204030204" pitchFamily="34" charset="0"/>
                            </a:rPr>
                            <a:t>Comfort </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0.21</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Taxi</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0.29</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dirty="0">
                              <a:solidFill>
                                <a:srgbClr val="000000"/>
                              </a:solidFill>
                              <a:effectLst/>
                              <a:latin typeface="Calibri" panose="020F0502020204030204" pitchFamily="34" charset="0"/>
                            </a:rPr>
                            <a:t>0.28</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0.23</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0.17</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0.12</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dirty="0">
                              <a:solidFill>
                                <a:srgbClr val="000000"/>
                              </a:solidFill>
                              <a:effectLst/>
                              <a:latin typeface="Calibri" panose="020F0502020204030204" pitchFamily="34" charset="0"/>
                            </a:rPr>
                            <a:t>0.05</a:t>
                          </a: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7480193"/>
                      </a:ext>
                    </a:extLst>
                  </a:tr>
                  <a:tr h="142875">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31112830"/>
                      </a:ext>
                    </a:extLst>
                  </a:tr>
                </a:tbl>
              </a:graphicData>
            </a:graphic>
          </p:graphicFrame>
        </mc:Choice>
        <mc:Fallback xmlns="">
          <p:graphicFrame>
            <p:nvGraphicFramePr>
              <p:cNvPr id="10" name="Table 9"/>
              <p:cNvGraphicFramePr>
                <a:graphicFrameLocks noGrp="1"/>
              </p:cNvGraphicFramePr>
              <p:nvPr/>
            </p:nvGraphicFramePr>
            <p:xfrm>
              <a:off x="342901" y="2586529"/>
              <a:ext cx="7143747" cy="864394"/>
            </p:xfrm>
            <a:graphic>
              <a:graphicData uri="http://schemas.openxmlformats.org/drawingml/2006/table">
                <a:tbl>
                  <a:tblPr/>
                  <a:tblGrid>
                    <a:gridCol w="1163268">
                      <a:extLst>
                        <a:ext uri="{9D8B030D-6E8A-4147-A177-3AD203B41FA5}">
                          <a16:colId xmlns:a16="http://schemas.microsoft.com/office/drawing/2014/main" val="1775349837"/>
                        </a:ext>
                      </a:extLst>
                    </a:gridCol>
                    <a:gridCol w="478153">
                      <a:extLst>
                        <a:ext uri="{9D8B030D-6E8A-4147-A177-3AD203B41FA5}">
                          <a16:colId xmlns:a16="http://schemas.microsoft.com/office/drawing/2014/main" val="1975685496"/>
                        </a:ext>
                      </a:extLst>
                    </a:gridCol>
                    <a:gridCol w="478153">
                      <a:extLst>
                        <a:ext uri="{9D8B030D-6E8A-4147-A177-3AD203B41FA5}">
                          <a16:colId xmlns:a16="http://schemas.microsoft.com/office/drawing/2014/main" val="3847624734"/>
                        </a:ext>
                      </a:extLst>
                    </a:gridCol>
                    <a:gridCol w="456743">
                      <a:extLst>
                        <a:ext uri="{9D8B030D-6E8A-4147-A177-3AD203B41FA5}">
                          <a16:colId xmlns:a16="http://schemas.microsoft.com/office/drawing/2014/main" val="2583789276"/>
                        </a:ext>
                      </a:extLst>
                    </a:gridCol>
                    <a:gridCol w="456743">
                      <a:extLst>
                        <a:ext uri="{9D8B030D-6E8A-4147-A177-3AD203B41FA5}">
                          <a16:colId xmlns:a16="http://schemas.microsoft.com/office/drawing/2014/main" val="3514318398"/>
                        </a:ext>
                      </a:extLst>
                    </a:gridCol>
                    <a:gridCol w="456743">
                      <a:extLst>
                        <a:ext uri="{9D8B030D-6E8A-4147-A177-3AD203B41FA5}">
                          <a16:colId xmlns:a16="http://schemas.microsoft.com/office/drawing/2014/main" val="1226423946"/>
                        </a:ext>
                      </a:extLst>
                    </a:gridCol>
                    <a:gridCol w="456743">
                      <a:extLst>
                        <a:ext uri="{9D8B030D-6E8A-4147-A177-3AD203B41FA5}">
                          <a16:colId xmlns:a16="http://schemas.microsoft.com/office/drawing/2014/main" val="2085326055"/>
                        </a:ext>
                      </a:extLst>
                    </a:gridCol>
                    <a:gridCol w="456743">
                      <a:extLst>
                        <a:ext uri="{9D8B030D-6E8A-4147-A177-3AD203B41FA5}">
                          <a16:colId xmlns:a16="http://schemas.microsoft.com/office/drawing/2014/main" val="1913508508"/>
                        </a:ext>
                      </a:extLst>
                    </a:gridCol>
                    <a:gridCol w="456743">
                      <a:extLst>
                        <a:ext uri="{9D8B030D-6E8A-4147-A177-3AD203B41FA5}">
                          <a16:colId xmlns:a16="http://schemas.microsoft.com/office/drawing/2014/main" val="418595032"/>
                        </a:ext>
                      </a:extLst>
                    </a:gridCol>
                    <a:gridCol w="456743">
                      <a:extLst>
                        <a:ext uri="{9D8B030D-6E8A-4147-A177-3AD203B41FA5}">
                          <a16:colId xmlns:a16="http://schemas.microsoft.com/office/drawing/2014/main" val="832160954"/>
                        </a:ext>
                      </a:extLst>
                    </a:gridCol>
                    <a:gridCol w="456743">
                      <a:extLst>
                        <a:ext uri="{9D8B030D-6E8A-4147-A177-3AD203B41FA5}">
                          <a16:colId xmlns:a16="http://schemas.microsoft.com/office/drawing/2014/main" val="3999490146"/>
                        </a:ext>
                      </a:extLst>
                    </a:gridCol>
                    <a:gridCol w="456743">
                      <a:extLst>
                        <a:ext uri="{9D8B030D-6E8A-4147-A177-3AD203B41FA5}">
                          <a16:colId xmlns:a16="http://schemas.microsoft.com/office/drawing/2014/main" val="1829838229"/>
                        </a:ext>
                      </a:extLst>
                    </a:gridCol>
                    <a:gridCol w="456743">
                      <a:extLst>
                        <a:ext uri="{9D8B030D-6E8A-4147-A177-3AD203B41FA5}">
                          <a16:colId xmlns:a16="http://schemas.microsoft.com/office/drawing/2014/main" val="3087365833"/>
                        </a:ext>
                      </a:extLst>
                    </a:gridCol>
                    <a:gridCol w="456743">
                      <a:extLst>
                        <a:ext uri="{9D8B030D-6E8A-4147-A177-3AD203B41FA5}">
                          <a16:colId xmlns:a16="http://schemas.microsoft.com/office/drawing/2014/main" val="4171292856"/>
                        </a:ext>
                      </a:extLst>
                    </a:gridCol>
                  </a:tblGrid>
                  <a:tr h="150019">
                    <a:tc>
                      <a:txBody>
                        <a:bodyPr/>
                        <a:lstStyle/>
                        <a:p>
                          <a:pPr algn="l" fontAlgn="b"/>
                          <a:r>
                            <a:rPr lang="en-GB" sz="800" b="1" i="0" u="none" strike="noStrike" dirty="0">
                              <a:solidFill>
                                <a:srgbClr val="000000"/>
                              </a:solidFill>
                              <a:effectLst/>
                              <a:latin typeface="Calibri" panose="020F0502020204030204" pitchFamily="34" charset="0"/>
                            </a:rPr>
                            <a:t>Unitary variation ratio ßk</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0.01</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0.5</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1.5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3</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gridSpan="6">
                      <a:txBody>
                        <a:bodyPr/>
                        <a:lstStyle/>
                        <a:p>
                          <a:endParaRPr lang="en-US"/>
                        </a:p>
                      </a:txBody>
                      <a:tcPr marL="7144" marR="7144" marT="7144"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blipFill>
                          <a:blip r:embed="rId2"/>
                          <a:stretch>
                            <a:fillRect l="-160667" t="-4000" r="-444" b="-516000"/>
                          </a:stretch>
                        </a:blipFill>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51761126"/>
                      </a:ext>
                    </a:extLst>
                  </a:tr>
                  <a:tr h="142875">
                    <a:tc>
                      <a:txBody>
                        <a:bodyPr/>
                        <a:lstStyle/>
                        <a:p>
                          <a:pPr algn="r" fontAlgn="b"/>
                          <a:r>
                            <a:rPr lang="en-GB" sz="800" b="0" i="0" u="none" strike="noStrike">
                              <a:solidFill>
                                <a:srgbClr val="000000"/>
                              </a:solidFill>
                              <a:effectLst/>
                              <a:latin typeface="Calibri" panose="020F0502020204030204" pitchFamily="34" charset="0"/>
                            </a:rPr>
                            <a:t>Price, Eiro</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0.38</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0.50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0.75</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r" fontAlgn="b"/>
                          <a:r>
                            <a:rPr lang="en-GB" sz="800" b="1" i="0" u="none" strike="noStrike" dirty="0">
                              <a:solidFill>
                                <a:srgbClr val="000000"/>
                              </a:solidFill>
                              <a:effectLst/>
                              <a:latin typeface="Calibri" panose="020F0502020204030204" pitchFamily="34" charset="0"/>
                            </a:rPr>
                            <a:t>0.01</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0.5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1</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1.5</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2</a:t>
                          </a:r>
                        </a:p>
                      </a:txBody>
                      <a:tcPr marL="7144" marR="7144" marT="7144" marB="0" anchor="b">
                        <a:lnL>
                          <a:noFill/>
                        </a:lnL>
                        <a:lnR>
                          <a:noFill/>
                        </a:lnR>
                        <a:lnT>
                          <a:noFill/>
                        </a:lnT>
                        <a:lnB>
                          <a:noFill/>
                        </a:lnB>
                      </a:tcPr>
                    </a:tc>
                    <a:tc>
                      <a:txBody>
                        <a:bodyPr/>
                        <a:lstStyle/>
                        <a:p>
                          <a:pPr algn="r" fontAlgn="b"/>
                          <a:r>
                            <a:rPr lang="en-GB" sz="800" b="1" i="0" u="none" strike="noStrike">
                              <a:solidFill>
                                <a:srgbClr val="000000"/>
                              </a:solidFill>
                              <a:effectLst/>
                              <a:latin typeface="Calibri" panose="020F0502020204030204" pitchFamily="34" charset="0"/>
                            </a:rPr>
                            <a:t>3</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324813854"/>
                      </a:ext>
                    </a:extLst>
                  </a:tr>
                  <a:tr h="142875">
                    <a:tc>
                      <a:txBody>
                        <a:bodyPr/>
                        <a:lstStyle/>
                        <a:p>
                          <a:pPr algn="r" fontAlgn="b"/>
                          <a:r>
                            <a:rPr lang="en-GB" sz="800" b="0" i="0" u="none" strike="noStrike">
                              <a:solidFill>
                                <a:srgbClr val="000000"/>
                              </a:solidFill>
                              <a:effectLst/>
                              <a:latin typeface="Calibri" panose="020F0502020204030204" pitchFamily="34" charset="0"/>
                            </a:rPr>
                            <a:t>Time, min</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0.25</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0.21</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solidFill>
                          <a:srgbClr val="FFFF00"/>
                        </a:solidFill>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solidFill>
                          <a:srgbClr val="FFFF00"/>
                        </a:solidFill>
                      </a:tcPr>
                    </a:tc>
                    <a:tc>
                      <a:txBody>
                        <a:bodyPr/>
                        <a:lstStyle/>
                        <a:p>
                          <a:pPr algn="ctr" fontAlgn="b"/>
                          <a:r>
                            <a:rPr lang="en-GB" sz="800" b="0" i="0" u="none" strike="noStrike" dirty="0">
                              <a:solidFill>
                                <a:srgbClr val="000000"/>
                              </a:solidFill>
                              <a:effectLst/>
                              <a:latin typeface="Calibri" panose="020F0502020204030204" pitchFamily="34" charset="0"/>
                            </a:rPr>
                            <a:t>Train</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0.79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0.81</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0.84</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0.88</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0.92</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0.97</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892229827"/>
                      </a:ext>
                    </a:extLst>
                  </a:tr>
                  <a:tr h="142875">
                    <a:tc>
                      <a:txBody>
                        <a:bodyPr/>
                        <a:lstStyle/>
                        <a:p>
                          <a:pPr algn="r" fontAlgn="b"/>
                          <a:r>
                            <a:rPr lang="en-GB" sz="800" b="0" i="0" u="none" strike="noStrike" dirty="0">
                              <a:solidFill>
                                <a:srgbClr val="000000"/>
                              </a:solidFill>
                              <a:effectLst/>
                              <a:latin typeface="Calibri" panose="020F0502020204030204" pitchFamily="34" charset="0"/>
                            </a:rPr>
                            <a:t>CO</a:t>
                          </a:r>
                          <a:r>
                            <a:rPr lang="en-GB" sz="800" b="0" i="0" u="none" strike="noStrike" baseline="-25000" dirty="0">
                              <a:solidFill>
                                <a:srgbClr val="000000"/>
                              </a:solidFill>
                              <a:effectLst/>
                              <a:latin typeface="Calibri" panose="020F0502020204030204" pitchFamily="34" charset="0"/>
                            </a:rPr>
                            <a:t>2</a:t>
                          </a:r>
                          <a:r>
                            <a:rPr lang="en-GB" sz="800" b="0" i="0" u="none" strike="noStrike" dirty="0">
                              <a:solidFill>
                                <a:srgbClr val="000000"/>
                              </a:solidFill>
                              <a:effectLst/>
                              <a:latin typeface="Calibri" panose="020F0502020204030204" pitchFamily="34" charset="0"/>
                            </a:rPr>
                            <a:t>  g/km/pas</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0.21</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Bus</a:t>
                          </a:r>
                        </a:p>
                      </a:txBody>
                      <a:tcPr marL="7144" marR="7144" marT="7144" marB="0" anchor="b">
                        <a:lnL w="12700" cap="flat" cmpd="sng" algn="ctr">
                          <a:solidFill>
                            <a:schemeClr val="tx1"/>
                          </a:solidFill>
                          <a:prstDash val="solid"/>
                          <a:round/>
                          <a:headEnd type="none" w="med" len="med"/>
                          <a:tailEnd type="none" w="med" len="med"/>
                        </a:lnL>
                        <a:lnR>
                          <a:noFill/>
                        </a:lnR>
                        <a:lnT>
                          <a:noFill/>
                        </a:lnT>
                        <a:lnB>
                          <a:noFill/>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0.69</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0.70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0.76</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0.82</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0.87</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0.94</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966013964"/>
                      </a:ext>
                    </a:extLst>
                  </a:tr>
                  <a:tr h="142875">
                    <a:tc>
                      <a:txBody>
                        <a:bodyPr/>
                        <a:lstStyle/>
                        <a:p>
                          <a:pPr algn="r" fontAlgn="b"/>
                          <a:r>
                            <a:rPr lang="en-GB" sz="800" b="0" i="0" u="none" strike="noStrike" dirty="0">
                              <a:solidFill>
                                <a:srgbClr val="000000"/>
                              </a:solidFill>
                              <a:effectLst/>
                              <a:latin typeface="Calibri" panose="020F0502020204030204" pitchFamily="34" charset="0"/>
                            </a:rPr>
                            <a:t>Comfort </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0.33</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0.29</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0.25</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0.21</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0.17</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0.08</a:t>
                          </a:r>
                        </a:p>
                      </a:txBody>
                      <a:tcPr marL="7144" marR="7144" marT="7144"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Taxi</a:t>
                          </a:r>
                        </a:p>
                      </a:txBody>
                      <a:tcPr marL="7144" marR="7144" marT="7144"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ACB9CA"/>
                        </a:solidFill>
                      </a:tcPr>
                    </a:tc>
                    <a:tc>
                      <a:txBody>
                        <a:bodyPr/>
                        <a:lstStyle/>
                        <a:p>
                          <a:pPr algn="r" fontAlgn="b"/>
                          <a:r>
                            <a:rPr lang="en-GB" sz="800" b="0" i="0" u="none" strike="noStrike" dirty="0">
                              <a:solidFill>
                                <a:srgbClr val="000000"/>
                              </a:solidFill>
                              <a:effectLst/>
                              <a:latin typeface="Calibri" panose="020F0502020204030204" pitchFamily="34" charset="0"/>
                            </a:rPr>
                            <a:t>0.29</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dirty="0">
                              <a:solidFill>
                                <a:srgbClr val="000000"/>
                              </a:solidFill>
                              <a:effectLst/>
                              <a:latin typeface="Calibri" panose="020F0502020204030204" pitchFamily="34" charset="0"/>
                            </a:rPr>
                            <a:t>0.28</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0.23</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0.17</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a:solidFill>
                                <a:srgbClr val="000000"/>
                              </a:solidFill>
                              <a:effectLst/>
                              <a:latin typeface="Calibri" panose="020F0502020204030204" pitchFamily="34" charset="0"/>
                            </a:rPr>
                            <a:t>0.12</a:t>
                          </a:r>
                        </a:p>
                      </a:txBody>
                      <a:tcPr marL="7144" marR="7144" marT="714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GB" sz="800" b="0" i="0" u="none" strike="noStrike" dirty="0">
                              <a:solidFill>
                                <a:srgbClr val="000000"/>
                              </a:solidFill>
                              <a:effectLst/>
                              <a:latin typeface="Calibri" panose="020F0502020204030204" pitchFamily="34" charset="0"/>
                            </a:rPr>
                            <a:t>0.05</a:t>
                          </a:r>
                        </a:p>
                      </a:txBody>
                      <a:tcPr marL="7144" marR="7144" marT="7144"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7480193"/>
                      </a:ext>
                    </a:extLst>
                  </a:tr>
                  <a:tr h="142875">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r" fontAlgn="b"/>
                          <a:r>
                            <a:rPr lang="en-GB" sz="800" b="0" i="0" u="none" strike="noStrike" dirty="0">
                              <a:solidFill>
                                <a:srgbClr val="000000"/>
                              </a:solidFill>
                              <a:effectLst/>
                              <a:latin typeface="Calibri" panose="020F0502020204030204" pitchFamily="34" charset="0"/>
                            </a:rPr>
                            <a:t>1.00</a:t>
                          </a:r>
                        </a:p>
                      </a:txBody>
                      <a:tcPr marL="7144" marR="7144" marT="7144" marB="0" anchor="b">
                        <a:lnL>
                          <a:noFill/>
                        </a:lnL>
                        <a:lnR>
                          <a:noFill/>
                        </a:lnR>
                        <a:lnT>
                          <a:noFill/>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144" marR="7144" marT="7144"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31112830"/>
                      </a:ext>
                    </a:extLst>
                  </a:tr>
                </a:tbl>
              </a:graphicData>
            </a:graphic>
          </p:graphicFrame>
        </mc:Fallback>
      </mc:AlternateContent>
      <p:sp>
        <p:nvSpPr>
          <p:cNvPr id="11" name="TextBox 10"/>
          <p:cNvSpPr txBox="1"/>
          <p:nvPr/>
        </p:nvSpPr>
        <p:spPr>
          <a:xfrm>
            <a:off x="228600" y="2121460"/>
            <a:ext cx="4062548" cy="507831"/>
          </a:xfrm>
          <a:prstGeom prst="rect">
            <a:avLst/>
          </a:prstGeom>
          <a:noFill/>
        </p:spPr>
        <p:txBody>
          <a:bodyPr wrap="square" rtlCol="0">
            <a:spAutoFit/>
          </a:bodyPr>
          <a:lstStyle/>
          <a:p>
            <a:r>
              <a:rPr lang="en-US" sz="1350" dirty="0"/>
              <a:t>Replace initial attribute weights with newly acquired weights in TOPSIS matrix </a:t>
            </a:r>
          </a:p>
        </p:txBody>
      </p:sp>
      <mc:AlternateContent xmlns:mc="http://schemas.openxmlformats.org/markup-compatibility/2006" xmlns:a14="http://schemas.microsoft.com/office/drawing/2010/main">
        <mc:Choice Requires="a14">
          <p:sp>
            <p:nvSpPr>
              <p:cNvPr id="12" name="Rectangle 11"/>
              <p:cNvSpPr/>
              <p:nvPr/>
            </p:nvSpPr>
            <p:spPr>
              <a:xfrm>
                <a:off x="4621335" y="2101510"/>
                <a:ext cx="3894015" cy="507831"/>
              </a:xfrm>
              <a:prstGeom prst="rect">
                <a:avLst/>
              </a:prstGeom>
            </p:spPr>
            <p:txBody>
              <a:bodyPr wrap="square">
                <a:spAutoFit/>
              </a:bodyPr>
              <a:lstStyle/>
              <a:p>
                <a14:m>
                  <m:oMath xmlns:m="http://schemas.openxmlformats.org/officeDocument/2006/math">
                    <m:sSub>
                      <m:sSubPr>
                        <m:ctrlPr>
                          <a:rPr lang="en-US" sz="1350" b="1" i="1">
                            <a:latin typeface="Cambria Math" panose="02040503050406030204" pitchFamily="18" charset="0"/>
                          </a:rPr>
                        </m:ctrlPr>
                      </m:sSubPr>
                      <m:e>
                        <m:r>
                          <a:rPr lang="en-US" sz="1350" b="1" i="1">
                            <a:latin typeface="Cambria Math" panose="02040503050406030204" pitchFamily="18" charset="0"/>
                          </a:rPr>
                          <m:t>𝑪</m:t>
                        </m:r>
                      </m:e>
                      <m:sub>
                        <m:r>
                          <a:rPr lang="en-US" sz="1350" b="1" i="1">
                            <a:latin typeface="Cambria Math" panose="02040503050406030204" pitchFamily="18" charset="0"/>
                          </a:rPr>
                          <m:t>𝒂</m:t>
                        </m:r>
                      </m:sub>
                    </m:sSub>
                  </m:oMath>
                </a14:m>
                <a:r>
                  <a:rPr lang="en-US" sz="1350" dirty="0"/>
                  <a:t> (relative closeness to the ideal solution) with newly acquired weights:</a:t>
                </a:r>
              </a:p>
            </p:txBody>
          </p:sp>
        </mc:Choice>
        <mc:Fallback xmlns="">
          <p:sp>
            <p:nvSpPr>
              <p:cNvPr id="12" name="Rectangle 11"/>
              <p:cNvSpPr>
                <a:spLocks noRot="1" noChangeAspect="1" noMove="1" noResize="1" noEditPoints="1" noAdjustHandles="1" noChangeArrowheads="1" noChangeShapeType="1" noTextEdit="1"/>
              </p:cNvSpPr>
              <p:nvPr/>
            </p:nvSpPr>
            <p:spPr>
              <a:xfrm>
                <a:off x="4621335" y="2101510"/>
                <a:ext cx="3894015" cy="507831"/>
              </a:xfrm>
              <a:prstGeom prst="rect">
                <a:avLst/>
              </a:prstGeom>
              <a:blipFill>
                <a:blip r:embed="rId3"/>
                <a:stretch>
                  <a:fillRect l="-313" t="-2410" b="-12048"/>
                </a:stretch>
              </a:blipFill>
            </p:spPr>
            <p:txBody>
              <a:bodyPr/>
              <a:lstStyle/>
              <a:p>
                <a:r>
                  <a:rPr lang="en-US">
                    <a:noFill/>
                  </a:rPr>
                  <a:t> </a:t>
                </a:r>
              </a:p>
            </p:txBody>
          </p:sp>
        </mc:Fallback>
      </mc:AlternateContent>
      <p:sp>
        <p:nvSpPr>
          <p:cNvPr id="13" name="TextBox 12"/>
          <p:cNvSpPr txBox="1"/>
          <p:nvPr/>
        </p:nvSpPr>
        <p:spPr>
          <a:xfrm>
            <a:off x="348113" y="3872577"/>
            <a:ext cx="4323806" cy="300082"/>
          </a:xfrm>
          <a:prstGeom prst="rect">
            <a:avLst/>
          </a:prstGeom>
          <a:noFill/>
        </p:spPr>
        <p:txBody>
          <a:bodyPr wrap="square" rtlCol="0">
            <a:spAutoFit/>
          </a:bodyPr>
          <a:lstStyle/>
          <a:p>
            <a:r>
              <a:rPr lang="en-US" sz="1350" i="1" dirty="0"/>
              <a:t>Make sure that sensitivity analysis are done for all criteria</a:t>
            </a:r>
          </a:p>
        </p:txBody>
      </p:sp>
      <p:sp>
        <p:nvSpPr>
          <p:cNvPr id="15" name="TextBox 14"/>
          <p:cNvSpPr txBox="1"/>
          <p:nvPr/>
        </p:nvSpPr>
        <p:spPr>
          <a:xfrm>
            <a:off x="342901" y="4533264"/>
            <a:ext cx="4153988" cy="507831"/>
          </a:xfrm>
          <a:prstGeom prst="rect">
            <a:avLst/>
          </a:prstGeom>
          <a:noFill/>
        </p:spPr>
        <p:txBody>
          <a:bodyPr wrap="square" rtlCol="0">
            <a:spAutoFit/>
          </a:bodyPr>
          <a:lstStyle/>
          <a:p>
            <a:r>
              <a:rPr lang="en-US" sz="1350" dirty="0"/>
              <a:t>It is possible to use other sensitivity analysis methods</a:t>
            </a:r>
            <a:r>
              <a:rPr lang="lv-LV" sz="1350" dirty="0"/>
              <a:t>:</a:t>
            </a:r>
            <a:endParaRPr lang="en-US" sz="1350" dirty="0"/>
          </a:p>
          <a:p>
            <a:r>
              <a:rPr lang="en-US" sz="1350" dirty="0"/>
              <a:t>(Different mathematical calculation approach)</a:t>
            </a:r>
          </a:p>
        </p:txBody>
      </p:sp>
      <p:sp>
        <p:nvSpPr>
          <p:cNvPr id="3" name="Rectangle 2"/>
          <p:cNvSpPr/>
          <p:nvPr/>
        </p:nvSpPr>
        <p:spPr>
          <a:xfrm>
            <a:off x="351066" y="5383371"/>
            <a:ext cx="8649871" cy="334835"/>
          </a:xfrm>
          <a:prstGeom prst="rect">
            <a:avLst/>
          </a:prstGeom>
          <a:solidFill>
            <a:schemeClr val="accent6">
              <a:lumMod val="20000"/>
              <a:lumOff val="80000"/>
            </a:schemeClr>
          </a:solidFill>
        </p:spPr>
        <p:txBody>
          <a:bodyPr wrap="square">
            <a:spAutoFit/>
          </a:bodyPr>
          <a:lstStyle/>
          <a:p>
            <a:r>
              <a:rPr lang="en-GB" sz="788" dirty="0" err="1"/>
              <a:t>Alinezhad</a:t>
            </a:r>
            <a:r>
              <a:rPr lang="en-GB" sz="788" dirty="0"/>
              <a:t>, </a:t>
            </a:r>
            <a:r>
              <a:rPr lang="en-GB" sz="788" dirty="0" err="1"/>
              <a:t>Alireza</a:t>
            </a:r>
            <a:r>
              <a:rPr lang="en-GB" sz="788" dirty="0"/>
              <a:t>. (2011). Sensitivity Analysis of TOPSIS Technique: the Result of Change in the Weight of one attribute on the Final Ranking of Alternatives”. Journal of optimization in Industrial Engineering (OIE),Vol. 7, No. 1, pp. 23-28, 2011.. </a:t>
            </a:r>
          </a:p>
        </p:txBody>
      </p:sp>
      <p:sp>
        <p:nvSpPr>
          <p:cNvPr id="7" name="Rectangle 6"/>
          <p:cNvSpPr/>
          <p:nvPr/>
        </p:nvSpPr>
        <p:spPr>
          <a:xfrm>
            <a:off x="342901" y="5027937"/>
            <a:ext cx="8658036" cy="346249"/>
          </a:xfrm>
          <a:prstGeom prst="rect">
            <a:avLst/>
          </a:prstGeom>
          <a:solidFill>
            <a:schemeClr val="accent6">
              <a:lumMod val="20000"/>
              <a:lumOff val="80000"/>
            </a:schemeClr>
          </a:solidFill>
        </p:spPr>
        <p:txBody>
          <a:bodyPr wrap="square">
            <a:spAutoFit/>
          </a:bodyPr>
          <a:lstStyle/>
          <a:p>
            <a:r>
              <a:rPr lang="en-GB" sz="825" dirty="0" err="1"/>
              <a:t>Peiyue</a:t>
            </a:r>
            <a:r>
              <a:rPr lang="en-GB" sz="825" dirty="0"/>
              <a:t> Li, Hui Qian, </a:t>
            </a:r>
            <a:r>
              <a:rPr lang="en-GB" sz="825" dirty="0" err="1"/>
              <a:t>Jianhua</a:t>
            </a:r>
            <a:r>
              <a:rPr lang="en-GB" sz="825" dirty="0"/>
              <a:t> Wu &amp; </a:t>
            </a:r>
            <a:r>
              <a:rPr lang="en-GB" sz="825" dirty="0" err="1"/>
              <a:t>Jie</a:t>
            </a:r>
            <a:endParaRPr lang="en-GB" sz="825" dirty="0"/>
          </a:p>
          <a:p>
            <a:r>
              <a:rPr lang="en-GB" sz="825" dirty="0"/>
              <a:t>Chen</a:t>
            </a:r>
            <a:r>
              <a:rPr lang="lv-LV" sz="825" dirty="0"/>
              <a:t> (2013) </a:t>
            </a:r>
            <a:r>
              <a:rPr lang="en-GB" sz="825" dirty="0"/>
              <a:t>Sensitivity analysis of TOPSIS method in water quality assessment: I. Sensitivity to the parameter weights</a:t>
            </a:r>
            <a:r>
              <a:rPr lang="lv-LV" sz="825" dirty="0"/>
              <a:t>  </a:t>
            </a:r>
            <a:r>
              <a:rPr lang="en-GB" sz="825" dirty="0"/>
              <a:t>DOI: 10.1007/s10661-012-2723-9</a:t>
            </a:r>
          </a:p>
        </p:txBody>
      </p:sp>
      <p:graphicFrame>
        <p:nvGraphicFramePr>
          <p:cNvPr id="14" name="Chart 13"/>
          <p:cNvGraphicFramePr>
            <a:graphicFrameLocks/>
          </p:cNvGraphicFramePr>
          <p:nvPr/>
        </p:nvGraphicFramePr>
        <p:xfrm>
          <a:off x="5133705" y="3318469"/>
          <a:ext cx="3703320" cy="15074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01873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B8FAEF-0B7B-4D76-8B36-71DF98C93D0B}" type="datetime1">
              <a:rPr lang="lv-LV" smtClean="0"/>
              <a:pPr/>
              <a:t>17.12.2021</a:t>
            </a:fld>
            <a:endParaRPr lang="en-US" dirty="0"/>
          </a:p>
        </p:txBody>
      </p:sp>
      <p:sp>
        <p:nvSpPr>
          <p:cNvPr id="6" name="Slide Number Placeholder 5"/>
          <p:cNvSpPr>
            <a:spLocks noGrp="1"/>
          </p:cNvSpPr>
          <p:nvPr>
            <p:ph type="sldNum" sz="quarter" idx="12"/>
          </p:nvPr>
        </p:nvSpPr>
        <p:spPr/>
        <p:txBody>
          <a:bodyPr/>
          <a:lstStyle/>
          <a:p>
            <a:fld id="{22AF5885-8C96-4DA3-88C8-950E9AF394B8}" type="slidenum">
              <a:rPr lang="en-US" smtClean="0"/>
              <a:pPr/>
              <a:t>34</a:t>
            </a:fld>
            <a:endParaRPr lang="en-US" dirty="0"/>
          </a:p>
        </p:txBody>
      </p:sp>
      <p:sp>
        <p:nvSpPr>
          <p:cNvPr id="2" name="Rectangle 1"/>
          <p:cNvSpPr/>
          <p:nvPr/>
        </p:nvSpPr>
        <p:spPr>
          <a:xfrm>
            <a:off x="282526" y="973641"/>
            <a:ext cx="3974614" cy="461665"/>
          </a:xfrm>
          <a:prstGeom prst="rect">
            <a:avLst/>
          </a:prstGeom>
        </p:spPr>
        <p:txBody>
          <a:bodyPr wrap="none">
            <a:spAutoFit/>
          </a:bodyPr>
          <a:lstStyle/>
          <a:p>
            <a:r>
              <a:rPr lang="en-US" sz="2400" dirty="0"/>
              <a:t>Sensitivity analysis</a:t>
            </a:r>
            <a:r>
              <a:rPr lang="lv-LV" sz="2400" dirty="0"/>
              <a:t> (SA)</a:t>
            </a:r>
            <a:r>
              <a:rPr lang="en-US" sz="2400" dirty="0"/>
              <a:t> results</a:t>
            </a:r>
          </a:p>
        </p:txBody>
      </p:sp>
      <p:graphicFrame>
        <p:nvGraphicFramePr>
          <p:cNvPr id="10" name="Chart 9"/>
          <p:cNvGraphicFramePr>
            <a:graphicFrameLocks/>
          </p:cNvGraphicFramePr>
          <p:nvPr/>
        </p:nvGraphicFramePr>
        <p:xfrm>
          <a:off x="4645784" y="1120928"/>
          <a:ext cx="4346291" cy="21295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nvGraphicFramePr>
        <p:xfrm>
          <a:off x="220580" y="3571977"/>
          <a:ext cx="4425205" cy="2202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nvGraphicFramePr>
        <p:xfrm>
          <a:off x="4645784" y="3554595"/>
          <a:ext cx="4457904" cy="20699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125937" y="1394772"/>
          <a:ext cx="4519849" cy="21042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69971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144064" y="4173227"/>
            <a:ext cx="4979669" cy="1761936"/>
          </a:xfrm>
          <a:prstGeom prst="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4316506" y="1024630"/>
            <a:ext cx="4669184" cy="3115357"/>
          </a:xfrm>
          <a:prstGeom prst="rect">
            <a:avLst/>
          </a:prstGeom>
          <a:solidFill>
            <a:srgbClr val="CC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47004" y="1610186"/>
            <a:ext cx="3979856" cy="391598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67217" y="1048092"/>
            <a:ext cx="4246108" cy="459006"/>
          </a:xfrm>
        </p:spPr>
        <p:txBody>
          <a:bodyPr>
            <a:noAutofit/>
          </a:bodyPr>
          <a:lstStyle/>
          <a:p>
            <a:r>
              <a:rPr lang="en-US" sz="2100" dirty="0"/>
              <a:t>Comparison of results of </a:t>
            </a:r>
            <a:r>
              <a:rPr lang="lv-LV" sz="2100" dirty="0" err="1"/>
              <a:t>three</a:t>
            </a:r>
            <a:r>
              <a:rPr lang="en-US" sz="2100" dirty="0"/>
              <a:t> SA methods</a:t>
            </a:r>
          </a:p>
        </p:txBody>
      </p:sp>
      <p:sp>
        <p:nvSpPr>
          <p:cNvPr id="3" name="Date Placeholder 2"/>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lv-LV"/>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B8FAEF-0B7B-4D76-8B36-71DF98C93D0B}" type="datetime1">
              <a:rPr lang="lv-LV" smtClean="0"/>
              <a:pPr/>
              <a:t>17.12.2021</a:t>
            </a:fld>
            <a:endParaRPr lang="en-US" dirty="0"/>
          </a:p>
        </p:txBody>
      </p:sp>
      <p:sp>
        <p:nvSpPr>
          <p:cNvPr id="5" name="Slide Number Placeholder 4"/>
          <p:cNvSpPr>
            <a:spLocks noGrp="1"/>
          </p:cNvSpPr>
          <p:nvPr>
            <p:ph type="sldNum" sz="quarter" idx="12"/>
          </p:nvPr>
        </p:nvSpPr>
        <p:spPr/>
        <p:txBody>
          <a:bodyPr/>
          <a:lstStyle/>
          <a:p>
            <a:fld id="{22AF5885-8C96-4DA3-88C8-950E9AF394B8}" type="slidenum">
              <a:rPr lang="en-US" smtClean="0"/>
              <a:t>35</a:t>
            </a:fld>
            <a:endParaRPr lang="en-US" dirty="0"/>
          </a:p>
        </p:txBody>
      </p:sp>
      <p:graphicFrame>
        <p:nvGraphicFramePr>
          <p:cNvPr id="6" name="Chart 5"/>
          <p:cNvGraphicFramePr>
            <a:graphicFrameLocks/>
          </p:cNvGraphicFramePr>
          <p:nvPr/>
        </p:nvGraphicFramePr>
        <p:xfrm>
          <a:off x="4413324" y="1105945"/>
          <a:ext cx="3533712" cy="15342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nvGraphicFramePr>
        <p:xfrm>
          <a:off x="4401322" y="2678682"/>
          <a:ext cx="3545714" cy="14601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nvGraphicFramePr>
        <p:xfrm>
          <a:off x="164208" y="2047575"/>
          <a:ext cx="3503400" cy="16019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nvGraphicFramePr>
        <p:xfrm>
          <a:off x="164207" y="3752653"/>
          <a:ext cx="3503400" cy="1670432"/>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Connector 12"/>
          <p:cNvCxnSpPr/>
          <p:nvPr/>
        </p:nvCxnSpPr>
        <p:spPr>
          <a:xfrm flipV="1">
            <a:off x="6244726" y="2754951"/>
            <a:ext cx="2873" cy="733232"/>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9" name="Chart 18"/>
          <p:cNvGraphicFramePr>
            <a:graphicFrameLocks/>
          </p:cNvGraphicFramePr>
          <p:nvPr/>
        </p:nvGraphicFramePr>
        <p:xfrm>
          <a:off x="4231109" y="4196458"/>
          <a:ext cx="3925120" cy="1738705"/>
        </p:xfrm>
        <a:graphic>
          <a:graphicData uri="http://schemas.openxmlformats.org/drawingml/2006/chart">
            <c:chart xmlns:c="http://schemas.openxmlformats.org/drawingml/2006/chart" xmlns:r="http://schemas.openxmlformats.org/officeDocument/2006/relationships" r:id="rId6"/>
          </a:graphicData>
        </a:graphic>
      </p:graphicFrame>
      <p:sp>
        <p:nvSpPr>
          <p:cNvPr id="27" name="TextBox 26"/>
          <p:cNvSpPr txBox="1"/>
          <p:nvPr/>
        </p:nvSpPr>
        <p:spPr>
          <a:xfrm>
            <a:off x="135517" y="1682343"/>
            <a:ext cx="3437175" cy="300082"/>
          </a:xfrm>
          <a:prstGeom prst="rect">
            <a:avLst/>
          </a:prstGeom>
          <a:noFill/>
        </p:spPr>
        <p:txBody>
          <a:bodyPr wrap="square" rtlCol="0">
            <a:spAutoFit/>
          </a:bodyPr>
          <a:lstStyle/>
          <a:p>
            <a:r>
              <a:rPr lang="lv-LV" sz="1350" dirty="0"/>
              <a:t>W’=1/n (</a:t>
            </a:r>
            <a:r>
              <a:rPr lang="lv-LV" sz="1350" dirty="0" err="1"/>
              <a:t>full</a:t>
            </a:r>
            <a:r>
              <a:rPr lang="lv-LV" sz="1350" dirty="0"/>
              <a:t> </a:t>
            </a:r>
            <a:r>
              <a:rPr lang="lv-LV" sz="1350" dirty="0" err="1"/>
              <a:t>calculations</a:t>
            </a:r>
            <a:r>
              <a:rPr lang="lv-LV" sz="1350" dirty="0"/>
              <a:t> </a:t>
            </a:r>
            <a:r>
              <a:rPr lang="lv-LV" sz="1350" dirty="0" err="1"/>
              <a:t>see</a:t>
            </a:r>
            <a:r>
              <a:rPr lang="lv-LV" sz="1350" dirty="0"/>
              <a:t> </a:t>
            </a:r>
            <a:r>
              <a:rPr lang="lv-LV" sz="1350" dirty="0" err="1"/>
              <a:t>in</a:t>
            </a:r>
            <a:r>
              <a:rPr lang="lv-LV" sz="1350" dirty="0"/>
              <a:t> </a:t>
            </a:r>
            <a:r>
              <a:rPr lang="lv-LV" sz="1350" dirty="0" err="1"/>
              <a:t>slides</a:t>
            </a:r>
            <a:r>
              <a:rPr lang="lv-LV" sz="1350" dirty="0"/>
              <a:t> </a:t>
            </a:r>
            <a:r>
              <a:rPr lang="lv-LV" sz="1350" dirty="0" err="1"/>
              <a:t>before</a:t>
            </a:r>
            <a:r>
              <a:rPr lang="lv-LV" sz="1350" dirty="0"/>
              <a:t>)</a:t>
            </a:r>
            <a:endParaRPr lang="en-GB" sz="1350" dirty="0"/>
          </a:p>
        </p:txBody>
      </p:sp>
      <p:sp>
        <p:nvSpPr>
          <p:cNvPr id="28" name="TextBox 27"/>
          <p:cNvSpPr txBox="1"/>
          <p:nvPr/>
        </p:nvSpPr>
        <p:spPr>
          <a:xfrm>
            <a:off x="8156228" y="4806611"/>
            <a:ext cx="829461" cy="230832"/>
          </a:xfrm>
          <a:prstGeom prst="rect">
            <a:avLst/>
          </a:prstGeom>
          <a:noFill/>
        </p:spPr>
        <p:txBody>
          <a:bodyPr wrap="square" rtlCol="0">
            <a:spAutoFit/>
          </a:bodyPr>
          <a:lstStyle/>
          <a:p>
            <a:r>
              <a:rPr lang="lv-LV" sz="900" dirty="0"/>
              <a:t>W’</a:t>
            </a:r>
            <a:r>
              <a:rPr lang="lv-LV" sz="788" dirty="0"/>
              <a:t>2</a:t>
            </a:r>
            <a:r>
              <a:rPr lang="lv-LV" sz="900" dirty="0"/>
              <a:t>=w</a:t>
            </a:r>
            <a:r>
              <a:rPr lang="lv-LV" sz="788" dirty="0"/>
              <a:t>2</a:t>
            </a:r>
            <a:r>
              <a:rPr lang="lv-LV" sz="900" dirty="0"/>
              <a:t>+∆2</a:t>
            </a:r>
            <a:endParaRPr lang="en-GB" sz="900" dirty="0"/>
          </a:p>
        </p:txBody>
      </p:sp>
      <mc:AlternateContent xmlns:mc="http://schemas.openxmlformats.org/markup-compatibility/2006" xmlns:a14="http://schemas.microsoft.com/office/drawing/2010/main">
        <mc:Choice Requires="a14">
          <p:sp>
            <p:nvSpPr>
              <p:cNvPr id="30" name="TextBox 29"/>
              <p:cNvSpPr txBox="1"/>
              <p:nvPr/>
            </p:nvSpPr>
            <p:spPr>
              <a:xfrm>
                <a:off x="8148034" y="5056385"/>
                <a:ext cx="977575" cy="3423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𝑗</m:t>
                          </m:r>
                        </m:sub>
                      </m:sSub>
                      <m:r>
                        <a:rPr lang="en-GB" sz="1050" i="1">
                          <a:latin typeface="Cambria Math" panose="02040503050406030204" pitchFamily="18" charset="0"/>
                        </a:rPr>
                        <m:t>=</m:t>
                      </m:r>
                      <m:f>
                        <m:fPr>
                          <m:ctrlPr>
                            <a:rPr lang="en-GB" sz="1050" i="1">
                              <a:latin typeface="Cambria Math" panose="02040503050406030204" pitchFamily="18" charset="0"/>
                            </a:rPr>
                          </m:ctrlPr>
                        </m:fPr>
                        <m:num>
                          <m:r>
                            <a:rPr lang="lv-LV" sz="1050" i="1">
                              <a:latin typeface="Cambria Math" panose="02040503050406030204" pitchFamily="18" charset="0"/>
                            </a:rPr>
                            <m:t>1−</m:t>
                          </m:r>
                          <m:sSub>
                            <m:sSubPr>
                              <m:ctrlPr>
                                <a:rPr lang="lv-LV"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2</m:t>
                              </m:r>
                            </m:sub>
                          </m:sSub>
                        </m:num>
                        <m:den>
                          <m:r>
                            <a:rPr lang="lv-LV" sz="1050" i="1">
                              <a:latin typeface="Cambria Math" panose="02040503050406030204" pitchFamily="18" charset="0"/>
                            </a:rPr>
                            <m:t>1−</m:t>
                          </m:r>
                          <m:sSub>
                            <m:sSubPr>
                              <m:ctrlPr>
                                <a:rPr lang="lv-LV" sz="1050" i="1">
                                  <a:latin typeface="Cambria Math" panose="02040503050406030204" pitchFamily="18" charset="0"/>
                                </a:rPr>
                              </m:ctrlPr>
                            </m:sSubPr>
                            <m:e>
                              <m:r>
                                <a:rPr lang="lv-LV" sz="1050" i="1">
                                  <a:latin typeface="Cambria Math" panose="02040503050406030204" pitchFamily="18" charset="0"/>
                                </a:rPr>
                                <m:t>𝑤</m:t>
                              </m:r>
                            </m:e>
                            <m:sub>
                              <m:r>
                                <a:rPr lang="lv-LV" sz="1050" i="1">
                                  <a:latin typeface="Cambria Math" panose="02040503050406030204" pitchFamily="18" charset="0"/>
                                </a:rPr>
                                <m:t>2</m:t>
                              </m:r>
                            </m:sub>
                          </m:sSub>
                        </m:den>
                      </m:f>
                      <m:sSub>
                        <m:sSubPr>
                          <m:ctrlPr>
                            <a:rPr lang="en-GB" sz="1050" i="1">
                              <a:latin typeface="Cambria Math" panose="02040503050406030204" pitchFamily="18" charset="0"/>
                            </a:rPr>
                          </m:ctrlPr>
                        </m:sSubPr>
                        <m:e>
                          <m:r>
                            <a:rPr lang="lv-LV" sz="1050" i="1">
                              <a:latin typeface="Cambria Math" panose="02040503050406030204" pitchFamily="18" charset="0"/>
                            </a:rPr>
                            <m:t>𝑤</m:t>
                          </m:r>
                        </m:e>
                        <m:sub>
                          <m:r>
                            <a:rPr lang="lv-LV" sz="1050" i="1">
                              <a:latin typeface="Cambria Math" panose="02040503050406030204" pitchFamily="18" charset="0"/>
                            </a:rPr>
                            <m:t>𝑗</m:t>
                          </m:r>
                        </m:sub>
                      </m:sSub>
                    </m:oMath>
                  </m:oMathPara>
                </a14:m>
                <a:endParaRPr lang="en-GB" sz="1050" dirty="0"/>
              </a:p>
            </p:txBody>
          </p:sp>
        </mc:Choice>
        <mc:Fallback xmlns="">
          <p:sp>
            <p:nvSpPr>
              <p:cNvPr id="30" name="TextBox 29"/>
              <p:cNvSpPr txBox="1">
                <a:spLocks noRot="1" noChangeAspect="1" noMove="1" noResize="1" noEditPoints="1" noAdjustHandles="1" noChangeArrowheads="1" noChangeShapeType="1" noTextEdit="1"/>
              </p:cNvSpPr>
              <p:nvPr/>
            </p:nvSpPr>
            <p:spPr>
              <a:xfrm>
                <a:off x="8148034" y="5056385"/>
                <a:ext cx="977575" cy="342338"/>
              </a:xfrm>
              <a:prstGeom prst="rect">
                <a:avLst/>
              </a:prstGeom>
              <a:blipFill>
                <a:blip r:embed="rId7"/>
                <a:stretch>
                  <a:fillRect l="-3750" t="-1754" r="-1875" b="-8772"/>
                </a:stretch>
              </a:blipFill>
            </p:spPr>
            <p:txBody>
              <a:bodyPr/>
              <a:lstStyle/>
              <a:p>
                <a:r>
                  <a:rPr lang="en-US">
                    <a:noFill/>
                  </a:rPr>
                  <a:t> </a:t>
                </a:r>
              </a:p>
            </p:txBody>
          </p:sp>
        </mc:Fallback>
      </mc:AlternateContent>
      <p:sp>
        <p:nvSpPr>
          <p:cNvPr id="32" name="TextBox 31"/>
          <p:cNvSpPr txBox="1"/>
          <p:nvPr/>
        </p:nvSpPr>
        <p:spPr>
          <a:xfrm>
            <a:off x="8021373" y="3457891"/>
            <a:ext cx="850339" cy="230832"/>
          </a:xfrm>
          <a:prstGeom prst="rect">
            <a:avLst/>
          </a:prstGeom>
          <a:noFill/>
        </p:spPr>
        <p:txBody>
          <a:bodyPr wrap="square" rtlCol="0">
            <a:spAutoFit/>
          </a:bodyPr>
          <a:lstStyle/>
          <a:p>
            <a:r>
              <a:rPr lang="lv-LV" sz="900" dirty="0"/>
              <a:t>W’2 = W</a:t>
            </a:r>
            <a:r>
              <a:rPr lang="lv-LV" sz="750" dirty="0"/>
              <a:t>2</a:t>
            </a:r>
            <a:r>
              <a:rPr lang="lv-LV" sz="900" dirty="0"/>
              <a:t>*</a:t>
            </a:r>
            <a:r>
              <a:rPr lang="lv-LV" sz="900" dirty="0" err="1"/>
              <a:t>W</a:t>
            </a:r>
            <a:r>
              <a:rPr lang="lv-LV" sz="750" dirty="0" err="1"/>
              <a:t>k</a:t>
            </a:r>
            <a:endParaRPr lang="en-GB" sz="750" dirty="0"/>
          </a:p>
        </p:txBody>
      </p:sp>
      <mc:AlternateContent xmlns:mc="http://schemas.openxmlformats.org/markup-compatibility/2006" xmlns:a14="http://schemas.microsoft.com/office/drawing/2010/main">
        <mc:Choice Requires="a14">
          <p:sp>
            <p:nvSpPr>
              <p:cNvPr id="33" name="TextBox 32"/>
              <p:cNvSpPr txBox="1"/>
              <p:nvPr/>
            </p:nvSpPr>
            <p:spPr>
              <a:xfrm>
                <a:off x="7486650" y="3815820"/>
                <a:ext cx="1447897" cy="306815"/>
              </a:xfrm>
              <a:prstGeom prst="rect">
                <a:avLst/>
              </a:prstGeom>
              <a:solidFill>
                <a:srgbClr val="CCCC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lv-LV" sz="1050" i="1">
                              <a:latin typeface="Cambria Math" panose="02040503050406030204" pitchFamily="18" charset="0"/>
                            </a:rPr>
                            <m:t>𝑤</m:t>
                          </m:r>
                          <m:r>
                            <a:rPr lang="lv-LV" sz="1050" i="1">
                              <a:latin typeface="Cambria Math" panose="02040503050406030204" pitchFamily="18" charset="0"/>
                            </a:rPr>
                            <m:t>′</m:t>
                          </m:r>
                        </m:e>
                        <m:sub>
                          <m:r>
                            <a:rPr lang="lv-LV" sz="1050" i="1">
                              <a:latin typeface="Cambria Math" panose="02040503050406030204" pitchFamily="18" charset="0"/>
                            </a:rPr>
                            <m:t>𝑗</m:t>
                          </m:r>
                        </m:sub>
                      </m:sSub>
                      <m:r>
                        <a:rPr lang="en-GB" sz="1050" i="1">
                          <a:latin typeface="Cambria Math" panose="02040503050406030204" pitchFamily="18" charset="0"/>
                        </a:rPr>
                        <m:t>=</m:t>
                      </m:r>
                      <m:r>
                        <a:rPr lang="lv-LV" sz="1050" i="1">
                          <a:latin typeface="Cambria Math" panose="02040503050406030204" pitchFamily="18" charset="0"/>
                        </a:rPr>
                        <m:t>(</m:t>
                      </m:r>
                      <m:f>
                        <m:fPr>
                          <m:ctrlPr>
                            <a:rPr lang="en-GB" sz="1050" i="1">
                              <a:latin typeface="Cambria Math" panose="02040503050406030204" pitchFamily="18" charset="0"/>
                            </a:rPr>
                          </m:ctrlPr>
                        </m:fPr>
                        <m:num>
                          <m:sSub>
                            <m:sSubPr>
                              <m:ctrlPr>
                                <a:rPr lang="lv-LV" sz="1050" i="1">
                                  <a:latin typeface="Cambria Math" panose="02040503050406030204" pitchFamily="18" charset="0"/>
                                </a:rPr>
                              </m:ctrlPr>
                            </m:sSubPr>
                            <m:e>
                              <m:r>
                                <a:rPr lang="lv-LV" sz="1050" i="1">
                                  <a:latin typeface="Cambria Math" panose="02040503050406030204" pitchFamily="18" charset="0"/>
                                </a:rPr>
                                <m:t>𝑤</m:t>
                              </m:r>
                            </m:e>
                            <m:sub>
                              <m:r>
                                <a:rPr lang="lv-LV" sz="1050" i="1">
                                  <a:latin typeface="Cambria Math" panose="02040503050406030204" pitchFamily="18" charset="0"/>
                                </a:rPr>
                                <m:t>𝑗</m:t>
                              </m:r>
                            </m:sub>
                          </m:sSub>
                        </m:num>
                        <m:den>
                          <m:r>
                            <a:rPr lang="lv-LV" sz="1050" i="1">
                              <a:latin typeface="Cambria Math" panose="02040503050406030204" pitchFamily="18" charset="0"/>
                            </a:rPr>
                            <m:t>1−</m:t>
                          </m:r>
                          <m:sSub>
                            <m:sSubPr>
                              <m:ctrlPr>
                                <a:rPr lang="lv-LV" sz="1050" i="1">
                                  <a:latin typeface="Cambria Math" panose="02040503050406030204" pitchFamily="18" charset="0"/>
                                </a:rPr>
                              </m:ctrlPr>
                            </m:sSubPr>
                            <m:e>
                              <m:r>
                                <a:rPr lang="lv-LV" sz="1050" i="1">
                                  <a:latin typeface="Cambria Math" panose="02040503050406030204" pitchFamily="18" charset="0"/>
                                </a:rPr>
                                <m:t>𝑤</m:t>
                              </m:r>
                            </m:e>
                            <m:sub>
                              <m:r>
                                <a:rPr lang="lv-LV" sz="1050" i="1">
                                  <a:latin typeface="Cambria Math" panose="02040503050406030204" pitchFamily="18" charset="0"/>
                                </a:rPr>
                                <m:t>2</m:t>
                              </m:r>
                            </m:sub>
                          </m:sSub>
                        </m:den>
                      </m:f>
                      <m:r>
                        <a:rPr lang="lv-LV" sz="1050" i="1">
                          <a:latin typeface="Cambria Math" panose="02040503050406030204" pitchFamily="18" charset="0"/>
                        </a:rPr>
                        <m:t>)(1−</m:t>
                      </m:r>
                      <m:sSub>
                        <m:sSubPr>
                          <m:ctrlPr>
                            <a:rPr lang="lv-LV" sz="1050" i="1">
                              <a:latin typeface="Cambria Math" panose="02040503050406030204" pitchFamily="18" charset="0"/>
                            </a:rPr>
                          </m:ctrlPr>
                        </m:sSubPr>
                        <m:e>
                          <m:sSup>
                            <m:sSupPr>
                              <m:ctrlPr>
                                <a:rPr lang="lv-LV" sz="1050" i="1">
                                  <a:latin typeface="Cambria Math" panose="02040503050406030204" pitchFamily="18" charset="0"/>
                                </a:rPr>
                              </m:ctrlPr>
                            </m:sSupPr>
                            <m:e>
                              <m:r>
                                <a:rPr lang="lv-LV" sz="1050" i="1">
                                  <a:latin typeface="Cambria Math" panose="02040503050406030204" pitchFamily="18" charset="0"/>
                                </a:rPr>
                                <m:t>𝑤</m:t>
                              </m:r>
                            </m:e>
                            <m:sup>
                              <m:r>
                                <a:rPr lang="lv-LV" sz="1050" i="1">
                                  <a:latin typeface="Cambria Math" panose="02040503050406030204" pitchFamily="18" charset="0"/>
                                </a:rPr>
                                <m:t>′</m:t>
                              </m:r>
                            </m:sup>
                          </m:sSup>
                        </m:e>
                        <m:sub>
                          <m:r>
                            <a:rPr lang="lv-LV" sz="1050" i="1">
                              <a:latin typeface="Cambria Math" panose="02040503050406030204" pitchFamily="18" charset="0"/>
                            </a:rPr>
                            <m:t>2</m:t>
                          </m:r>
                        </m:sub>
                      </m:sSub>
                      <m:r>
                        <a:rPr lang="lv-LV" sz="1050" i="1">
                          <a:latin typeface="Cambria Math" panose="02040503050406030204" pitchFamily="18" charset="0"/>
                        </a:rPr>
                        <m:t>)</m:t>
                      </m:r>
                    </m:oMath>
                  </m:oMathPara>
                </a14:m>
                <a:endParaRPr lang="en-GB" sz="1050" dirty="0"/>
              </a:p>
            </p:txBody>
          </p:sp>
        </mc:Choice>
        <mc:Fallback xmlns="">
          <p:sp>
            <p:nvSpPr>
              <p:cNvPr id="33" name="TextBox 32"/>
              <p:cNvSpPr txBox="1">
                <a:spLocks noRot="1" noChangeAspect="1" noMove="1" noResize="1" noEditPoints="1" noAdjustHandles="1" noChangeArrowheads="1" noChangeShapeType="1" noTextEdit="1"/>
              </p:cNvSpPr>
              <p:nvPr/>
            </p:nvSpPr>
            <p:spPr>
              <a:xfrm>
                <a:off x="7486650" y="3815820"/>
                <a:ext cx="1447897" cy="306815"/>
              </a:xfrm>
              <a:prstGeom prst="rect">
                <a:avLst/>
              </a:prstGeom>
              <a:blipFill>
                <a:blip r:embed="rId8"/>
                <a:stretch>
                  <a:fillRect l="-2101" r="-3361" b="-10000"/>
                </a:stretch>
              </a:blipFill>
            </p:spPr>
            <p:txBody>
              <a:bodyPr/>
              <a:lstStyle/>
              <a:p>
                <a:r>
                  <a:rPr lang="en-US">
                    <a:noFill/>
                  </a:rPr>
                  <a:t> </a:t>
                </a:r>
              </a:p>
            </p:txBody>
          </p:sp>
        </mc:Fallback>
      </mc:AlternateContent>
      <p:sp>
        <p:nvSpPr>
          <p:cNvPr id="34" name="TextBox 33"/>
          <p:cNvSpPr txBox="1"/>
          <p:nvPr/>
        </p:nvSpPr>
        <p:spPr>
          <a:xfrm>
            <a:off x="8446541" y="5543870"/>
            <a:ext cx="581681" cy="230832"/>
          </a:xfrm>
          <a:prstGeom prst="rect">
            <a:avLst/>
          </a:prstGeom>
          <a:noFill/>
        </p:spPr>
        <p:txBody>
          <a:bodyPr wrap="square" rtlCol="0">
            <a:spAutoFit/>
          </a:bodyPr>
          <a:lstStyle/>
          <a:p>
            <a:r>
              <a:rPr lang="lv-LV" sz="900" dirty="0"/>
              <a:t>j=1,3,4</a:t>
            </a:r>
            <a:endParaRPr lang="en-GB" sz="900" dirty="0"/>
          </a:p>
        </p:txBody>
      </p:sp>
    </p:spTree>
    <p:extLst>
      <p:ext uri="{BB962C8B-B14F-4D97-AF65-F5344CB8AC3E}">
        <p14:creationId xmlns:p14="http://schemas.microsoft.com/office/powerpoint/2010/main" val="3302304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References</a:t>
            </a:r>
          </a:p>
        </p:txBody>
      </p:sp>
      <p:sp>
        <p:nvSpPr>
          <p:cNvPr id="3" name="Content Placeholder 2"/>
          <p:cNvSpPr>
            <a:spLocks noGrp="1"/>
          </p:cNvSpPr>
          <p:nvPr>
            <p:ph idx="1"/>
          </p:nvPr>
        </p:nvSpPr>
        <p:spPr>
          <a:xfrm>
            <a:off x="375556" y="1556424"/>
            <a:ext cx="8392886" cy="4717375"/>
          </a:xfrm>
        </p:spPr>
        <p:txBody>
          <a:bodyPr>
            <a:normAutofit/>
          </a:bodyPr>
          <a:lstStyle/>
          <a:p>
            <a:pPr marL="457200" lvl="0" indent="-457200">
              <a:buFont typeface="+mj-lt"/>
              <a:buAutoNum type="arabicPeriod"/>
            </a:pPr>
            <a:r>
              <a:rPr lang="en-US" sz="1400" dirty="0"/>
              <a:t>….</a:t>
            </a:r>
          </a:p>
          <a:p>
            <a:pPr marL="457200" lvl="0" indent="-457200">
              <a:buFont typeface="+mj-lt"/>
              <a:buAutoNum type="arabicPeriod"/>
            </a:pPr>
            <a:r>
              <a:rPr lang="en-US" sz="1400" dirty="0"/>
              <a:t>….</a:t>
            </a:r>
          </a:p>
        </p:txBody>
      </p:sp>
      <p:sp>
        <p:nvSpPr>
          <p:cNvPr id="4" name="Slide Number Placeholder 3"/>
          <p:cNvSpPr>
            <a:spLocks noGrp="1"/>
          </p:cNvSpPr>
          <p:nvPr>
            <p:ph type="sldNum" sz="quarter" idx="12"/>
          </p:nvPr>
        </p:nvSpPr>
        <p:spPr/>
        <p:txBody>
          <a:bodyPr/>
          <a:lstStyle/>
          <a:p>
            <a:fld id="{F5D31388-1EA4-4B74-8FFA-0D39003D9700}" type="slidenum">
              <a:rPr lang="it-IT" smtClean="0"/>
              <a:pPr/>
              <a:t>36</a:t>
            </a:fld>
            <a:endParaRPr lang="it-IT"/>
          </a:p>
        </p:txBody>
      </p:sp>
    </p:spTree>
    <p:extLst>
      <p:ext uri="{BB962C8B-B14F-4D97-AF65-F5344CB8AC3E}">
        <p14:creationId xmlns:p14="http://schemas.microsoft.com/office/powerpoint/2010/main" val="2682157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Bioeconomy general assessment methods and tools</a:t>
            </a:r>
          </a:p>
        </p:txBody>
      </p:sp>
      <p:sp>
        <p:nvSpPr>
          <p:cNvPr id="8" name="Text Placeholder 7"/>
          <p:cNvSpPr>
            <a:spLocks noGrp="1"/>
          </p:cNvSpPr>
          <p:nvPr>
            <p:ph type="body" idx="1"/>
          </p:nvPr>
        </p:nvSpPr>
        <p:spPr/>
        <p:txBody>
          <a:bodyPr/>
          <a:lstStyle/>
          <a:p>
            <a:endParaRPr lang="en-GB" dirty="0"/>
          </a:p>
        </p:txBody>
      </p:sp>
      <p:sp>
        <p:nvSpPr>
          <p:cNvPr id="4" name="Slide Number Placeholder 5">
            <a:extLst>
              <a:ext uri="{FF2B5EF4-FFF2-40B4-BE49-F238E27FC236}">
                <a16:creationId xmlns:a16="http://schemas.microsoft.com/office/drawing/2014/main" id="{AA941D5E-4595-4849-B89F-F71D91DCE25B}"/>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37</a:t>
            </a:fld>
            <a:endParaRPr lang="lv-LV"/>
          </a:p>
        </p:txBody>
      </p:sp>
    </p:spTree>
    <p:extLst>
      <p:ext uri="{BB962C8B-B14F-4D97-AF65-F5344CB8AC3E}">
        <p14:creationId xmlns:p14="http://schemas.microsoft.com/office/powerpoint/2010/main" val="2273932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Specifc aim and objectives</a:t>
            </a:r>
          </a:p>
        </p:txBody>
      </p:sp>
      <p:sp>
        <p:nvSpPr>
          <p:cNvPr id="3" name="Content Placeholder 2"/>
          <p:cNvSpPr>
            <a:spLocks noGrp="1"/>
          </p:cNvSpPr>
          <p:nvPr>
            <p:ph idx="1"/>
          </p:nvPr>
        </p:nvSpPr>
        <p:spPr/>
        <p:txBody>
          <a:bodyPr/>
          <a:lstStyle/>
          <a:p>
            <a:pPr marL="0" indent="0">
              <a:buNone/>
            </a:pPr>
            <a:r>
              <a:rPr lang="en-US" dirty="0"/>
              <a:t>The unit will aim to provide an overview of </a:t>
            </a:r>
            <a:r>
              <a:rPr lang="en-GB" dirty="0"/>
              <a:t>bioeconomy evaluation methods</a:t>
            </a:r>
          </a:p>
          <a:p>
            <a:pPr marL="0" indent="0">
              <a:buNone/>
            </a:pPr>
            <a:endParaRPr lang="lv-LV" dirty="0"/>
          </a:p>
          <a:p>
            <a:pPr lvl="1"/>
            <a:r>
              <a:rPr lang="en-GB" dirty="0"/>
              <a:t>Explain the need for bioeconomy evaluation</a:t>
            </a:r>
          </a:p>
          <a:p>
            <a:pPr lvl="1"/>
            <a:r>
              <a:rPr lang="en-US" dirty="0"/>
              <a:t>Recognize the </a:t>
            </a:r>
            <a:r>
              <a:rPr lang="en-GB" dirty="0"/>
              <a:t>issues regarding bioeconomy evaluation </a:t>
            </a:r>
          </a:p>
          <a:p>
            <a:pPr lvl="1"/>
            <a:r>
              <a:rPr lang="en-GB" dirty="0"/>
              <a:t>Identify bio-based product values</a:t>
            </a:r>
          </a:p>
          <a:p>
            <a:pPr lvl="1"/>
            <a:endParaRPr lang="en-US" dirty="0"/>
          </a:p>
          <a:p>
            <a:pPr lvl="1"/>
            <a:endParaRPr lang="en-US" dirty="0"/>
          </a:p>
          <a:p>
            <a:pPr lvl="1"/>
            <a:endParaRPr lang="lv-LV" dirty="0"/>
          </a:p>
          <a:p>
            <a:pPr lvl="1"/>
            <a:endParaRPr lang="en-US" dirty="0"/>
          </a:p>
        </p:txBody>
      </p:sp>
      <p:sp>
        <p:nvSpPr>
          <p:cNvPr id="4" name="Slide Number Placeholder 5">
            <a:extLst>
              <a:ext uri="{FF2B5EF4-FFF2-40B4-BE49-F238E27FC236}">
                <a16:creationId xmlns:a16="http://schemas.microsoft.com/office/drawing/2014/main" id="{91D5EC4A-BAEB-4BE6-95DE-2D753F4B6292}"/>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38</a:t>
            </a:fld>
            <a:endParaRPr lang="lv-LV"/>
          </a:p>
        </p:txBody>
      </p:sp>
    </p:spTree>
    <p:extLst>
      <p:ext uri="{BB962C8B-B14F-4D97-AF65-F5344CB8AC3E}">
        <p14:creationId xmlns:p14="http://schemas.microsoft.com/office/powerpoint/2010/main" val="3906466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Keywords</a:t>
            </a:r>
            <a:endParaRPr lang="lv-LV" dirty="0"/>
          </a:p>
        </p:txBody>
      </p:sp>
      <p:sp>
        <p:nvSpPr>
          <p:cNvPr id="3" name="Content Placeholder 2"/>
          <p:cNvSpPr>
            <a:spLocks noGrp="1"/>
          </p:cNvSpPr>
          <p:nvPr>
            <p:ph idx="1"/>
          </p:nvPr>
        </p:nvSpPr>
        <p:spPr>
          <a:xfrm>
            <a:off x="375556" y="1831437"/>
            <a:ext cx="7978735" cy="1900977"/>
          </a:xfrm>
        </p:spPr>
        <p:txBody>
          <a:bodyPr numCol="2">
            <a:normAutofit/>
          </a:bodyPr>
          <a:lstStyle/>
          <a:p>
            <a:r>
              <a:rPr lang="lv-LV" dirty="0" err="1"/>
              <a:t>Bioeconomy</a:t>
            </a:r>
            <a:endParaRPr lang="lv-LV" dirty="0"/>
          </a:p>
          <a:p>
            <a:r>
              <a:rPr lang="lv-LV" dirty="0" err="1"/>
              <a:t>Economic</a:t>
            </a:r>
            <a:r>
              <a:rPr lang="lv-LV" dirty="0"/>
              <a:t> </a:t>
            </a:r>
            <a:r>
              <a:rPr lang="lv-LV" dirty="0" err="1"/>
              <a:t>indicators</a:t>
            </a:r>
            <a:endParaRPr lang="lv-LV" dirty="0"/>
          </a:p>
          <a:p>
            <a:r>
              <a:rPr lang="lv-LV" dirty="0" err="1"/>
              <a:t>Evaluation</a:t>
            </a:r>
            <a:endParaRPr lang="lv-LV" dirty="0"/>
          </a:p>
          <a:p>
            <a:r>
              <a:rPr lang="lv-LV" dirty="0" err="1"/>
              <a:t>Development</a:t>
            </a:r>
            <a:endParaRPr lang="lv-LV" dirty="0"/>
          </a:p>
          <a:p>
            <a:r>
              <a:rPr lang="lv-LV" dirty="0" err="1"/>
              <a:t>Data</a:t>
            </a:r>
            <a:endParaRPr lang="lv-LV" dirty="0"/>
          </a:p>
          <a:p>
            <a:endParaRPr lang="lv-LV" dirty="0"/>
          </a:p>
        </p:txBody>
      </p:sp>
      <p:sp>
        <p:nvSpPr>
          <p:cNvPr id="4" name="Slide Number Placeholder 5">
            <a:extLst>
              <a:ext uri="{FF2B5EF4-FFF2-40B4-BE49-F238E27FC236}">
                <a16:creationId xmlns:a16="http://schemas.microsoft.com/office/drawing/2014/main" id="{29D2AB69-9877-4226-83C1-17FEDB763D41}"/>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39</a:t>
            </a:fld>
            <a:endParaRPr lang="lv-LV"/>
          </a:p>
        </p:txBody>
      </p:sp>
    </p:spTree>
    <p:extLst>
      <p:ext uri="{BB962C8B-B14F-4D97-AF65-F5344CB8AC3E}">
        <p14:creationId xmlns:p14="http://schemas.microsoft.com/office/powerpoint/2010/main" val="106825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Keywords</a:t>
            </a:r>
            <a:endParaRPr lang="lv-LV" dirty="0"/>
          </a:p>
        </p:txBody>
      </p:sp>
      <p:sp>
        <p:nvSpPr>
          <p:cNvPr id="3" name="Content Placeholder 2"/>
          <p:cNvSpPr>
            <a:spLocks noGrp="1"/>
          </p:cNvSpPr>
          <p:nvPr>
            <p:ph idx="1"/>
          </p:nvPr>
        </p:nvSpPr>
        <p:spPr/>
        <p:txBody>
          <a:bodyPr vert="horz" lIns="91440" tIns="45720" rIns="91440" bIns="45720" rtlCol="0">
            <a:normAutofit/>
          </a:bodyPr>
          <a:lstStyle/>
          <a:p>
            <a:r>
              <a:rPr lang="en-US" sz="1800" dirty="0"/>
              <a:t>Life Cycle thinking</a:t>
            </a:r>
          </a:p>
          <a:p>
            <a:r>
              <a:rPr lang="en-US" sz="1800" dirty="0"/>
              <a:t>Sustainability</a:t>
            </a:r>
          </a:p>
          <a:p>
            <a:r>
              <a:rPr lang="en-US" sz="1800" dirty="0"/>
              <a:t>Bioeconomy strategy solutions</a:t>
            </a:r>
          </a:p>
          <a:p>
            <a:r>
              <a:rPr lang="en-US" sz="1800" dirty="0"/>
              <a:t>Economic assessment </a:t>
            </a:r>
          </a:p>
          <a:p>
            <a:r>
              <a:rPr lang="en-US" sz="1800" dirty="0"/>
              <a:t>Social Assessment </a:t>
            </a:r>
          </a:p>
          <a:p>
            <a:r>
              <a:rPr lang="en-US" sz="1800" dirty="0"/>
              <a:t>Comparative assessment</a:t>
            </a:r>
            <a:endParaRPr lang="en-GB" sz="1800" dirty="0"/>
          </a:p>
          <a:p>
            <a:r>
              <a:rPr lang="en-US" sz="1800" dirty="0"/>
              <a:t>LCA tools</a:t>
            </a:r>
          </a:p>
          <a:p>
            <a:r>
              <a:rPr lang="en-US" sz="1800" dirty="0"/>
              <a:t>Multi Criteria Analysis</a:t>
            </a:r>
            <a:r>
              <a:rPr lang="lv-LV" sz="1800" dirty="0"/>
              <a:t> (MCA)</a:t>
            </a:r>
            <a:endParaRPr lang="en-US" sz="1800" dirty="0"/>
          </a:p>
          <a:p>
            <a:r>
              <a:rPr lang="en-US" sz="1800" dirty="0"/>
              <a:t>Nexus approach</a:t>
            </a:r>
          </a:p>
          <a:p>
            <a:r>
              <a:rPr lang="en-US" sz="1800" dirty="0"/>
              <a:t>Cascade approach</a:t>
            </a:r>
          </a:p>
          <a:p>
            <a:endParaRPr lang="en-GB" sz="1800"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4</a:t>
            </a:fld>
            <a:endParaRPr lang="it-IT"/>
          </a:p>
        </p:txBody>
      </p:sp>
    </p:spTree>
    <p:extLst>
      <p:ext uri="{BB962C8B-B14F-4D97-AF65-F5344CB8AC3E}">
        <p14:creationId xmlns:p14="http://schemas.microsoft.com/office/powerpoint/2010/main" val="2819167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Contents</a:t>
            </a:r>
            <a:endParaRPr lang="lv-LV" dirty="0"/>
          </a:p>
        </p:txBody>
      </p:sp>
      <p:sp>
        <p:nvSpPr>
          <p:cNvPr id="3" name="Content Placeholder 2"/>
          <p:cNvSpPr>
            <a:spLocks noGrp="1"/>
          </p:cNvSpPr>
          <p:nvPr>
            <p:ph idx="1"/>
          </p:nvPr>
        </p:nvSpPr>
        <p:spPr/>
        <p:txBody>
          <a:bodyPr/>
          <a:lstStyle/>
          <a:p>
            <a:r>
              <a:rPr lang="lv-LV" dirty="0" err="1"/>
              <a:t>Economic</a:t>
            </a:r>
            <a:r>
              <a:rPr lang="lv-LV" dirty="0"/>
              <a:t> </a:t>
            </a:r>
            <a:r>
              <a:rPr lang="lv-LV" dirty="0" err="1"/>
              <a:t>activity</a:t>
            </a:r>
            <a:endParaRPr lang="lv-LV" dirty="0"/>
          </a:p>
          <a:p>
            <a:r>
              <a:rPr lang="lv-LV" dirty="0" err="1"/>
              <a:t>Keeping</a:t>
            </a:r>
            <a:r>
              <a:rPr lang="lv-LV" dirty="0"/>
              <a:t> </a:t>
            </a:r>
            <a:r>
              <a:rPr lang="lv-LV" dirty="0" err="1"/>
              <a:t>treack</a:t>
            </a:r>
            <a:r>
              <a:rPr lang="lv-LV" dirty="0"/>
              <a:t> </a:t>
            </a:r>
            <a:r>
              <a:rPr lang="lv-LV" dirty="0" err="1"/>
              <a:t>of</a:t>
            </a:r>
            <a:r>
              <a:rPr lang="lv-LV" dirty="0"/>
              <a:t> </a:t>
            </a:r>
            <a:r>
              <a:rPr lang="lv-LV" dirty="0" err="1"/>
              <a:t>economic</a:t>
            </a:r>
            <a:r>
              <a:rPr lang="lv-LV" dirty="0"/>
              <a:t> </a:t>
            </a:r>
            <a:r>
              <a:rPr lang="lv-LV" dirty="0" err="1"/>
              <a:t>activity</a:t>
            </a:r>
            <a:endParaRPr lang="lv-LV" dirty="0"/>
          </a:p>
          <a:p>
            <a:r>
              <a:rPr lang="lv-LV" dirty="0"/>
              <a:t>Evaluation of bioeconomy</a:t>
            </a:r>
          </a:p>
          <a:p>
            <a:r>
              <a:rPr lang="lv-LV" dirty="0"/>
              <a:t>Evaluation of the bioeconomy potential (Nexus and Cascade Approaches)</a:t>
            </a:r>
          </a:p>
          <a:p>
            <a:endParaRPr lang="lv-LV" dirty="0"/>
          </a:p>
          <a:p>
            <a:endParaRPr lang="lv-LV" dirty="0"/>
          </a:p>
          <a:p>
            <a:endParaRPr lang="lv-LV" dirty="0"/>
          </a:p>
        </p:txBody>
      </p:sp>
      <p:sp>
        <p:nvSpPr>
          <p:cNvPr id="4" name="Slide Number Placeholder 5">
            <a:extLst>
              <a:ext uri="{FF2B5EF4-FFF2-40B4-BE49-F238E27FC236}">
                <a16:creationId xmlns:a16="http://schemas.microsoft.com/office/drawing/2014/main" id="{49A9180C-6079-434B-89BB-08C6D2DE3103}"/>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40</a:t>
            </a:fld>
            <a:endParaRPr lang="lv-LV"/>
          </a:p>
        </p:txBody>
      </p:sp>
    </p:spTree>
    <p:extLst>
      <p:ext uri="{BB962C8B-B14F-4D97-AF65-F5344CB8AC3E}">
        <p14:creationId xmlns:p14="http://schemas.microsoft.com/office/powerpoint/2010/main" val="2616865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8BBDF7-D5CB-43A3-BF8C-A35D9B87824A}"/>
              </a:ext>
            </a:extLst>
          </p:cNvPr>
          <p:cNvPicPr>
            <a:picLocks noChangeAspect="1"/>
          </p:cNvPicPr>
          <p:nvPr/>
        </p:nvPicPr>
        <p:blipFill rotWithShape="1">
          <a:blip r:embed="rId3"/>
          <a:srcRect l="25131" b="15598"/>
          <a:stretch/>
        </p:blipFill>
        <p:spPr>
          <a:xfrm>
            <a:off x="627459" y="2974067"/>
            <a:ext cx="3841383" cy="2886986"/>
          </a:xfrm>
          <a:prstGeom prst="rect">
            <a:avLst/>
          </a:prstGeom>
        </p:spPr>
      </p:pic>
      <p:sp>
        <p:nvSpPr>
          <p:cNvPr id="5" name="Title 4">
            <a:extLst>
              <a:ext uri="{FF2B5EF4-FFF2-40B4-BE49-F238E27FC236}">
                <a16:creationId xmlns:a16="http://schemas.microsoft.com/office/drawing/2014/main" id="{B039ECE9-D3D4-493E-9D95-E42BE537BC5C}"/>
              </a:ext>
            </a:extLst>
          </p:cNvPr>
          <p:cNvSpPr>
            <a:spLocks noGrp="1"/>
          </p:cNvSpPr>
          <p:nvPr>
            <p:ph type="title"/>
          </p:nvPr>
        </p:nvSpPr>
        <p:spPr/>
        <p:txBody>
          <a:bodyPr/>
          <a:lstStyle/>
          <a:p>
            <a:r>
              <a:rPr lang="en-GB" dirty="0"/>
              <a:t>What is the economy</a:t>
            </a:r>
            <a:r>
              <a:rPr lang="lv-LV" dirty="0"/>
              <a:t>?</a:t>
            </a:r>
            <a:endParaRPr lang="en-GB" dirty="0"/>
          </a:p>
        </p:txBody>
      </p:sp>
      <p:pic>
        <p:nvPicPr>
          <p:cNvPr id="8" name="Content Placeholder 7" descr="A picture containing text, clock, outdoor, green&#10;&#10;Description automatically generated">
            <a:extLst>
              <a:ext uri="{FF2B5EF4-FFF2-40B4-BE49-F238E27FC236}">
                <a16:creationId xmlns:a16="http://schemas.microsoft.com/office/drawing/2014/main" id="{6D594684-A93A-4CEE-910F-F24D679BBB64}"/>
              </a:ext>
            </a:extLst>
          </p:cNvPr>
          <p:cNvPicPr>
            <a:picLocks noGrp="1" noChangeAspect="1"/>
          </p:cNvPicPr>
          <p:nvPr>
            <p:ph type="pic" idx="1"/>
          </p:nvPr>
        </p:nvPicPr>
        <p:blipFill rotWithShape="1">
          <a:blip r:embed="rId4"/>
          <a:srcRect l="18339" r="18339"/>
          <a:stretch/>
        </p:blipFill>
        <p:spPr/>
      </p:pic>
      <p:sp>
        <p:nvSpPr>
          <p:cNvPr id="9" name="Text Placeholder 8">
            <a:extLst>
              <a:ext uri="{FF2B5EF4-FFF2-40B4-BE49-F238E27FC236}">
                <a16:creationId xmlns:a16="http://schemas.microsoft.com/office/drawing/2014/main" id="{027D1858-94F8-4084-83EE-F9F6DF2519A0}"/>
              </a:ext>
            </a:extLst>
          </p:cNvPr>
          <p:cNvSpPr>
            <a:spLocks noGrp="1"/>
          </p:cNvSpPr>
          <p:nvPr>
            <p:ph type="body" sz="half" idx="2"/>
          </p:nvPr>
        </p:nvSpPr>
        <p:spPr/>
        <p:txBody>
          <a:bodyPr>
            <a:normAutofit/>
          </a:bodyPr>
          <a:lstStyle/>
          <a:p>
            <a:r>
              <a:rPr lang="lv-LV" sz="1400" dirty="0"/>
              <a:t>It </a:t>
            </a:r>
            <a:r>
              <a:rPr lang="en-GB" sz="1400" dirty="0"/>
              <a:t>is the whole production and consumption of goods. Usually in specific </a:t>
            </a:r>
          </a:p>
        </p:txBody>
      </p:sp>
      <p:sp>
        <p:nvSpPr>
          <p:cNvPr id="6" name="Slide Number Placeholder 5">
            <a:extLst>
              <a:ext uri="{FF2B5EF4-FFF2-40B4-BE49-F238E27FC236}">
                <a16:creationId xmlns:a16="http://schemas.microsoft.com/office/drawing/2014/main" id="{AB0D359D-2166-4120-B9DE-BE7F10D74EEE}"/>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41</a:t>
            </a:fld>
            <a:endParaRPr lang="lv-LV"/>
          </a:p>
        </p:txBody>
      </p:sp>
    </p:spTree>
    <p:extLst>
      <p:ext uri="{BB962C8B-B14F-4D97-AF65-F5344CB8AC3E}">
        <p14:creationId xmlns:p14="http://schemas.microsoft.com/office/powerpoint/2010/main" val="1690542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AED2-0F48-4505-9987-1D68AB16A271}"/>
              </a:ext>
            </a:extLst>
          </p:cNvPr>
          <p:cNvSpPr>
            <a:spLocks noGrp="1"/>
          </p:cNvSpPr>
          <p:nvPr>
            <p:ph type="title"/>
          </p:nvPr>
        </p:nvSpPr>
        <p:spPr>
          <a:xfrm>
            <a:off x="375556" y="800102"/>
            <a:ext cx="8392886" cy="890589"/>
          </a:xfrm>
        </p:spPr>
        <p:txBody>
          <a:bodyPr anchor="ctr">
            <a:normAutofit/>
          </a:bodyPr>
          <a:lstStyle/>
          <a:p>
            <a:r>
              <a:rPr lang="en-GB" dirty="0"/>
              <a:t>OECD Main Economic Indicators (MEI)</a:t>
            </a:r>
          </a:p>
        </p:txBody>
      </p:sp>
      <p:pic>
        <p:nvPicPr>
          <p:cNvPr id="7" name="Picture Placeholder 6" descr="A person looking at a screen&#10;&#10;Description automatically generated">
            <a:extLst>
              <a:ext uri="{FF2B5EF4-FFF2-40B4-BE49-F238E27FC236}">
                <a16:creationId xmlns:a16="http://schemas.microsoft.com/office/drawing/2014/main" id="{A22153CF-C723-4B8F-BF66-BA4756573901}"/>
              </a:ext>
            </a:extLst>
          </p:cNvPr>
          <p:cNvPicPr>
            <a:picLocks noGrp="1" noChangeAspect="1"/>
          </p:cNvPicPr>
          <p:nvPr>
            <p:ph sz="half" idx="1"/>
          </p:nvPr>
        </p:nvPicPr>
        <p:blipFill rotWithShape="1">
          <a:blip r:embed="rId2"/>
          <a:srcRect l="11472" r="28913" b="-1"/>
          <a:stretch/>
        </p:blipFill>
        <p:spPr>
          <a:xfrm>
            <a:off x="628650" y="1825625"/>
            <a:ext cx="3886200" cy="4351338"/>
          </a:xfrm>
          <a:noFill/>
        </p:spPr>
      </p:pic>
      <p:sp>
        <p:nvSpPr>
          <p:cNvPr id="4" name="Text Placeholder 3">
            <a:extLst>
              <a:ext uri="{FF2B5EF4-FFF2-40B4-BE49-F238E27FC236}">
                <a16:creationId xmlns:a16="http://schemas.microsoft.com/office/drawing/2014/main" id="{D6C12561-192E-40CF-872D-2C8CCE23CD9F}"/>
              </a:ext>
            </a:extLst>
          </p:cNvPr>
          <p:cNvSpPr>
            <a:spLocks noGrp="1"/>
          </p:cNvSpPr>
          <p:nvPr>
            <p:ph sz="half" idx="2"/>
          </p:nvPr>
        </p:nvSpPr>
        <p:spPr>
          <a:xfrm>
            <a:off x="4629150" y="1825625"/>
            <a:ext cx="3886200" cy="4351338"/>
          </a:xfrm>
        </p:spPr>
        <p:txBody>
          <a:bodyPr>
            <a:normAutofit fontScale="92500" lnSpcReduction="10000"/>
          </a:bodyPr>
          <a:lstStyle/>
          <a:p>
            <a:pPr marL="171450" indent="-171450">
              <a:buFont typeface="Arial" panose="020B0604020202020204" pitchFamily="34" charset="0"/>
              <a:buChar char="•"/>
            </a:pPr>
            <a:r>
              <a:rPr lang="en-GB"/>
              <a:t>Balance of payments </a:t>
            </a:r>
          </a:p>
          <a:p>
            <a:pPr marL="171450" indent="-171450">
              <a:buFont typeface="Arial" panose="020B0604020202020204" pitchFamily="34" charset="0"/>
              <a:buChar char="•"/>
            </a:pPr>
            <a:r>
              <a:rPr lang="en-GB"/>
              <a:t>Business tendency and consumer opinion surveys </a:t>
            </a:r>
          </a:p>
          <a:p>
            <a:pPr marL="171450" indent="-171450">
              <a:buFont typeface="Arial" panose="020B0604020202020204" pitchFamily="34" charset="0"/>
              <a:buChar char="•"/>
            </a:pPr>
            <a:r>
              <a:rPr lang="en-GB"/>
              <a:t>Composite leading indicators</a:t>
            </a:r>
          </a:p>
          <a:p>
            <a:pPr marL="171450" indent="-171450">
              <a:buFont typeface="Arial" panose="020B0604020202020204" pitchFamily="34" charset="0"/>
              <a:buChar char="•"/>
            </a:pPr>
            <a:r>
              <a:rPr lang="en-GB"/>
              <a:t>Financial statistics</a:t>
            </a:r>
          </a:p>
          <a:p>
            <a:pPr marL="171450" indent="-171450">
              <a:buFont typeface="Arial" panose="020B0604020202020204" pitchFamily="34" charset="0"/>
              <a:buChar char="•"/>
            </a:pPr>
            <a:r>
              <a:rPr lang="en-GB"/>
              <a:t>Industry</a:t>
            </a:r>
          </a:p>
          <a:p>
            <a:pPr marL="171450" indent="-171450">
              <a:buFont typeface="Arial" panose="020B0604020202020204" pitchFamily="34" charset="0"/>
              <a:buChar char="•"/>
            </a:pPr>
            <a:r>
              <a:rPr lang="en-GB"/>
              <a:t>International trade</a:t>
            </a:r>
          </a:p>
          <a:p>
            <a:pPr marL="171450" indent="-171450">
              <a:buFont typeface="Arial" panose="020B0604020202020204" pitchFamily="34" charset="0"/>
              <a:buChar char="•"/>
            </a:pPr>
            <a:r>
              <a:rPr lang="en-GB"/>
              <a:t>Labour market statistics </a:t>
            </a:r>
            <a:endParaRPr lang="lv-LV"/>
          </a:p>
          <a:p>
            <a:pPr marL="171450" indent="-171450">
              <a:buFont typeface="Arial" panose="020B0604020202020204" pitchFamily="34" charset="0"/>
              <a:buChar char="•"/>
            </a:pPr>
            <a:r>
              <a:rPr lang="en-GB"/>
              <a:t>Consumer price indices</a:t>
            </a:r>
          </a:p>
          <a:p>
            <a:pPr marL="171450" indent="-171450">
              <a:buFont typeface="Arial" panose="020B0604020202020204" pitchFamily="34" charset="0"/>
              <a:buChar char="•"/>
            </a:pPr>
            <a:r>
              <a:rPr lang="en-GB"/>
              <a:t>Producer price indices </a:t>
            </a:r>
          </a:p>
          <a:p>
            <a:pPr marL="171450" indent="-171450">
              <a:buFont typeface="Arial" panose="020B0604020202020204" pitchFamily="34" charset="0"/>
              <a:buChar char="•"/>
            </a:pPr>
            <a:r>
              <a:rPr lang="en-GB"/>
              <a:t>Purchasing power parities (PPP) </a:t>
            </a:r>
          </a:p>
          <a:p>
            <a:pPr marL="171450" indent="-171450">
              <a:buFont typeface="Arial" panose="020B0604020202020204" pitchFamily="34" charset="0"/>
              <a:buChar char="•"/>
            </a:pPr>
            <a:r>
              <a:rPr lang="en-GB"/>
              <a:t>Comparative price level</a:t>
            </a:r>
          </a:p>
          <a:p>
            <a:pPr marL="171450" indent="-171450">
              <a:buFont typeface="Arial" panose="020B0604020202020204" pitchFamily="34" charset="0"/>
              <a:buChar char="•"/>
            </a:pPr>
            <a:r>
              <a:rPr lang="en-GB"/>
              <a:t>Quarterly national accounts </a:t>
            </a:r>
          </a:p>
        </p:txBody>
      </p:sp>
      <p:sp>
        <p:nvSpPr>
          <p:cNvPr id="5" name="Slide Number Placeholder 5">
            <a:extLst>
              <a:ext uri="{FF2B5EF4-FFF2-40B4-BE49-F238E27FC236}">
                <a16:creationId xmlns:a16="http://schemas.microsoft.com/office/drawing/2014/main" id="{17B7C818-2889-4D52-AD2E-FC8C24157EF2}"/>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42</a:t>
            </a:fld>
            <a:endParaRPr lang="lv-LV"/>
          </a:p>
        </p:txBody>
      </p:sp>
    </p:spTree>
    <p:extLst>
      <p:ext uri="{BB962C8B-B14F-4D97-AF65-F5344CB8AC3E}">
        <p14:creationId xmlns:p14="http://schemas.microsoft.com/office/powerpoint/2010/main" val="1660632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E6C8-5922-4057-95FC-15A61D970BE8}"/>
              </a:ext>
            </a:extLst>
          </p:cNvPr>
          <p:cNvSpPr>
            <a:spLocks noGrp="1"/>
          </p:cNvSpPr>
          <p:nvPr>
            <p:ph type="title"/>
          </p:nvPr>
        </p:nvSpPr>
        <p:spPr/>
        <p:txBody>
          <a:bodyPr/>
          <a:lstStyle/>
          <a:p>
            <a:r>
              <a:rPr lang="en-GB" dirty="0"/>
              <a:t>How to </a:t>
            </a:r>
            <a:r>
              <a:rPr lang="lv-LV" dirty="0" err="1"/>
              <a:t>evaluate</a:t>
            </a:r>
            <a:r>
              <a:rPr lang="en-GB" dirty="0"/>
              <a:t> bioeconomy?</a:t>
            </a:r>
          </a:p>
        </p:txBody>
      </p:sp>
      <p:pic>
        <p:nvPicPr>
          <p:cNvPr id="7" name="Content Placeholder 6" descr="A picture containing text, indoor&#10;&#10;Description automatically generated">
            <a:extLst>
              <a:ext uri="{FF2B5EF4-FFF2-40B4-BE49-F238E27FC236}">
                <a16:creationId xmlns:a16="http://schemas.microsoft.com/office/drawing/2014/main" id="{12ADC939-BACC-4355-BF84-8BB74F6F5C30}"/>
              </a:ext>
            </a:extLst>
          </p:cNvPr>
          <p:cNvPicPr>
            <a:picLocks noGrp="1" noChangeAspect="1"/>
          </p:cNvPicPr>
          <p:nvPr>
            <p:ph sz="half" idx="1"/>
          </p:nvPr>
        </p:nvPicPr>
        <p:blipFill>
          <a:blip r:embed="rId2"/>
          <a:stretch>
            <a:fillRect/>
          </a:stretch>
        </p:blipFill>
        <p:spPr>
          <a:xfrm>
            <a:off x="628650" y="2705894"/>
            <a:ext cx="3886200" cy="2590800"/>
          </a:xfrm>
        </p:spPr>
      </p:pic>
      <p:pic>
        <p:nvPicPr>
          <p:cNvPr id="9" name="Content Placeholder 8" descr="A picture containing grass, outdoor, sky, field&#10;&#10;Description automatically generated">
            <a:extLst>
              <a:ext uri="{FF2B5EF4-FFF2-40B4-BE49-F238E27FC236}">
                <a16:creationId xmlns:a16="http://schemas.microsoft.com/office/drawing/2014/main" id="{612DD688-408F-403E-958C-5130344A01F4}"/>
              </a:ext>
            </a:extLst>
          </p:cNvPr>
          <p:cNvPicPr>
            <a:picLocks noGrp="1" noChangeAspect="1"/>
          </p:cNvPicPr>
          <p:nvPr>
            <p:ph sz="half" idx="2"/>
          </p:nvPr>
        </p:nvPicPr>
        <p:blipFill>
          <a:blip r:embed="rId3"/>
          <a:stretch>
            <a:fillRect/>
          </a:stretch>
        </p:blipFill>
        <p:spPr>
          <a:xfrm>
            <a:off x="4629150" y="2705894"/>
            <a:ext cx="3886200" cy="2590800"/>
          </a:xfrm>
        </p:spPr>
      </p:pic>
      <p:sp>
        <p:nvSpPr>
          <p:cNvPr id="10" name="TextBox 9">
            <a:extLst>
              <a:ext uri="{FF2B5EF4-FFF2-40B4-BE49-F238E27FC236}">
                <a16:creationId xmlns:a16="http://schemas.microsoft.com/office/drawing/2014/main" id="{C14FA84A-CE1C-4F2F-AF9C-CEBAD3CE2664}"/>
              </a:ext>
            </a:extLst>
          </p:cNvPr>
          <p:cNvSpPr txBox="1"/>
          <p:nvPr/>
        </p:nvSpPr>
        <p:spPr>
          <a:xfrm>
            <a:off x="628650" y="1981200"/>
            <a:ext cx="7886700" cy="646331"/>
          </a:xfrm>
          <a:prstGeom prst="rect">
            <a:avLst/>
          </a:prstGeom>
          <a:noFill/>
        </p:spPr>
        <p:txBody>
          <a:bodyPr wrap="square" rtlCol="0">
            <a:spAutoFit/>
          </a:bodyPr>
          <a:lstStyle/>
          <a:p>
            <a:r>
              <a:rPr lang="lv-LV" dirty="0"/>
              <a:t>Industries </a:t>
            </a:r>
            <a:r>
              <a:rPr lang="lv-LV" dirty="0" err="1"/>
              <a:t>have</a:t>
            </a:r>
            <a:r>
              <a:rPr lang="lv-LV" dirty="0"/>
              <a:t> </a:t>
            </a:r>
            <a:r>
              <a:rPr lang="lv-LV" dirty="0" err="1"/>
              <a:t>differing</a:t>
            </a:r>
            <a:r>
              <a:rPr lang="lv-LV" dirty="0"/>
              <a:t> </a:t>
            </a:r>
            <a:r>
              <a:rPr lang="lv-LV" dirty="0" err="1"/>
              <a:t>resolutions</a:t>
            </a:r>
            <a:r>
              <a:rPr lang="lv-LV" dirty="0"/>
              <a:t>. </a:t>
            </a:r>
            <a:r>
              <a:rPr lang="lv-LV" dirty="0" err="1"/>
              <a:t>One</a:t>
            </a:r>
            <a:r>
              <a:rPr lang="lv-LV" dirty="0"/>
              <a:t> </a:t>
            </a:r>
            <a:r>
              <a:rPr lang="lv-LV" dirty="0" err="1"/>
              <a:t>is</a:t>
            </a:r>
            <a:r>
              <a:rPr lang="lv-LV" dirty="0"/>
              <a:t> </a:t>
            </a:r>
            <a:r>
              <a:rPr lang="lv-LV" dirty="0" err="1"/>
              <a:t>tracking</a:t>
            </a:r>
            <a:r>
              <a:rPr lang="lv-LV" dirty="0"/>
              <a:t> </a:t>
            </a:r>
            <a:r>
              <a:rPr lang="lv-LV" dirty="0" err="1"/>
              <a:t>its</a:t>
            </a:r>
            <a:r>
              <a:rPr lang="lv-LV" dirty="0"/>
              <a:t> </a:t>
            </a:r>
            <a:r>
              <a:rPr lang="lv-LV" dirty="0" err="1"/>
              <a:t>raw</a:t>
            </a:r>
            <a:r>
              <a:rPr lang="lv-LV" dirty="0"/>
              <a:t> </a:t>
            </a:r>
            <a:r>
              <a:rPr lang="lv-LV" dirty="0" err="1"/>
              <a:t>material</a:t>
            </a:r>
            <a:r>
              <a:rPr lang="lv-LV" dirty="0"/>
              <a:t> </a:t>
            </a:r>
            <a:r>
              <a:rPr lang="lv-LV" dirty="0" err="1"/>
              <a:t>with</a:t>
            </a:r>
            <a:r>
              <a:rPr lang="lv-LV" dirty="0"/>
              <a:t> </a:t>
            </a:r>
            <a:r>
              <a:rPr lang="lv-LV" dirty="0" err="1"/>
              <a:t>great</a:t>
            </a:r>
            <a:r>
              <a:rPr lang="lv-LV" dirty="0"/>
              <a:t> </a:t>
            </a:r>
            <a:r>
              <a:rPr lang="lv-LV" dirty="0" err="1"/>
              <a:t>precision</a:t>
            </a:r>
            <a:r>
              <a:rPr lang="lv-LV" dirty="0"/>
              <a:t>, </a:t>
            </a:r>
            <a:r>
              <a:rPr lang="lv-LV" dirty="0" err="1"/>
              <a:t>other</a:t>
            </a:r>
            <a:r>
              <a:rPr lang="lv-LV" dirty="0"/>
              <a:t> </a:t>
            </a:r>
            <a:r>
              <a:rPr lang="lv-LV" dirty="0" err="1"/>
              <a:t>has</a:t>
            </a:r>
            <a:r>
              <a:rPr lang="lv-LV" dirty="0"/>
              <a:t> </a:t>
            </a:r>
            <a:r>
              <a:rPr lang="lv-LV" dirty="0" err="1"/>
              <a:t>more</a:t>
            </a:r>
            <a:r>
              <a:rPr lang="lv-LV" dirty="0"/>
              <a:t> </a:t>
            </a:r>
            <a:r>
              <a:rPr lang="lv-LV" dirty="0" err="1"/>
              <a:t>rough</a:t>
            </a:r>
            <a:r>
              <a:rPr lang="lv-LV" dirty="0"/>
              <a:t> </a:t>
            </a:r>
            <a:r>
              <a:rPr lang="lv-LV" dirty="0" err="1"/>
              <a:t>approach</a:t>
            </a:r>
            <a:r>
              <a:rPr lang="lv-LV" dirty="0"/>
              <a:t>.</a:t>
            </a:r>
            <a:endParaRPr lang="en-GB" dirty="0"/>
          </a:p>
        </p:txBody>
      </p:sp>
      <p:sp>
        <p:nvSpPr>
          <p:cNvPr id="6" name="Slide Number Placeholder 5">
            <a:extLst>
              <a:ext uri="{FF2B5EF4-FFF2-40B4-BE49-F238E27FC236}">
                <a16:creationId xmlns:a16="http://schemas.microsoft.com/office/drawing/2014/main" id="{124B3B0B-E22F-4D53-9461-8410A8F540F7}"/>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43</a:t>
            </a:fld>
            <a:endParaRPr lang="lv-LV"/>
          </a:p>
        </p:txBody>
      </p:sp>
    </p:spTree>
    <p:extLst>
      <p:ext uri="{BB962C8B-B14F-4D97-AF65-F5344CB8AC3E}">
        <p14:creationId xmlns:p14="http://schemas.microsoft.com/office/powerpoint/2010/main" val="1493687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03BC7-E364-4EF6-9B4D-196BBE4439C4}"/>
              </a:ext>
            </a:extLst>
          </p:cNvPr>
          <p:cNvSpPr>
            <a:spLocks noGrp="1"/>
          </p:cNvSpPr>
          <p:nvPr>
            <p:ph type="title"/>
          </p:nvPr>
        </p:nvSpPr>
        <p:spPr/>
        <p:txBody>
          <a:bodyPr/>
          <a:lstStyle/>
          <a:p>
            <a:r>
              <a:rPr lang="en-GB" sz="2700" dirty="0"/>
              <a:t>EU Bioeconomy Monitoring System dashboards</a:t>
            </a:r>
          </a:p>
        </p:txBody>
      </p:sp>
      <p:pic>
        <p:nvPicPr>
          <p:cNvPr id="6" name="Content Placeholder 5" descr="Graphical user interface, application&#10;&#10;Description automatically generated">
            <a:extLst>
              <a:ext uri="{FF2B5EF4-FFF2-40B4-BE49-F238E27FC236}">
                <a16:creationId xmlns:a16="http://schemas.microsoft.com/office/drawing/2014/main" id="{D5F25852-DB28-45D7-BAFD-F337EFE133BB}"/>
              </a:ext>
            </a:extLst>
          </p:cNvPr>
          <p:cNvPicPr>
            <a:picLocks noGrp="1" noChangeAspect="1"/>
          </p:cNvPicPr>
          <p:nvPr>
            <p:ph idx="1"/>
          </p:nvPr>
        </p:nvPicPr>
        <p:blipFill rotWithShape="1">
          <a:blip r:embed="rId3"/>
          <a:srcRect b="19773"/>
          <a:stretch/>
        </p:blipFill>
        <p:spPr>
          <a:xfrm>
            <a:off x="190749" y="1738755"/>
            <a:ext cx="8603017" cy="2541500"/>
          </a:xfrm>
        </p:spPr>
      </p:pic>
      <p:pic>
        <p:nvPicPr>
          <p:cNvPr id="8" name="Picture 7" descr="A picture containing graphical user interface&#10;&#10;Description automatically generated">
            <a:extLst>
              <a:ext uri="{FF2B5EF4-FFF2-40B4-BE49-F238E27FC236}">
                <a16:creationId xmlns:a16="http://schemas.microsoft.com/office/drawing/2014/main" id="{0E2E9DFB-708B-4658-94F0-C7EFB37EB681}"/>
              </a:ext>
            </a:extLst>
          </p:cNvPr>
          <p:cNvPicPr>
            <a:picLocks noChangeAspect="1"/>
          </p:cNvPicPr>
          <p:nvPr/>
        </p:nvPicPr>
        <p:blipFill rotWithShape="1">
          <a:blip r:embed="rId4"/>
          <a:srcRect b="41067"/>
          <a:stretch/>
        </p:blipFill>
        <p:spPr>
          <a:xfrm>
            <a:off x="1213276" y="4397926"/>
            <a:ext cx="6557963" cy="721319"/>
          </a:xfrm>
          <a:prstGeom prst="rect">
            <a:avLst/>
          </a:prstGeom>
        </p:spPr>
      </p:pic>
      <p:sp>
        <p:nvSpPr>
          <p:cNvPr id="10" name="TextBox 9">
            <a:extLst>
              <a:ext uri="{FF2B5EF4-FFF2-40B4-BE49-F238E27FC236}">
                <a16:creationId xmlns:a16="http://schemas.microsoft.com/office/drawing/2014/main" id="{E213A632-39C2-47A0-AB37-BD87A86B4EA4}"/>
              </a:ext>
            </a:extLst>
          </p:cNvPr>
          <p:cNvSpPr txBox="1"/>
          <p:nvPr/>
        </p:nvSpPr>
        <p:spPr>
          <a:xfrm>
            <a:off x="5372100" y="5388130"/>
            <a:ext cx="2457450" cy="507831"/>
          </a:xfrm>
          <a:prstGeom prst="rect">
            <a:avLst/>
          </a:prstGeom>
          <a:noFill/>
        </p:spPr>
        <p:txBody>
          <a:bodyPr wrap="square">
            <a:spAutoFit/>
          </a:bodyPr>
          <a:lstStyle/>
          <a:p>
            <a:r>
              <a:rPr lang="en-GB" sz="900" dirty="0"/>
              <a:t>https://knowledge4policy.ec.europa.eu/visualisation/eu-bioeconomy-monitoring-system-dashboards_en</a:t>
            </a:r>
          </a:p>
        </p:txBody>
      </p:sp>
      <p:sp>
        <p:nvSpPr>
          <p:cNvPr id="7" name="Slide Number Placeholder 5">
            <a:extLst>
              <a:ext uri="{FF2B5EF4-FFF2-40B4-BE49-F238E27FC236}">
                <a16:creationId xmlns:a16="http://schemas.microsoft.com/office/drawing/2014/main" id="{ABA4BAB5-011E-4E96-BBB3-F90907F63424}"/>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44</a:t>
            </a:fld>
            <a:endParaRPr lang="lv-LV"/>
          </a:p>
        </p:txBody>
      </p:sp>
    </p:spTree>
    <p:extLst>
      <p:ext uri="{BB962C8B-B14F-4D97-AF65-F5344CB8AC3E}">
        <p14:creationId xmlns:p14="http://schemas.microsoft.com/office/powerpoint/2010/main" val="4243191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FE7839-D94F-4E74-B133-DF0119A82DB7}"/>
              </a:ext>
            </a:extLst>
          </p:cNvPr>
          <p:cNvSpPr>
            <a:spLocks noGrp="1"/>
          </p:cNvSpPr>
          <p:nvPr>
            <p:ph type="title"/>
          </p:nvPr>
        </p:nvSpPr>
        <p:spPr/>
        <p:txBody>
          <a:bodyPr/>
          <a:lstStyle/>
          <a:p>
            <a:r>
              <a:rPr lang="lv-LV" dirty="0" err="1"/>
              <a:t>Low</a:t>
            </a:r>
            <a:r>
              <a:rPr lang="lv-LV" dirty="0"/>
              <a:t> </a:t>
            </a:r>
            <a:r>
              <a:rPr lang="lv-LV" dirty="0" err="1"/>
              <a:t>input</a:t>
            </a:r>
            <a:r>
              <a:rPr lang="lv-LV" dirty="0"/>
              <a:t> </a:t>
            </a:r>
            <a:r>
              <a:rPr lang="lv-LV" dirty="0" err="1"/>
              <a:t>farms</a:t>
            </a:r>
            <a:endParaRPr lang="en-GB" dirty="0"/>
          </a:p>
        </p:txBody>
      </p:sp>
      <p:pic>
        <p:nvPicPr>
          <p:cNvPr id="5" name="Content Placeholder 5" descr="Chart, line chart&#10;&#10;Description automatically generated">
            <a:extLst>
              <a:ext uri="{FF2B5EF4-FFF2-40B4-BE49-F238E27FC236}">
                <a16:creationId xmlns:a16="http://schemas.microsoft.com/office/drawing/2014/main" id="{D63A6353-3997-4E33-B6A3-5942B083EA05}"/>
              </a:ext>
            </a:extLst>
          </p:cNvPr>
          <p:cNvPicPr>
            <a:picLocks noGrp="1" noChangeAspect="1"/>
          </p:cNvPicPr>
          <p:nvPr>
            <p:ph idx="1"/>
          </p:nvPr>
        </p:nvPicPr>
        <p:blipFill>
          <a:blip r:embed="rId2"/>
          <a:stretch>
            <a:fillRect/>
          </a:stretch>
        </p:blipFill>
        <p:spPr>
          <a:xfrm>
            <a:off x="561181" y="1950839"/>
            <a:ext cx="7539038" cy="2743200"/>
          </a:xfrm>
        </p:spPr>
      </p:pic>
      <p:sp>
        <p:nvSpPr>
          <p:cNvPr id="4" name="Slide Number Placeholder 5">
            <a:extLst>
              <a:ext uri="{FF2B5EF4-FFF2-40B4-BE49-F238E27FC236}">
                <a16:creationId xmlns:a16="http://schemas.microsoft.com/office/drawing/2014/main" id="{DC0C8F46-F7B3-43F3-BD95-54778996AE53}"/>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45</a:t>
            </a:fld>
            <a:endParaRPr lang="lv-LV"/>
          </a:p>
        </p:txBody>
      </p:sp>
    </p:spTree>
    <p:extLst>
      <p:ext uri="{BB962C8B-B14F-4D97-AF65-F5344CB8AC3E}">
        <p14:creationId xmlns:p14="http://schemas.microsoft.com/office/powerpoint/2010/main" val="2083131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4285A-5465-4BE1-8170-CAA6AE2F50B2}"/>
              </a:ext>
            </a:extLst>
          </p:cNvPr>
          <p:cNvSpPr>
            <a:spLocks noGrp="1"/>
          </p:cNvSpPr>
          <p:nvPr>
            <p:ph type="title"/>
          </p:nvPr>
        </p:nvSpPr>
        <p:spPr/>
        <p:txBody>
          <a:bodyPr/>
          <a:lstStyle/>
          <a:p>
            <a:r>
              <a:rPr lang="lv-LV" dirty="0" err="1"/>
              <a:t>Low</a:t>
            </a:r>
            <a:r>
              <a:rPr lang="lv-LV" dirty="0"/>
              <a:t> </a:t>
            </a:r>
            <a:r>
              <a:rPr lang="lv-LV" dirty="0" err="1"/>
              <a:t>vs</a:t>
            </a:r>
            <a:r>
              <a:rPr lang="lv-LV" dirty="0"/>
              <a:t>. </a:t>
            </a:r>
            <a:r>
              <a:rPr lang="lv-LV" dirty="0" err="1"/>
              <a:t>High</a:t>
            </a:r>
            <a:r>
              <a:rPr lang="lv-LV" dirty="0"/>
              <a:t> </a:t>
            </a:r>
            <a:r>
              <a:rPr lang="lv-LV" dirty="0" err="1"/>
              <a:t>input</a:t>
            </a:r>
            <a:r>
              <a:rPr lang="lv-LV" dirty="0"/>
              <a:t> </a:t>
            </a:r>
            <a:r>
              <a:rPr lang="lv-LV" dirty="0" err="1"/>
              <a:t>farms</a:t>
            </a:r>
            <a:endParaRPr lang="en-GB" dirty="0"/>
          </a:p>
        </p:txBody>
      </p:sp>
      <p:pic>
        <p:nvPicPr>
          <p:cNvPr id="14" name="Content Placeholder 13" descr="Map&#10;&#10;Description automatically generated">
            <a:extLst>
              <a:ext uri="{FF2B5EF4-FFF2-40B4-BE49-F238E27FC236}">
                <a16:creationId xmlns:a16="http://schemas.microsoft.com/office/drawing/2014/main" id="{214EA571-D740-4F6B-BEEE-CDFF4BAF2EFC}"/>
              </a:ext>
            </a:extLst>
          </p:cNvPr>
          <p:cNvPicPr>
            <a:picLocks noGrp="1" noChangeAspect="1"/>
          </p:cNvPicPr>
          <p:nvPr>
            <p:ph idx="1"/>
          </p:nvPr>
        </p:nvPicPr>
        <p:blipFill>
          <a:blip r:embed="rId2"/>
          <a:stretch>
            <a:fillRect/>
          </a:stretch>
        </p:blipFill>
        <p:spPr>
          <a:xfrm>
            <a:off x="5965371" y="3431696"/>
            <a:ext cx="2721430" cy="2278989"/>
          </a:xfrm>
        </p:spPr>
      </p:pic>
      <p:pic>
        <p:nvPicPr>
          <p:cNvPr id="8" name="Picture 7" descr="Chart, bar chart&#10;&#10;Description automatically generated">
            <a:extLst>
              <a:ext uri="{FF2B5EF4-FFF2-40B4-BE49-F238E27FC236}">
                <a16:creationId xmlns:a16="http://schemas.microsoft.com/office/drawing/2014/main" id="{DA377FD9-2E2A-4C0F-A8EC-F803A8FB5C75}"/>
              </a:ext>
            </a:extLst>
          </p:cNvPr>
          <p:cNvPicPr>
            <a:picLocks noChangeAspect="1"/>
          </p:cNvPicPr>
          <p:nvPr/>
        </p:nvPicPr>
        <p:blipFill>
          <a:blip r:embed="rId3"/>
          <a:stretch>
            <a:fillRect/>
          </a:stretch>
        </p:blipFill>
        <p:spPr>
          <a:xfrm>
            <a:off x="440593" y="1950839"/>
            <a:ext cx="5222700" cy="3477816"/>
          </a:xfrm>
          <a:prstGeom prst="rect">
            <a:avLst/>
          </a:prstGeom>
        </p:spPr>
      </p:pic>
      <p:pic>
        <p:nvPicPr>
          <p:cNvPr id="10" name="Picture 9" descr="Map&#10;&#10;Description automatically generated">
            <a:extLst>
              <a:ext uri="{FF2B5EF4-FFF2-40B4-BE49-F238E27FC236}">
                <a16:creationId xmlns:a16="http://schemas.microsoft.com/office/drawing/2014/main" id="{0991FF28-12E3-4001-8AF0-83768DAF7CAE}"/>
              </a:ext>
            </a:extLst>
          </p:cNvPr>
          <p:cNvPicPr>
            <a:picLocks noChangeAspect="1"/>
          </p:cNvPicPr>
          <p:nvPr/>
        </p:nvPicPr>
        <p:blipFill>
          <a:blip r:embed="rId4"/>
          <a:stretch>
            <a:fillRect/>
          </a:stretch>
        </p:blipFill>
        <p:spPr>
          <a:xfrm>
            <a:off x="5965371" y="1024897"/>
            <a:ext cx="2721430" cy="2281686"/>
          </a:xfrm>
          <a:prstGeom prst="rect">
            <a:avLst/>
          </a:prstGeom>
        </p:spPr>
      </p:pic>
      <p:sp>
        <p:nvSpPr>
          <p:cNvPr id="2" name="TextBox 1">
            <a:extLst>
              <a:ext uri="{FF2B5EF4-FFF2-40B4-BE49-F238E27FC236}">
                <a16:creationId xmlns:a16="http://schemas.microsoft.com/office/drawing/2014/main" id="{EF4E5E0F-EDE7-4E48-AB05-CBE085987D69}"/>
              </a:ext>
            </a:extLst>
          </p:cNvPr>
          <p:cNvSpPr txBox="1"/>
          <p:nvPr/>
        </p:nvSpPr>
        <p:spPr>
          <a:xfrm>
            <a:off x="7972878" y="1060730"/>
            <a:ext cx="754743" cy="369332"/>
          </a:xfrm>
          <a:prstGeom prst="rect">
            <a:avLst/>
          </a:prstGeom>
          <a:solidFill>
            <a:schemeClr val="bg1"/>
          </a:solidFill>
        </p:spPr>
        <p:txBody>
          <a:bodyPr wrap="square" rtlCol="0">
            <a:spAutoFit/>
          </a:bodyPr>
          <a:lstStyle/>
          <a:p>
            <a:r>
              <a:rPr lang="lv-LV" dirty="0"/>
              <a:t>LOW</a:t>
            </a:r>
            <a:endParaRPr lang="en-GB" dirty="0"/>
          </a:p>
        </p:txBody>
      </p:sp>
      <p:sp>
        <p:nvSpPr>
          <p:cNvPr id="9" name="TextBox 8">
            <a:extLst>
              <a:ext uri="{FF2B5EF4-FFF2-40B4-BE49-F238E27FC236}">
                <a16:creationId xmlns:a16="http://schemas.microsoft.com/office/drawing/2014/main" id="{7EFE83F3-C7C3-4207-A6C8-58E9A4E01D7C}"/>
              </a:ext>
            </a:extLst>
          </p:cNvPr>
          <p:cNvSpPr txBox="1"/>
          <p:nvPr/>
        </p:nvSpPr>
        <p:spPr>
          <a:xfrm>
            <a:off x="7972878" y="3466866"/>
            <a:ext cx="754743" cy="369332"/>
          </a:xfrm>
          <a:prstGeom prst="rect">
            <a:avLst/>
          </a:prstGeom>
          <a:solidFill>
            <a:schemeClr val="bg1"/>
          </a:solidFill>
        </p:spPr>
        <p:txBody>
          <a:bodyPr wrap="square" rtlCol="0">
            <a:spAutoFit/>
          </a:bodyPr>
          <a:lstStyle/>
          <a:p>
            <a:r>
              <a:rPr lang="lv-LV" dirty="0"/>
              <a:t>HIGH</a:t>
            </a:r>
            <a:endParaRPr lang="en-GB" dirty="0"/>
          </a:p>
        </p:txBody>
      </p:sp>
      <p:sp>
        <p:nvSpPr>
          <p:cNvPr id="11" name="Slide Number Placeholder 5">
            <a:extLst>
              <a:ext uri="{FF2B5EF4-FFF2-40B4-BE49-F238E27FC236}">
                <a16:creationId xmlns:a16="http://schemas.microsoft.com/office/drawing/2014/main" id="{B4B63643-EDE5-49E1-A998-C8143E72D788}"/>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46</a:t>
            </a:fld>
            <a:endParaRPr lang="lv-LV"/>
          </a:p>
        </p:txBody>
      </p:sp>
    </p:spTree>
    <p:extLst>
      <p:ext uri="{BB962C8B-B14F-4D97-AF65-F5344CB8AC3E}">
        <p14:creationId xmlns:p14="http://schemas.microsoft.com/office/powerpoint/2010/main" val="1210709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303076-9525-4ECB-B77C-2CA9876CAAA1}"/>
              </a:ext>
            </a:extLst>
          </p:cNvPr>
          <p:cNvSpPr>
            <a:spLocks noGrp="1"/>
          </p:cNvSpPr>
          <p:nvPr>
            <p:ph type="title"/>
          </p:nvPr>
        </p:nvSpPr>
        <p:spPr/>
        <p:txBody>
          <a:bodyPr/>
          <a:lstStyle/>
          <a:p>
            <a:r>
              <a:rPr lang="lv-LV" dirty="0" err="1"/>
              <a:t>Biomass</a:t>
            </a:r>
            <a:r>
              <a:rPr lang="lv-LV" dirty="0"/>
              <a:t> </a:t>
            </a:r>
            <a:r>
              <a:rPr lang="lv-LV" dirty="0" err="1"/>
              <a:t>stock</a:t>
            </a:r>
            <a:endParaRPr lang="en-GB" dirty="0"/>
          </a:p>
        </p:txBody>
      </p:sp>
      <p:pic>
        <p:nvPicPr>
          <p:cNvPr id="6" name="Content Placeholder 5" descr="A picture containing text&#10;&#10;Description automatically generated">
            <a:extLst>
              <a:ext uri="{FF2B5EF4-FFF2-40B4-BE49-F238E27FC236}">
                <a16:creationId xmlns:a16="http://schemas.microsoft.com/office/drawing/2014/main" id="{87B0F504-58B0-4AAB-BE08-10385E3B0BD1}"/>
              </a:ext>
            </a:extLst>
          </p:cNvPr>
          <p:cNvPicPr>
            <a:picLocks noGrp="1" noChangeAspect="1"/>
          </p:cNvPicPr>
          <p:nvPr>
            <p:ph idx="1"/>
          </p:nvPr>
        </p:nvPicPr>
        <p:blipFill>
          <a:blip r:embed="rId2"/>
          <a:stretch>
            <a:fillRect/>
          </a:stretch>
        </p:blipFill>
        <p:spPr>
          <a:xfrm>
            <a:off x="375556" y="1540579"/>
            <a:ext cx="6257041" cy="3367088"/>
          </a:xfrm>
        </p:spPr>
      </p:pic>
      <p:sp>
        <p:nvSpPr>
          <p:cNvPr id="10" name="TextBox 9">
            <a:extLst>
              <a:ext uri="{FF2B5EF4-FFF2-40B4-BE49-F238E27FC236}">
                <a16:creationId xmlns:a16="http://schemas.microsoft.com/office/drawing/2014/main" id="{8A5012E3-C62A-441C-97AE-2D3C708250B9}"/>
              </a:ext>
            </a:extLst>
          </p:cNvPr>
          <p:cNvSpPr txBox="1"/>
          <p:nvPr/>
        </p:nvSpPr>
        <p:spPr>
          <a:xfrm>
            <a:off x="305039" y="4979920"/>
            <a:ext cx="3349704" cy="300082"/>
          </a:xfrm>
          <a:prstGeom prst="rect">
            <a:avLst/>
          </a:prstGeom>
          <a:noFill/>
        </p:spPr>
        <p:txBody>
          <a:bodyPr wrap="square">
            <a:spAutoFit/>
          </a:bodyPr>
          <a:lstStyle/>
          <a:p>
            <a:r>
              <a:rPr lang="en-GB" sz="1350" dirty="0"/>
              <a:t>https://forest-energy-atlas.luke.fi/</a:t>
            </a:r>
          </a:p>
        </p:txBody>
      </p:sp>
      <p:sp>
        <p:nvSpPr>
          <p:cNvPr id="11" name="TextBox 10">
            <a:extLst>
              <a:ext uri="{FF2B5EF4-FFF2-40B4-BE49-F238E27FC236}">
                <a16:creationId xmlns:a16="http://schemas.microsoft.com/office/drawing/2014/main" id="{1CF96617-E710-4499-96A3-8229F9D8D13D}"/>
              </a:ext>
            </a:extLst>
          </p:cNvPr>
          <p:cNvSpPr txBox="1"/>
          <p:nvPr/>
        </p:nvSpPr>
        <p:spPr>
          <a:xfrm>
            <a:off x="6918618" y="4166535"/>
            <a:ext cx="2434590" cy="307777"/>
          </a:xfrm>
          <a:prstGeom prst="rect">
            <a:avLst/>
          </a:prstGeom>
          <a:noFill/>
        </p:spPr>
        <p:txBody>
          <a:bodyPr wrap="square" rtlCol="0">
            <a:spAutoFit/>
          </a:bodyPr>
          <a:lstStyle/>
          <a:p>
            <a:r>
              <a:rPr lang="lv-LV" sz="1400" dirty="0" err="1"/>
              <a:t>Firewood</a:t>
            </a:r>
            <a:r>
              <a:rPr lang="lv-LV" sz="1400" dirty="0"/>
              <a:t> </a:t>
            </a:r>
            <a:r>
              <a:rPr lang="lv-LV" sz="1400" dirty="0" err="1"/>
              <a:t>in</a:t>
            </a:r>
            <a:r>
              <a:rPr lang="lv-LV" sz="1400" dirty="0"/>
              <a:t> LT</a:t>
            </a:r>
            <a:endParaRPr lang="en-GB" sz="1400" dirty="0"/>
          </a:p>
        </p:txBody>
      </p:sp>
      <p:sp>
        <p:nvSpPr>
          <p:cNvPr id="12" name="TextBox 11">
            <a:extLst>
              <a:ext uri="{FF2B5EF4-FFF2-40B4-BE49-F238E27FC236}">
                <a16:creationId xmlns:a16="http://schemas.microsoft.com/office/drawing/2014/main" id="{9E13D4EC-D087-4A71-BCC6-F78FB5609016}"/>
              </a:ext>
            </a:extLst>
          </p:cNvPr>
          <p:cNvSpPr txBox="1"/>
          <p:nvPr/>
        </p:nvSpPr>
        <p:spPr>
          <a:xfrm>
            <a:off x="6918618" y="2687550"/>
            <a:ext cx="2125370" cy="307777"/>
          </a:xfrm>
          <a:prstGeom prst="rect">
            <a:avLst/>
          </a:prstGeom>
          <a:noFill/>
        </p:spPr>
        <p:txBody>
          <a:bodyPr wrap="square" rtlCol="0">
            <a:spAutoFit/>
          </a:bodyPr>
          <a:lstStyle/>
          <a:p>
            <a:r>
              <a:rPr lang="lv-LV" sz="1400" dirty="0" err="1"/>
              <a:t>Logging</a:t>
            </a:r>
            <a:r>
              <a:rPr lang="lv-LV" sz="1400" dirty="0"/>
              <a:t> </a:t>
            </a:r>
            <a:r>
              <a:rPr lang="lv-LV" sz="1400" dirty="0" err="1"/>
              <a:t>residues</a:t>
            </a:r>
            <a:r>
              <a:rPr lang="lv-LV" sz="1400" dirty="0"/>
              <a:t> </a:t>
            </a:r>
            <a:r>
              <a:rPr lang="lv-LV" sz="1400" dirty="0" err="1"/>
              <a:t>in</a:t>
            </a:r>
            <a:r>
              <a:rPr lang="lv-LV" sz="1400" dirty="0"/>
              <a:t> LV</a:t>
            </a:r>
            <a:endParaRPr lang="en-GB" sz="1400" dirty="0"/>
          </a:p>
        </p:txBody>
      </p:sp>
      <p:sp>
        <p:nvSpPr>
          <p:cNvPr id="2" name="Rectangle 1">
            <a:extLst>
              <a:ext uri="{FF2B5EF4-FFF2-40B4-BE49-F238E27FC236}">
                <a16:creationId xmlns:a16="http://schemas.microsoft.com/office/drawing/2014/main" id="{8A878B82-E358-4CFA-8FDF-4CB9A1FF40B4}"/>
              </a:ext>
            </a:extLst>
          </p:cNvPr>
          <p:cNvSpPr/>
          <p:nvPr/>
        </p:nvSpPr>
        <p:spPr>
          <a:xfrm>
            <a:off x="7004304" y="2295144"/>
            <a:ext cx="384048" cy="307777"/>
          </a:xfrm>
          <a:prstGeom prst="rect">
            <a:avLst/>
          </a:prstGeom>
          <a:solidFill>
            <a:srgbClr val="507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A8C1EF3-0297-442E-A735-39282476FADA}"/>
              </a:ext>
            </a:extLst>
          </p:cNvPr>
          <p:cNvSpPr/>
          <p:nvPr/>
        </p:nvSpPr>
        <p:spPr>
          <a:xfrm>
            <a:off x="7004304" y="3809521"/>
            <a:ext cx="384048" cy="307777"/>
          </a:xfrm>
          <a:prstGeom prst="rect">
            <a:avLst/>
          </a:prstGeom>
          <a:solidFill>
            <a:srgbClr val="937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lide Number Placeholder 5">
            <a:extLst>
              <a:ext uri="{FF2B5EF4-FFF2-40B4-BE49-F238E27FC236}">
                <a16:creationId xmlns:a16="http://schemas.microsoft.com/office/drawing/2014/main" id="{FE1B1ECC-33E8-4534-82D3-DC0D3EF4D432}"/>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47</a:t>
            </a:fld>
            <a:endParaRPr lang="lv-LV"/>
          </a:p>
        </p:txBody>
      </p:sp>
    </p:spTree>
    <p:extLst>
      <p:ext uri="{BB962C8B-B14F-4D97-AF65-F5344CB8AC3E}">
        <p14:creationId xmlns:p14="http://schemas.microsoft.com/office/powerpoint/2010/main" val="2041823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CFE7A9-1D96-458B-B65D-734E444E6CD8}"/>
              </a:ext>
            </a:extLst>
          </p:cNvPr>
          <p:cNvSpPr>
            <a:spLocks noGrp="1"/>
          </p:cNvSpPr>
          <p:nvPr>
            <p:ph type="title"/>
          </p:nvPr>
        </p:nvSpPr>
        <p:spPr/>
        <p:txBody>
          <a:bodyPr/>
          <a:lstStyle/>
          <a:p>
            <a:r>
              <a:rPr lang="lv-LV" dirty="0"/>
              <a:t>Green </a:t>
            </a:r>
            <a:r>
              <a:rPr lang="en-GB" dirty="0"/>
              <a:t>economy</a:t>
            </a:r>
          </a:p>
        </p:txBody>
      </p:sp>
      <p:pic>
        <p:nvPicPr>
          <p:cNvPr id="12" name="Content Placeholder 11" descr="A close-up of a leaf&#10;&#10;Description automatically generated with low confidence">
            <a:extLst>
              <a:ext uri="{FF2B5EF4-FFF2-40B4-BE49-F238E27FC236}">
                <a16:creationId xmlns:a16="http://schemas.microsoft.com/office/drawing/2014/main" id="{4B3C901E-C843-4A3D-A72E-4F080B377987}"/>
              </a:ext>
            </a:extLst>
          </p:cNvPr>
          <p:cNvPicPr>
            <a:picLocks noGrp="1" noChangeAspect="1"/>
          </p:cNvPicPr>
          <p:nvPr>
            <p:ph idx="1"/>
          </p:nvPr>
        </p:nvPicPr>
        <p:blipFill>
          <a:blip r:embed="rId2"/>
          <a:stretch>
            <a:fillRect/>
          </a:stretch>
        </p:blipFill>
        <p:spPr>
          <a:xfrm>
            <a:off x="3887788" y="1882317"/>
            <a:ext cx="4629150" cy="3083840"/>
          </a:xfrm>
        </p:spPr>
      </p:pic>
      <p:sp>
        <p:nvSpPr>
          <p:cNvPr id="8" name="Text Placeholder 7">
            <a:extLst>
              <a:ext uri="{FF2B5EF4-FFF2-40B4-BE49-F238E27FC236}">
                <a16:creationId xmlns:a16="http://schemas.microsoft.com/office/drawing/2014/main" id="{07FAE988-4369-45ED-957E-BE12C4896368}"/>
              </a:ext>
            </a:extLst>
          </p:cNvPr>
          <p:cNvSpPr>
            <a:spLocks noGrp="1"/>
          </p:cNvSpPr>
          <p:nvPr>
            <p:ph type="body" sz="half" idx="2"/>
          </p:nvPr>
        </p:nvSpPr>
        <p:spPr/>
        <p:txBody>
          <a:bodyPr>
            <a:normAutofit/>
          </a:bodyPr>
          <a:lstStyle/>
          <a:p>
            <a:r>
              <a:rPr lang="lv-LV" sz="1050" dirty="0"/>
              <a:t>Bioeconomy – </a:t>
            </a:r>
            <a:r>
              <a:rPr lang="en-GB" sz="1050" dirty="0"/>
              <a:t>trade of bio-based goods and services</a:t>
            </a:r>
          </a:p>
          <a:p>
            <a:r>
              <a:rPr lang="en-GB" sz="1050" dirty="0"/>
              <a:t>Circular economy </a:t>
            </a:r>
            <a:r>
              <a:rPr lang="lv-LV" sz="1050" dirty="0"/>
              <a:t>- </a:t>
            </a:r>
            <a:r>
              <a:rPr lang="en-GB" sz="1050" dirty="0"/>
              <a:t>The circular economy is a model of production and consumption, which involves sharing, leasing, reusing, repairing, refurbishing and recycling existing materials and products as long as possible. In this way, the life cycle of products is extended</a:t>
            </a:r>
            <a:r>
              <a:rPr lang="lv-LV" sz="1050" dirty="0"/>
              <a:t> </a:t>
            </a:r>
            <a:r>
              <a:rPr lang="lv-LV" sz="1050" dirty="0" err="1"/>
              <a:t>and</a:t>
            </a:r>
            <a:r>
              <a:rPr lang="lv-LV" sz="1050" dirty="0"/>
              <a:t> </a:t>
            </a:r>
            <a:r>
              <a:rPr lang="lv-LV" sz="1050" dirty="0" err="1"/>
              <a:t>waste</a:t>
            </a:r>
            <a:r>
              <a:rPr lang="lv-LV" sz="1050" dirty="0"/>
              <a:t> </a:t>
            </a:r>
            <a:r>
              <a:rPr lang="lv-LV" sz="1050" dirty="0" err="1"/>
              <a:t>is</a:t>
            </a:r>
            <a:r>
              <a:rPr lang="lv-LV" sz="1050" dirty="0"/>
              <a:t> r</a:t>
            </a:r>
            <a:r>
              <a:rPr lang="en-GB" sz="1050" dirty="0" err="1"/>
              <a:t>educ</a:t>
            </a:r>
            <a:r>
              <a:rPr lang="lv-LV" sz="1050" dirty="0" err="1"/>
              <a:t>ed</a:t>
            </a:r>
            <a:r>
              <a:rPr lang="lv-LV" sz="1050" dirty="0"/>
              <a:t> to a minimum.</a:t>
            </a:r>
            <a:endParaRPr lang="en-GB" sz="1050" dirty="0"/>
          </a:p>
        </p:txBody>
      </p:sp>
      <p:sp>
        <p:nvSpPr>
          <p:cNvPr id="4" name="Slide Number Placeholder 3" hidden="1">
            <a:extLst>
              <a:ext uri="{FF2B5EF4-FFF2-40B4-BE49-F238E27FC236}">
                <a16:creationId xmlns:a16="http://schemas.microsoft.com/office/drawing/2014/main" id="{EB877DB1-493B-4DCB-B93F-C92B8DAB1A1B}"/>
              </a:ext>
            </a:extLst>
          </p:cNvPr>
          <p:cNvSpPr>
            <a:spLocks noGrp="1"/>
          </p:cNvSpPr>
          <p:nvPr>
            <p:ph type="sldNum" sz="quarter" idx="4294967295"/>
          </p:nvPr>
        </p:nvSpPr>
        <p:spPr>
          <a:xfrm>
            <a:off x="8278586" y="6310313"/>
            <a:ext cx="489857" cy="365125"/>
          </a:xfrm>
          <a:prstGeom prst="rect">
            <a:avLst/>
          </a:prstGeom>
        </p:spPr>
        <p:txBody>
          <a:bodyPr/>
          <a:lstStyle/>
          <a:p>
            <a:pPr>
              <a:spcAft>
                <a:spcPts val="450"/>
              </a:spcAft>
            </a:pPr>
            <a:r>
              <a:rPr lang="lv-LV"/>
              <a:t>Riga Technical University</a:t>
            </a:r>
            <a:endParaRPr lang="en-US"/>
          </a:p>
        </p:txBody>
      </p:sp>
    </p:spTree>
    <p:extLst>
      <p:ext uri="{BB962C8B-B14F-4D97-AF65-F5344CB8AC3E}">
        <p14:creationId xmlns:p14="http://schemas.microsoft.com/office/powerpoint/2010/main" val="2711550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ADC4-E08D-45B9-BB78-0B578A2E7556}"/>
              </a:ext>
            </a:extLst>
          </p:cNvPr>
          <p:cNvSpPr>
            <a:spLocks noGrp="1"/>
          </p:cNvSpPr>
          <p:nvPr>
            <p:ph type="title"/>
          </p:nvPr>
        </p:nvSpPr>
        <p:spPr/>
        <p:txBody>
          <a:bodyPr/>
          <a:lstStyle/>
          <a:p>
            <a:r>
              <a:rPr lang="lv-LV" dirty="0" err="1"/>
              <a:t>Circular</a:t>
            </a:r>
            <a:r>
              <a:rPr lang="lv-LV" dirty="0"/>
              <a:t> </a:t>
            </a:r>
            <a:r>
              <a:rPr lang="lv-LV" dirty="0" err="1"/>
              <a:t>bioeconomy</a:t>
            </a:r>
            <a:endParaRPr lang="en-GB" dirty="0"/>
          </a:p>
        </p:txBody>
      </p:sp>
      <p:sp>
        <p:nvSpPr>
          <p:cNvPr id="3" name="Content Placeholder 2">
            <a:extLst>
              <a:ext uri="{FF2B5EF4-FFF2-40B4-BE49-F238E27FC236}">
                <a16:creationId xmlns:a16="http://schemas.microsoft.com/office/drawing/2014/main" id="{595297E1-7DE9-4EA0-B586-F806CE25AA65}"/>
              </a:ext>
            </a:extLst>
          </p:cNvPr>
          <p:cNvSpPr>
            <a:spLocks noGrp="1"/>
          </p:cNvSpPr>
          <p:nvPr>
            <p:ph idx="1"/>
          </p:nvPr>
        </p:nvSpPr>
        <p:spPr>
          <a:xfrm>
            <a:off x="628650" y="2226469"/>
            <a:ext cx="2547758" cy="3263504"/>
          </a:xfrm>
        </p:spPr>
        <p:txBody>
          <a:bodyPr/>
          <a:lstStyle/>
          <a:p>
            <a:pPr marL="0" indent="0">
              <a:buNone/>
            </a:pPr>
            <a:r>
              <a:rPr lang="en-GB" sz="1350" dirty="0">
                <a:latin typeface="Calibri" panose="020F0502020204030204" pitchFamily="34" charset="0"/>
                <a:ea typeface="Calibri" panose="020F0502020204030204" pitchFamily="34" charset="0"/>
                <a:cs typeface="Times New Roman" panose="02020603050405020304" pitchFamily="18" charset="0"/>
              </a:rPr>
              <a:t>Although biogas as an energy source falls into the fifth category, its production principle and by-products are very different from the production of other fuels. The production of biogas in special biogas reactors produces both the biogas itself and the digestate, which is a nutrient-rich substrate and can be used for soil improvement</a:t>
            </a:r>
            <a:endParaRPr lang="lv-LV" sz="1350" dirty="0">
              <a:solidFill>
                <a:srgbClr val="549E3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00C4EAE0-B26D-4728-8913-16070891C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408" y="2093410"/>
            <a:ext cx="5781379" cy="3149058"/>
          </a:xfrm>
          <a:prstGeom prst="rect">
            <a:avLst/>
          </a:prstGeom>
        </p:spPr>
      </p:pic>
      <p:sp>
        <p:nvSpPr>
          <p:cNvPr id="7" name="TextBox 6">
            <a:extLst>
              <a:ext uri="{FF2B5EF4-FFF2-40B4-BE49-F238E27FC236}">
                <a16:creationId xmlns:a16="http://schemas.microsoft.com/office/drawing/2014/main" id="{D424BA5A-2685-4ED3-A96E-C58937536212}"/>
              </a:ext>
            </a:extLst>
          </p:cNvPr>
          <p:cNvSpPr txBox="1"/>
          <p:nvPr/>
        </p:nvSpPr>
        <p:spPr>
          <a:xfrm>
            <a:off x="3785711" y="5623031"/>
            <a:ext cx="4922520" cy="369332"/>
          </a:xfrm>
          <a:prstGeom prst="rect">
            <a:avLst/>
          </a:prstGeom>
          <a:noFill/>
        </p:spPr>
        <p:txBody>
          <a:bodyPr wrap="square">
            <a:spAutoFit/>
          </a:bodyPr>
          <a:lstStyle/>
          <a:p>
            <a:r>
              <a:rPr lang="lv-LV" sz="900" dirty="0" err="1"/>
              <a:t>Stegmann</a:t>
            </a:r>
            <a:r>
              <a:rPr lang="lv-LV" sz="900" dirty="0"/>
              <a:t> </a:t>
            </a:r>
            <a:r>
              <a:rPr lang="lv-LV" sz="900" dirty="0" err="1"/>
              <a:t>et</a:t>
            </a:r>
            <a:r>
              <a:rPr lang="lv-LV" sz="900" dirty="0"/>
              <a:t> </a:t>
            </a:r>
            <a:r>
              <a:rPr lang="lv-LV" sz="900" dirty="0" err="1"/>
              <a:t>al</a:t>
            </a:r>
            <a:r>
              <a:rPr lang="lv-LV" sz="900" dirty="0"/>
              <a:t>. 2020 </a:t>
            </a:r>
            <a:r>
              <a:rPr lang="en-GB" sz="900" dirty="0"/>
              <a:t>The circular bioeconomy: Its elements and role in European bioeconomy clusters</a:t>
            </a:r>
          </a:p>
        </p:txBody>
      </p:sp>
      <p:sp>
        <p:nvSpPr>
          <p:cNvPr id="6" name="Slide Number Placeholder 5">
            <a:extLst>
              <a:ext uri="{FF2B5EF4-FFF2-40B4-BE49-F238E27FC236}">
                <a16:creationId xmlns:a16="http://schemas.microsoft.com/office/drawing/2014/main" id="{0229D673-7332-4D1C-B5CA-92D5BD2BE5AF}"/>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49</a:t>
            </a:fld>
            <a:endParaRPr lang="lv-LV"/>
          </a:p>
        </p:txBody>
      </p:sp>
    </p:spTree>
    <p:extLst>
      <p:ext uri="{BB962C8B-B14F-4D97-AF65-F5344CB8AC3E}">
        <p14:creationId xmlns:p14="http://schemas.microsoft.com/office/powerpoint/2010/main" val="3784424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Table</a:t>
            </a:r>
            <a:r>
              <a:rPr lang="lv-LV" dirty="0"/>
              <a:t> </a:t>
            </a:r>
            <a:r>
              <a:rPr lang="lv-LV" dirty="0" err="1"/>
              <a:t>of</a:t>
            </a:r>
            <a:r>
              <a:rPr lang="lv-LV" dirty="0"/>
              <a:t> </a:t>
            </a:r>
            <a:r>
              <a:rPr lang="lv-LV" dirty="0" err="1"/>
              <a:t>contents</a:t>
            </a:r>
            <a:endParaRPr lang="lv-LV" dirty="0"/>
          </a:p>
        </p:txBody>
      </p:sp>
      <p:sp>
        <p:nvSpPr>
          <p:cNvPr id="3" name="Content Placeholder 2"/>
          <p:cNvSpPr>
            <a:spLocks noGrp="1"/>
          </p:cNvSpPr>
          <p:nvPr>
            <p:ph idx="1"/>
          </p:nvPr>
        </p:nvSpPr>
        <p:spPr>
          <a:xfrm>
            <a:off x="375556" y="1567559"/>
            <a:ext cx="8392886" cy="3856212"/>
          </a:xfrm>
        </p:spPr>
        <p:txBody>
          <a:bodyPr>
            <a:normAutofit/>
          </a:bodyPr>
          <a:lstStyle/>
          <a:p>
            <a:pPr marL="342900" indent="-342900">
              <a:lnSpc>
                <a:spcPct val="100000"/>
              </a:lnSpc>
              <a:buFont typeface="Arial" panose="020B0604020202020204" pitchFamily="34" charset="0"/>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M</a:t>
            </a:r>
            <a:r>
              <a:rPr lang="lv-LV" sz="1800" dirty="0">
                <a:effectLst/>
                <a:latin typeface="Calibri" panose="020F0502020204030204" pitchFamily="34" charset="0"/>
                <a:ea typeface="Calibri" panose="020F0502020204030204" pitchFamily="34" charset="0"/>
                <a:cs typeface="Times New Roman" panose="02020603050405020304" pitchFamily="18" charset="0"/>
              </a:rPr>
              <a:t>ulti Criteria Decision Analysis (MCDA)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Arial" panose="020B0604020202020204" pitchFamily="34" charset="0"/>
              <a:buAutoNum type="arabicPeriod"/>
            </a:pPr>
            <a:r>
              <a:rPr lang="en-GB" sz="1800" dirty="0">
                <a:latin typeface="Calibri" panose="020F0502020204030204" pitchFamily="34" charset="0"/>
                <a:ea typeface="Calibri" panose="020F0502020204030204" pitchFamily="34" charset="0"/>
                <a:cs typeface="Times New Roman" panose="02020603050405020304" pitchFamily="18" charset="0"/>
              </a:rPr>
              <a:t>Nexus</a:t>
            </a:r>
            <a:r>
              <a:rPr lang="lv-LV" sz="1800" dirty="0">
                <a:latin typeface="Calibri" panose="020F0502020204030204" pitchFamily="34" charset="0"/>
                <a:ea typeface="Calibri" panose="020F0502020204030204" pitchFamily="34" charset="0"/>
                <a:cs typeface="Times New Roman" panose="02020603050405020304" pitchFamily="18" charset="0"/>
              </a:rPr>
              <a:t> 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Cascade </a:t>
            </a:r>
            <a:r>
              <a:rPr lang="lv-LV" sz="1800" dirty="0">
                <a:effectLst/>
                <a:latin typeface="Calibri" panose="020F0502020204030204" pitchFamily="34" charset="0"/>
                <a:ea typeface="Calibri" panose="020F0502020204030204" pitchFamily="34" charset="0"/>
                <a:cs typeface="Times New Roman" panose="02020603050405020304" pitchFamily="18" charset="0"/>
              </a:rPr>
              <a:t>approaches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GB" dirty="0">
              <a:highlight>
                <a:srgbClr val="FFFF00"/>
              </a:highlight>
            </a:endParaRPr>
          </a:p>
        </p:txBody>
      </p:sp>
      <p:sp>
        <p:nvSpPr>
          <p:cNvPr id="4" name="Slide Number Placeholder 3"/>
          <p:cNvSpPr>
            <a:spLocks noGrp="1"/>
          </p:cNvSpPr>
          <p:nvPr>
            <p:ph type="sldNum" sz="quarter" idx="12"/>
          </p:nvPr>
        </p:nvSpPr>
        <p:spPr/>
        <p:txBody>
          <a:bodyPr/>
          <a:lstStyle/>
          <a:p>
            <a:fld id="{F5D31388-1EA4-4B74-8FFA-0D39003D9700}" type="slidenum">
              <a:rPr lang="it-IT" smtClean="0"/>
              <a:pPr/>
              <a:t>5</a:t>
            </a:fld>
            <a:endParaRPr lang="it-IT"/>
          </a:p>
        </p:txBody>
      </p:sp>
    </p:spTree>
    <p:extLst>
      <p:ext uri="{BB962C8B-B14F-4D97-AF65-F5344CB8AC3E}">
        <p14:creationId xmlns:p14="http://schemas.microsoft.com/office/powerpoint/2010/main" val="159819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8E232-857F-49BB-BE3B-CE8A6C7CE312}"/>
              </a:ext>
            </a:extLst>
          </p:cNvPr>
          <p:cNvSpPr>
            <a:spLocks noGrp="1"/>
          </p:cNvSpPr>
          <p:nvPr>
            <p:ph type="title"/>
          </p:nvPr>
        </p:nvSpPr>
        <p:spPr/>
        <p:txBody>
          <a:bodyPr/>
          <a:lstStyle/>
          <a:p>
            <a:r>
              <a:rPr lang="en-GB" dirty="0"/>
              <a:t>Soil improvements</a:t>
            </a:r>
          </a:p>
        </p:txBody>
      </p:sp>
      <p:sp>
        <p:nvSpPr>
          <p:cNvPr id="7" name="Text Placeholder 6"/>
          <p:cNvSpPr>
            <a:spLocks noGrp="1"/>
          </p:cNvSpPr>
          <p:nvPr>
            <p:ph type="body" sz="half" idx="2"/>
          </p:nvPr>
        </p:nvSpPr>
        <p:spPr/>
        <p:txBody>
          <a:bodyPr>
            <a:normAutofit/>
          </a:bodyPr>
          <a:lstStyle/>
          <a:p>
            <a:r>
              <a:rPr lang="en-GB" sz="1050" dirty="0"/>
              <a:t>Adding organic matter and biochar to soil helps to retain moisture and store carbon that otherwise could be released in the atmosphere in the form of CO</a:t>
            </a:r>
            <a:r>
              <a:rPr lang="en-GB" sz="1050" baseline="-25000" dirty="0"/>
              <a:t>2</a:t>
            </a:r>
            <a:endParaRPr lang="lv-LV" sz="1050" baseline="-25000" dirty="0"/>
          </a:p>
          <a:p>
            <a:endParaRPr lang="lv-LV" sz="1050" dirty="0"/>
          </a:p>
          <a:p>
            <a:r>
              <a:rPr lang="en-GB" sz="1050" dirty="0"/>
              <a:t>In addition to organic matter, digestate has many macro and micro nutrients.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592" y="930528"/>
            <a:ext cx="3324949" cy="4987424"/>
          </a:xfrm>
          <a:prstGeom prst="rect">
            <a:avLst/>
          </a:prstGeom>
        </p:spPr>
      </p:pic>
      <p:sp>
        <p:nvSpPr>
          <p:cNvPr id="8" name="TextBox 7"/>
          <p:cNvSpPr txBox="1"/>
          <p:nvPr/>
        </p:nvSpPr>
        <p:spPr>
          <a:xfrm>
            <a:off x="5454650" y="1257300"/>
            <a:ext cx="1212850" cy="523220"/>
          </a:xfrm>
          <a:prstGeom prst="rect">
            <a:avLst/>
          </a:prstGeom>
          <a:solidFill>
            <a:schemeClr val="bg1"/>
          </a:solidFill>
        </p:spPr>
        <p:txBody>
          <a:bodyPr wrap="square" rtlCol="0">
            <a:spAutoFit/>
          </a:bodyPr>
          <a:lstStyle/>
          <a:p>
            <a:pPr algn="ctr"/>
            <a:r>
              <a:rPr lang="lv-LV" sz="1400" dirty="0"/>
              <a:t>ORGANIC FERTILIZER</a:t>
            </a:r>
            <a:endParaRPr lang="en-GB" sz="1400" dirty="0"/>
          </a:p>
        </p:txBody>
      </p:sp>
      <p:sp>
        <p:nvSpPr>
          <p:cNvPr id="12" name="TextBox 11"/>
          <p:cNvSpPr txBox="1"/>
          <p:nvPr/>
        </p:nvSpPr>
        <p:spPr>
          <a:xfrm>
            <a:off x="5454650" y="2050392"/>
            <a:ext cx="1212850" cy="523220"/>
          </a:xfrm>
          <a:prstGeom prst="rect">
            <a:avLst/>
          </a:prstGeom>
          <a:solidFill>
            <a:schemeClr val="bg1"/>
          </a:solidFill>
        </p:spPr>
        <p:txBody>
          <a:bodyPr wrap="square" rtlCol="0">
            <a:spAutoFit/>
          </a:bodyPr>
          <a:lstStyle/>
          <a:p>
            <a:pPr algn="ctr"/>
            <a:r>
              <a:rPr lang="lv-LV" sz="1400" dirty="0"/>
              <a:t>ORGANIC MATTER</a:t>
            </a:r>
            <a:endParaRPr lang="en-GB" sz="1400" dirty="0"/>
          </a:p>
        </p:txBody>
      </p:sp>
      <p:sp>
        <p:nvSpPr>
          <p:cNvPr id="13" name="TextBox 12"/>
          <p:cNvSpPr txBox="1"/>
          <p:nvPr/>
        </p:nvSpPr>
        <p:spPr>
          <a:xfrm>
            <a:off x="5454650" y="2849934"/>
            <a:ext cx="1212850" cy="523220"/>
          </a:xfrm>
          <a:prstGeom prst="rect">
            <a:avLst/>
          </a:prstGeom>
          <a:solidFill>
            <a:schemeClr val="bg1"/>
          </a:solidFill>
        </p:spPr>
        <p:txBody>
          <a:bodyPr wrap="square" rtlCol="0">
            <a:spAutoFit/>
          </a:bodyPr>
          <a:lstStyle/>
          <a:p>
            <a:pPr algn="ctr"/>
            <a:r>
              <a:rPr lang="lv-LV" sz="1400" dirty="0"/>
              <a:t>SOIL NUTRIENTS</a:t>
            </a:r>
            <a:endParaRPr lang="en-GB" sz="1400" dirty="0"/>
          </a:p>
        </p:txBody>
      </p:sp>
      <p:sp>
        <p:nvSpPr>
          <p:cNvPr id="14" name="TextBox 13"/>
          <p:cNvSpPr txBox="1"/>
          <p:nvPr/>
        </p:nvSpPr>
        <p:spPr>
          <a:xfrm>
            <a:off x="5356363" y="4508403"/>
            <a:ext cx="1651000" cy="307777"/>
          </a:xfrm>
          <a:prstGeom prst="rect">
            <a:avLst/>
          </a:prstGeom>
          <a:solidFill>
            <a:schemeClr val="bg1"/>
          </a:solidFill>
        </p:spPr>
        <p:txBody>
          <a:bodyPr wrap="square" rtlCol="0">
            <a:spAutoFit/>
          </a:bodyPr>
          <a:lstStyle/>
          <a:p>
            <a:pPr algn="ctr"/>
            <a:r>
              <a:rPr lang="lv-LV" sz="1400" dirty="0"/>
              <a:t>MICROORGANISMS</a:t>
            </a:r>
            <a:endParaRPr lang="en-GB" sz="1400" dirty="0"/>
          </a:p>
        </p:txBody>
      </p:sp>
      <p:sp>
        <p:nvSpPr>
          <p:cNvPr id="15" name="TextBox 14"/>
          <p:cNvSpPr txBox="1"/>
          <p:nvPr/>
        </p:nvSpPr>
        <p:spPr>
          <a:xfrm>
            <a:off x="5376466" y="5147606"/>
            <a:ext cx="1651000" cy="307777"/>
          </a:xfrm>
          <a:prstGeom prst="rect">
            <a:avLst/>
          </a:prstGeom>
          <a:solidFill>
            <a:schemeClr val="bg1"/>
          </a:solidFill>
        </p:spPr>
        <p:txBody>
          <a:bodyPr wrap="square" rtlCol="0">
            <a:spAutoFit/>
          </a:bodyPr>
          <a:lstStyle/>
          <a:p>
            <a:pPr algn="ctr"/>
            <a:r>
              <a:rPr lang="lv-LV" sz="1400" dirty="0"/>
              <a:t>PLANT NUTRIENTS</a:t>
            </a:r>
            <a:endParaRPr lang="en-GB" sz="1400" dirty="0"/>
          </a:p>
        </p:txBody>
      </p:sp>
      <p:sp>
        <p:nvSpPr>
          <p:cNvPr id="10" name="Down Arrow 9"/>
          <p:cNvSpPr/>
          <p:nvPr/>
        </p:nvSpPr>
        <p:spPr>
          <a:xfrm>
            <a:off x="5499100" y="1769670"/>
            <a:ext cx="146050" cy="207030"/>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a:off x="5499100" y="2551501"/>
            <a:ext cx="146050" cy="207030"/>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a:off x="5495925" y="3361042"/>
            <a:ext cx="146050" cy="207030"/>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17"/>
          <p:cNvSpPr/>
          <p:nvPr/>
        </p:nvSpPr>
        <p:spPr>
          <a:xfrm>
            <a:off x="5454650" y="4809832"/>
            <a:ext cx="146050" cy="207030"/>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wn Arrow 18"/>
          <p:cNvSpPr/>
          <p:nvPr/>
        </p:nvSpPr>
        <p:spPr>
          <a:xfrm rot="16200000">
            <a:off x="6988722" y="5266490"/>
            <a:ext cx="266510" cy="377786"/>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5">
            <a:extLst>
              <a:ext uri="{FF2B5EF4-FFF2-40B4-BE49-F238E27FC236}">
                <a16:creationId xmlns:a16="http://schemas.microsoft.com/office/drawing/2014/main" id="{18AB582D-828D-458C-A99D-EC1890003326}"/>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50</a:t>
            </a:fld>
            <a:endParaRPr lang="lv-LV"/>
          </a:p>
        </p:txBody>
      </p:sp>
    </p:spTree>
    <p:extLst>
      <p:ext uri="{BB962C8B-B14F-4D97-AF65-F5344CB8AC3E}">
        <p14:creationId xmlns:p14="http://schemas.microsoft.com/office/powerpoint/2010/main" val="2729810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descr="A close up of a card&#10;&#10;Description automatically generated">
            <a:extLst>
              <a:ext uri="{FF2B5EF4-FFF2-40B4-BE49-F238E27FC236}">
                <a16:creationId xmlns:a16="http://schemas.microsoft.com/office/drawing/2014/main" id="{F76DF0F9-26C0-4910-800E-E6C23B276EDC}"/>
              </a:ext>
            </a:extLst>
          </p:cNvPr>
          <p:cNvPicPr>
            <a:picLocks/>
          </p:cNvPicPr>
          <p:nvPr/>
        </p:nvPicPr>
        <p:blipFill>
          <a:blip r:embed="rId2" cstate="print">
            <a:extLst>
              <a:ext uri="{28A0092B-C50C-407E-A947-70E740481C1C}">
                <a14:useLocalDpi xmlns:a14="http://schemas.microsoft.com/office/drawing/2010/main" val="0"/>
              </a:ext>
            </a:extLst>
          </a:blip>
          <a:srcRect t="4365" b="4365"/>
          <a:stretch>
            <a:fillRect/>
          </a:stretch>
        </p:blipFill>
        <p:spPr>
          <a:xfrm>
            <a:off x="841451" y="1854531"/>
            <a:ext cx="8204200" cy="3761642"/>
          </a:xfrm>
          <a:prstGeom prst="rect">
            <a:avLst/>
          </a:prstGeom>
        </p:spPr>
      </p:pic>
      <p:sp>
        <p:nvSpPr>
          <p:cNvPr id="2" name="Title 1">
            <a:extLst>
              <a:ext uri="{FF2B5EF4-FFF2-40B4-BE49-F238E27FC236}">
                <a16:creationId xmlns:a16="http://schemas.microsoft.com/office/drawing/2014/main" id="{DC2FD842-AEC9-4012-87D7-C538A635B52F}"/>
              </a:ext>
            </a:extLst>
          </p:cNvPr>
          <p:cNvSpPr>
            <a:spLocks noGrp="1"/>
          </p:cNvSpPr>
          <p:nvPr>
            <p:ph type="title"/>
          </p:nvPr>
        </p:nvSpPr>
        <p:spPr/>
        <p:txBody>
          <a:bodyPr/>
          <a:lstStyle/>
          <a:p>
            <a:r>
              <a:rPr lang="lv-LV" dirty="0" err="1"/>
              <a:t>Bio-based</a:t>
            </a:r>
            <a:r>
              <a:rPr lang="lv-LV" dirty="0"/>
              <a:t> </a:t>
            </a:r>
            <a:r>
              <a:rPr lang="lv-LV" dirty="0" err="1"/>
              <a:t>value</a:t>
            </a:r>
            <a:endParaRPr lang="en-GB" dirty="0"/>
          </a:p>
        </p:txBody>
      </p:sp>
      <p:sp>
        <p:nvSpPr>
          <p:cNvPr id="27" name="Rectangle 2">
            <a:extLst>
              <a:ext uri="{FF2B5EF4-FFF2-40B4-BE49-F238E27FC236}">
                <a16:creationId xmlns:a16="http://schemas.microsoft.com/office/drawing/2014/main" id="{283544D8-20CA-4E9F-A4DA-1B78B1070ADE}"/>
              </a:ext>
            </a:extLst>
          </p:cNvPr>
          <p:cNvSpPr>
            <a:spLocks noChangeArrowheads="1"/>
          </p:cNvSpPr>
          <p:nvPr/>
        </p:nvSpPr>
        <p:spPr bwMode="auto">
          <a:xfrm>
            <a:off x="5057773" y="966761"/>
            <a:ext cx="201845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GB" sz="1350"/>
          </a:p>
        </p:txBody>
      </p:sp>
      <p:sp>
        <p:nvSpPr>
          <p:cNvPr id="5" name="Slide Number Placeholder 5">
            <a:extLst>
              <a:ext uri="{FF2B5EF4-FFF2-40B4-BE49-F238E27FC236}">
                <a16:creationId xmlns:a16="http://schemas.microsoft.com/office/drawing/2014/main" id="{48662783-2212-4C80-B682-0F56C6D7ACB4}"/>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51</a:t>
            </a:fld>
            <a:endParaRPr lang="lv-LV"/>
          </a:p>
        </p:txBody>
      </p:sp>
    </p:spTree>
    <p:extLst>
      <p:ext uri="{BB962C8B-B14F-4D97-AF65-F5344CB8AC3E}">
        <p14:creationId xmlns:p14="http://schemas.microsoft.com/office/powerpoint/2010/main" val="994203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D9F7A6-BEC4-4698-B08D-C62A83DAC6F0}"/>
              </a:ext>
            </a:extLst>
          </p:cNvPr>
          <p:cNvSpPr>
            <a:spLocks noGrp="1"/>
          </p:cNvSpPr>
          <p:nvPr>
            <p:ph type="title"/>
          </p:nvPr>
        </p:nvSpPr>
        <p:spPr/>
        <p:txBody>
          <a:bodyPr/>
          <a:lstStyle/>
          <a:p>
            <a:r>
              <a:rPr lang="lv-LV" dirty="0" err="1"/>
              <a:t>Biomass</a:t>
            </a:r>
            <a:r>
              <a:rPr lang="lv-LV" dirty="0"/>
              <a:t> </a:t>
            </a:r>
            <a:r>
              <a:rPr lang="lv-LV" dirty="0" err="1"/>
              <a:t>uses</a:t>
            </a:r>
            <a:endParaRPr lang="en-GB" dirty="0"/>
          </a:p>
        </p:txBody>
      </p:sp>
      <p:pic>
        <p:nvPicPr>
          <p:cNvPr id="11" name="Picture Placeholder 10" descr="Chart, bar chart&#10;&#10;Description automatically generated">
            <a:extLst>
              <a:ext uri="{FF2B5EF4-FFF2-40B4-BE49-F238E27FC236}">
                <a16:creationId xmlns:a16="http://schemas.microsoft.com/office/drawing/2014/main" id="{AE5B8A49-7C67-4E48-8FCA-9B7620A41A88}"/>
              </a:ext>
            </a:extLst>
          </p:cNvPr>
          <p:cNvPicPr>
            <a:picLocks noGrp="1" noChangeAspect="1"/>
          </p:cNvPicPr>
          <p:nvPr>
            <p:ph type="pic" idx="1"/>
          </p:nvPr>
        </p:nvPicPr>
        <p:blipFill rotWithShape="1">
          <a:blip r:embed="rId2"/>
          <a:srcRect t="-26918" b="-26918"/>
          <a:stretch/>
        </p:blipFill>
        <p:spPr/>
      </p:pic>
      <p:sp>
        <p:nvSpPr>
          <p:cNvPr id="9" name="Text Placeholder 8">
            <a:extLst>
              <a:ext uri="{FF2B5EF4-FFF2-40B4-BE49-F238E27FC236}">
                <a16:creationId xmlns:a16="http://schemas.microsoft.com/office/drawing/2014/main" id="{3A9BC320-AEDC-4203-81D8-FBDEC40020BF}"/>
              </a:ext>
            </a:extLst>
          </p:cNvPr>
          <p:cNvSpPr>
            <a:spLocks noGrp="1"/>
          </p:cNvSpPr>
          <p:nvPr>
            <p:ph type="body" sz="half" idx="2"/>
          </p:nvPr>
        </p:nvSpPr>
        <p:spPr/>
        <p:txBody>
          <a:bodyPr>
            <a:normAutofit/>
          </a:bodyPr>
          <a:lstStyle/>
          <a:p>
            <a:r>
              <a:rPr lang="lv-LV" sz="1200" dirty="0" err="1"/>
              <a:t>In</a:t>
            </a:r>
            <a:r>
              <a:rPr lang="lv-LV" sz="1200" dirty="0"/>
              <a:t> </a:t>
            </a:r>
            <a:r>
              <a:rPr lang="lv-LV" sz="1200" dirty="0" err="1"/>
              <a:t>the</a:t>
            </a:r>
            <a:r>
              <a:rPr lang="lv-LV" sz="1200" dirty="0"/>
              <a:t> </a:t>
            </a:r>
            <a:r>
              <a:rPr lang="en-GB" sz="1200" dirty="0"/>
              <a:t>EU Bioeconomy Monitoring System dashboards</a:t>
            </a:r>
            <a:r>
              <a:rPr lang="lv-LV" sz="1200" dirty="0"/>
              <a:t> </a:t>
            </a:r>
            <a:r>
              <a:rPr lang="en-GB" sz="1200" dirty="0"/>
              <a:t>only</a:t>
            </a:r>
            <a:r>
              <a:rPr lang="lv-LV" sz="1200" dirty="0"/>
              <a:t> </a:t>
            </a:r>
            <a:r>
              <a:rPr lang="en-GB" sz="1200" dirty="0"/>
              <a:t>three categories have been represented</a:t>
            </a:r>
            <a:r>
              <a:rPr lang="lv-LV" sz="1200" dirty="0"/>
              <a:t>:</a:t>
            </a:r>
          </a:p>
          <a:p>
            <a:r>
              <a:rPr lang="en-GB" sz="1200" dirty="0"/>
              <a:t>Materials</a:t>
            </a:r>
          </a:p>
          <a:p>
            <a:r>
              <a:rPr lang="en-GB" sz="1200" dirty="0"/>
              <a:t>Energy</a:t>
            </a:r>
          </a:p>
          <a:p>
            <a:r>
              <a:rPr lang="en-GB" sz="1200" dirty="0"/>
              <a:t>Food and feed</a:t>
            </a:r>
          </a:p>
        </p:txBody>
      </p:sp>
      <p:sp>
        <p:nvSpPr>
          <p:cNvPr id="6" name="TextBox 5">
            <a:extLst>
              <a:ext uri="{FF2B5EF4-FFF2-40B4-BE49-F238E27FC236}">
                <a16:creationId xmlns:a16="http://schemas.microsoft.com/office/drawing/2014/main" id="{5A6E42C7-C95E-4DE5-B97F-C900EE83EF9F}"/>
              </a:ext>
            </a:extLst>
          </p:cNvPr>
          <p:cNvSpPr txBox="1"/>
          <p:nvPr/>
        </p:nvSpPr>
        <p:spPr>
          <a:xfrm>
            <a:off x="3985420" y="5085985"/>
            <a:ext cx="3159125" cy="415498"/>
          </a:xfrm>
          <a:prstGeom prst="rect">
            <a:avLst/>
          </a:prstGeom>
          <a:noFill/>
        </p:spPr>
        <p:txBody>
          <a:bodyPr wrap="square">
            <a:spAutoFit/>
          </a:bodyPr>
          <a:lstStyle/>
          <a:p>
            <a:r>
              <a:rPr lang="en-GB" sz="1000" dirty="0"/>
              <a:t>https://knowledge4policy.ec.europa.eu/visualisation/eu-bioeconomy-monitoring-system-dashboards_en</a:t>
            </a:r>
          </a:p>
        </p:txBody>
      </p:sp>
      <p:sp>
        <p:nvSpPr>
          <p:cNvPr id="10" name="Slide Number Placeholder 5">
            <a:extLst>
              <a:ext uri="{FF2B5EF4-FFF2-40B4-BE49-F238E27FC236}">
                <a16:creationId xmlns:a16="http://schemas.microsoft.com/office/drawing/2014/main" id="{DD51009A-654C-4BA8-8419-2952F8B330BE}"/>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52</a:t>
            </a:fld>
            <a:endParaRPr lang="lv-LV" dirty="0"/>
          </a:p>
        </p:txBody>
      </p:sp>
    </p:spTree>
    <p:extLst>
      <p:ext uri="{BB962C8B-B14F-4D97-AF65-F5344CB8AC3E}">
        <p14:creationId xmlns:p14="http://schemas.microsoft.com/office/powerpoint/2010/main" val="702855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1552A406-3A5B-43C9-9C50-F7DCECA00022}"/>
              </a:ext>
            </a:extLst>
          </p:cNvPr>
          <p:cNvPicPr/>
          <p:nvPr/>
        </p:nvPicPr>
        <p:blipFill>
          <a:blip r:embed="rId2">
            <a:extLst>
              <a:ext uri="{28A0092B-C50C-407E-A947-70E740481C1C}">
                <a14:useLocalDpi xmlns:a14="http://schemas.microsoft.com/office/drawing/2010/main" val="0"/>
              </a:ext>
            </a:extLst>
          </a:blip>
          <a:stretch>
            <a:fillRect/>
          </a:stretch>
        </p:blipFill>
        <p:spPr>
          <a:xfrm>
            <a:off x="1241020" y="1743808"/>
            <a:ext cx="6687364" cy="3761642"/>
          </a:xfrm>
          <a:prstGeom prst="rect">
            <a:avLst/>
          </a:prstGeom>
          <a:noFill/>
        </p:spPr>
      </p:pic>
      <p:sp>
        <p:nvSpPr>
          <p:cNvPr id="13" name="Title 2">
            <a:extLst>
              <a:ext uri="{FF2B5EF4-FFF2-40B4-BE49-F238E27FC236}">
                <a16:creationId xmlns:a16="http://schemas.microsoft.com/office/drawing/2014/main" id="{414225ED-ADE1-4116-8A3F-4DA8DE918189}"/>
              </a:ext>
            </a:extLst>
          </p:cNvPr>
          <p:cNvSpPr>
            <a:spLocks noGrp="1"/>
          </p:cNvSpPr>
          <p:nvPr>
            <p:ph type="title"/>
          </p:nvPr>
        </p:nvSpPr>
        <p:spPr>
          <a:xfrm>
            <a:off x="469902" y="882905"/>
            <a:ext cx="8229600" cy="868909"/>
          </a:xfrm>
        </p:spPr>
        <p:txBody>
          <a:bodyPr/>
          <a:lstStyle/>
          <a:p>
            <a:r>
              <a:rPr lang="en-GB" dirty="0"/>
              <a:t>Waste and bioresource streams</a:t>
            </a:r>
          </a:p>
        </p:txBody>
      </p:sp>
      <p:sp>
        <p:nvSpPr>
          <p:cNvPr id="4" name="Slide Number Placeholder 3">
            <a:extLst>
              <a:ext uri="{FF2B5EF4-FFF2-40B4-BE49-F238E27FC236}">
                <a16:creationId xmlns:a16="http://schemas.microsoft.com/office/drawing/2014/main" id="{FC2A259D-F68B-468D-814F-EFE7CFE8769C}"/>
              </a:ext>
            </a:extLst>
          </p:cNvPr>
          <p:cNvSpPr>
            <a:spLocks noGrp="1"/>
          </p:cNvSpPr>
          <p:nvPr>
            <p:ph type="sldNum" sz="quarter" idx="4294967295"/>
          </p:nvPr>
        </p:nvSpPr>
        <p:spPr>
          <a:xfrm>
            <a:off x="616688" y="6545573"/>
            <a:ext cx="2472267" cy="365125"/>
          </a:xfrm>
          <a:prstGeom prst="rect">
            <a:avLst/>
          </a:prstGeom>
        </p:spPr>
        <p:txBody>
          <a:bodyPr>
            <a:normAutofit/>
          </a:bodyPr>
          <a:lstStyle/>
          <a:p>
            <a:pPr>
              <a:spcAft>
                <a:spcPts val="450"/>
              </a:spcAft>
            </a:pPr>
            <a:r>
              <a:rPr lang="lv-LV" dirty="0" err="1"/>
              <a:t>Riga</a:t>
            </a:r>
            <a:r>
              <a:rPr lang="lv-LV" dirty="0"/>
              <a:t> </a:t>
            </a:r>
            <a:r>
              <a:rPr lang="lv-LV" dirty="0" err="1"/>
              <a:t>Technical</a:t>
            </a:r>
            <a:r>
              <a:rPr lang="lv-LV" dirty="0"/>
              <a:t> </a:t>
            </a:r>
            <a:r>
              <a:rPr lang="lv-LV" dirty="0" err="1"/>
              <a:t>University</a:t>
            </a:r>
            <a:endParaRPr lang="en-US" dirty="0"/>
          </a:p>
        </p:txBody>
      </p:sp>
      <p:sp>
        <p:nvSpPr>
          <p:cNvPr id="5" name="Slide Number Placeholder 5">
            <a:extLst>
              <a:ext uri="{FF2B5EF4-FFF2-40B4-BE49-F238E27FC236}">
                <a16:creationId xmlns:a16="http://schemas.microsoft.com/office/drawing/2014/main" id="{DEE41EAF-BD9E-4E8E-8E70-44D9A4DBCB87}"/>
              </a:ext>
            </a:extLst>
          </p:cNvPr>
          <p:cNvSpPr txBox="1">
            <a:spLocks/>
          </p:cNvSpPr>
          <p:nvPr/>
        </p:nvSpPr>
        <p:spPr>
          <a:xfrm>
            <a:off x="8278585" y="6310311"/>
            <a:ext cx="489857"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AF5885-8C96-4DA3-88C8-950E9AF394B8}" type="slidenum">
              <a:rPr lang="lv-LV" smtClean="0"/>
              <a:pPr/>
              <a:t>53</a:t>
            </a:fld>
            <a:endParaRPr lang="lv-LV"/>
          </a:p>
        </p:txBody>
      </p:sp>
    </p:spTree>
    <p:extLst>
      <p:ext uri="{BB962C8B-B14F-4D97-AF65-F5344CB8AC3E}">
        <p14:creationId xmlns:p14="http://schemas.microsoft.com/office/powerpoint/2010/main" val="3793350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F8848-DE9E-4724-9679-E5218477D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656" y="857250"/>
            <a:ext cx="7118689" cy="5143500"/>
          </a:xfrm>
          <a:prstGeom prst="rect">
            <a:avLst/>
          </a:prstGeom>
        </p:spPr>
      </p:pic>
      <p:sp>
        <p:nvSpPr>
          <p:cNvPr id="3" name="Slide Number Placeholder 5">
            <a:extLst>
              <a:ext uri="{FF2B5EF4-FFF2-40B4-BE49-F238E27FC236}">
                <a16:creationId xmlns:a16="http://schemas.microsoft.com/office/drawing/2014/main" id="{97AD0A7B-A3A2-40B0-B55F-6DDDD8E146F9}"/>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54</a:t>
            </a:fld>
            <a:endParaRPr lang="lv-LV" dirty="0"/>
          </a:p>
        </p:txBody>
      </p:sp>
    </p:spTree>
    <p:extLst>
      <p:ext uri="{BB962C8B-B14F-4D97-AF65-F5344CB8AC3E}">
        <p14:creationId xmlns:p14="http://schemas.microsoft.com/office/powerpoint/2010/main" val="3975819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A0230-59D2-4FF1-9765-F5E8056ED693}"/>
              </a:ext>
            </a:extLst>
          </p:cNvPr>
          <p:cNvSpPr>
            <a:spLocks noGrp="1"/>
          </p:cNvSpPr>
          <p:nvPr>
            <p:ph type="title"/>
          </p:nvPr>
        </p:nvSpPr>
        <p:spPr/>
        <p:txBody>
          <a:bodyPr/>
          <a:lstStyle/>
          <a:p>
            <a:r>
              <a:rPr lang="en-GB" dirty="0"/>
              <a:t>Boundaries</a:t>
            </a:r>
          </a:p>
        </p:txBody>
      </p:sp>
      <p:pic>
        <p:nvPicPr>
          <p:cNvPr id="6" name="Content Placeholder 5" descr="A picture containing diagram&#10;&#10;Description automatically generated">
            <a:extLst>
              <a:ext uri="{FF2B5EF4-FFF2-40B4-BE49-F238E27FC236}">
                <a16:creationId xmlns:a16="http://schemas.microsoft.com/office/drawing/2014/main" id="{FBD7ED0C-CB0D-4574-846F-1A848784D598}"/>
              </a:ext>
            </a:extLst>
          </p:cNvPr>
          <p:cNvPicPr>
            <a:picLocks noGrp="1" noChangeAspect="1"/>
          </p:cNvPicPr>
          <p:nvPr>
            <p:ph idx="1"/>
          </p:nvPr>
        </p:nvPicPr>
        <p:blipFill>
          <a:blip r:embed="rId2"/>
          <a:stretch>
            <a:fillRect/>
          </a:stretch>
        </p:blipFill>
        <p:spPr>
          <a:xfrm>
            <a:off x="716185" y="1708238"/>
            <a:ext cx="7274182" cy="3839152"/>
          </a:xfrm>
        </p:spPr>
      </p:pic>
      <p:sp>
        <p:nvSpPr>
          <p:cNvPr id="4" name="Slide Number Placeholder 5">
            <a:extLst>
              <a:ext uri="{FF2B5EF4-FFF2-40B4-BE49-F238E27FC236}">
                <a16:creationId xmlns:a16="http://schemas.microsoft.com/office/drawing/2014/main" id="{A920BFD6-F33D-4CBD-8FEB-2A2612157523}"/>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55</a:t>
            </a:fld>
            <a:endParaRPr lang="lv-LV" dirty="0"/>
          </a:p>
        </p:txBody>
      </p:sp>
    </p:spTree>
    <p:extLst>
      <p:ext uri="{BB962C8B-B14F-4D97-AF65-F5344CB8AC3E}">
        <p14:creationId xmlns:p14="http://schemas.microsoft.com/office/powerpoint/2010/main" val="2981811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022-61E5-4C91-9B3D-2E212D13CBA6}"/>
              </a:ext>
            </a:extLst>
          </p:cNvPr>
          <p:cNvSpPr>
            <a:spLocks noGrp="1"/>
          </p:cNvSpPr>
          <p:nvPr>
            <p:ph type="title"/>
          </p:nvPr>
        </p:nvSpPr>
        <p:spPr/>
        <p:txBody>
          <a:bodyPr/>
          <a:lstStyle/>
          <a:p>
            <a:r>
              <a:rPr lang="lv-LV" dirty="0" err="1"/>
              <a:t>Maze</a:t>
            </a:r>
            <a:r>
              <a:rPr lang="lv-LV" dirty="0"/>
              <a:t> to </a:t>
            </a:r>
            <a:r>
              <a:rPr lang="lv-LV" dirty="0" err="1"/>
              <a:t>kernel</a:t>
            </a:r>
            <a:endParaRPr lang="en-GB" dirty="0"/>
          </a:p>
        </p:txBody>
      </p:sp>
      <p:pic>
        <p:nvPicPr>
          <p:cNvPr id="5" name="Picture 4" descr="A pile of nuts&#10;&#10;Description automatically generated with low confidence">
            <a:extLst>
              <a:ext uri="{FF2B5EF4-FFF2-40B4-BE49-F238E27FC236}">
                <a16:creationId xmlns:a16="http://schemas.microsoft.com/office/drawing/2014/main" id="{10632610-4FA5-406A-A320-FB377CA0C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451" y="2003822"/>
            <a:ext cx="1607344" cy="1607344"/>
          </a:xfrm>
          <a:prstGeom prst="rect">
            <a:avLst/>
          </a:prstGeom>
        </p:spPr>
      </p:pic>
      <p:pic>
        <p:nvPicPr>
          <p:cNvPr id="7" name="Picture 6" descr="A picture containing corn, food, several&#10;&#10;Description automatically generated">
            <a:extLst>
              <a:ext uri="{FF2B5EF4-FFF2-40B4-BE49-F238E27FC236}">
                <a16:creationId xmlns:a16="http://schemas.microsoft.com/office/drawing/2014/main" id="{34C540E9-C0EA-44A3-A465-E96F1D7A5504}"/>
              </a:ext>
            </a:extLst>
          </p:cNvPr>
          <p:cNvPicPr>
            <a:picLocks noChangeAspect="1"/>
          </p:cNvPicPr>
          <p:nvPr/>
        </p:nvPicPr>
        <p:blipFill rotWithShape="1">
          <a:blip r:embed="rId4">
            <a:extLst>
              <a:ext uri="{28A0092B-C50C-407E-A947-70E740481C1C}">
                <a14:useLocalDpi xmlns:a14="http://schemas.microsoft.com/office/drawing/2010/main" val="0"/>
              </a:ext>
            </a:extLst>
          </a:blip>
          <a:srcRect t="20740" b="13393"/>
          <a:stretch/>
        </p:blipFill>
        <p:spPr>
          <a:xfrm>
            <a:off x="3695144" y="4200525"/>
            <a:ext cx="2033581" cy="1339453"/>
          </a:xfrm>
          <a:prstGeom prst="rect">
            <a:avLst/>
          </a:prstGeom>
        </p:spPr>
      </p:pic>
      <p:pic>
        <p:nvPicPr>
          <p:cNvPr id="9" name="Picture 8" descr="A picture containing corn, food, indoor&#10;&#10;Description automatically generated">
            <a:extLst>
              <a:ext uri="{FF2B5EF4-FFF2-40B4-BE49-F238E27FC236}">
                <a16:creationId xmlns:a16="http://schemas.microsoft.com/office/drawing/2014/main" id="{5342CEEF-9C15-49F6-81AF-375B8EF9D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575" y="2134312"/>
            <a:ext cx="2579687" cy="1339453"/>
          </a:xfrm>
          <a:prstGeom prst="rect">
            <a:avLst/>
          </a:prstGeom>
        </p:spPr>
      </p:pic>
      <p:pic>
        <p:nvPicPr>
          <p:cNvPr id="11" name="Picture 10" descr="A picture containing grass, outdoor, plant&#10;&#10;Description automatically generated">
            <a:extLst>
              <a:ext uri="{FF2B5EF4-FFF2-40B4-BE49-F238E27FC236}">
                <a16:creationId xmlns:a16="http://schemas.microsoft.com/office/drawing/2014/main" id="{78B94B59-95B1-4F6F-842E-CB9BE81A2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274" y="2003822"/>
            <a:ext cx="1971675" cy="1476853"/>
          </a:xfrm>
          <a:prstGeom prst="rect">
            <a:avLst/>
          </a:prstGeom>
        </p:spPr>
      </p:pic>
      <p:pic>
        <p:nvPicPr>
          <p:cNvPr id="13" name="Picture 12" descr="A picture containing grass, outdoor, hay, pile&#10;&#10;Description automatically generated">
            <a:extLst>
              <a:ext uri="{FF2B5EF4-FFF2-40B4-BE49-F238E27FC236}">
                <a16:creationId xmlns:a16="http://schemas.microsoft.com/office/drawing/2014/main" id="{41601D59-D745-4D27-8127-83DAAAB87C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274" y="4200526"/>
            <a:ext cx="1971675" cy="1307306"/>
          </a:xfrm>
          <a:prstGeom prst="rect">
            <a:avLst/>
          </a:prstGeom>
        </p:spPr>
      </p:pic>
      <p:sp>
        <p:nvSpPr>
          <p:cNvPr id="3" name="Arrow: Down 2">
            <a:extLst>
              <a:ext uri="{FF2B5EF4-FFF2-40B4-BE49-F238E27FC236}">
                <a16:creationId xmlns:a16="http://schemas.microsoft.com/office/drawing/2014/main" id="{43604CE5-B56B-4E2C-B431-66E01C1BC64B}"/>
              </a:ext>
            </a:extLst>
          </p:cNvPr>
          <p:cNvSpPr/>
          <p:nvPr/>
        </p:nvSpPr>
        <p:spPr>
          <a:xfrm rot="16200000">
            <a:off x="2603380" y="2392558"/>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0" name="Arrow: Down 9">
            <a:extLst>
              <a:ext uri="{FF2B5EF4-FFF2-40B4-BE49-F238E27FC236}">
                <a16:creationId xmlns:a16="http://schemas.microsoft.com/office/drawing/2014/main" id="{5187A7E4-E798-4B4D-A857-8E457A400DAB}"/>
              </a:ext>
            </a:extLst>
          </p:cNvPr>
          <p:cNvSpPr/>
          <p:nvPr/>
        </p:nvSpPr>
        <p:spPr>
          <a:xfrm rot="16200000">
            <a:off x="6161798" y="2392558"/>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2" name="Arrow: Down 11">
            <a:extLst>
              <a:ext uri="{FF2B5EF4-FFF2-40B4-BE49-F238E27FC236}">
                <a16:creationId xmlns:a16="http://schemas.microsoft.com/office/drawing/2014/main" id="{6A2C6BCB-F6C2-4F49-9F66-0B91399F876A}"/>
              </a:ext>
            </a:extLst>
          </p:cNvPr>
          <p:cNvSpPr/>
          <p:nvPr/>
        </p:nvSpPr>
        <p:spPr>
          <a:xfrm rot="16200000">
            <a:off x="6586397" y="4372331"/>
            <a:ext cx="228960" cy="305280"/>
          </a:xfrm>
          <a:prstGeom prst="downArrow">
            <a:avLst>
              <a:gd name="adj1" fmla="val 50000"/>
              <a:gd name="adj2" fmla="val 42512"/>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4" name="Arrow: Down 13">
            <a:extLst>
              <a:ext uri="{FF2B5EF4-FFF2-40B4-BE49-F238E27FC236}">
                <a16:creationId xmlns:a16="http://schemas.microsoft.com/office/drawing/2014/main" id="{B3451897-2665-45F6-8AF5-28BAC0327CAF}"/>
              </a:ext>
            </a:extLst>
          </p:cNvPr>
          <p:cNvSpPr/>
          <p:nvPr/>
        </p:nvSpPr>
        <p:spPr>
          <a:xfrm>
            <a:off x="1188917" y="3532381"/>
            <a:ext cx="617220" cy="822960"/>
          </a:xfrm>
          <a:prstGeom prst="downArrow">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6" name="Arrow: Down 15">
            <a:extLst>
              <a:ext uri="{FF2B5EF4-FFF2-40B4-BE49-F238E27FC236}">
                <a16:creationId xmlns:a16="http://schemas.microsoft.com/office/drawing/2014/main" id="{74E4E8FB-EBC0-4A22-914C-419D8800E661}"/>
              </a:ext>
            </a:extLst>
          </p:cNvPr>
          <p:cNvSpPr/>
          <p:nvPr/>
        </p:nvSpPr>
        <p:spPr>
          <a:xfrm>
            <a:off x="4320302" y="3581637"/>
            <a:ext cx="617220" cy="822960"/>
          </a:xfrm>
          <a:prstGeom prst="downArrow">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7" name="Arrow: Down 16">
            <a:extLst>
              <a:ext uri="{FF2B5EF4-FFF2-40B4-BE49-F238E27FC236}">
                <a16:creationId xmlns:a16="http://schemas.microsoft.com/office/drawing/2014/main" id="{50A43D53-36A1-417F-A70D-389635F4E359}"/>
              </a:ext>
            </a:extLst>
          </p:cNvPr>
          <p:cNvSpPr/>
          <p:nvPr/>
        </p:nvSpPr>
        <p:spPr>
          <a:xfrm rot="16200000">
            <a:off x="6586397" y="4952465"/>
            <a:ext cx="228960" cy="305280"/>
          </a:xfrm>
          <a:prstGeom prst="downArrow">
            <a:avLst>
              <a:gd name="adj1" fmla="val 50000"/>
              <a:gd name="adj2" fmla="val 42512"/>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dirty="0">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7712259C-968C-404F-B048-06E003CF8103}"/>
              </a:ext>
            </a:extLst>
          </p:cNvPr>
          <p:cNvSpPr txBox="1"/>
          <p:nvPr/>
        </p:nvSpPr>
        <p:spPr>
          <a:xfrm>
            <a:off x="7119264" y="4315363"/>
            <a:ext cx="1055605" cy="300082"/>
          </a:xfrm>
          <a:prstGeom prst="rect">
            <a:avLst/>
          </a:prstGeom>
          <a:noFill/>
        </p:spPr>
        <p:txBody>
          <a:bodyPr wrap="square" rtlCol="0">
            <a:spAutoFit/>
          </a:bodyPr>
          <a:lstStyle/>
          <a:p>
            <a:r>
              <a:rPr lang="lv-LV" sz="1350" dirty="0" err="1"/>
              <a:t>product</a:t>
            </a:r>
            <a:endParaRPr lang="en-GB" sz="1350" dirty="0"/>
          </a:p>
        </p:txBody>
      </p:sp>
      <p:sp>
        <p:nvSpPr>
          <p:cNvPr id="18" name="TextBox 17">
            <a:extLst>
              <a:ext uri="{FF2B5EF4-FFF2-40B4-BE49-F238E27FC236}">
                <a16:creationId xmlns:a16="http://schemas.microsoft.com/office/drawing/2014/main" id="{11529F6F-9582-457B-966A-89DE58A47C69}"/>
              </a:ext>
            </a:extLst>
          </p:cNvPr>
          <p:cNvSpPr txBox="1"/>
          <p:nvPr/>
        </p:nvSpPr>
        <p:spPr>
          <a:xfrm>
            <a:off x="7119264" y="4984731"/>
            <a:ext cx="1671638" cy="300082"/>
          </a:xfrm>
          <a:prstGeom prst="rect">
            <a:avLst/>
          </a:prstGeom>
          <a:noFill/>
        </p:spPr>
        <p:txBody>
          <a:bodyPr wrap="square" rtlCol="0">
            <a:spAutoFit/>
          </a:bodyPr>
          <a:lstStyle/>
          <a:p>
            <a:r>
              <a:rPr lang="lv-LV" sz="1350" dirty="0" err="1"/>
              <a:t>By-product</a:t>
            </a:r>
            <a:r>
              <a:rPr lang="lv-LV" sz="1350" dirty="0"/>
              <a:t>/</a:t>
            </a:r>
            <a:r>
              <a:rPr lang="lv-LV" sz="1350" dirty="0" err="1"/>
              <a:t>waste</a:t>
            </a:r>
            <a:endParaRPr lang="en-GB" sz="1350" dirty="0"/>
          </a:p>
        </p:txBody>
      </p:sp>
      <p:sp>
        <p:nvSpPr>
          <p:cNvPr id="19" name="Slide Number Placeholder 5">
            <a:extLst>
              <a:ext uri="{FF2B5EF4-FFF2-40B4-BE49-F238E27FC236}">
                <a16:creationId xmlns:a16="http://schemas.microsoft.com/office/drawing/2014/main" id="{C0E62CF2-6893-4193-8824-BACC9224FCBE}"/>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56</a:t>
            </a:fld>
            <a:endParaRPr lang="lv-LV" dirty="0"/>
          </a:p>
        </p:txBody>
      </p:sp>
    </p:spTree>
    <p:extLst>
      <p:ext uri="{BB962C8B-B14F-4D97-AF65-F5344CB8AC3E}">
        <p14:creationId xmlns:p14="http://schemas.microsoft.com/office/powerpoint/2010/main" val="2762408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022-61E5-4C91-9B3D-2E212D13CBA6}"/>
              </a:ext>
            </a:extLst>
          </p:cNvPr>
          <p:cNvSpPr>
            <a:spLocks noGrp="1"/>
          </p:cNvSpPr>
          <p:nvPr>
            <p:ph type="title"/>
          </p:nvPr>
        </p:nvSpPr>
        <p:spPr/>
        <p:txBody>
          <a:bodyPr/>
          <a:lstStyle/>
          <a:p>
            <a:r>
              <a:rPr lang="lv-LV" dirty="0"/>
              <a:t>Stover to </a:t>
            </a:r>
            <a:r>
              <a:rPr lang="lv-LV" dirty="0" err="1"/>
              <a:t>product</a:t>
            </a:r>
            <a:endParaRPr lang="en-GB" dirty="0"/>
          </a:p>
        </p:txBody>
      </p:sp>
      <p:pic>
        <p:nvPicPr>
          <p:cNvPr id="11" name="Picture 10" descr="A picture containing grass, outdoor, plant&#10;&#10;Description automatically generated">
            <a:extLst>
              <a:ext uri="{FF2B5EF4-FFF2-40B4-BE49-F238E27FC236}">
                <a16:creationId xmlns:a16="http://schemas.microsoft.com/office/drawing/2014/main" id="{78B94B59-95B1-4F6F-842E-CB9BE81A2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75" y="1690691"/>
            <a:ext cx="1971675" cy="1476853"/>
          </a:xfrm>
          <a:prstGeom prst="rect">
            <a:avLst/>
          </a:prstGeom>
        </p:spPr>
      </p:pic>
      <p:pic>
        <p:nvPicPr>
          <p:cNvPr id="13" name="Picture 12" descr="A picture containing grass, outdoor, hay, pile&#10;&#10;Description automatically generated">
            <a:extLst>
              <a:ext uri="{FF2B5EF4-FFF2-40B4-BE49-F238E27FC236}">
                <a16:creationId xmlns:a16="http://schemas.microsoft.com/office/drawing/2014/main" id="{41601D59-D745-4D27-8127-83DAAAB87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75" y="3650164"/>
            <a:ext cx="1971675" cy="1307306"/>
          </a:xfrm>
          <a:prstGeom prst="rect">
            <a:avLst/>
          </a:prstGeom>
        </p:spPr>
      </p:pic>
      <p:sp>
        <p:nvSpPr>
          <p:cNvPr id="12" name="Arrow: Down 11">
            <a:extLst>
              <a:ext uri="{FF2B5EF4-FFF2-40B4-BE49-F238E27FC236}">
                <a16:creationId xmlns:a16="http://schemas.microsoft.com/office/drawing/2014/main" id="{6A2C6BCB-F6C2-4F49-9F66-0B91399F876A}"/>
              </a:ext>
            </a:extLst>
          </p:cNvPr>
          <p:cNvSpPr/>
          <p:nvPr/>
        </p:nvSpPr>
        <p:spPr>
          <a:xfrm rot="16200000">
            <a:off x="3887628" y="5370301"/>
            <a:ext cx="228960" cy="305280"/>
          </a:xfrm>
          <a:prstGeom prst="downArrow">
            <a:avLst>
              <a:gd name="adj1" fmla="val 50000"/>
              <a:gd name="adj2" fmla="val 42512"/>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4" name="Arrow: Down 13">
            <a:extLst>
              <a:ext uri="{FF2B5EF4-FFF2-40B4-BE49-F238E27FC236}">
                <a16:creationId xmlns:a16="http://schemas.microsoft.com/office/drawing/2014/main" id="{B3451897-2665-45F6-8AF5-28BAC0327CAF}"/>
              </a:ext>
            </a:extLst>
          </p:cNvPr>
          <p:cNvSpPr/>
          <p:nvPr/>
        </p:nvSpPr>
        <p:spPr>
          <a:xfrm>
            <a:off x="1188918" y="2982019"/>
            <a:ext cx="617220" cy="822960"/>
          </a:xfrm>
          <a:prstGeom prst="downArrow">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7" name="Arrow: Down 16">
            <a:extLst>
              <a:ext uri="{FF2B5EF4-FFF2-40B4-BE49-F238E27FC236}">
                <a16:creationId xmlns:a16="http://schemas.microsoft.com/office/drawing/2014/main" id="{50A43D53-36A1-417F-A70D-389635F4E359}"/>
              </a:ext>
            </a:extLst>
          </p:cNvPr>
          <p:cNvSpPr/>
          <p:nvPr/>
        </p:nvSpPr>
        <p:spPr>
          <a:xfrm rot="16200000">
            <a:off x="1106850" y="5370300"/>
            <a:ext cx="228960" cy="305280"/>
          </a:xfrm>
          <a:prstGeom prst="downArrow">
            <a:avLst>
              <a:gd name="adj1" fmla="val 50000"/>
              <a:gd name="adj2" fmla="val 42512"/>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dirty="0">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7712259C-968C-404F-B048-06E003CF8103}"/>
              </a:ext>
            </a:extLst>
          </p:cNvPr>
          <p:cNvSpPr txBox="1"/>
          <p:nvPr/>
        </p:nvSpPr>
        <p:spPr>
          <a:xfrm>
            <a:off x="4420495" y="5372899"/>
            <a:ext cx="1055605" cy="300082"/>
          </a:xfrm>
          <a:prstGeom prst="rect">
            <a:avLst/>
          </a:prstGeom>
          <a:noFill/>
        </p:spPr>
        <p:txBody>
          <a:bodyPr wrap="square" rtlCol="0">
            <a:spAutoFit/>
          </a:bodyPr>
          <a:lstStyle/>
          <a:p>
            <a:r>
              <a:rPr lang="lv-LV" sz="1350" dirty="0" err="1"/>
              <a:t>product</a:t>
            </a:r>
            <a:endParaRPr lang="en-GB" sz="1350" dirty="0"/>
          </a:p>
        </p:txBody>
      </p:sp>
      <p:sp>
        <p:nvSpPr>
          <p:cNvPr id="18" name="TextBox 17">
            <a:extLst>
              <a:ext uri="{FF2B5EF4-FFF2-40B4-BE49-F238E27FC236}">
                <a16:creationId xmlns:a16="http://schemas.microsoft.com/office/drawing/2014/main" id="{11529F6F-9582-457B-966A-89DE58A47C69}"/>
              </a:ext>
            </a:extLst>
          </p:cNvPr>
          <p:cNvSpPr txBox="1"/>
          <p:nvPr/>
        </p:nvSpPr>
        <p:spPr>
          <a:xfrm>
            <a:off x="1639717" y="5372899"/>
            <a:ext cx="1671638" cy="300082"/>
          </a:xfrm>
          <a:prstGeom prst="rect">
            <a:avLst/>
          </a:prstGeom>
          <a:noFill/>
        </p:spPr>
        <p:txBody>
          <a:bodyPr wrap="square" rtlCol="0">
            <a:spAutoFit/>
          </a:bodyPr>
          <a:lstStyle/>
          <a:p>
            <a:r>
              <a:rPr lang="lv-LV" sz="1350" dirty="0" err="1"/>
              <a:t>By-product</a:t>
            </a:r>
            <a:r>
              <a:rPr lang="lv-LV" sz="1350" dirty="0"/>
              <a:t>/</a:t>
            </a:r>
            <a:r>
              <a:rPr lang="lv-LV" sz="1350" dirty="0" err="1"/>
              <a:t>waste</a:t>
            </a:r>
            <a:endParaRPr lang="en-GB" sz="1350" dirty="0"/>
          </a:p>
        </p:txBody>
      </p:sp>
      <p:sp>
        <p:nvSpPr>
          <p:cNvPr id="19" name="Arrow: Down 11">
            <a:extLst>
              <a:ext uri="{FF2B5EF4-FFF2-40B4-BE49-F238E27FC236}">
                <a16:creationId xmlns:a16="http://schemas.microsoft.com/office/drawing/2014/main" id="{6A2C6BCB-F6C2-4F49-9F66-0B91399F876A}"/>
              </a:ext>
            </a:extLst>
          </p:cNvPr>
          <p:cNvSpPr/>
          <p:nvPr/>
        </p:nvSpPr>
        <p:spPr>
          <a:xfrm rot="16200000">
            <a:off x="2599808" y="3850336"/>
            <a:ext cx="745631" cy="994174"/>
          </a:xfrm>
          <a:prstGeom prst="downArrow">
            <a:avLst>
              <a:gd name="adj1" fmla="val 50000"/>
              <a:gd name="adj2" fmla="val 42512"/>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7120" y="1683255"/>
            <a:ext cx="2422670" cy="3230227"/>
          </a:xfrm>
          <a:prstGeom prst="rect">
            <a:avLst/>
          </a:prstGeom>
        </p:spPr>
      </p:pic>
      <p:sp>
        <p:nvSpPr>
          <p:cNvPr id="8" name="TextBox 7"/>
          <p:cNvSpPr txBox="1"/>
          <p:nvPr/>
        </p:nvSpPr>
        <p:spPr>
          <a:xfrm>
            <a:off x="6387199" y="1747097"/>
            <a:ext cx="2342590" cy="923330"/>
          </a:xfrm>
          <a:prstGeom prst="rect">
            <a:avLst/>
          </a:prstGeom>
          <a:noFill/>
        </p:spPr>
        <p:txBody>
          <a:bodyPr wrap="square" rtlCol="0">
            <a:spAutoFit/>
          </a:bodyPr>
          <a:lstStyle/>
          <a:p>
            <a:r>
              <a:rPr lang="lv-LV" dirty="0" err="1">
                <a:solidFill>
                  <a:srgbClr val="9AB95C"/>
                </a:solidFill>
              </a:rPr>
              <a:t>Corn</a:t>
            </a:r>
            <a:r>
              <a:rPr lang="lv-LV" dirty="0">
                <a:solidFill>
                  <a:srgbClr val="9AB95C"/>
                </a:solidFill>
              </a:rPr>
              <a:t> stover </a:t>
            </a:r>
            <a:r>
              <a:rPr lang="lv-LV" dirty="0" err="1">
                <a:solidFill>
                  <a:srgbClr val="9AB95C"/>
                </a:solidFill>
              </a:rPr>
              <a:t>can</a:t>
            </a:r>
            <a:r>
              <a:rPr lang="lv-LV" dirty="0">
                <a:solidFill>
                  <a:srgbClr val="9AB95C"/>
                </a:solidFill>
              </a:rPr>
              <a:t> </a:t>
            </a:r>
            <a:r>
              <a:rPr lang="lv-LV" dirty="0" err="1">
                <a:solidFill>
                  <a:srgbClr val="9AB95C"/>
                </a:solidFill>
              </a:rPr>
              <a:t>replace</a:t>
            </a:r>
            <a:r>
              <a:rPr lang="lv-LV" dirty="0">
                <a:solidFill>
                  <a:srgbClr val="9AB95C"/>
                </a:solidFill>
              </a:rPr>
              <a:t> </a:t>
            </a:r>
            <a:r>
              <a:rPr lang="lv-LV" dirty="0" err="1">
                <a:solidFill>
                  <a:srgbClr val="9AB95C"/>
                </a:solidFill>
              </a:rPr>
              <a:t>lumber</a:t>
            </a:r>
            <a:r>
              <a:rPr lang="lv-LV" dirty="0">
                <a:solidFill>
                  <a:srgbClr val="9AB95C"/>
                </a:solidFill>
              </a:rPr>
              <a:t> </a:t>
            </a:r>
            <a:r>
              <a:rPr lang="lv-LV" dirty="0" err="1">
                <a:solidFill>
                  <a:srgbClr val="9AB95C"/>
                </a:solidFill>
              </a:rPr>
              <a:t>for</a:t>
            </a:r>
            <a:r>
              <a:rPr lang="lv-LV" dirty="0">
                <a:solidFill>
                  <a:srgbClr val="9AB95C"/>
                </a:solidFill>
              </a:rPr>
              <a:t> </a:t>
            </a:r>
            <a:r>
              <a:rPr lang="lv-LV" dirty="0" err="1">
                <a:solidFill>
                  <a:srgbClr val="9AB95C"/>
                </a:solidFill>
              </a:rPr>
              <a:t>some</a:t>
            </a:r>
            <a:r>
              <a:rPr lang="lv-LV" dirty="0">
                <a:solidFill>
                  <a:srgbClr val="9AB95C"/>
                </a:solidFill>
              </a:rPr>
              <a:t> </a:t>
            </a:r>
            <a:r>
              <a:rPr lang="lv-LV" dirty="0" err="1">
                <a:solidFill>
                  <a:srgbClr val="9AB95C"/>
                </a:solidFill>
              </a:rPr>
              <a:t>applications</a:t>
            </a:r>
            <a:r>
              <a:rPr lang="lv-LV" dirty="0">
                <a:solidFill>
                  <a:srgbClr val="9AB95C"/>
                </a:solidFill>
              </a:rPr>
              <a:t>.</a:t>
            </a:r>
            <a:endParaRPr lang="en-GB" dirty="0">
              <a:solidFill>
                <a:srgbClr val="9AB95C"/>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116" y="3236173"/>
            <a:ext cx="2286000" cy="2286000"/>
          </a:xfrm>
          <a:prstGeom prst="rect">
            <a:avLst/>
          </a:prstGeom>
        </p:spPr>
      </p:pic>
      <p:sp>
        <p:nvSpPr>
          <p:cNvPr id="16" name="Slide Number Placeholder 5">
            <a:extLst>
              <a:ext uri="{FF2B5EF4-FFF2-40B4-BE49-F238E27FC236}">
                <a16:creationId xmlns:a16="http://schemas.microsoft.com/office/drawing/2014/main" id="{C088B147-DB6A-4CE9-8808-6375D82874A9}"/>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57</a:t>
            </a:fld>
            <a:endParaRPr lang="lv-LV" dirty="0"/>
          </a:p>
        </p:txBody>
      </p:sp>
    </p:spTree>
    <p:extLst>
      <p:ext uri="{BB962C8B-B14F-4D97-AF65-F5344CB8AC3E}">
        <p14:creationId xmlns:p14="http://schemas.microsoft.com/office/powerpoint/2010/main" val="1191017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022-61E5-4C91-9B3D-2E212D13CBA6}"/>
              </a:ext>
            </a:extLst>
          </p:cNvPr>
          <p:cNvSpPr>
            <a:spLocks noGrp="1"/>
          </p:cNvSpPr>
          <p:nvPr>
            <p:ph type="title"/>
          </p:nvPr>
        </p:nvSpPr>
        <p:spPr/>
        <p:txBody>
          <a:bodyPr/>
          <a:lstStyle/>
          <a:p>
            <a:r>
              <a:rPr lang="lv-LV" dirty="0" err="1"/>
              <a:t>Maze</a:t>
            </a:r>
            <a:r>
              <a:rPr lang="lv-LV" dirty="0"/>
              <a:t> to </a:t>
            </a:r>
            <a:r>
              <a:rPr lang="lv-LV" dirty="0" err="1"/>
              <a:t>kernel</a:t>
            </a:r>
            <a:endParaRPr lang="en-GB" dirty="0"/>
          </a:p>
        </p:txBody>
      </p:sp>
      <p:pic>
        <p:nvPicPr>
          <p:cNvPr id="7" name="Picture 6" descr="A picture containing corn, food, several&#10;&#10;Description automatically generated">
            <a:extLst>
              <a:ext uri="{FF2B5EF4-FFF2-40B4-BE49-F238E27FC236}">
                <a16:creationId xmlns:a16="http://schemas.microsoft.com/office/drawing/2014/main" id="{34C540E9-C0EA-44A3-A465-E96F1D7A5504}"/>
              </a:ext>
            </a:extLst>
          </p:cNvPr>
          <p:cNvPicPr>
            <a:picLocks noChangeAspect="1"/>
          </p:cNvPicPr>
          <p:nvPr/>
        </p:nvPicPr>
        <p:blipFill rotWithShape="1">
          <a:blip r:embed="rId3">
            <a:extLst>
              <a:ext uri="{28A0092B-C50C-407E-A947-70E740481C1C}">
                <a14:useLocalDpi xmlns:a14="http://schemas.microsoft.com/office/drawing/2010/main" val="0"/>
              </a:ext>
            </a:extLst>
          </a:blip>
          <a:srcRect t="20740" b="13393"/>
          <a:stretch/>
        </p:blipFill>
        <p:spPr>
          <a:xfrm>
            <a:off x="2883939" y="3530798"/>
            <a:ext cx="2033581" cy="1339453"/>
          </a:xfrm>
          <a:prstGeom prst="rect">
            <a:avLst/>
          </a:prstGeom>
        </p:spPr>
      </p:pic>
      <p:pic>
        <p:nvPicPr>
          <p:cNvPr id="9" name="Picture 8" descr="A picture containing corn, food, indoor&#10;&#10;Description automatically generated">
            <a:extLst>
              <a:ext uri="{FF2B5EF4-FFF2-40B4-BE49-F238E27FC236}">
                <a16:creationId xmlns:a16="http://schemas.microsoft.com/office/drawing/2014/main" id="{5342CEEF-9C15-49F6-81AF-375B8EF9D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676" y="1776529"/>
            <a:ext cx="2579687" cy="1339453"/>
          </a:xfrm>
          <a:prstGeom prst="rect">
            <a:avLst/>
          </a:prstGeom>
        </p:spPr>
      </p:pic>
      <p:pic>
        <p:nvPicPr>
          <p:cNvPr id="11" name="Picture 10" descr="A picture containing grass, outdoor, plant&#10;&#10;Description automatically generated">
            <a:extLst>
              <a:ext uri="{FF2B5EF4-FFF2-40B4-BE49-F238E27FC236}">
                <a16:creationId xmlns:a16="http://schemas.microsoft.com/office/drawing/2014/main" id="{78B94B59-95B1-4F6F-842E-CB9BE81A2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274" y="1807340"/>
            <a:ext cx="1971675" cy="1476853"/>
          </a:xfrm>
          <a:prstGeom prst="rect">
            <a:avLst/>
          </a:prstGeom>
        </p:spPr>
      </p:pic>
      <p:sp>
        <p:nvSpPr>
          <p:cNvPr id="3" name="Arrow: Down 2">
            <a:extLst>
              <a:ext uri="{FF2B5EF4-FFF2-40B4-BE49-F238E27FC236}">
                <a16:creationId xmlns:a16="http://schemas.microsoft.com/office/drawing/2014/main" id="{43604CE5-B56B-4E2C-B431-66E01C1BC64B}"/>
              </a:ext>
            </a:extLst>
          </p:cNvPr>
          <p:cNvSpPr/>
          <p:nvPr/>
        </p:nvSpPr>
        <p:spPr>
          <a:xfrm rot="16200000">
            <a:off x="2603380" y="1869103"/>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2" name="Arrow: Down 11">
            <a:extLst>
              <a:ext uri="{FF2B5EF4-FFF2-40B4-BE49-F238E27FC236}">
                <a16:creationId xmlns:a16="http://schemas.microsoft.com/office/drawing/2014/main" id="{6A2C6BCB-F6C2-4F49-9F66-0B91399F876A}"/>
              </a:ext>
            </a:extLst>
          </p:cNvPr>
          <p:cNvSpPr/>
          <p:nvPr/>
        </p:nvSpPr>
        <p:spPr>
          <a:xfrm rot="16200000">
            <a:off x="679434" y="4326085"/>
            <a:ext cx="228960" cy="305280"/>
          </a:xfrm>
          <a:prstGeom prst="downArrow">
            <a:avLst>
              <a:gd name="adj1" fmla="val 50000"/>
              <a:gd name="adj2" fmla="val 42512"/>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6" name="Arrow: Down 15">
            <a:extLst>
              <a:ext uri="{FF2B5EF4-FFF2-40B4-BE49-F238E27FC236}">
                <a16:creationId xmlns:a16="http://schemas.microsoft.com/office/drawing/2014/main" id="{74E4E8FB-EBC0-4A22-914C-419D8800E661}"/>
              </a:ext>
            </a:extLst>
          </p:cNvPr>
          <p:cNvSpPr/>
          <p:nvPr/>
        </p:nvSpPr>
        <p:spPr>
          <a:xfrm>
            <a:off x="3509097" y="2911910"/>
            <a:ext cx="617220" cy="822960"/>
          </a:xfrm>
          <a:prstGeom prst="downArrow">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7" name="Arrow: Down 16">
            <a:extLst>
              <a:ext uri="{FF2B5EF4-FFF2-40B4-BE49-F238E27FC236}">
                <a16:creationId xmlns:a16="http://schemas.microsoft.com/office/drawing/2014/main" id="{50A43D53-36A1-417F-A70D-389635F4E359}"/>
              </a:ext>
            </a:extLst>
          </p:cNvPr>
          <p:cNvSpPr/>
          <p:nvPr/>
        </p:nvSpPr>
        <p:spPr>
          <a:xfrm rot="16200000">
            <a:off x="679434" y="4906219"/>
            <a:ext cx="228960" cy="305280"/>
          </a:xfrm>
          <a:prstGeom prst="downArrow">
            <a:avLst>
              <a:gd name="adj1" fmla="val 50000"/>
              <a:gd name="adj2" fmla="val 42512"/>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dirty="0">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7712259C-968C-404F-B048-06E003CF8103}"/>
              </a:ext>
            </a:extLst>
          </p:cNvPr>
          <p:cNvSpPr txBox="1"/>
          <p:nvPr/>
        </p:nvSpPr>
        <p:spPr>
          <a:xfrm>
            <a:off x="1212301" y="4269117"/>
            <a:ext cx="1055605" cy="300082"/>
          </a:xfrm>
          <a:prstGeom prst="rect">
            <a:avLst/>
          </a:prstGeom>
          <a:noFill/>
        </p:spPr>
        <p:txBody>
          <a:bodyPr wrap="square" rtlCol="0">
            <a:spAutoFit/>
          </a:bodyPr>
          <a:lstStyle/>
          <a:p>
            <a:r>
              <a:rPr lang="lv-LV" sz="1350" dirty="0" err="1"/>
              <a:t>product</a:t>
            </a:r>
            <a:endParaRPr lang="en-GB" sz="1350" dirty="0"/>
          </a:p>
        </p:txBody>
      </p:sp>
      <p:sp>
        <p:nvSpPr>
          <p:cNvPr id="18" name="TextBox 17">
            <a:extLst>
              <a:ext uri="{FF2B5EF4-FFF2-40B4-BE49-F238E27FC236}">
                <a16:creationId xmlns:a16="http://schemas.microsoft.com/office/drawing/2014/main" id="{11529F6F-9582-457B-966A-89DE58A47C69}"/>
              </a:ext>
            </a:extLst>
          </p:cNvPr>
          <p:cNvSpPr txBox="1"/>
          <p:nvPr/>
        </p:nvSpPr>
        <p:spPr>
          <a:xfrm>
            <a:off x="1212301" y="4938485"/>
            <a:ext cx="1671638" cy="300082"/>
          </a:xfrm>
          <a:prstGeom prst="rect">
            <a:avLst/>
          </a:prstGeom>
          <a:noFill/>
        </p:spPr>
        <p:txBody>
          <a:bodyPr wrap="square" rtlCol="0">
            <a:spAutoFit/>
          </a:bodyPr>
          <a:lstStyle/>
          <a:p>
            <a:r>
              <a:rPr lang="lv-LV" sz="1350" dirty="0" err="1"/>
              <a:t>By-product</a:t>
            </a:r>
            <a:r>
              <a:rPr lang="lv-LV" sz="1350" dirty="0"/>
              <a:t>/</a:t>
            </a:r>
            <a:r>
              <a:rPr lang="lv-LV" sz="1350" dirty="0" err="1"/>
              <a:t>waste</a:t>
            </a:r>
            <a:endParaRPr lang="en-GB" sz="1350" dirty="0"/>
          </a:p>
        </p:txBody>
      </p:sp>
      <p:pic>
        <p:nvPicPr>
          <p:cNvPr id="19" name="Picture 18" descr="Graphical user interface&#10;&#10;Description automatically generated">
            <a:extLst>
              <a:ext uri="{FF2B5EF4-FFF2-40B4-BE49-F238E27FC236}">
                <a16:creationId xmlns:a16="http://schemas.microsoft.com/office/drawing/2014/main" id="{D16088F3-66CD-4FD6-BEEE-C7F42EA1C8D2}"/>
              </a:ext>
            </a:extLst>
          </p:cNvPr>
          <p:cNvPicPr>
            <a:picLocks noChangeAspect="1"/>
          </p:cNvPicPr>
          <p:nvPr/>
        </p:nvPicPr>
        <p:blipFill rotWithShape="1">
          <a:blip r:embed="rId6">
            <a:extLst>
              <a:ext uri="{28A0092B-C50C-407E-A947-70E740481C1C}">
                <a14:useLocalDpi xmlns:a14="http://schemas.microsoft.com/office/drawing/2010/main" val="0"/>
              </a:ext>
            </a:extLst>
          </a:blip>
          <a:srcRect l="51745"/>
          <a:stretch/>
        </p:blipFill>
        <p:spPr>
          <a:xfrm>
            <a:off x="5388710" y="3360608"/>
            <a:ext cx="2169784" cy="1624756"/>
          </a:xfrm>
          <a:prstGeom prst="rect">
            <a:avLst/>
          </a:prstGeom>
        </p:spPr>
      </p:pic>
      <p:sp>
        <p:nvSpPr>
          <p:cNvPr id="20" name="Arrow: Down 16">
            <a:extLst>
              <a:ext uri="{FF2B5EF4-FFF2-40B4-BE49-F238E27FC236}">
                <a16:creationId xmlns:a16="http://schemas.microsoft.com/office/drawing/2014/main" id="{50A43D53-36A1-417F-A70D-389635F4E359}"/>
              </a:ext>
            </a:extLst>
          </p:cNvPr>
          <p:cNvSpPr/>
          <p:nvPr/>
        </p:nvSpPr>
        <p:spPr>
          <a:xfrm rot="16200000">
            <a:off x="4852980" y="3852503"/>
            <a:ext cx="583349" cy="777798"/>
          </a:xfrm>
          <a:prstGeom prst="downArrow">
            <a:avLst>
              <a:gd name="adj1" fmla="val 50000"/>
              <a:gd name="adj2" fmla="val 42512"/>
            </a:avLst>
          </a:prstGeom>
          <a:solidFill>
            <a:srgbClr val="DD78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dirty="0">
              <a:ln w="22225">
                <a:solidFill>
                  <a:schemeClr val="accent2"/>
                </a:solidFill>
                <a:prstDash val="solid"/>
              </a:ln>
              <a:solidFill>
                <a:schemeClr val="accent2">
                  <a:lumMod val="40000"/>
                  <a:lumOff val="60000"/>
                </a:schemeClr>
              </a:solidFill>
            </a:endParaRPr>
          </a:p>
        </p:txBody>
      </p:sp>
      <p:sp>
        <p:nvSpPr>
          <p:cNvPr id="21" name="TextBox 20"/>
          <p:cNvSpPr txBox="1"/>
          <p:nvPr/>
        </p:nvSpPr>
        <p:spPr>
          <a:xfrm>
            <a:off x="5923736" y="1917290"/>
            <a:ext cx="2342590" cy="923330"/>
          </a:xfrm>
          <a:prstGeom prst="rect">
            <a:avLst/>
          </a:prstGeom>
          <a:noFill/>
        </p:spPr>
        <p:txBody>
          <a:bodyPr wrap="square" rtlCol="0">
            <a:spAutoFit/>
          </a:bodyPr>
          <a:lstStyle/>
          <a:p>
            <a:r>
              <a:rPr lang="lv-LV" dirty="0" err="1">
                <a:solidFill>
                  <a:srgbClr val="9AB95C"/>
                </a:solidFill>
              </a:rPr>
              <a:t>Corn</a:t>
            </a:r>
            <a:r>
              <a:rPr lang="lv-LV" dirty="0">
                <a:solidFill>
                  <a:srgbClr val="9AB95C"/>
                </a:solidFill>
              </a:rPr>
              <a:t> </a:t>
            </a:r>
            <a:r>
              <a:rPr lang="lv-LV" dirty="0" err="1">
                <a:solidFill>
                  <a:srgbClr val="9AB95C"/>
                </a:solidFill>
              </a:rPr>
              <a:t>cob</a:t>
            </a:r>
            <a:r>
              <a:rPr lang="lv-LV" dirty="0">
                <a:solidFill>
                  <a:srgbClr val="9AB95C"/>
                </a:solidFill>
              </a:rPr>
              <a:t> </a:t>
            </a:r>
            <a:r>
              <a:rPr lang="lv-LV" dirty="0" err="1">
                <a:solidFill>
                  <a:srgbClr val="9AB95C"/>
                </a:solidFill>
              </a:rPr>
              <a:t>residues</a:t>
            </a:r>
            <a:r>
              <a:rPr lang="lv-LV" dirty="0">
                <a:solidFill>
                  <a:srgbClr val="9AB95C"/>
                </a:solidFill>
              </a:rPr>
              <a:t> </a:t>
            </a:r>
            <a:r>
              <a:rPr lang="lv-LV" dirty="0" err="1">
                <a:solidFill>
                  <a:srgbClr val="9AB95C"/>
                </a:solidFill>
              </a:rPr>
              <a:t>can</a:t>
            </a:r>
            <a:r>
              <a:rPr lang="lv-LV" dirty="0">
                <a:solidFill>
                  <a:srgbClr val="9AB95C"/>
                </a:solidFill>
              </a:rPr>
              <a:t> </a:t>
            </a:r>
            <a:r>
              <a:rPr lang="lv-LV" dirty="0" err="1">
                <a:solidFill>
                  <a:srgbClr val="9AB95C"/>
                </a:solidFill>
              </a:rPr>
              <a:t>be</a:t>
            </a:r>
            <a:r>
              <a:rPr lang="lv-LV" dirty="0">
                <a:solidFill>
                  <a:srgbClr val="9AB95C"/>
                </a:solidFill>
              </a:rPr>
              <a:t> </a:t>
            </a:r>
            <a:r>
              <a:rPr lang="lv-LV" dirty="0" err="1">
                <a:solidFill>
                  <a:srgbClr val="9AB95C"/>
                </a:solidFill>
              </a:rPr>
              <a:t>used</a:t>
            </a:r>
            <a:r>
              <a:rPr lang="lv-LV" dirty="0">
                <a:solidFill>
                  <a:srgbClr val="9AB95C"/>
                </a:solidFill>
              </a:rPr>
              <a:t> </a:t>
            </a:r>
            <a:r>
              <a:rPr lang="lv-LV" dirty="0" err="1">
                <a:solidFill>
                  <a:srgbClr val="9AB95C"/>
                </a:solidFill>
              </a:rPr>
              <a:t>for</a:t>
            </a:r>
            <a:r>
              <a:rPr lang="lv-LV" dirty="0">
                <a:solidFill>
                  <a:srgbClr val="9AB95C"/>
                </a:solidFill>
              </a:rPr>
              <a:t> </a:t>
            </a:r>
            <a:r>
              <a:rPr lang="lv-LV" dirty="0" err="1">
                <a:solidFill>
                  <a:srgbClr val="9AB95C"/>
                </a:solidFill>
              </a:rPr>
              <a:t>thermal</a:t>
            </a:r>
            <a:r>
              <a:rPr lang="lv-LV" dirty="0">
                <a:solidFill>
                  <a:srgbClr val="9AB95C"/>
                </a:solidFill>
              </a:rPr>
              <a:t> </a:t>
            </a:r>
            <a:r>
              <a:rPr lang="lv-LV" dirty="0" err="1">
                <a:solidFill>
                  <a:srgbClr val="9AB95C"/>
                </a:solidFill>
              </a:rPr>
              <a:t>insulation</a:t>
            </a:r>
            <a:r>
              <a:rPr lang="lv-LV" dirty="0">
                <a:solidFill>
                  <a:srgbClr val="9AB95C"/>
                </a:solidFill>
              </a:rPr>
              <a:t>.</a:t>
            </a:r>
            <a:endParaRPr lang="en-GB" dirty="0">
              <a:solidFill>
                <a:srgbClr val="9AB95C"/>
              </a:solidFill>
            </a:endParaRPr>
          </a:p>
        </p:txBody>
      </p:sp>
      <p:pic>
        <p:nvPicPr>
          <p:cNvPr id="22" name="Picture 21" descr="A picture containing text, outdoor, giraffe&#10;&#10;Description automatically generated">
            <a:extLst>
              <a:ext uri="{FF2B5EF4-FFF2-40B4-BE49-F238E27FC236}">
                <a16:creationId xmlns:a16="http://schemas.microsoft.com/office/drawing/2014/main" id="{A3F45BF4-27A9-476A-AD64-E839D32EB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0971" y="4963537"/>
            <a:ext cx="4142587" cy="1145207"/>
          </a:xfrm>
          <a:prstGeom prst="rect">
            <a:avLst/>
          </a:prstGeom>
        </p:spPr>
      </p:pic>
      <p:sp>
        <p:nvSpPr>
          <p:cNvPr id="23" name="Slide Number Placeholder 5">
            <a:extLst>
              <a:ext uri="{FF2B5EF4-FFF2-40B4-BE49-F238E27FC236}">
                <a16:creationId xmlns:a16="http://schemas.microsoft.com/office/drawing/2014/main" id="{51921676-882C-4C85-A002-AC7116598D0D}"/>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58</a:t>
            </a:fld>
            <a:endParaRPr lang="lv-LV" dirty="0"/>
          </a:p>
        </p:txBody>
      </p:sp>
    </p:spTree>
    <p:extLst>
      <p:ext uri="{BB962C8B-B14F-4D97-AF65-F5344CB8AC3E}">
        <p14:creationId xmlns:p14="http://schemas.microsoft.com/office/powerpoint/2010/main" val="26318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022-61E5-4C91-9B3D-2E212D13CBA6}"/>
              </a:ext>
            </a:extLst>
          </p:cNvPr>
          <p:cNvSpPr>
            <a:spLocks noGrp="1"/>
          </p:cNvSpPr>
          <p:nvPr>
            <p:ph type="title"/>
          </p:nvPr>
        </p:nvSpPr>
        <p:spPr/>
        <p:txBody>
          <a:bodyPr/>
          <a:lstStyle/>
          <a:p>
            <a:r>
              <a:rPr lang="lv-LV" dirty="0" err="1"/>
              <a:t>Maze</a:t>
            </a:r>
            <a:r>
              <a:rPr lang="lv-LV" dirty="0"/>
              <a:t> to </a:t>
            </a:r>
            <a:r>
              <a:rPr lang="lv-LV" dirty="0" err="1"/>
              <a:t>starch</a:t>
            </a:r>
            <a:r>
              <a:rPr lang="lv-LV" dirty="0"/>
              <a:t> </a:t>
            </a:r>
            <a:r>
              <a:rPr lang="lv-LV" dirty="0" err="1"/>
              <a:t>production</a:t>
            </a:r>
            <a:endParaRPr lang="en-GB" dirty="0"/>
          </a:p>
        </p:txBody>
      </p:sp>
      <p:pic>
        <p:nvPicPr>
          <p:cNvPr id="5" name="Picture 4" descr="A pile of nuts&#10;&#10;Description automatically generated with low confidence">
            <a:extLst>
              <a:ext uri="{FF2B5EF4-FFF2-40B4-BE49-F238E27FC236}">
                <a16:creationId xmlns:a16="http://schemas.microsoft.com/office/drawing/2014/main" id="{10632610-4FA5-406A-A320-FB377CA0C6BD}"/>
              </a:ext>
            </a:extLst>
          </p:cNvPr>
          <p:cNvPicPr>
            <a:picLocks noChangeAspect="1"/>
          </p:cNvPicPr>
          <p:nvPr/>
        </p:nvPicPr>
        <p:blipFill rotWithShape="1">
          <a:blip r:embed="rId3">
            <a:extLst>
              <a:ext uri="{28A0092B-C50C-407E-A947-70E740481C1C}">
                <a14:useLocalDpi xmlns:a14="http://schemas.microsoft.com/office/drawing/2010/main" val="0"/>
              </a:ext>
            </a:extLst>
          </a:blip>
          <a:srcRect b="11192"/>
          <a:stretch/>
        </p:blipFill>
        <p:spPr>
          <a:xfrm>
            <a:off x="4801314" y="2417089"/>
            <a:ext cx="1681149" cy="1493007"/>
          </a:xfrm>
          <a:prstGeom prst="rect">
            <a:avLst/>
          </a:prstGeom>
        </p:spPr>
      </p:pic>
      <p:pic>
        <p:nvPicPr>
          <p:cNvPr id="9" name="Picture 8" descr="A picture containing corn, food, indoor&#10;&#10;Description automatically generated">
            <a:extLst>
              <a:ext uri="{FF2B5EF4-FFF2-40B4-BE49-F238E27FC236}">
                <a16:creationId xmlns:a16="http://schemas.microsoft.com/office/drawing/2014/main" id="{5342CEEF-9C15-49F6-81AF-375B8EF9D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664" y="2439970"/>
            <a:ext cx="2800241" cy="1453972"/>
          </a:xfrm>
          <a:prstGeom prst="rect">
            <a:avLst/>
          </a:prstGeom>
        </p:spPr>
      </p:pic>
      <p:pic>
        <p:nvPicPr>
          <p:cNvPr id="11" name="Picture 10" descr="A picture containing grass, outdoor, plant&#10;&#10;Description automatically generated">
            <a:extLst>
              <a:ext uri="{FF2B5EF4-FFF2-40B4-BE49-F238E27FC236}">
                <a16:creationId xmlns:a16="http://schemas.microsoft.com/office/drawing/2014/main" id="{78B94B59-95B1-4F6F-842E-CB9BE81A2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353" y="2417089"/>
            <a:ext cx="1971675" cy="1476853"/>
          </a:xfrm>
          <a:prstGeom prst="rect">
            <a:avLst/>
          </a:prstGeom>
        </p:spPr>
      </p:pic>
      <p:sp>
        <p:nvSpPr>
          <p:cNvPr id="14" name="Arrow: Down 13">
            <a:extLst>
              <a:ext uri="{FF2B5EF4-FFF2-40B4-BE49-F238E27FC236}">
                <a16:creationId xmlns:a16="http://schemas.microsoft.com/office/drawing/2014/main" id="{B3451897-2665-45F6-8AF5-28BAC0327CAF}"/>
              </a:ext>
            </a:extLst>
          </p:cNvPr>
          <p:cNvSpPr/>
          <p:nvPr/>
        </p:nvSpPr>
        <p:spPr>
          <a:xfrm>
            <a:off x="14126" y="3581637"/>
            <a:ext cx="332852" cy="516601"/>
          </a:xfrm>
          <a:prstGeom prst="downArrow">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pic>
        <p:nvPicPr>
          <p:cNvPr id="8" name="Picture 7" descr="A bowl of ice cream&#10;&#10;Description automatically generated with medium confidence">
            <a:extLst>
              <a:ext uri="{FF2B5EF4-FFF2-40B4-BE49-F238E27FC236}">
                <a16:creationId xmlns:a16="http://schemas.microsoft.com/office/drawing/2014/main" id="{B6ABA066-48A0-4D75-AEDF-ED806A39882D}"/>
              </a:ext>
            </a:extLst>
          </p:cNvPr>
          <p:cNvPicPr>
            <a:picLocks noChangeAspect="1"/>
          </p:cNvPicPr>
          <p:nvPr/>
        </p:nvPicPr>
        <p:blipFill>
          <a:blip r:embed="rId6"/>
          <a:stretch>
            <a:fillRect/>
          </a:stretch>
        </p:blipFill>
        <p:spPr>
          <a:xfrm>
            <a:off x="6470407" y="2417924"/>
            <a:ext cx="2235464" cy="1492172"/>
          </a:xfrm>
          <a:prstGeom prst="rect">
            <a:avLst/>
          </a:prstGeom>
        </p:spPr>
      </p:pic>
      <p:sp>
        <p:nvSpPr>
          <p:cNvPr id="15" name="Rectangle 14">
            <a:extLst>
              <a:ext uri="{FF2B5EF4-FFF2-40B4-BE49-F238E27FC236}">
                <a16:creationId xmlns:a16="http://schemas.microsoft.com/office/drawing/2014/main" id="{AA154105-7250-4BA2-88BD-571331955330}"/>
              </a:ext>
            </a:extLst>
          </p:cNvPr>
          <p:cNvSpPr/>
          <p:nvPr/>
        </p:nvSpPr>
        <p:spPr>
          <a:xfrm>
            <a:off x="2372028" y="2255203"/>
            <a:ext cx="4098380" cy="1773872"/>
          </a:xfrm>
          <a:prstGeom prst="rect">
            <a:avLst/>
          </a:prstGeom>
          <a:noFill/>
          <a:ln w="57150">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82BAB1D8-CCE1-4294-8B87-BCA17E4FD1F2}"/>
              </a:ext>
            </a:extLst>
          </p:cNvPr>
          <p:cNvSpPr/>
          <p:nvPr/>
        </p:nvSpPr>
        <p:spPr>
          <a:xfrm>
            <a:off x="4801314" y="2341631"/>
            <a:ext cx="3904557" cy="1622558"/>
          </a:xfrm>
          <a:prstGeom prst="rect">
            <a:avLst/>
          </a:prstGeom>
          <a:noFill/>
          <a:ln w="57150">
            <a:solidFill>
              <a:srgbClr val="DD78C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 name="Arrow: Down 2">
            <a:extLst>
              <a:ext uri="{FF2B5EF4-FFF2-40B4-BE49-F238E27FC236}">
                <a16:creationId xmlns:a16="http://schemas.microsoft.com/office/drawing/2014/main" id="{43604CE5-B56B-4E2C-B431-66E01C1BC64B}"/>
              </a:ext>
            </a:extLst>
          </p:cNvPr>
          <p:cNvSpPr/>
          <p:nvPr/>
        </p:nvSpPr>
        <p:spPr>
          <a:xfrm rot="16200000">
            <a:off x="2069446" y="2238761"/>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0" name="Arrow: Down 9">
            <a:extLst>
              <a:ext uri="{FF2B5EF4-FFF2-40B4-BE49-F238E27FC236}">
                <a16:creationId xmlns:a16="http://schemas.microsoft.com/office/drawing/2014/main" id="{5187A7E4-E798-4B4D-A857-8E457A400DAB}"/>
              </a:ext>
            </a:extLst>
          </p:cNvPr>
          <p:cNvSpPr/>
          <p:nvPr/>
        </p:nvSpPr>
        <p:spPr>
          <a:xfrm rot="16200000">
            <a:off x="4389876" y="2184949"/>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6" name="Arrow: Down 9">
            <a:extLst>
              <a:ext uri="{FF2B5EF4-FFF2-40B4-BE49-F238E27FC236}">
                <a16:creationId xmlns:a16="http://schemas.microsoft.com/office/drawing/2014/main" id="{5187A7E4-E798-4B4D-A857-8E457A400DAB}"/>
              </a:ext>
            </a:extLst>
          </p:cNvPr>
          <p:cNvSpPr/>
          <p:nvPr/>
        </p:nvSpPr>
        <p:spPr>
          <a:xfrm rot="16200000">
            <a:off x="6422086" y="2184950"/>
            <a:ext cx="617220" cy="822960"/>
          </a:xfrm>
          <a:prstGeom prst="downArrow">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b="1">
              <a:ln w="22225">
                <a:solidFill>
                  <a:schemeClr val="accent2"/>
                </a:solidFill>
                <a:prstDash val="solid"/>
              </a:ln>
              <a:solidFill>
                <a:schemeClr val="accent2">
                  <a:lumMod val="40000"/>
                  <a:lumOff val="60000"/>
                </a:schemeClr>
              </a:solidFill>
            </a:endParaRPr>
          </a:p>
        </p:txBody>
      </p:sp>
      <p:sp>
        <p:nvSpPr>
          <p:cNvPr id="13" name="Slide Number Placeholder 5">
            <a:extLst>
              <a:ext uri="{FF2B5EF4-FFF2-40B4-BE49-F238E27FC236}">
                <a16:creationId xmlns:a16="http://schemas.microsoft.com/office/drawing/2014/main" id="{21BFC472-FD97-4E32-B1FA-7E025914C103}"/>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59</a:t>
            </a:fld>
            <a:endParaRPr lang="lv-LV" dirty="0"/>
          </a:p>
        </p:txBody>
      </p:sp>
    </p:spTree>
    <p:extLst>
      <p:ext uri="{BB962C8B-B14F-4D97-AF65-F5344CB8AC3E}">
        <p14:creationId xmlns:p14="http://schemas.microsoft.com/office/powerpoint/2010/main" val="82165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34753" y="800100"/>
            <a:ext cx="3357793" cy="5143500"/>
          </a:xfrm>
          <a:prstGeom prst="rect">
            <a:avLst/>
          </a:prstGeom>
        </p:spPr>
      </p:pic>
      <p:sp>
        <p:nvSpPr>
          <p:cNvPr id="2" name="Title 1"/>
          <p:cNvSpPr>
            <a:spLocks noGrp="1"/>
          </p:cNvSpPr>
          <p:nvPr>
            <p:ph type="ctrTitle"/>
          </p:nvPr>
        </p:nvSpPr>
        <p:spPr/>
        <p:txBody>
          <a:bodyPr/>
          <a:lstStyle/>
          <a:p>
            <a:r>
              <a:rPr lang="lv-LV" dirty="0"/>
              <a:t>Multi Criteria Decision Analysis</a:t>
            </a:r>
          </a:p>
        </p:txBody>
      </p:sp>
      <p:sp>
        <p:nvSpPr>
          <p:cNvPr id="3" name="Subtitle 2"/>
          <p:cNvSpPr>
            <a:spLocks noGrp="1"/>
          </p:cNvSpPr>
          <p:nvPr>
            <p:ph type="subTitle" idx="1"/>
          </p:nvPr>
        </p:nvSpPr>
        <p:spPr/>
        <p:txBody>
          <a:bodyPr>
            <a:normAutofit/>
          </a:bodyPr>
          <a:lstStyle/>
          <a:p>
            <a:endParaRPr lang="lv-LV" dirty="0"/>
          </a:p>
          <a:p>
            <a:r>
              <a:rPr lang="lv-LV" dirty="0"/>
              <a:t>Antra Kalnbalkite, RTU, Latvia</a:t>
            </a:r>
          </a:p>
        </p:txBody>
      </p:sp>
    </p:spTree>
    <p:extLst>
      <p:ext uri="{BB962C8B-B14F-4D97-AF65-F5344CB8AC3E}">
        <p14:creationId xmlns:p14="http://schemas.microsoft.com/office/powerpoint/2010/main" val="2756876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82C8-A106-4BAD-88ED-5CAD4932B161}"/>
              </a:ext>
            </a:extLst>
          </p:cNvPr>
          <p:cNvSpPr>
            <a:spLocks noGrp="1"/>
          </p:cNvSpPr>
          <p:nvPr>
            <p:ph type="title"/>
          </p:nvPr>
        </p:nvSpPr>
        <p:spPr/>
        <p:txBody>
          <a:bodyPr/>
          <a:lstStyle/>
          <a:p>
            <a:r>
              <a:rPr lang="lv-LV" dirty="0" err="1"/>
              <a:t>Xylan</a:t>
            </a:r>
            <a:endParaRPr lang="lv-LV" dirty="0"/>
          </a:p>
        </p:txBody>
      </p:sp>
      <p:pic>
        <p:nvPicPr>
          <p:cNvPr id="8" name="Content Placeholder 7">
            <a:extLst>
              <a:ext uri="{FF2B5EF4-FFF2-40B4-BE49-F238E27FC236}">
                <a16:creationId xmlns:a16="http://schemas.microsoft.com/office/drawing/2014/main" id="{C986FFDE-94F2-4295-BF4E-9AE5660C2E3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1" y="2360950"/>
            <a:ext cx="1883381" cy="1883381"/>
          </a:xfrm>
        </p:spPr>
      </p:pic>
      <p:sp>
        <p:nvSpPr>
          <p:cNvPr id="4" name="Date Placeholder 3">
            <a:extLst>
              <a:ext uri="{FF2B5EF4-FFF2-40B4-BE49-F238E27FC236}">
                <a16:creationId xmlns:a16="http://schemas.microsoft.com/office/drawing/2014/main" id="{56548477-DD16-4D83-9066-958B31BB8F85}"/>
              </a:ext>
            </a:extLst>
          </p:cNvPr>
          <p:cNvSpPr>
            <a:spLocks noGrp="1"/>
          </p:cNvSpPr>
          <p:nvPr>
            <p:ph type="dt" sz="half" idx="4294967295"/>
          </p:nvPr>
        </p:nvSpPr>
        <p:spPr>
          <a:xfrm>
            <a:off x="0" y="5624513"/>
            <a:ext cx="1814513" cy="274637"/>
          </a:xfrm>
          <a:prstGeom prst="rect">
            <a:avLst/>
          </a:prstGeom>
        </p:spPr>
        <p:txBody>
          <a:bodyPr vert="horz" lIns="68580" tIns="34290" rIns="68580" bIns="34290" rtlCol="0" anchor="ctr"/>
          <a:lstStyle>
            <a:defPPr>
              <a:defRPr lang="lv-LV"/>
            </a:defPPr>
            <a:lvl1pPr marL="0" algn="l" defTabSz="685800" rtl="0" eaLnBrk="1" latinLnBrk="0" hangingPunct="1">
              <a:defRPr sz="9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9061757-876A-45B3-A6F8-96E66D7D7E23}" type="datetime1">
              <a:rPr lang="lv-LV" smtClean="0"/>
              <a:pPr/>
              <a:t>17.12.2021</a:t>
            </a:fld>
            <a:endParaRPr lang="lv-LV"/>
          </a:p>
        </p:txBody>
      </p:sp>
      <p:sp>
        <p:nvSpPr>
          <p:cNvPr id="6" name="Footer Placeholder 5">
            <a:extLst>
              <a:ext uri="{FF2B5EF4-FFF2-40B4-BE49-F238E27FC236}">
                <a16:creationId xmlns:a16="http://schemas.microsoft.com/office/drawing/2014/main" id="{667E979B-D19A-4191-86F0-C13672703E7C}"/>
              </a:ext>
            </a:extLst>
          </p:cNvPr>
          <p:cNvSpPr>
            <a:spLocks noGrp="1"/>
          </p:cNvSpPr>
          <p:nvPr>
            <p:ph type="ftr" sz="quarter" idx="4294967295"/>
          </p:nvPr>
        </p:nvSpPr>
        <p:spPr>
          <a:xfrm>
            <a:off x="5010150" y="5567363"/>
            <a:ext cx="4133850" cy="384175"/>
          </a:xfrm>
          <a:prstGeom prst="rect">
            <a:avLst/>
          </a:prstGeom>
        </p:spPr>
        <p:txBody>
          <a:bodyPr vert="horz" lIns="68580" tIns="34290" rIns="68580" bIns="34290" rtlCol="0" anchor="ctr"/>
          <a:lstStyle>
            <a:defPPr>
              <a:defRPr lang="lv-LV"/>
            </a:defPPr>
            <a:lvl1pPr marL="0" algn="ctr" defTabSz="685800" rtl="0" eaLnBrk="1" latinLnBrk="0" hangingPunct="1">
              <a:spcAft>
                <a:spcPts val="450"/>
              </a:spcAft>
              <a:defRPr sz="9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t>Riga Technical University </a:t>
            </a:r>
            <a:endParaRPr lang="lv-LV"/>
          </a:p>
          <a:p>
            <a:r>
              <a:rPr lang="en-US"/>
              <a:t>Institute of Energy Systems and Environment</a:t>
            </a:r>
            <a:endParaRPr lang="lv-LV" dirty="0"/>
          </a:p>
        </p:txBody>
      </p:sp>
      <p:sp>
        <p:nvSpPr>
          <p:cNvPr id="9" name="TextBox 8">
            <a:extLst>
              <a:ext uri="{FF2B5EF4-FFF2-40B4-BE49-F238E27FC236}">
                <a16:creationId xmlns:a16="http://schemas.microsoft.com/office/drawing/2014/main" id="{181B0F80-8C88-479E-95E7-E483B97DC8E8}"/>
              </a:ext>
            </a:extLst>
          </p:cNvPr>
          <p:cNvSpPr txBox="1"/>
          <p:nvPr/>
        </p:nvSpPr>
        <p:spPr>
          <a:xfrm>
            <a:off x="628650" y="4341514"/>
            <a:ext cx="1729269" cy="300082"/>
          </a:xfrm>
          <a:prstGeom prst="rect">
            <a:avLst/>
          </a:prstGeom>
          <a:noFill/>
        </p:spPr>
        <p:txBody>
          <a:bodyPr wrap="square" rtlCol="0">
            <a:spAutoFit/>
          </a:bodyPr>
          <a:lstStyle/>
          <a:p>
            <a:r>
              <a:rPr lang="lv-LV" sz="1350" dirty="0"/>
              <a:t>CORN COB</a:t>
            </a:r>
          </a:p>
        </p:txBody>
      </p:sp>
      <p:sp>
        <p:nvSpPr>
          <p:cNvPr id="14" name="Arrow: Right 13">
            <a:extLst>
              <a:ext uri="{FF2B5EF4-FFF2-40B4-BE49-F238E27FC236}">
                <a16:creationId xmlns:a16="http://schemas.microsoft.com/office/drawing/2014/main" id="{EB2258B6-5493-492C-93B2-24A4AE1D7C9C}"/>
              </a:ext>
            </a:extLst>
          </p:cNvPr>
          <p:cNvSpPr/>
          <p:nvPr/>
        </p:nvSpPr>
        <p:spPr>
          <a:xfrm>
            <a:off x="2357919" y="3188356"/>
            <a:ext cx="2558265" cy="254285"/>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1350"/>
          </a:p>
        </p:txBody>
      </p:sp>
      <p:sp>
        <p:nvSpPr>
          <p:cNvPr id="15" name="TextBox 14">
            <a:extLst>
              <a:ext uri="{FF2B5EF4-FFF2-40B4-BE49-F238E27FC236}">
                <a16:creationId xmlns:a16="http://schemas.microsoft.com/office/drawing/2014/main" id="{43C7820E-CCCC-4581-96BD-E44FDAFE1E1F}"/>
              </a:ext>
            </a:extLst>
          </p:cNvPr>
          <p:cNvSpPr txBox="1"/>
          <p:nvPr/>
        </p:nvSpPr>
        <p:spPr>
          <a:xfrm>
            <a:off x="2809416" y="2910057"/>
            <a:ext cx="1974964" cy="369332"/>
          </a:xfrm>
          <a:prstGeom prst="rect">
            <a:avLst/>
          </a:prstGeom>
          <a:noFill/>
        </p:spPr>
        <p:txBody>
          <a:bodyPr wrap="none" rtlCol="0">
            <a:spAutoFit/>
          </a:bodyPr>
          <a:lstStyle/>
          <a:p>
            <a:r>
              <a:rPr lang="lv-LV" dirty="0" err="1"/>
              <a:t>Alkalyne</a:t>
            </a:r>
            <a:r>
              <a:rPr lang="lv-LV" dirty="0"/>
              <a:t> </a:t>
            </a:r>
            <a:r>
              <a:rPr lang="lv-LV" dirty="0" err="1"/>
              <a:t>extraction</a:t>
            </a:r>
            <a:endParaRPr lang="lv-LV" dirty="0"/>
          </a:p>
        </p:txBody>
      </p:sp>
      <p:sp>
        <p:nvSpPr>
          <p:cNvPr id="16" name="TextBox 15">
            <a:extLst>
              <a:ext uri="{FF2B5EF4-FFF2-40B4-BE49-F238E27FC236}">
                <a16:creationId xmlns:a16="http://schemas.microsoft.com/office/drawing/2014/main" id="{1C419E4E-4C1B-4595-92F1-7CC2946C4D2C}"/>
              </a:ext>
            </a:extLst>
          </p:cNvPr>
          <p:cNvSpPr txBox="1"/>
          <p:nvPr/>
        </p:nvSpPr>
        <p:spPr>
          <a:xfrm>
            <a:off x="2980484" y="3370668"/>
            <a:ext cx="1735603" cy="369332"/>
          </a:xfrm>
          <a:prstGeom prst="rect">
            <a:avLst/>
          </a:prstGeom>
          <a:noFill/>
        </p:spPr>
        <p:txBody>
          <a:bodyPr wrap="none" rtlCol="0">
            <a:spAutoFit/>
          </a:bodyPr>
          <a:lstStyle/>
          <a:p>
            <a:r>
              <a:rPr lang="lv-LV" dirty="0" err="1"/>
              <a:t>Ultrasonification</a:t>
            </a:r>
            <a:endParaRPr lang="lv-LV" dirty="0"/>
          </a:p>
        </p:txBody>
      </p:sp>
      <p:sp>
        <p:nvSpPr>
          <p:cNvPr id="23" name="TextBox 22">
            <a:extLst>
              <a:ext uri="{FF2B5EF4-FFF2-40B4-BE49-F238E27FC236}">
                <a16:creationId xmlns:a16="http://schemas.microsoft.com/office/drawing/2014/main" id="{AD1A501F-3D1E-4C59-83F9-DB4B52FB4518}"/>
              </a:ext>
            </a:extLst>
          </p:cNvPr>
          <p:cNvSpPr txBox="1"/>
          <p:nvPr/>
        </p:nvSpPr>
        <p:spPr>
          <a:xfrm>
            <a:off x="5081764" y="3119789"/>
            <a:ext cx="1855408" cy="369332"/>
          </a:xfrm>
          <a:prstGeom prst="rect">
            <a:avLst/>
          </a:prstGeom>
          <a:noFill/>
        </p:spPr>
        <p:txBody>
          <a:bodyPr wrap="square" rtlCol="0">
            <a:spAutoFit/>
          </a:bodyPr>
          <a:lstStyle/>
          <a:p>
            <a:r>
              <a:rPr lang="lv-LV" dirty="0"/>
              <a:t>(40% </a:t>
            </a:r>
            <a:r>
              <a:rPr lang="lv-LV" dirty="0" err="1"/>
              <a:t>xylan</a:t>
            </a:r>
            <a:r>
              <a:rPr lang="lv-LV" dirty="0"/>
              <a:t> </a:t>
            </a:r>
            <a:r>
              <a:rPr lang="lv-LV" dirty="0" err="1"/>
              <a:t>yield</a:t>
            </a:r>
            <a:r>
              <a:rPr lang="lv-LV" dirty="0"/>
              <a:t>)</a:t>
            </a:r>
          </a:p>
        </p:txBody>
      </p:sp>
      <p:sp>
        <p:nvSpPr>
          <p:cNvPr id="24" name="TextBox 23">
            <a:extLst>
              <a:ext uri="{FF2B5EF4-FFF2-40B4-BE49-F238E27FC236}">
                <a16:creationId xmlns:a16="http://schemas.microsoft.com/office/drawing/2014/main" id="{D140E1F5-91BD-4F73-A310-20D98DD6C150}"/>
              </a:ext>
            </a:extLst>
          </p:cNvPr>
          <p:cNvSpPr txBox="1"/>
          <p:nvPr/>
        </p:nvSpPr>
        <p:spPr>
          <a:xfrm>
            <a:off x="5146070" y="2236169"/>
            <a:ext cx="2971800" cy="738664"/>
          </a:xfrm>
          <a:prstGeom prst="rect">
            <a:avLst/>
          </a:prstGeom>
          <a:noFill/>
        </p:spPr>
        <p:txBody>
          <a:bodyPr wrap="square" rtlCol="0">
            <a:spAutoFit/>
          </a:bodyPr>
          <a:lstStyle/>
          <a:p>
            <a:pPr marL="342900" indent="-342900">
              <a:buFont typeface="Arial" panose="020B0604020202020204" pitchFamily="34" charset="0"/>
              <a:buChar char="•"/>
            </a:pPr>
            <a:r>
              <a:rPr lang="en-GB" sz="2100" dirty="0"/>
              <a:t>Anti</a:t>
            </a:r>
            <a:r>
              <a:rPr lang="lv-LV" sz="2100" dirty="0"/>
              <a:t>-</a:t>
            </a:r>
            <a:r>
              <a:rPr lang="en-GB" sz="2100" dirty="0" err="1"/>
              <a:t>inflamatory</a:t>
            </a:r>
            <a:endParaRPr lang="en-GB" sz="2100" dirty="0"/>
          </a:p>
          <a:p>
            <a:pPr marL="342900" indent="-342900">
              <a:buFont typeface="Arial" panose="020B0604020202020204" pitchFamily="34" charset="0"/>
              <a:buChar char="•"/>
            </a:pPr>
            <a:r>
              <a:rPr lang="en-GB" sz="2100" dirty="0"/>
              <a:t>antimicrobial</a:t>
            </a:r>
          </a:p>
        </p:txBody>
      </p:sp>
      <p:pic>
        <p:nvPicPr>
          <p:cNvPr id="26" name="Picture 25">
            <a:extLst>
              <a:ext uri="{FF2B5EF4-FFF2-40B4-BE49-F238E27FC236}">
                <a16:creationId xmlns:a16="http://schemas.microsoft.com/office/drawing/2014/main" id="{537F561F-0AEF-4F54-B9B6-F23987BCE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416" y="3904932"/>
            <a:ext cx="5834363" cy="1338332"/>
          </a:xfrm>
          <a:prstGeom prst="rect">
            <a:avLst/>
          </a:prstGeom>
        </p:spPr>
      </p:pic>
      <p:sp>
        <p:nvSpPr>
          <p:cNvPr id="13" name="Slide Number Placeholder 5">
            <a:extLst>
              <a:ext uri="{FF2B5EF4-FFF2-40B4-BE49-F238E27FC236}">
                <a16:creationId xmlns:a16="http://schemas.microsoft.com/office/drawing/2014/main" id="{02792092-CAA3-43E9-898B-88457A85BAAE}"/>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60</a:t>
            </a:fld>
            <a:endParaRPr lang="lv-LV" dirty="0"/>
          </a:p>
        </p:txBody>
      </p:sp>
    </p:spTree>
    <p:extLst>
      <p:ext uri="{BB962C8B-B14F-4D97-AF65-F5344CB8AC3E}">
        <p14:creationId xmlns:p14="http://schemas.microsoft.com/office/powerpoint/2010/main" val="1932865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A155-AD15-43F4-9E6D-949B2BE2A751}"/>
              </a:ext>
            </a:extLst>
          </p:cNvPr>
          <p:cNvSpPr>
            <a:spLocks noGrp="1"/>
          </p:cNvSpPr>
          <p:nvPr>
            <p:ph type="title"/>
          </p:nvPr>
        </p:nvSpPr>
        <p:spPr/>
        <p:txBody>
          <a:bodyPr/>
          <a:lstStyle/>
          <a:p>
            <a:r>
              <a:rPr lang="lv-LV" dirty="0" err="1"/>
              <a:t>By-product</a:t>
            </a:r>
            <a:r>
              <a:rPr lang="lv-LV" dirty="0"/>
              <a:t> </a:t>
            </a:r>
            <a:r>
              <a:rPr lang="lv-LV" dirty="0" err="1"/>
              <a:t>utilization</a:t>
            </a:r>
            <a:r>
              <a:rPr lang="lv-LV" dirty="0"/>
              <a:t> </a:t>
            </a:r>
            <a:r>
              <a:rPr lang="lv-LV" dirty="0" err="1"/>
              <a:t>index</a:t>
            </a:r>
            <a:endParaRPr lang="en-GB" dirty="0"/>
          </a:p>
        </p:txBody>
      </p:sp>
      <p:pic>
        <p:nvPicPr>
          <p:cNvPr id="7" name="Picture Placeholder 4" descr="A close up of a card&#10;&#10;Description automatically generated">
            <a:extLst>
              <a:ext uri="{FF2B5EF4-FFF2-40B4-BE49-F238E27FC236}">
                <a16:creationId xmlns:a16="http://schemas.microsoft.com/office/drawing/2014/main" id="{6042633F-0914-44A5-9EA5-29F11AFA5C0F}"/>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996" y="1690691"/>
            <a:ext cx="7108169" cy="357024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D7B1B86-C924-4AC3-8430-E53830B0E5FB}"/>
                  </a:ext>
                </a:extLst>
              </p:cNvPr>
              <p:cNvSpPr txBox="1"/>
              <p:nvPr/>
            </p:nvSpPr>
            <p:spPr>
              <a:xfrm>
                <a:off x="330572" y="5361632"/>
                <a:ext cx="8150620" cy="3965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m:t>
                          </m:r>
                        </m:e>
                        <m:sub>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𝑖𝑛𝑑</m:t>
                              </m:r>
                              <m:r>
                                <a:rPr lang="en-GB">
                                  <a:latin typeface="Cambria Math" panose="02040503050406030204" pitchFamily="18" charset="0"/>
                                </a:rPr>
                                <m:t>.</m:t>
                              </m:r>
                            </m:sub>
                          </m:sSub>
                        </m:sub>
                      </m:sSub>
                      <m:r>
                        <a:rPr lang="en-GB">
                          <a:latin typeface="Cambria Math" panose="02040503050406030204" pitchFamily="18" charset="0"/>
                        </a:rPr>
                        <m:t>=</m:t>
                      </m:r>
                      <m:f>
                        <m:fPr>
                          <m:type m:val="lin"/>
                          <m:ctrlPr>
                            <a:rPr lang="en-GB" i="1">
                              <a:latin typeface="Cambria Math" panose="02040503050406030204" pitchFamily="18" charset="0"/>
                            </a:rPr>
                          </m:ctrlPr>
                        </m:fPr>
                        <m:num>
                          <m:d>
                            <m:dPr>
                              <m:ctrlPr>
                                <a:rPr lang="en-GB" i="1">
                                  <a:latin typeface="Cambria Math" panose="02040503050406030204" pitchFamily="18" charset="0"/>
                                </a:rPr>
                              </m:ctrlPr>
                            </m:dPr>
                            <m:e>
                              <m:r>
                                <a:rPr lang="en-GB" i="1">
                                  <a:latin typeface="Cambria Math" panose="02040503050406030204" pitchFamily="18" charset="0"/>
                                </a:rPr>
                                <m:t>𝑃</m:t>
                              </m:r>
                              <m:r>
                                <a:rPr lang="en-GB">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𝐵𝑃</m:t>
                                  </m:r>
                                </m:e>
                                <m:sub>
                                  <m:r>
                                    <a:rPr lang="en-GB">
                                      <a:latin typeface="Cambria Math" panose="02040503050406030204" pitchFamily="18" charset="0"/>
                                    </a:rPr>
                                    <m:t>1</m:t>
                                  </m:r>
                                </m:sub>
                              </m:sSub>
                              <m:r>
                                <a:rPr lang="en-GB">
                                  <a:latin typeface="Cambria Math" panose="02040503050406030204" pitchFamily="18" charset="0"/>
                                </a:rPr>
                                <m:t>×</m:t>
                              </m:r>
                              <m:r>
                                <a:rPr lang="en-GB" i="1">
                                  <a:latin typeface="Cambria Math" panose="02040503050406030204" pitchFamily="18" charset="0"/>
                                </a:rPr>
                                <m:t>𝑐</m:t>
                              </m:r>
                              <m:r>
                                <a:rPr lang="en-GB">
                                  <a:latin typeface="Cambria Math" panose="02040503050406030204" pitchFamily="18" charset="0"/>
                                </a:rPr>
                                <m:t>1+</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𝐵𝑃</m:t>
                                  </m:r>
                                </m:e>
                                <m:sub>
                                  <m:r>
                                    <a:rPr lang="en-GB">
                                      <a:latin typeface="Cambria Math" panose="02040503050406030204" pitchFamily="18" charset="0"/>
                                    </a:rPr>
                                    <m:t>2</m:t>
                                  </m:r>
                                </m:sub>
                              </m:sSub>
                              <m:r>
                                <a:rPr lang="en-GB">
                                  <a:latin typeface="Cambria Math" panose="02040503050406030204" pitchFamily="18" charset="0"/>
                                </a:rPr>
                                <m:t>×</m:t>
                              </m:r>
                              <m:r>
                                <a:rPr lang="en-GB" i="1">
                                  <a:latin typeface="Cambria Math" panose="02040503050406030204" pitchFamily="18" charset="0"/>
                                </a:rPr>
                                <m:t>𝑐</m:t>
                              </m:r>
                              <m:r>
                                <a:rPr lang="en-GB">
                                  <a:latin typeface="Cambria Math" panose="02040503050406030204" pitchFamily="18" charset="0"/>
                                </a:rPr>
                                <m:t>2+</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𝐵𝑃</m:t>
                                  </m:r>
                                </m:e>
                                <m:sub>
                                  <m:r>
                                    <a:rPr lang="en-GB">
                                      <a:latin typeface="Cambria Math" panose="02040503050406030204" pitchFamily="18" charset="0"/>
                                    </a:rPr>
                                    <m:t>3</m:t>
                                  </m:r>
                                </m:sub>
                              </m:sSub>
                              <m:r>
                                <a:rPr lang="en-GB">
                                  <a:latin typeface="Cambria Math" panose="02040503050406030204" pitchFamily="18" charset="0"/>
                                </a:rPr>
                                <m:t>×</m:t>
                              </m:r>
                              <m:r>
                                <a:rPr lang="en-GB" i="1">
                                  <a:latin typeface="Cambria Math" panose="02040503050406030204" pitchFamily="18" charset="0"/>
                                </a:rPr>
                                <m:t>𝑐</m:t>
                              </m:r>
                              <m:r>
                                <a:rPr lang="en-GB">
                                  <a:latin typeface="Cambria Math" panose="02040503050406030204" pitchFamily="18" charset="0"/>
                                </a:rPr>
                                <m:t>3+</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𝐵𝑃</m:t>
                                  </m:r>
                                </m:e>
                                <m:sub>
                                  <m:r>
                                    <a:rPr lang="en-GB">
                                      <a:latin typeface="Cambria Math" panose="02040503050406030204" pitchFamily="18" charset="0"/>
                                    </a:rPr>
                                    <m:t>4</m:t>
                                  </m:r>
                                </m:sub>
                              </m:sSub>
                              <m:r>
                                <a:rPr lang="en-GB">
                                  <a:latin typeface="Cambria Math" panose="02040503050406030204" pitchFamily="18" charset="0"/>
                                </a:rPr>
                                <m:t>×</m:t>
                              </m:r>
                              <m:r>
                                <a:rPr lang="en-GB" i="1">
                                  <a:latin typeface="Cambria Math" panose="02040503050406030204" pitchFamily="18" charset="0"/>
                                </a:rPr>
                                <m:t>𝑐</m:t>
                              </m:r>
                              <m:r>
                                <a:rPr lang="en-GB">
                                  <a:latin typeface="Cambria Math" panose="02040503050406030204" pitchFamily="18" charset="0"/>
                                </a:rPr>
                                <m:t>4+</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𝐵𝑃</m:t>
                                  </m:r>
                                </m:e>
                                <m:sub>
                                  <m:r>
                                    <a:rPr lang="en-GB">
                                      <a:latin typeface="Cambria Math" panose="02040503050406030204" pitchFamily="18" charset="0"/>
                                    </a:rPr>
                                    <m:t>5</m:t>
                                  </m:r>
                                </m:sub>
                              </m:sSub>
                              <m:r>
                                <a:rPr lang="en-GB">
                                  <a:latin typeface="Cambria Math" panose="02040503050406030204" pitchFamily="18" charset="0"/>
                                </a:rPr>
                                <m:t>×</m:t>
                              </m:r>
                              <m:r>
                                <a:rPr lang="en-GB" i="1">
                                  <a:latin typeface="Cambria Math" panose="02040503050406030204" pitchFamily="18" charset="0"/>
                                </a:rPr>
                                <m:t>𝑐</m:t>
                              </m:r>
                              <m:r>
                                <a:rPr lang="en-GB">
                                  <a:latin typeface="Cambria Math" panose="02040503050406030204" pitchFamily="18" charset="0"/>
                                </a:rPr>
                                <m:t>5</m:t>
                              </m:r>
                            </m:e>
                          </m:d>
                        </m:num>
                        <m:den>
                          <m:r>
                            <a:rPr lang="en-GB" i="1">
                              <a:latin typeface="Cambria Math" panose="02040503050406030204" pitchFamily="18" charset="0"/>
                            </a:rPr>
                            <m:t>𝑅</m:t>
                          </m:r>
                        </m:den>
                      </m:f>
                      <m:r>
                        <a:rPr lang="en-GB" i="1">
                          <a:latin typeface="Cambria Math" panose="02040503050406030204" pitchFamily="18" charset="0"/>
                        </a:rPr>
                        <m:t>𝑀</m:t>
                      </m:r>
                    </m:oMath>
                  </m:oMathPara>
                </a14:m>
                <a:endParaRPr lang="en-GB" dirty="0"/>
              </a:p>
            </p:txBody>
          </p:sp>
        </mc:Choice>
        <mc:Fallback xmlns="">
          <p:sp>
            <p:nvSpPr>
              <p:cNvPr id="6" name="TextBox 5">
                <a:extLst>
                  <a:ext uri="{FF2B5EF4-FFF2-40B4-BE49-F238E27FC236}">
                    <a16:creationId xmlns:a16="http://schemas.microsoft.com/office/drawing/2014/main" id="{9D7B1B86-C924-4AC3-8430-E53830B0E5FB}"/>
                  </a:ext>
                </a:extLst>
              </p:cNvPr>
              <p:cNvSpPr txBox="1">
                <a:spLocks noRot="1" noChangeAspect="1" noMove="1" noResize="1" noEditPoints="1" noAdjustHandles="1" noChangeArrowheads="1" noChangeShapeType="1" noTextEdit="1"/>
              </p:cNvSpPr>
              <p:nvPr/>
            </p:nvSpPr>
            <p:spPr>
              <a:xfrm>
                <a:off x="330572" y="5361632"/>
                <a:ext cx="8150620" cy="396519"/>
              </a:xfrm>
              <a:prstGeom prst="rect">
                <a:avLst/>
              </a:prstGeom>
              <a:blipFill>
                <a:blip r:embed="rId4"/>
                <a:stretch>
                  <a:fillRect t="-107692" b="-160000"/>
                </a:stretch>
              </a:blipFill>
            </p:spPr>
            <p:txBody>
              <a:bodyPr/>
              <a:lstStyle/>
              <a:p>
                <a:r>
                  <a:rPr lang="en-GB">
                    <a:noFill/>
                  </a:rPr>
                  <a:t> </a:t>
                </a:r>
              </a:p>
            </p:txBody>
          </p:sp>
        </mc:Fallback>
      </mc:AlternateContent>
      <p:sp>
        <p:nvSpPr>
          <p:cNvPr id="2" name="TextBox 1"/>
          <p:cNvSpPr txBox="1"/>
          <p:nvPr/>
        </p:nvSpPr>
        <p:spPr>
          <a:xfrm>
            <a:off x="6892545" y="2101148"/>
            <a:ext cx="1761822" cy="369332"/>
          </a:xfrm>
          <a:prstGeom prst="rect">
            <a:avLst/>
          </a:prstGeom>
          <a:noFill/>
          <a:ln>
            <a:solidFill>
              <a:schemeClr val="accent6">
                <a:lumMod val="75000"/>
              </a:schemeClr>
            </a:solidFill>
          </a:ln>
        </p:spPr>
        <p:txBody>
          <a:bodyPr wrap="square" rtlCol="0">
            <a:spAutoFit/>
          </a:bodyPr>
          <a:lstStyle/>
          <a:p>
            <a:r>
              <a:rPr lang="lv-LV" dirty="0" err="1"/>
              <a:t>Xylan</a:t>
            </a:r>
            <a:r>
              <a:rPr lang="lv-LV" dirty="0"/>
              <a:t>, </a:t>
            </a:r>
            <a:r>
              <a:rPr lang="lv-LV" dirty="0" err="1"/>
              <a:t>fatty</a:t>
            </a:r>
            <a:r>
              <a:rPr lang="lv-LV" dirty="0"/>
              <a:t> </a:t>
            </a:r>
            <a:r>
              <a:rPr lang="lv-LV" dirty="0" err="1"/>
              <a:t>acids</a:t>
            </a:r>
            <a:endParaRPr lang="en-GB" dirty="0"/>
          </a:p>
        </p:txBody>
      </p:sp>
      <p:sp>
        <p:nvSpPr>
          <p:cNvPr id="11" name="TextBox 10"/>
          <p:cNvSpPr txBox="1"/>
          <p:nvPr/>
        </p:nvSpPr>
        <p:spPr>
          <a:xfrm>
            <a:off x="6892545" y="2654706"/>
            <a:ext cx="1761822" cy="369332"/>
          </a:xfrm>
          <a:prstGeom prst="rect">
            <a:avLst/>
          </a:prstGeom>
          <a:noFill/>
          <a:ln>
            <a:solidFill>
              <a:schemeClr val="accent6">
                <a:lumMod val="75000"/>
              </a:schemeClr>
            </a:solidFill>
          </a:ln>
        </p:spPr>
        <p:txBody>
          <a:bodyPr wrap="square" rtlCol="0">
            <a:spAutoFit/>
          </a:bodyPr>
          <a:lstStyle/>
          <a:p>
            <a:r>
              <a:rPr lang="lv-LV" dirty="0" err="1"/>
              <a:t>Kernels</a:t>
            </a:r>
            <a:r>
              <a:rPr lang="lv-LV" dirty="0"/>
              <a:t>, </a:t>
            </a:r>
            <a:r>
              <a:rPr lang="lv-LV" dirty="0" err="1"/>
              <a:t>feed</a:t>
            </a:r>
            <a:endParaRPr lang="en-GB" dirty="0"/>
          </a:p>
        </p:txBody>
      </p:sp>
      <p:sp>
        <p:nvSpPr>
          <p:cNvPr id="12" name="TextBox 11"/>
          <p:cNvSpPr txBox="1"/>
          <p:nvPr/>
        </p:nvSpPr>
        <p:spPr>
          <a:xfrm>
            <a:off x="6892545" y="3208264"/>
            <a:ext cx="1761822" cy="646331"/>
          </a:xfrm>
          <a:prstGeom prst="rect">
            <a:avLst/>
          </a:prstGeom>
          <a:noFill/>
          <a:ln>
            <a:solidFill>
              <a:schemeClr val="accent6">
                <a:lumMod val="75000"/>
              </a:schemeClr>
            </a:solidFill>
          </a:ln>
        </p:spPr>
        <p:txBody>
          <a:bodyPr wrap="square" rtlCol="0">
            <a:spAutoFit/>
          </a:bodyPr>
          <a:lstStyle/>
          <a:p>
            <a:r>
              <a:rPr lang="en-GB" dirty="0"/>
              <a:t>Stover</a:t>
            </a:r>
            <a:r>
              <a:rPr lang="lv-LV" dirty="0"/>
              <a:t> </a:t>
            </a:r>
            <a:r>
              <a:rPr lang="en-US" dirty="0"/>
              <a:t>boards</a:t>
            </a:r>
            <a:r>
              <a:rPr lang="lv-LV" dirty="0"/>
              <a:t>, </a:t>
            </a:r>
            <a:r>
              <a:rPr lang="lv-LV" dirty="0" err="1"/>
              <a:t>packing</a:t>
            </a:r>
            <a:r>
              <a:rPr lang="lv-LV" dirty="0"/>
              <a:t> </a:t>
            </a:r>
            <a:r>
              <a:rPr lang="lv-LV" dirty="0" err="1"/>
              <a:t>peanuts</a:t>
            </a:r>
            <a:endParaRPr lang="en-US" dirty="0"/>
          </a:p>
        </p:txBody>
      </p:sp>
      <p:sp>
        <p:nvSpPr>
          <p:cNvPr id="13" name="TextBox 12"/>
          <p:cNvSpPr txBox="1"/>
          <p:nvPr/>
        </p:nvSpPr>
        <p:spPr>
          <a:xfrm>
            <a:off x="6892545" y="4038822"/>
            <a:ext cx="1761822" cy="369332"/>
          </a:xfrm>
          <a:prstGeom prst="rect">
            <a:avLst/>
          </a:prstGeom>
          <a:noFill/>
          <a:ln>
            <a:solidFill>
              <a:schemeClr val="accent6">
                <a:lumMod val="75000"/>
              </a:schemeClr>
            </a:solidFill>
          </a:ln>
        </p:spPr>
        <p:txBody>
          <a:bodyPr wrap="square" rtlCol="0">
            <a:spAutoFit/>
          </a:bodyPr>
          <a:lstStyle/>
          <a:p>
            <a:r>
              <a:rPr lang="en-GB" dirty="0"/>
              <a:t>Biogas</a:t>
            </a:r>
          </a:p>
        </p:txBody>
      </p:sp>
      <p:sp>
        <p:nvSpPr>
          <p:cNvPr id="14" name="TextBox 13"/>
          <p:cNvSpPr txBox="1"/>
          <p:nvPr/>
        </p:nvSpPr>
        <p:spPr>
          <a:xfrm>
            <a:off x="6892545" y="4592381"/>
            <a:ext cx="1761822" cy="369332"/>
          </a:xfrm>
          <a:prstGeom prst="rect">
            <a:avLst/>
          </a:prstGeom>
          <a:noFill/>
          <a:ln>
            <a:solidFill>
              <a:schemeClr val="accent6">
                <a:lumMod val="75000"/>
              </a:schemeClr>
            </a:solidFill>
          </a:ln>
        </p:spPr>
        <p:txBody>
          <a:bodyPr wrap="square" rtlCol="0">
            <a:spAutoFit/>
          </a:bodyPr>
          <a:lstStyle/>
          <a:p>
            <a:r>
              <a:rPr lang="lv-LV" dirty="0" err="1"/>
              <a:t>Solid</a:t>
            </a:r>
            <a:r>
              <a:rPr lang="lv-LV" dirty="0"/>
              <a:t> </a:t>
            </a:r>
            <a:r>
              <a:rPr lang="lv-LV" dirty="0" err="1"/>
              <a:t>fuel</a:t>
            </a:r>
            <a:endParaRPr lang="en-GB" dirty="0"/>
          </a:p>
        </p:txBody>
      </p:sp>
      <p:sp>
        <p:nvSpPr>
          <p:cNvPr id="10" name="Slide Number Placeholder 5">
            <a:extLst>
              <a:ext uri="{FF2B5EF4-FFF2-40B4-BE49-F238E27FC236}">
                <a16:creationId xmlns:a16="http://schemas.microsoft.com/office/drawing/2014/main" id="{1188CA3C-7D07-4056-A8E5-F65B0ED757D7}"/>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61</a:t>
            </a:fld>
            <a:endParaRPr lang="lv-LV" dirty="0"/>
          </a:p>
        </p:txBody>
      </p:sp>
    </p:spTree>
    <p:extLst>
      <p:ext uri="{BB962C8B-B14F-4D97-AF65-F5344CB8AC3E}">
        <p14:creationId xmlns:p14="http://schemas.microsoft.com/office/powerpoint/2010/main" val="2643485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08D2-8F9F-4862-9BA2-37592E4CA2DF}"/>
              </a:ext>
            </a:extLst>
          </p:cNvPr>
          <p:cNvSpPr>
            <a:spLocks noGrp="1"/>
          </p:cNvSpPr>
          <p:nvPr>
            <p:ph type="title"/>
          </p:nvPr>
        </p:nvSpPr>
        <p:spPr>
          <a:xfrm>
            <a:off x="628650" y="1131094"/>
            <a:ext cx="7886700" cy="511969"/>
          </a:xfrm>
        </p:spPr>
        <p:txBody>
          <a:bodyPr>
            <a:normAutofit fontScale="90000"/>
          </a:bodyPr>
          <a:lstStyle/>
          <a:p>
            <a:r>
              <a:rPr lang="en-GB" dirty="0"/>
              <a:t>Cascading value</a:t>
            </a:r>
          </a:p>
        </p:txBody>
      </p:sp>
      <p:sp>
        <p:nvSpPr>
          <p:cNvPr id="7" name="TextBox 6">
            <a:extLst>
              <a:ext uri="{FF2B5EF4-FFF2-40B4-BE49-F238E27FC236}">
                <a16:creationId xmlns:a16="http://schemas.microsoft.com/office/drawing/2014/main" id="{50B3178E-08D1-4694-87FC-79F4BD43FBA9}"/>
              </a:ext>
            </a:extLst>
          </p:cNvPr>
          <p:cNvSpPr txBox="1"/>
          <p:nvPr/>
        </p:nvSpPr>
        <p:spPr>
          <a:xfrm>
            <a:off x="4317517" y="4943047"/>
            <a:ext cx="4572000" cy="253916"/>
          </a:xfrm>
          <a:prstGeom prst="rect">
            <a:avLst/>
          </a:prstGeom>
          <a:noFill/>
        </p:spPr>
        <p:txBody>
          <a:bodyPr wrap="square">
            <a:spAutoFit/>
          </a:bodyPr>
          <a:lstStyle/>
          <a:p>
            <a:r>
              <a:rPr lang="en-GB" sz="1050" dirty="0"/>
              <a:t>Cascade use and the management of product lifecycles</a:t>
            </a:r>
          </a:p>
        </p:txBody>
      </p:sp>
      <p:pic>
        <p:nvPicPr>
          <p:cNvPr id="4" name="Picture 3" descr="A picture containing outdoor, nature, water, waterfall&#10;&#10;Description automatically generated">
            <a:extLst>
              <a:ext uri="{FF2B5EF4-FFF2-40B4-BE49-F238E27FC236}">
                <a16:creationId xmlns:a16="http://schemas.microsoft.com/office/drawing/2014/main" id="{3CC7410C-28AE-43E9-80A2-600F56909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28650" y="2011351"/>
            <a:ext cx="6319656" cy="2899403"/>
          </a:xfrm>
          <a:prstGeom prst="rect">
            <a:avLst/>
          </a:prstGeom>
        </p:spPr>
      </p:pic>
      <p:pic>
        <p:nvPicPr>
          <p:cNvPr id="5" name="Content Placeholder 4" descr="Diagram&#10;&#10;Description automatically generated">
            <a:extLst>
              <a:ext uri="{FF2B5EF4-FFF2-40B4-BE49-F238E27FC236}">
                <a16:creationId xmlns:a16="http://schemas.microsoft.com/office/drawing/2014/main" id="{BC87098C-C111-4643-B6F7-DE766B43CE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04547" y="1979058"/>
            <a:ext cx="4248227" cy="2981482"/>
          </a:xfrm>
        </p:spPr>
      </p:pic>
      <p:sp>
        <p:nvSpPr>
          <p:cNvPr id="6" name="Slide Number Placeholder 5">
            <a:extLst>
              <a:ext uri="{FF2B5EF4-FFF2-40B4-BE49-F238E27FC236}">
                <a16:creationId xmlns:a16="http://schemas.microsoft.com/office/drawing/2014/main" id="{43457D06-E766-43DE-9B24-19F4DC341E79}"/>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62</a:t>
            </a:fld>
            <a:endParaRPr lang="lv-LV" dirty="0"/>
          </a:p>
        </p:txBody>
      </p:sp>
    </p:spTree>
    <p:extLst>
      <p:ext uri="{BB962C8B-B14F-4D97-AF65-F5344CB8AC3E}">
        <p14:creationId xmlns:p14="http://schemas.microsoft.com/office/powerpoint/2010/main" val="3504829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5C48E91-050C-491D-B2BB-5B5C6EE4055B}"/>
              </a:ext>
            </a:extLst>
          </p:cNvPr>
          <p:cNvGraphicFramePr>
            <a:graphicFrameLocks noGrp="1"/>
          </p:cNvGraphicFramePr>
          <p:nvPr/>
        </p:nvGraphicFramePr>
        <p:xfrm>
          <a:off x="197168" y="1637347"/>
          <a:ext cx="8743951" cy="3600452"/>
        </p:xfrm>
        <a:graphic>
          <a:graphicData uri="http://schemas.openxmlformats.org/drawingml/2006/table">
            <a:tbl>
              <a:tblPr bandRow="1">
                <a:tableStyleId>{5C22544A-7EE6-4342-B048-85BDC9FD1C3A}</a:tableStyleId>
              </a:tblPr>
              <a:tblGrid>
                <a:gridCol w="2451735">
                  <a:extLst>
                    <a:ext uri="{9D8B030D-6E8A-4147-A177-3AD203B41FA5}">
                      <a16:colId xmlns:a16="http://schemas.microsoft.com/office/drawing/2014/main" val="1709838872"/>
                    </a:ext>
                  </a:extLst>
                </a:gridCol>
                <a:gridCol w="1585913">
                  <a:extLst>
                    <a:ext uri="{9D8B030D-6E8A-4147-A177-3AD203B41FA5}">
                      <a16:colId xmlns:a16="http://schemas.microsoft.com/office/drawing/2014/main" val="537356122"/>
                    </a:ext>
                  </a:extLst>
                </a:gridCol>
                <a:gridCol w="4706303">
                  <a:extLst>
                    <a:ext uri="{9D8B030D-6E8A-4147-A177-3AD203B41FA5}">
                      <a16:colId xmlns:a16="http://schemas.microsoft.com/office/drawing/2014/main" val="2137543067"/>
                    </a:ext>
                  </a:extLst>
                </a:gridCol>
              </a:tblGrid>
              <a:tr h="906984">
                <a:tc>
                  <a:txBody>
                    <a:bodyPr/>
                    <a:lstStyle/>
                    <a:p>
                      <a:r>
                        <a:rPr lang="lv-LV" sz="1500" dirty="0"/>
                        <a:t>Investments (CAPEX)</a:t>
                      </a:r>
                      <a:endParaRPr lang="en-GB" sz="1500" dirty="0"/>
                    </a:p>
                  </a:txBody>
                  <a:tcPr marL="68580" marR="68580" marT="34290" marB="34290"/>
                </a:tc>
                <a:tc>
                  <a:txBody>
                    <a:bodyPr/>
                    <a:lstStyle/>
                    <a:p>
                      <a:r>
                        <a:rPr lang="lv-LV" sz="1500" dirty="0" err="1"/>
                        <a:t>Investment</a:t>
                      </a:r>
                      <a:r>
                        <a:rPr lang="lv-LV" sz="1500" dirty="0"/>
                        <a:t> sum </a:t>
                      </a:r>
                      <a:endParaRPr lang="en-GB" sz="1500" dirty="0"/>
                    </a:p>
                  </a:txBody>
                  <a:tcPr marL="68580" marR="68580" marT="34290" marB="34290"/>
                </a:tc>
                <a:tc>
                  <a:txBody>
                    <a:bodyPr/>
                    <a:lstStyle/>
                    <a:p>
                      <a:r>
                        <a:rPr lang="en-GB" sz="1500" dirty="0"/>
                        <a:t>Sum of plant investments including auxiliary plants, additional costs (e.g. financing, land fees), plus extension or optimisation </a:t>
                      </a:r>
                    </a:p>
                  </a:txBody>
                  <a:tcPr marL="68580" marR="68580" marT="34290" marB="34290"/>
                </a:tc>
                <a:extLst>
                  <a:ext uri="{0D108BD9-81ED-4DB2-BD59-A6C34878D82A}">
                    <a16:rowId xmlns:a16="http://schemas.microsoft.com/office/drawing/2014/main" val="4187569459"/>
                  </a:ext>
                </a:extLst>
              </a:tr>
              <a:tr h="632140">
                <a:tc rowSpan="6">
                  <a:txBody>
                    <a:bodyPr/>
                    <a:lstStyle/>
                    <a:p>
                      <a:r>
                        <a:rPr lang="lv-LV" sz="1500" dirty="0" err="1"/>
                        <a:t>Investment</a:t>
                      </a:r>
                      <a:r>
                        <a:rPr lang="lv-LV" sz="1500" dirty="0"/>
                        <a:t> </a:t>
                      </a:r>
                      <a:r>
                        <a:rPr lang="lv-LV" sz="1500" dirty="0" err="1"/>
                        <a:t>costs</a:t>
                      </a:r>
                      <a:r>
                        <a:rPr lang="lv-LV" sz="1500" dirty="0"/>
                        <a:t> (OPEX)</a:t>
                      </a:r>
                      <a:endParaRPr lang="en-GB" sz="1500" dirty="0"/>
                    </a:p>
                  </a:txBody>
                  <a:tcPr marL="68580" marR="68580" marT="34290" marB="34290"/>
                </a:tc>
                <a:tc>
                  <a:txBody>
                    <a:bodyPr/>
                    <a:lstStyle/>
                    <a:p>
                      <a:r>
                        <a:rPr lang="lv-LV" sz="1500" dirty="0" err="1"/>
                        <a:t>Write-offs</a:t>
                      </a:r>
                      <a:r>
                        <a:rPr lang="lv-LV" sz="1500" dirty="0"/>
                        <a:t> </a:t>
                      </a:r>
                      <a:endParaRPr lang="en-GB" sz="1500" dirty="0"/>
                    </a:p>
                  </a:txBody>
                  <a:tcPr marL="68580" marR="68580" marT="34290" marB="34290"/>
                </a:tc>
                <a:tc>
                  <a:txBody>
                    <a:bodyPr/>
                    <a:lstStyle/>
                    <a:p>
                      <a:r>
                        <a:rPr lang="en-GB" sz="1500" dirty="0"/>
                        <a:t>Under consideration of the respective technical service life</a:t>
                      </a:r>
                    </a:p>
                  </a:txBody>
                  <a:tcPr marL="68580" marR="68580" marT="34290" marB="34290"/>
                </a:tc>
                <a:extLst>
                  <a:ext uri="{0D108BD9-81ED-4DB2-BD59-A6C34878D82A}">
                    <a16:rowId xmlns:a16="http://schemas.microsoft.com/office/drawing/2014/main" val="3446619117"/>
                  </a:ext>
                </a:extLst>
              </a:tr>
              <a:tr h="357297">
                <a:tc vMerge="1">
                  <a:txBody>
                    <a:bodyPr/>
                    <a:lstStyle/>
                    <a:p>
                      <a:endParaRPr lang="en-GB" dirty="0"/>
                    </a:p>
                  </a:txBody>
                  <a:tcPr/>
                </a:tc>
                <a:tc>
                  <a:txBody>
                    <a:bodyPr/>
                    <a:lstStyle/>
                    <a:p>
                      <a:r>
                        <a:rPr lang="lv-LV" sz="1500" dirty="0" err="1"/>
                        <a:t>Imputed</a:t>
                      </a:r>
                      <a:r>
                        <a:rPr lang="lv-LV" sz="1500" dirty="0"/>
                        <a:t> </a:t>
                      </a:r>
                      <a:r>
                        <a:rPr lang="lv-LV" sz="1500" dirty="0" err="1"/>
                        <a:t>interest</a:t>
                      </a:r>
                      <a:endParaRPr lang="en-GB" sz="1500" dirty="0"/>
                    </a:p>
                  </a:txBody>
                  <a:tcPr marL="68580" marR="68580" marT="34290" marB="34290"/>
                </a:tc>
                <a:tc>
                  <a:txBody>
                    <a:bodyPr/>
                    <a:lstStyle/>
                    <a:p>
                      <a:r>
                        <a:rPr lang="lv-LV" sz="1500" dirty="0" err="1"/>
                        <a:t>Capital</a:t>
                      </a:r>
                      <a:r>
                        <a:rPr lang="lv-LV" sz="1500" dirty="0"/>
                        <a:t> </a:t>
                      </a:r>
                      <a:r>
                        <a:rPr lang="lv-LV" sz="1500" dirty="0" err="1"/>
                        <a:t>return</a:t>
                      </a:r>
                      <a:endParaRPr lang="en-GB" sz="1500" dirty="0"/>
                    </a:p>
                  </a:txBody>
                  <a:tcPr marL="68580" marR="68580" marT="34290" marB="34290"/>
                </a:tc>
                <a:extLst>
                  <a:ext uri="{0D108BD9-81ED-4DB2-BD59-A6C34878D82A}">
                    <a16:rowId xmlns:a16="http://schemas.microsoft.com/office/drawing/2014/main" val="4204413077"/>
                  </a:ext>
                </a:extLst>
              </a:tr>
              <a:tr h="632140">
                <a:tc vMerge="1">
                  <a:txBody>
                    <a:bodyPr/>
                    <a:lstStyle/>
                    <a:p>
                      <a:endParaRPr lang="en-GB" dirty="0"/>
                    </a:p>
                  </a:txBody>
                  <a:tcPr/>
                </a:tc>
                <a:tc>
                  <a:txBody>
                    <a:bodyPr/>
                    <a:lstStyle/>
                    <a:p>
                      <a:r>
                        <a:rPr lang="en-GB" sz="1500" dirty="0"/>
                        <a:t>Maintenance</a:t>
                      </a:r>
                    </a:p>
                  </a:txBody>
                  <a:tcPr marL="68580" marR="68580" marT="34290" marB="34290"/>
                </a:tc>
                <a:tc>
                  <a:txBody>
                    <a:bodyPr/>
                    <a:lstStyle/>
                    <a:p>
                      <a:r>
                        <a:rPr lang="en-GB" sz="1500" dirty="0"/>
                        <a:t>Costs for service and maintenance, as well as a maintenance reserve for the biorefineries</a:t>
                      </a:r>
                    </a:p>
                  </a:txBody>
                  <a:tcPr marL="68580" marR="68580" marT="34290" marB="34290"/>
                </a:tc>
                <a:extLst>
                  <a:ext uri="{0D108BD9-81ED-4DB2-BD59-A6C34878D82A}">
                    <a16:rowId xmlns:a16="http://schemas.microsoft.com/office/drawing/2014/main" val="3384819669"/>
                  </a:ext>
                </a:extLst>
              </a:tr>
              <a:tr h="357297">
                <a:tc vMerge="1">
                  <a:txBody>
                    <a:bodyPr/>
                    <a:lstStyle/>
                    <a:p>
                      <a:endParaRPr lang="en-GB" dirty="0"/>
                    </a:p>
                  </a:txBody>
                  <a:tcPr/>
                </a:tc>
                <a:tc>
                  <a:txBody>
                    <a:bodyPr/>
                    <a:lstStyle/>
                    <a:p>
                      <a:r>
                        <a:rPr lang="en-GB" sz="1500" dirty="0"/>
                        <a:t>Taxes</a:t>
                      </a:r>
                    </a:p>
                  </a:txBody>
                  <a:tcPr marL="68580" marR="68580" marT="34290" marB="34290"/>
                </a:tc>
                <a:tc>
                  <a:txBody>
                    <a:bodyPr/>
                    <a:lstStyle/>
                    <a:p>
                      <a:r>
                        <a:rPr lang="en-GB" sz="1500" dirty="0"/>
                        <a:t>Property taxes related to the investment </a:t>
                      </a:r>
                    </a:p>
                  </a:txBody>
                  <a:tcPr marL="68580" marR="68580" marT="34290" marB="34290"/>
                </a:tc>
                <a:extLst>
                  <a:ext uri="{0D108BD9-81ED-4DB2-BD59-A6C34878D82A}">
                    <a16:rowId xmlns:a16="http://schemas.microsoft.com/office/drawing/2014/main" val="3053546854"/>
                  </a:ext>
                </a:extLst>
              </a:tr>
              <a:tr h="357297">
                <a:tc vMerge="1">
                  <a:txBody>
                    <a:bodyPr/>
                    <a:lstStyle/>
                    <a:p>
                      <a:endParaRPr lang="en-GB" dirty="0"/>
                    </a:p>
                  </a:txBody>
                  <a:tcPr/>
                </a:tc>
                <a:tc>
                  <a:txBody>
                    <a:bodyPr/>
                    <a:lstStyle/>
                    <a:p>
                      <a:r>
                        <a:rPr lang="en-GB" sz="1500" dirty="0"/>
                        <a:t>Insurance</a:t>
                      </a:r>
                    </a:p>
                  </a:txBody>
                  <a:tcPr marL="68580" marR="68580" marT="34290" marB="34290"/>
                </a:tc>
                <a:tc>
                  <a:txBody>
                    <a:bodyPr/>
                    <a:lstStyle/>
                    <a:p>
                      <a:r>
                        <a:rPr lang="en-GB" sz="1500" dirty="0"/>
                        <a:t>Biorefinery plant insurance costs</a:t>
                      </a:r>
                    </a:p>
                  </a:txBody>
                  <a:tcPr marL="68580" marR="68580" marT="34290" marB="34290"/>
                </a:tc>
                <a:extLst>
                  <a:ext uri="{0D108BD9-81ED-4DB2-BD59-A6C34878D82A}">
                    <a16:rowId xmlns:a16="http://schemas.microsoft.com/office/drawing/2014/main" val="2742228728"/>
                  </a:ext>
                </a:extLst>
              </a:tr>
              <a:tr h="357297">
                <a:tc vMerge="1">
                  <a:txBody>
                    <a:bodyPr/>
                    <a:lstStyle/>
                    <a:p>
                      <a:endParaRPr lang="en-GB" dirty="0"/>
                    </a:p>
                  </a:txBody>
                  <a:tcPr/>
                </a:tc>
                <a:tc>
                  <a:txBody>
                    <a:bodyPr/>
                    <a:lstStyle/>
                    <a:p>
                      <a:r>
                        <a:rPr lang="en-GB" sz="1500" dirty="0"/>
                        <a:t>Administration</a:t>
                      </a:r>
                    </a:p>
                  </a:txBody>
                  <a:tcPr marL="68580" marR="68580" marT="34290" marB="34290"/>
                </a:tc>
                <a:tc>
                  <a:txBody>
                    <a:bodyPr/>
                    <a:lstStyle/>
                    <a:p>
                      <a:r>
                        <a:rPr lang="en-GB" sz="1500" dirty="0"/>
                        <a:t>Administration costs associated with the investment</a:t>
                      </a:r>
                    </a:p>
                  </a:txBody>
                  <a:tcPr marL="68580" marR="68580" marT="34290" marB="34290"/>
                </a:tc>
                <a:extLst>
                  <a:ext uri="{0D108BD9-81ED-4DB2-BD59-A6C34878D82A}">
                    <a16:rowId xmlns:a16="http://schemas.microsoft.com/office/drawing/2014/main" val="3820517733"/>
                  </a:ext>
                </a:extLst>
              </a:tr>
            </a:tbl>
          </a:graphicData>
        </a:graphic>
      </p:graphicFrame>
      <p:sp>
        <p:nvSpPr>
          <p:cNvPr id="3" name="Slide Number Placeholder 5">
            <a:extLst>
              <a:ext uri="{FF2B5EF4-FFF2-40B4-BE49-F238E27FC236}">
                <a16:creationId xmlns:a16="http://schemas.microsoft.com/office/drawing/2014/main" id="{EE533BD7-87F9-4D71-A7D6-6BCCA2E62437}"/>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63</a:t>
            </a:fld>
            <a:endParaRPr lang="lv-LV" dirty="0"/>
          </a:p>
        </p:txBody>
      </p:sp>
    </p:spTree>
    <p:extLst>
      <p:ext uri="{BB962C8B-B14F-4D97-AF65-F5344CB8AC3E}">
        <p14:creationId xmlns:p14="http://schemas.microsoft.com/office/powerpoint/2010/main" val="245239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16794AF-DADE-4BE9-A898-00CB9A4A6F92}"/>
              </a:ext>
            </a:extLst>
          </p:cNvPr>
          <p:cNvGraphicFramePr>
            <a:graphicFrameLocks noGrp="1"/>
          </p:cNvGraphicFramePr>
          <p:nvPr>
            <p:ph idx="1"/>
          </p:nvPr>
        </p:nvGraphicFramePr>
        <p:xfrm>
          <a:off x="200025" y="1099186"/>
          <a:ext cx="8743951" cy="3941450"/>
        </p:xfrm>
        <a:graphic>
          <a:graphicData uri="http://schemas.openxmlformats.org/drawingml/2006/table">
            <a:tbl>
              <a:tblPr bandRow="1">
                <a:tableStyleId>{5C22544A-7EE6-4342-B048-85BDC9FD1C3A}</a:tableStyleId>
              </a:tblPr>
              <a:tblGrid>
                <a:gridCol w="2174558">
                  <a:extLst>
                    <a:ext uri="{9D8B030D-6E8A-4147-A177-3AD203B41FA5}">
                      <a16:colId xmlns:a16="http://schemas.microsoft.com/office/drawing/2014/main" val="200931005"/>
                    </a:ext>
                  </a:extLst>
                </a:gridCol>
                <a:gridCol w="1860233">
                  <a:extLst>
                    <a:ext uri="{9D8B030D-6E8A-4147-A177-3AD203B41FA5}">
                      <a16:colId xmlns:a16="http://schemas.microsoft.com/office/drawing/2014/main" val="267053196"/>
                    </a:ext>
                  </a:extLst>
                </a:gridCol>
                <a:gridCol w="4709160">
                  <a:extLst>
                    <a:ext uri="{9D8B030D-6E8A-4147-A177-3AD203B41FA5}">
                      <a16:colId xmlns:a16="http://schemas.microsoft.com/office/drawing/2014/main" val="1002132735"/>
                    </a:ext>
                  </a:extLst>
                </a:gridCol>
              </a:tblGrid>
              <a:tr h="588658">
                <a:tc rowSpan="6">
                  <a:txBody>
                    <a:bodyPr/>
                    <a:lstStyle/>
                    <a:p>
                      <a:r>
                        <a:rPr lang="en-GB" sz="1500" dirty="0"/>
                        <a:t>Material and energy stream costs</a:t>
                      </a:r>
                    </a:p>
                  </a:txBody>
                  <a:tcPr marL="68580" marR="68580" marT="34290" marB="34290"/>
                </a:tc>
                <a:tc>
                  <a:txBody>
                    <a:bodyPr/>
                    <a:lstStyle/>
                    <a:p>
                      <a:r>
                        <a:rPr lang="en-GB" sz="1500" dirty="0"/>
                        <a:t>Material</a:t>
                      </a:r>
                    </a:p>
                  </a:txBody>
                  <a:tcPr marL="68580" marR="68580" marT="34290" marB="34290"/>
                </a:tc>
                <a:tc>
                  <a:txBody>
                    <a:bodyPr/>
                    <a:lstStyle/>
                    <a:p>
                      <a:r>
                        <a:rPr lang="en-US" sz="1500" noProof="0" dirty="0"/>
                        <a:t>Expenses</a:t>
                      </a:r>
                      <a:r>
                        <a:rPr lang="en-US" sz="1500" baseline="0" noProof="0" dirty="0"/>
                        <a:t> from material purchases</a:t>
                      </a:r>
                      <a:endParaRPr lang="en-US" sz="1500" noProof="0" dirty="0"/>
                    </a:p>
                  </a:txBody>
                  <a:tcPr marL="68580" marR="68580" marT="34290" marB="34290"/>
                </a:tc>
                <a:extLst>
                  <a:ext uri="{0D108BD9-81ED-4DB2-BD59-A6C34878D82A}">
                    <a16:rowId xmlns:a16="http://schemas.microsoft.com/office/drawing/2014/main" val="4012024586"/>
                  </a:ext>
                </a:extLst>
              </a:tr>
              <a:tr h="332720">
                <a:tc vMerge="1">
                  <a:txBody>
                    <a:bodyPr/>
                    <a:lstStyle/>
                    <a:p>
                      <a:endParaRPr lang="en-GB"/>
                    </a:p>
                  </a:txBody>
                  <a:tcPr/>
                </a:tc>
                <a:tc>
                  <a:txBody>
                    <a:bodyPr/>
                    <a:lstStyle/>
                    <a:p>
                      <a:r>
                        <a:rPr lang="en-GB" sz="1500" dirty="0"/>
                        <a:t>Electricity</a:t>
                      </a:r>
                    </a:p>
                  </a:txBody>
                  <a:tcPr marL="68580" marR="68580" marT="34290" marB="34290"/>
                </a:tc>
                <a:tc>
                  <a:txBody>
                    <a:bodyPr/>
                    <a:lstStyle/>
                    <a:p>
                      <a:r>
                        <a:rPr lang="en-US" sz="1500" noProof="0" dirty="0"/>
                        <a:t>Expenses from</a:t>
                      </a:r>
                      <a:r>
                        <a:rPr lang="en-US" sz="1500" baseline="0" noProof="0" dirty="0"/>
                        <a:t> energy consumed</a:t>
                      </a:r>
                      <a:endParaRPr lang="en-US" sz="1500" noProof="0" dirty="0"/>
                    </a:p>
                  </a:txBody>
                  <a:tcPr marL="68580" marR="68580" marT="34290" marB="34290"/>
                </a:tc>
                <a:extLst>
                  <a:ext uri="{0D108BD9-81ED-4DB2-BD59-A6C34878D82A}">
                    <a16:rowId xmlns:a16="http://schemas.microsoft.com/office/drawing/2014/main" val="25986170"/>
                  </a:ext>
                </a:extLst>
              </a:tr>
              <a:tr h="588658">
                <a:tc vMerge="1">
                  <a:txBody>
                    <a:bodyPr/>
                    <a:lstStyle/>
                    <a:p>
                      <a:endParaRPr lang="en-GB" dirty="0"/>
                    </a:p>
                  </a:txBody>
                  <a:tcPr/>
                </a:tc>
                <a:tc>
                  <a:txBody>
                    <a:bodyPr/>
                    <a:lstStyle/>
                    <a:p>
                      <a:r>
                        <a:rPr lang="en-GB" sz="1500" dirty="0"/>
                        <a:t>Heat</a:t>
                      </a:r>
                    </a:p>
                  </a:txBody>
                  <a:tcPr marL="68580" marR="68580" marT="34290" marB="34290"/>
                </a:tc>
                <a:tc>
                  <a:txBody>
                    <a:bodyPr/>
                    <a:lstStyle/>
                    <a:p>
                      <a:r>
                        <a:rPr lang="en-GB" sz="1500" dirty="0"/>
                        <a:t>Calculated based on the supplied quantity of heat and the sale price </a:t>
                      </a:r>
                    </a:p>
                  </a:txBody>
                  <a:tcPr marL="68580" marR="68580" marT="34290" marB="34290"/>
                </a:tc>
                <a:extLst>
                  <a:ext uri="{0D108BD9-81ED-4DB2-BD59-A6C34878D82A}">
                    <a16:rowId xmlns:a16="http://schemas.microsoft.com/office/drawing/2014/main" val="4139100581"/>
                  </a:ext>
                </a:extLst>
              </a:tr>
              <a:tr h="588658">
                <a:tc vMerge="1">
                  <a:txBody>
                    <a:bodyPr/>
                    <a:lstStyle/>
                    <a:p>
                      <a:endParaRPr lang="en-GB" dirty="0"/>
                    </a:p>
                  </a:txBody>
                  <a:tcPr/>
                </a:tc>
                <a:tc>
                  <a:txBody>
                    <a:bodyPr/>
                    <a:lstStyle/>
                    <a:p>
                      <a:r>
                        <a:rPr lang="en-GB" sz="1500" dirty="0"/>
                        <a:t>Labour</a:t>
                      </a:r>
                    </a:p>
                  </a:txBody>
                  <a:tcPr marL="68580" marR="68580" marT="34290" marB="34290"/>
                </a:tc>
                <a:tc>
                  <a:txBody>
                    <a:bodyPr/>
                    <a:lstStyle/>
                    <a:p>
                      <a:r>
                        <a:rPr lang="en-GB" sz="1500" dirty="0"/>
                        <a:t>Labour costs for operations, maintenance and management </a:t>
                      </a:r>
                    </a:p>
                  </a:txBody>
                  <a:tcPr marL="68580" marR="68580" marT="34290" marB="34290"/>
                </a:tc>
                <a:extLst>
                  <a:ext uri="{0D108BD9-81ED-4DB2-BD59-A6C34878D82A}">
                    <a16:rowId xmlns:a16="http://schemas.microsoft.com/office/drawing/2014/main" val="528231431"/>
                  </a:ext>
                </a:extLst>
              </a:tr>
              <a:tr h="332720">
                <a:tc vMerge="1">
                  <a:txBody>
                    <a:bodyPr/>
                    <a:lstStyle/>
                    <a:p>
                      <a:endParaRPr lang="en-GB" dirty="0"/>
                    </a:p>
                  </a:txBody>
                  <a:tcPr/>
                </a:tc>
                <a:tc>
                  <a:txBody>
                    <a:bodyPr/>
                    <a:lstStyle/>
                    <a:p>
                      <a:r>
                        <a:rPr lang="en-GB" sz="1500" dirty="0"/>
                        <a:t>Other</a:t>
                      </a:r>
                    </a:p>
                  </a:txBody>
                  <a:tcPr marL="68580" marR="68580" marT="34290" marB="34290"/>
                </a:tc>
                <a:tc>
                  <a:txBody>
                    <a:bodyPr/>
                    <a:lstStyle/>
                    <a:p>
                      <a:r>
                        <a:rPr lang="en-GB" sz="1500" dirty="0"/>
                        <a:t>Other costs not recorded elsewhere </a:t>
                      </a:r>
                    </a:p>
                  </a:txBody>
                  <a:tcPr marL="68580" marR="68580" marT="34290" marB="34290"/>
                </a:tc>
                <a:extLst>
                  <a:ext uri="{0D108BD9-81ED-4DB2-BD59-A6C34878D82A}">
                    <a16:rowId xmlns:a16="http://schemas.microsoft.com/office/drawing/2014/main" val="1744364275"/>
                  </a:ext>
                </a:extLst>
              </a:tr>
              <a:tr h="332720">
                <a:tc vMerge="1">
                  <a:txBody>
                    <a:bodyPr/>
                    <a:lstStyle/>
                    <a:p>
                      <a:endParaRPr lang="en-GB" dirty="0"/>
                    </a:p>
                  </a:txBody>
                  <a:tcPr/>
                </a:tc>
                <a:tc>
                  <a:txBody>
                    <a:bodyPr/>
                    <a:lstStyle/>
                    <a:p>
                      <a:r>
                        <a:rPr lang="en-GB" sz="1500" dirty="0"/>
                        <a:t>Overheads</a:t>
                      </a:r>
                    </a:p>
                  </a:txBody>
                  <a:tcPr marL="68580" marR="68580" marT="34290" marB="34290"/>
                </a:tc>
                <a:tc>
                  <a:txBody>
                    <a:bodyPr/>
                    <a:lstStyle/>
                    <a:p>
                      <a:r>
                        <a:rPr lang="en-GB" sz="1500" dirty="0"/>
                        <a:t>Additional costs for overhead </a:t>
                      </a:r>
                    </a:p>
                  </a:txBody>
                  <a:tcPr marL="68580" marR="68580" marT="34290" marB="34290"/>
                </a:tc>
                <a:extLst>
                  <a:ext uri="{0D108BD9-81ED-4DB2-BD59-A6C34878D82A}">
                    <a16:rowId xmlns:a16="http://schemas.microsoft.com/office/drawing/2014/main" val="2759793635"/>
                  </a:ext>
                </a:extLst>
              </a:tr>
              <a:tr h="588658">
                <a:tc rowSpan="2">
                  <a:txBody>
                    <a:bodyPr/>
                    <a:lstStyle/>
                    <a:p>
                      <a:r>
                        <a:rPr lang="en-GB" sz="1500" dirty="0"/>
                        <a:t>Overall evaluation </a:t>
                      </a:r>
                    </a:p>
                  </a:txBody>
                  <a:tcPr marL="68580" marR="68580" marT="34290" marB="34290"/>
                </a:tc>
                <a:tc>
                  <a:txBody>
                    <a:bodyPr/>
                    <a:lstStyle/>
                    <a:p>
                      <a:r>
                        <a:rPr lang="en-GB" sz="1500" dirty="0"/>
                        <a:t>Operating result</a:t>
                      </a:r>
                      <a:r>
                        <a:rPr lang="lv-LV" sz="1500" dirty="0"/>
                        <a:t>s</a:t>
                      </a:r>
                      <a:endParaRPr lang="en-GB" sz="1500" dirty="0"/>
                    </a:p>
                  </a:txBody>
                  <a:tcPr marL="68580" marR="68580" marT="34290" marB="34290"/>
                </a:tc>
                <a:tc>
                  <a:txBody>
                    <a:bodyPr/>
                    <a:lstStyle/>
                    <a:p>
                      <a:r>
                        <a:rPr lang="en-GB" sz="1500" dirty="0"/>
                        <a:t>Revenues minus costs (if necessary under consideration of other calculated costs) </a:t>
                      </a:r>
                    </a:p>
                  </a:txBody>
                  <a:tcPr marL="68580" marR="68580" marT="34290" marB="34290"/>
                </a:tc>
                <a:extLst>
                  <a:ext uri="{0D108BD9-81ED-4DB2-BD59-A6C34878D82A}">
                    <a16:rowId xmlns:a16="http://schemas.microsoft.com/office/drawing/2014/main" val="133778217"/>
                  </a:ext>
                </a:extLst>
              </a:tr>
              <a:tr h="588658">
                <a:tc vMerge="1">
                  <a:txBody>
                    <a:bodyPr/>
                    <a:lstStyle/>
                    <a:p>
                      <a:endParaRPr lang="en-GB" dirty="0"/>
                    </a:p>
                  </a:txBody>
                  <a:tcPr/>
                </a:tc>
                <a:tc>
                  <a:txBody>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lang="en-GB" sz="1500" dirty="0"/>
                        <a:t>Net present value </a:t>
                      </a:r>
                    </a:p>
                    <a:p>
                      <a:endParaRPr lang="en-GB" sz="1500" dirty="0"/>
                    </a:p>
                  </a:txBody>
                  <a:tcPr marL="68580" marR="68580" marT="34290" marB="34290"/>
                </a:tc>
                <a:tc>
                  <a:txBody>
                    <a:bodyPr/>
                    <a:lstStyle/>
                    <a:p>
                      <a:r>
                        <a:rPr lang="en-GB" sz="1500" dirty="0"/>
                        <a:t>Sum of all discounted net payments (income minus expenses) attributable to the investment at this time </a:t>
                      </a:r>
                    </a:p>
                  </a:txBody>
                  <a:tcPr marL="68580" marR="68580" marT="34290" marB="34290"/>
                </a:tc>
                <a:extLst>
                  <a:ext uri="{0D108BD9-81ED-4DB2-BD59-A6C34878D82A}">
                    <a16:rowId xmlns:a16="http://schemas.microsoft.com/office/drawing/2014/main" val="4109222142"/>
                  </a:ext>
                </a:extLst>
              </a:tr>
            </a:tbl>
          </a:graphicData>
        </a:graphic>
      </p:graphicFrame>
      <p:sp>
        <p:nvSpPr>
          <p:cNvPr id="3" name="Slide Number Placeholder 5">
            <a:extLst>
              <a:ext uri="{FF2B5EF4-FFF2-40B4-BE49-F238E27FC236}">
                <a16:creationId xmlns:a16="http://schemas.microsoft.com/office/drawing/2014/main" id="{B015FAC2-2CEB-457D-AE10-635F45E4683A}"/>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64</a:t>
            </a:fld>
            <a:endParaRPr lang="lv-LV" dirty="0"/>
          </a:p>
        </p:txBody>
      </p:sp>
    </p:spTree>
    <p:extLst>
      <p:ext uri="{BB962C8B-B14F-4D97-AF65-F5344CB8AC3E}">
        <p14:creationId xmlns:p14="http://schemas.microsoft.com/office/powerpoint/2010/main" val="3875277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Economic assessment of the project</a:t>
            </a:r>
            <a:br>
              <a:rPr lang="en-GB" dirty="0"/>
            </a:br>
            <a:endParaRPr lang="en-GB"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6072" t="-296" r="38558" b="296"/>
          <a:stretch/>
        </p:blipFill>
        <p:spPr>
          <a:xfrm>
            <a:off x="5635625" y="1427968"/>
            <a:ext cx="2881313" cy="4233796"/>
          </a:xfrm>
        </p:spPr>
      </p:pic>
      <p:sp>
        <p:nvSpPr>
          <p:cNvPr id="6" name="TextBox 5">
            <a:extLst>
              <a:ext uri="{FF2B5EF4-FFF2-40B4-BE49-F238E27FC236}">
                <a16:creationId xmlns:a16="http://schemas.microsoft.com/office/drawing/2014/main" id="{FD859A73-DDA9-4C00-9014-FB5606C0C299}"/>
              </a:ext>
            </a:extLst>
          </p:cNvPr>
          <p:cNvSpPr txBox="1"/>
          <p:nvPr/>
        </p:nvSpPr>
        <p:spPr>
          <a:xfrm>
            <a:off x="457200" y="2016883"/>
            <a:ext cx="3852624" cy="461665"/>
          </a:xfrm>
          <a:prstGeom prst="rect">
            <a:avLst/>
          </a:prstGeom>
          <a:noFill/>
        </p:spPr>
        <p:txBody>
          <a:bodyPr wrap="square">
            <a:spAutoFit/>
          </a:bodyPr>
          <a:lstStyle/>
          <a:p>
            <a:r>
              <a:rPr lang="lv-LV" sz="2400" dirty="0"/>
              <a:t>𝑂 = 𝐸𝑡 − (∑ 𝐼𝑛 + ∑ 𝐶𝑛 )</a:t>
            </a:r>
            <a:endParaRPr lang="en-GB" sz="2400" dirty="0"/>
          </a:p>
        </p:txBody>
      </p:sp>
      <p:sp>
        <p:nvSpPr>
          <p:cNvPr id="8" name="TextBox 7">
            <a:extLst>
              <a:ext uri="{FF2B5EF4-FFF2-40B4-BE49-F238E27FC236}">
                <a16:creationId xmlns:a16="http://schemas.microsoft.com/office/drawing/2014/main" id="{442A1B0E-4D25-4482-B94A-8E2862C245E0}"/>
              </a:ext>
            </a:extLst>
          </p:cNvPr>
          <p:cNvSpPr txBox="1"/>
          <p:nvPr/>
        </p:nvSpPr>
        <p:spPr>
          <a:xfrm>
            <a:off x="457201" y="2402938"/>
            <a:ext cx="5005625" cy="1477328"/>
          </a:xfrm>
          <a:prstGeom prst="rect">
            <a:avLst/>
          </a:prstGeom>
          <a:noFill/>
        </p:spPr>
        <p:txBody>
          <a:bodyPr wrap="square">
            <a:spAutoFit/>
          </a:bodyPr>
          <a:lstStyle/>
          <a:p>
            <a:pPr>
              <a:lnSpc>
                <a:spcPct val="150000"/>
              </a:lnSpc>
            </a:pPr>
            <a:r>
              <a:rPr lang="en-GB" sz="1500" dirty="0"/>
              <a:t>𝑶 = operating results </a:t>
            </a:r>
            <a:endParaRPr lang="lv-LV" sz="1500" dirty="0"/>
          </a:p>
          <a:p>
            <a:pPr>
              <a:lnSpc>
                <a:spcPct val="150000"/>
              </a:lnSpc>
            </a:pPr>
            <a:r>
              <a:rPr lang="en-GB" sz="1500" dirty="0"/>
              <a:t>𝑬𝒕 = sum of revenues in the period t </a:t>
            </a:r>
            <a:endParaRPr lang="lv-LV" sz="1500" dirty="0"/>
          </a:p>
          <a:p>
            <a:pPr>
              <a:lnSpc>
                <a:spcPct val="150000"/>
              </a:lnSpc>
            </a:pPr>
            <a:r>
              <a:rPr lang="en-GB" sz="1500" dirty="0"/>
              <a:t>𝑰𝒏 = sum of investment related costs in the period t </a:t>
            </a:r>
            <a:endParaRPr lang="lv-LV" sz="1500" dirty="0"/>
          </a:p>
          <a:p>
            <a:pPr>
              <a:lnSpc>
                <a:spcPct val="150000"/>
              </a:lnSpc>
            </a:pPr>
            <a:r>
              <a:rPr lang="en-GB" sz="1500" dirty="0"/>
              <a:t>𝑪𝒏 = sum of operation related costs in the period t</a:t>
            </a:r>
          </a:p>
        </p:txBody>
      </p:sp>
      <p:sp>
        <p:nvSpPr>
          <p:cNvPr id="10" name="TextBox 9">
            <a:extLst>
              <a:ext uri="{FF2B5EF4-FFF2-40B4-BE49-F238E27FC236}">
                <a16:creationId xmlns:a16="http://schemas.microsoft.com/office/drawing/2014/main" id="{C2CCCEA0-7ED7-4E71-A79F-B70BF0BE0FD3}"/>
              </a:ext>
            </a:extLst>
          </p:cNvPr>
          <p:cNvSpPr txBox="1"/>
          <p:nvPr/>
        </p:nvSpPr>
        <p:spPr>
          <a:xfrm>
            <a:off x="372666" y="4339650"/>
            <a:ext cx="5829300" cy="415498"/>
          </a:xfrm>
          <a:prstGeom prst="rect">
            <a:avLst/>
          </a:prstGeom>
          <a:noFill/>
        </p:spPr>
        <p:txBody>
          <a:bodyPr wrap="square">
            <a:spAutoFit/>
          </a:bodyPr>
          <a:lstStyle/>
          <a:p>
            <a:r>
              <a:rPr lang="lv-LV" sz="2100" dirty="0"/>
              <a:t>𝐶</a:t>
            </a:r>
            <a:r>
              <a:rPr lang="lv-LV" sz="2100" baseline="-25000" dirty="0"/>
              <a:t>0</a:t>
            </a:r>
            <a:r>
              <a:rPr lang="lv-LV" sz="2100" dirty="0"/>
              <a:t> = −𝐼 + 𝐸</a:t>
            </a:r>
            <a:r>
              <a:rPr lang="lv-LV" sz="2100" baseline="-25000" dirty="0"/>
              <a:t>𝑡</a:t>
            </a:r>
            <a:r>
              <a:rPr lang="lv-LV" sz="2100" dirty="0"/>
              <a:t> ∗ 𝐴</a:t>
            </a:r>
            <a:r>
              <a:rPr lang="lv-LV" sz="2100" baseline="-25000" dirty="0"/>
              <a:t>𝑡</a:t>
            </a:r>
            <a:r>
              <a:rPr lang="lv-LV" sz="2100" dirty="0"/>
              <a:t> ∗ (1 + 𝑖) </a:t>
            </a:r>
            <a:r>
              <a:rPr lang="lv-LV" sz="2100" baseline="30000" dirty="0"/>
              <a:t>−𝑇 </a:t>
            </a:r>
            <a:r>
              <a:rPr lang="lv-LV" sz="2100" dirty="0"/>
              <a:t>+ 𝑇 ∗ 𝐴</a:t>
            </a:r>
            <a:r>
              <a:rPr lang="lv-LV" sz="2100" baseline="-25000" dirty="0"/>
              <a:t>𝑡</a:t>
            </a:r>
            <a:r>
              <a:rPr lang="lv-LV" sz="2100" dirty="0"/>
              <a:t> ∗ (1 + 𝑖) </a:t>
            </a:r>
            <a:r>
              <a:rPr lang="lv-LV" sz="2100" baseline="30000" dirty="0"/>
              <a:t>𝑇</a:t>
            </a:r>
            <a:endParaRPr lang="en-GB" sz="2100" baseline="30000" dirty="0"/>
          </a:p>
        </p:txBody>
      </p:sp>
      <p:sp>
        <p:nvSpPr>
          <p:cNvPr id="12" name="TextBox 11">
            <a:extLst>
              <a:ext uri="{FF2B5EF4-FFF2-40B4-BE49-F238E27FC236}">
                <a16:creationId xmlns:a16="http://schemas.microsoft.com/office/drawing/2014/main" id="{989E41FA-CF37-4725-A798-BE53D710DF5D}"/>
              </a:ext>
            </a:extLst>
          </p:cNvPr>
          <p:cNvSpPr txBox="1"/>
          <p:nvPr/>
        </p:nvSpPr>
        <p:spPr>
          <a:xfrm>
            <a:off x="457200" y="4708896"/>
            <a:ext cx="7462361" cy="715581"/>
          </a:xfrm>
          <a:prstGeom prst="rect">
            <a:avLst/>
          </a:prstGeom>
          <a:noFill/>
        </p:spPr>
        <p:txBody>
          <a:bodyPr wrap="square">
            <a:spAutoFit/>
          </a:bodyPr>
          <a:lstStyle/>
          <a:p>
            <a:r>
              <a:rPr lang="en-GB" sz="1350" dirty="0"/>
              <a:t>𝐶</a:t>
            </a:r>
            <a:r>
              <a:rPr lang="en-GB" sz="1350" baseline="-25000" dirty="0"/>
              <a:t>0 </a:t>
            </a:r>
            <a:r>
              <a:rPr lang="en-GB" sz="1350" dirty="0"/>
              <a:t>= net present value </a:t>
            </a:r>
            <a:endParaRPr lang="lv-LV" sz="1350" dirty="0"/>
          </a:p>
          <a:p>
            <a:r>
              <a:rPr lang="en-GB" sz="1350" dirty="0"/>
              <a:t>𝐴</a:t>
            </a:r>
            <a:r>
              <a:rPr lang="en-GB" sz="1350" baseline="-25000" dirty="0"/>
              <a:t>𝑡</a:t>
            </a:r>
            <a:r>
              <a:rPr lang="en-GB" sz="1350" dirty="0"/>
              <a:t> = sum of payments in the period t</a:t>
            </a:r>
            <a:endParaRPr lang="lv-LV" sz="1350" dirty="0"/>
          </a:p>
          <a:p>
            <a:r>
              <a:rPr lang="lv-LV" sz="1350" dirty="0"/>
              <a:t>𝑖 = </a:t>
            </a:r>
            <a:r>
              <a:rPr lang="lv-LV" sz="1350" dirty="0" err="1"/>
              <a:t>discount</a:t>
            </a:r>
            <a:r>
              <a:rPr lang="lv-LV" sz="1350" dirty="0"/>
              <a:t> </a:t>
            </a:r>
            <a:r>
              <a:rPr lang="lv-LV" sz="1350" dirty="0" err="1"/>
              <a:t>rate</a:t>
            </a:r>
            <a:endParaRPr lang="en-GB" sz="1350" dirty="0"/>
          </a:p>
        </p:txBody>
      </p:sp>
      <p:sp>
        <p:nvSpPr>
          <p:cNvPr id="9" name="Slide Number Placeholder 5">
            <a:extLst>
              <a:ext uri="{FF2B5EF4-FFF2-40B4-BE49-F238E27FC236}">
                <a16:creationId xmlns:a16="http://schemas.microsoft.com/office/drawing/2014/main" id="{D06C4533-D30B-4BF5-94AD-DD934DA7761A}"/>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65</a:t>
            </a:fld>
            <a:endParaRPr lang="lv-LV" dirty="0"/>
          </a:p>
        </p:txBody>
      </p:sp>
    </p:spTree>
    <p:extLst>
      <p:ext uri="{BB962C8B-B14F-4D97-AF65-F5344CB8AC3E}">
        <p14:creationId xmlns:p14="http://schemas.microsoft.com/office/powerpoint/2010/main" val="3737072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List </a:t>
            </a:r>
            <a:r>
              <a:rPr lang="lv-LV" dirty="0" err="1"/>
              <a:t>of</a:t>
            </a:r>
            <a:r>
              <a:rPr lang="lv-LV" dirty="0"/>
              <a:t> References</a:t>
            </a:r>
          </a:p>
        </p:txBody>
      </p:sp>
      <p:sp>
        <p:nvSpPr>
          <p:cNvPr id="3" name="Content Placeholder 2"/>
          <p:cNvSpPr>
            <a:spLocks noGrp="1"/>
          </p:cNvSpPr>
          <p:nvPr>
            <p:ph sz="half" idx="1"/>
          </p:nvPr>
        </p:nvSpPr>
        <p:spPr>
          <a:xfrm>
            <a:off x="628650" y="1825625"/>
            <a:ext cx="8058150" cy="3830896"/>
          </a:xfrm>
        </p:spPr>
        <p:txBody>
          <a:bodyPr>
            <a:normAutofit fontScale="47500" lnSpcReduction="20000"/>
          </a:bodyPr>
          <a:lstStyle/>
          <a:p>
            <a:r>
              <a:rPr lang="lv-LV" dirty="0"/>
              <a:t>[1]	“</a:t>
            </a:r>
            <a:r>
              <a:rPr lang="lv-LV" dirty="0" err="1"/>
              <a:t>Circular</a:t>
            </a:r>
            <a:r>
              <a:rPr lang="lv-LV" dirty="0"/>
              <a:t> </a:t>
            </a:r>
            <a:r>
              <a:rPr lang="lv-LV" dirty="0" err="1"/>
              <a:t>economy</a:t>
            </a:r>
            <a:r>
              <a:rPr lang="lv-LV" dirty="0"/>
              <a:t>: </a:t>
            </a:r>
            <a:r>
              <a:rPr lang="lv-LV" dirty="0" err="1"/>
              <a:t>definition</a:t>
            </a:r>
            <a:r>
              <a:rPr lang="lv-LV" dirty="0"/>
              <a:t>, </a:t>
            </a:r>
            <a:r>
              <a:rPr lang="lv-LV" dirty="0" err="1"/>
              <a:t>importance</a:t>
            </a:r>
            <a:r>
              <a:rPr lang="lv-LV" dirty="0"/>
              <a:t> </a:t>
            </a:r>
            <a:r>
              <a:rPr lang="lv-LV" dirty="0" err="1"/>
              <a:t>and</a:t>
            </a:r>
            <a:r>
              <a:rPr lang="lv-LV" dirty="0"/>
              <a:t> </a:t>
            </a:r>
            <a:r>
              <a:rPr lang="lv-LV" dirty="0" err="1"/>
              <a:t>benefits</a:t>
            </a:r>
            <a:r>
              <a:rPr lang="lv-LV" dirty="0"/>
              <a:t> | </a:t>
            </a:r>
            <a:r>
              <a:rPr lang="lv-LV" dirty="0" err="1"/>
              <a:t>News</a:t>
            </a:r>
            <a:r>
              <a:rPr lang="lv-LV" dirty="0"/>
              <a:t> | </a:t>
            </a:r>
            <a:r>
              <a:rPr lang="lv-LV" dirty="0" err="1"/>
              <a:t>European</a:t>
            </a:r>
            <a:r>
              <a:rPr lang="lv-LV" dirty="0"/>
              <a:t> </a:t>
            </a:r>
            <a:r>
              <a:rPr lang="lv-LV" dirty="0" err="1"/>
              <a:t>Parliament</a:t>
            </a:r>
            <a:r>
              <a:rPr lang="lv-LV" dirty="0"/>
              <a:t>.” [</a:t>
            </a:r>
            <a:r>
              <a:rPr lang="lv-LV" dirty="0" err="1"/>
              <a:t>Online</a:t>
            </a:r>
            <a:r>
              <a:rPr lang="lv-LV" dirty="0"/>
              <a:t>]. </a:t>
            </a:r>
            <a:r>
              <a:rPr lang="lv-LV" dirty="0" err="1"/>
              <a:t>Available</a:t>
            </a:r>
            <a:r>
              <a:rPr lang="lv-LV" dirty="0"/>
              <a:t>: https://www.europarl.europa.eu/news/en/headlines/economy/20151201STO05603/circular-economy-definition-importance-and-benefits. [</a:t>
            </a:r>
            <a:r>
              <a:rPr lang="lv-LV" dirty="0" err="1"/>
              <a:t>Accessed</a:t>
            </a:r>
            <a:r>
              <a:rPr lang="lv-LV" dirty="0"/>
              <a:t>: 13-Dec-2021].</a:t>
            </a:r>
          </a:p>
          <a:p>
            <a:r>
              <a:rPr lang="lv-LV" dirty="0"/>
              <a:t>[2]	P. </a:t>
            </a:r>
            <a:r>
              <a:rPr lang="lv-LV" dirty="0" err="1"/>
              <a:t>Stegmann</a:t>
            </a:r>
            <a:r>
              <a:rPr lang="lv-LV" dirty="0"/>
              <a:t>, M. </a:t>
            </a:r>
            <a:r>
              <a:rPr lang="lv-LV" dirty="0" err="1"/>
              <a:t>Londo</a:t>
            </a:r>
            <a:r>
              <a:rPr lang="lv-LV" dirty="0"/>
              <a:t>, </a:t>
            </a:r>
            <a:r>
              <a:rPr lang="lv-LV" dirty="0" err="1"/>
              <a:t>and</a:t>
            </a:r>
            <a:r>
              <a:rPr lang="lv-LV" dirty="0"/>
              <a:t> M. </a:t>
            </a:r>
            <a:r>
              <a:rPr lang="lv-LV" dirty="0" err="1"/>
              <a:t>Junginger</a:t>
            </a:r>
            <a:r>
              <a:rPr lang="lv-LV" dirty="0"/>
              <a:t>, “</a:t>
            </a:r>
            <a:r>
              <a:rPr lang="lv-LV" dirty="0" err="1"/>
              <a:t>The</a:t>
            </a:r>
            <a:r>
              <a:rPr lang="lv-LV" dirty="0"/>
              <a:t> </a:t>
            </a:r>
            <a:r>
              <a:rPr lang="lv-LV" dirty="0" err="1"/>
              <a:t>circular</a:t>
            </a:r>
            <a:r>
              <a:rPr lang="lv-LV" dirty="0"/>
              <a:t> bioeconomy: </a:t>
            </a:r>
            <a:r>
              <a:rPr lang="lv-LV" dirty="0" err="1"/>
              <a:t>Its</a:t>
            </a:r>
            <a:r>
              <a:rPr lang="lv-LV" dirty="0"/>
              <a:t> elements </a:t>
            </a:r>
            <a:r>
              <a:rPr lang="lv-LV" dirty="0" err="1"/>
              <a:t>and</a:t>
            </a:r>
            <a:r>
              <a:rPr lang="lv-LV" dirty="0"/>
              <a:t> </a:t>
            </a:r>
            <a:r>
              <a:rPr lang="lv-LV" dirty="0" err="1"/>
              <a:t>role</a:t>
            </a:r>
            <a:r>
              <a:rPr lang="lv-LV" dirty="0"/>
              <a:t> </a:t>
            </a:r>
            <a:r>
              <a:rPr lang="lv-LV" dirty="0" err="1"/>
              <a:t>in</a:t>
            </a:r>
            <a:r>
              <a:rPr lang="lv-LV" dirty="0"/>
              <a:t> </a:t>
            </a:r>
            <a:r>
              <a:rPr lang="lv-LV" dirty="0" err="1"/>
              <a:t>European</a:t>
            </a:r>
            <a:r>
              <a:rPr lang="lv-LV" dirty="0"/>
              <a:t> bioeconomy </a:t>
            </a:r>
            <a:r>
              <a:rPr lang="lv-LV" dirty="0" err="1"/>
              <a:t>clusters</a:t>
            </a:r>
            <a:r>
              <a:rPr lang="lv-LV" dirty="0"/>
              <a:t>,” </a:t>
            </a:r>
            <a:r>
              <a:rPr lang="lv-LV" i="1" dirty="0" err="1"/>
              <a:t>Resour</a:t>
            </a:r>
            <a:r>
              <a:rPr lang="lv-LV" i="1" dirty="0"/>
              <a:t>. </a:t>
            </a:r>
            <a:r>
              <a:rPr lang="lv-LV" i="1" dirty="0" err="1"/>
              <a:t>Conserv</a:t>
            </a:r>
            <a:r>
              <a:rPr lang="lv-LV" i="1" dirty="0"/>
              <a:t>. </a:t>
            </a:r>
            <a:r>
              <a:rPr lang="lv-LV" i="1" dirty="0" err="1"/>
              <a:t>Recycl</a:t>
            </a:r>
            <a:r>
              <a:rPr lang="lv-LV" i="1" dirty="0"/>
              <a:t>. X</a:t>
            </a:r>
            <a:r>
              <a:rPr lang="lv-LV" dirty="0"/>
              <a:t>, </a:t>
            </a:r>
            <a:r>
              <a:rPr lang="lv-LV" dirty="0" err="1"/>
              <a:t>vol</a:t>
            </a:r>
            <a:r>
              <a:rPr lang="lv-LV" dirty="0"/>
              <a:t>. 6, no. </a:t>
            </a:r>
            <a:r>
              <a:rPr lang="lv-LV" dirty="0" err="1"/>
              <a:t>December</a:t>
            </a:r>
            <a:r>
              <a:rPr lang="lv-LV" dirty="0"/>
              <a:t> 2019, p. 100029, 2020, </a:t>
            </a:r>
            <a:r>
              <a:rPr lang="lv-LV" dirty="0" err="1"/>
              <a:t>doi</a:t>
            </a:r>
            <a:r>
              <a:rPr lang="lv-LV" dirty="0"/>
              <a:t>: 10.1016/j.rcrx.2019.100029.</a:t>
            </a:r>
          </a:p>
          <a:p>
            <a:r>
              <a:rPr lang="lv-LV" dirty="0"/>
              <a:t>[3]	E. G. </a:t>
            </a:r>
            <a:r>
              <a:rPr lang="lv-LV" dirty="0" err="1"/>
              <a:t>Pellets</a:t>
            </a:r>
            <a:r>
              <a:rPr lang="lv-LV" dirty="0"/>
              <a:t>, “</a:t>
            </a:r>
            <a:r>
              <a:rPr lang="lv-LV" dirty="0" err="1"/>
              <a:t>Comparative</a:t>
            </a:r>
            <a:r>
              <a:rPr lang="lv-LV" dirty="0"/>
              <a:t> </a:t>
            </a:r>
            <a:r>
              <a:rPr lang="lv-LV" dirty="0" err="1"/>
              <a:t>Energy</a:t>
            </a:r>
            <a:r>
              <a:rPr lang="lv-LV" dirty="0"/>
              <a:t> </a:t>
            </a:r>
            <a:r>
              <a:rPr lang="lv-LV" dirty="0" err="1"/>
              <a:t>Properties</a:t>
            </a:r>
            <a:r>
              <a:rPr lang="lv-LV" dirty="0"/>
              <a:t> </a:t>
            </a:r>
            <a:r>
              <a:rPr lang="lv-LV" dirty="0" err="1"/>
              <a:t>of</a:t>
            </a:r>
            <a:r>
              <a:rPr lang="lv-LV" dirty="0"/>
              <a:t> </a:t>
            </a:r>
            <a:r>
              <a:rPr lang="lv-LV" dirty="0" err="1"/>
              <a:t>Torrefied</a:t>
            </a:r>
            <a:r>
              <a:rPr lang="lv-LV" dirty="0"/>
              <a:t> </a:t>
            </a:r>
            <a:r>
              <a:rPr lang="lv-LV" dirty="0" err="1"/>
              <a:t>Pellets</a:t>
            </a:r>
            <a:r>
              <a:rPr lang="lv-LV" dirty="0"/>
              <a:t> </a:t>
            </a:r>
            <a:r>
              <a:rPr lang="lv-LV" dirty="0" err="1"/>
              <a:t>in</a:t>
            </a:r>
            <a:r>
              <a:rPr lang="lv-LV" dirty="0"/>
              <a:t> </a:t>
            </a:r>
            <a:r>
              <a:rPr lang="lv-LV" dirty="0" err="1"/>
              <a:t>Relation</a:t>
            </a:r>
            <a:r>
              <a:rPr lang="lv-LV" dirty="0"/>
              <a:t> to </a:t>
            </a:r>
            <a:r>
              <a:rPr lang="lv-LV" dirty="0" err="1"/>
              <a:t>Pine</a:t>
            </a:r>
            <a:r>
              <a:rPr lang="lv-LV" dirty="0"/>
              <a:t> </a:t>
            </a:r>
            <a:r>
              <a:rPr lang="lv-LV" dirty="0" err="1"/>
              <a:t>and</a:t>
            </a:r>
            <a:r>
              <a:rPr lang="lv-LV" dirty="0"/>
              <a:t> </a:t>
            </a:r>
            <a:r>
              <a:rPr lang="lv-LV" dirty="0" err="1"/>
              <a:t>Elephant</a:t>
            </a:r>
            <a:r>
              <a:rPr lang="lv-LV" dirty="0"/>
              <a:t> </a:t>
            </a:r>
            <a:r>
              <a:rPr lang="lv-LV" dirty="0" err="1"/>
              <a:t>Grass</a:t>
            </a:r>
            <a:r>
              <a:rPr lang="lv-LV" dirty="0"/>
              <a:t> </a:t>
            </a:r>
            <a:r>
              <a:rPr lang="lv-LV" dirty="0" err="1"/>
              <a:t>Pellets</a:t>
            </a:r>
            <a:r>
              <a:rPr lang="lv-LV" dirty="0"/>
              <a:t>,” </a:t>
            </a:r>
            <a:r>
              <a:rPr lang="lv-LV" dirty="0" err="1"/>
              <a:t>vol</a:t>
            </a:r>
            <a:r>
              <a:rPr lang="lv-LV" dirty="0"/>
              <a:t>. 13, no. 2, </a:t>
            </a:r>
            <a:r>
              <a:rPr lang="lv-LV" dirty="0" err="1"/>
              <a:t>pp</a:t>
            </a:r>
            <a:r>
              <a:rPr lang="lv-LV" dirty="0"/>
              <a:t>. 2898–2906, 2018.</a:t>
            </a:r>
          </a:p>
          <a:p>
            <a:r>
              <a:rPr lang="lv-LV" dirty="0"/>
              <a:t>[4]	JRC, BBI JU, </a:t>
            </a:r>
            <a:r>
              <a:rPr lang="lv-LV" dirty="0" err="1"/>
              <a:t>and</a:t>
            </a:r>
            <a:r>
              <a:rPr lang="lv-LV" dirty="0"/>
              <a:t> IEA </a:t>
            </a:r>
            <a:r>
              <a:rPr lang="lv-LV" dirty="0" err="1"/>
              <a:t>Bioenergy</a:t>
            </a:r>
            <a:r>
              <a:rPr lang="lv-LV" dirty="0"/>
              <a:t>, “</a:t>
            </a:r>
            <a:r>
              <a:rPr lang="lv-LV" dirty="0" err="1"/>
              <a:t>Joint</a:t>
            </a:r>
            <a:r>
              <a:rPr lang="lv-LV" dirty="0"/>
              <a:t> </a:t>
            </a:r>
            <a:r>
              <a:rPr lang="lv-LV" dirty="0" err="1"/>
              <a:t>survey</a:t>
            </a:r>
            <a:r>
              <a:rPr lang="lv-LV" dirty="0"/>
              <a:t> </a:t>
            </a:r>
            <a:r>
              <a:rPr lang="lv-LV" dirty="0" err="1"/>
              <a:t>on</a:t>
            </a:r>
            <a:r>
              <a:rPr lang="lv-LV" dirty="0"/>
              <a:t> bioeconomy </a:t>
            </a:r>
            <a:r>
              <a:rPr lang="lv-LV" dirty="0" err="1"/>
              <a:t>policy</a:t>
            </a:r>
            <a:r>
              <a:rPr lang="lv-LV" dirty="0"/>
              <a:t> </a:t>
            </a:r>
            <a:r>
              <a:rPr lang="lv-LV" dirty="0" err="1"/>
              <a:t>developments</a:t>
            </a:r>
            <a:r>
              <a:rPr lang="lv-LV" dirty="0"/>
              <a:t> </a:t>
            </a:r>
            <a:r>
              <a:rPr lang="lv-LV" dirty="0" err="1"/>
              <a:t>in</a:t>
            </a:r>
            <a:r>
              <a:rPr lang="lv-LV" dirty="0"/>
              <a:t> </a:t>
            </a:r>
            <a:r>
              <a:rPr lang="lv-LV" dirty="0" err="1"/>
              <a:t>different</a:t>
            </a:r>
            <a:r>
              <a:rPr lang="lv-LV" dirty="0"/>
              <a:t> </a:t>
            </a:r>
            <a:r>
              <a:rPr lang="lv-LV" dirty="0" err="1"/>
              <a:t>countries</a:t>
            </a:r>
            <a:r>
              <a:rPr lang="lv-LV" dirty="0"/>
              <a:t>,” p. 34, 2018.</a:t>
            </a:r>
          </a:p>
          <a:p>
            <a:r>
              <a:rPr lang="lv-LV" dirty="0"/>
              <a:t>[5]	</a:t>
            </a:r>
            <a:r>
              <a:rPr lang="lv-LV" dirty="0" err="1"/>
              <a:t>eurostat</a:t>
            </a:r>
            <a:r>
              <a:rPr lang="lv-LV" dirty="0"/>
              <a:t>, “</a:t>
            </a:r>
            <a:r>
              <a:rPr lang="lv-LV" dirty="0" err="1"/>
              <a:t>Manual</a:t>
            </a:r>
            <a:r>
              <a:rPr lang="lv-LV" dirty="0"/>
              <a:t> </a:t>
            </a:r>
            <a:r>
              <a:rPr lang="lv-LV" dirty="0" err="1"/>
              <a:t>on</a:t>
            </a:r>
            <a:r>
              <a:rPr lang="lv-LV" dirty="0"/>
              <a:t> </a:t>
            </a:r>
            <a:r>
              <a:rPr lang="lv-LV" dirty="0" err="1"/>
              <a:t>waste</a:t>
            </a:r>
            <a:r>
              <a:rPr lang="lv-LV" dirty="0"/>
              <a:t> </a:t>
            </a:r>
            <a:r>
              <a:rPr lang="lv-LV" dirty="0" err="1"/>
              <a:t>statistics</a:t>
            </a:r>
            <a:r>
              <a:rPr lang="lv-LV" dirty="0"/>
              <a:t> A </a:t>
            </a:r>
            <a:r>
              <a:rPr lang="lv-LV" dirty="0" err="1"/>
              <a:t>handbook</a:t>
            </a:r>
            <a:r>
              <a:rPr lang="lv-LV" dirty="0"/>
              <a:t> </a:t>
            </a:r>
            <a:r>
              <a:rPr lang="lv-LV" dirty="0" err="1"/>
              <a:t>for</a:t>
            </a:r>
            <a:r>
              <a:rPr lang="lv-LV" dirty="0"/>
              <a:t> </a:t>
            </a:r>
            <a:r>
              <a:rPr lang="lv-LV" dirty="0" err="1"/>
              <a:t>data</a:t>
            </a:r>
            <a:r>
              <a:rPr lang="lv-LV" dirty="0"/>
              <a:t> </a:t>
            </a:r>
            <a:r>
              <a:rPr lang="lv-LV" dirty="0" err="1"/>
              <a:t>collection</a:t>
            </a:r>
            <a:r>
              <a:rPr lang="lv-LV" dirty="0"/>
              <a:t> </a:t>
            </a:r>
            <a:r>
              <a:rPr lang="lv-LV" dirty="0" err="1"/>
              <a:t>on</a:t>
            </a:r>
            <a:r>
              <a:rPr lang="lv-LV" dirty="0"/>
              <a:t> </a:t>
            </a:r>
            <a:r>
              <a:rPr lang="lv-LV" dirty="0" err="1"/>
              <a:t>waste</a:t>
            </a:r>
            <a:r>
              <a:rPr lang="lv-LV" dirty="0"/>
              <a:t> </a:t>
            </a:r>
            <a:r>
              <a:rPr lang="lv-LV" dirty="0" err="1"/>
              <a:t>generation</a:t>
            </a:r>
            <a:r>
              <a:rPr lang="lv-LV" dirty="0"/>
              <a:t> </a:t>
            </a:r>
            <a:r>
              <a:rPr lang="lv-LV" dirty="0" err="1"/>
              <a:t>and</a:t>
            </a:r>
            <a:r>
              <a:rPr lang="lv-LV" dirty="0"/>
              <a:t> </a:t>
            </a:r>
            <a:r>
              <a:rPr lang="lv-LV" dirty="0" err="1"/>
              <a:t>treatment</a:t>
            </a:r>
            <a:r>
              <a:rPr lang="lv-LV" dirty="0"/>
              <a:t>.” p. 143, 2013, </a:t>
            </a:r>
            <a:r>
              <a:rPr lang="lv-LV" dirty="0" err="1"/>
              <a:t>doi</a:t>
            </a:r>
            <a:r>
              <a:rPr lang="lv-LV" dirty="0"/>
              <a:t>: 10.2785/4198.</a:t>
            </a:r>
          </a:p>
          <a:p>
            <a:r>
              <a:rPr lang="lv-LV" dirty="0"/>
              <a:t>[6]	M. </a:t>
            </a:r>
            <a:r>
              <a:rPr lang="lv-LV" dirty="0" err="1"/>
              <a:t>Khanna</a:t>
            </a:r>
            <a:r>
              <a:rPr lang="lv-LV" dirty="0"/>
              <a:t> </a:t>
            </a:r>
            <a:r>
              <a:rPr lang="lv-LV" dirty="0" err="1"/>
              <a:t>and</a:t>
            </a:r>
            <a:r>
              <a:rPr lang="lv-LV" dirty="0"/>
              <a:t> N. </a:t>
            </a:r>
            <a:r>
              <a:rPr lang="lv-LV" dirty="0" err="1"/>
              <a:t>Paulson</a:t>
            </a:r>
            <a:r>
              <a:rPr lang="lv-LV" dirty="0"/>
              <a:t>, “To </a:t>
            </a:r>
            <a:r>
              <a:rPr lang="lv-LV" dirty="0" err="1"/>
              <a:t>Harvest</a:t>
            </a:r>
            <a:r>
              <a:rPr lang="lv-LV" dirty="0"/>
              <a:t> </a:t>
            </a:r>
            <a:r>
              <a:rPr lang="lv-LV" dirty="0" err="1"/>
              <a:t>Stover</a:t>
            </a:r>
            <a:r>
              <a:rPr lang="lv-LV" dirty="0"/>
              <a:t> </a:t>
            </a:r>
            <a:r>
              <a:rPr lang="lv-LV" dirty="0" err="1"/>
              <a:t>or</a:t>
            </a:r>
            <a:r>
              <a:rPr lang="lv-LV" dirty="0"/>
              <a:t> </a:t>
            </a:r>
            <a:r>
              <a:rPr lang="lv-LV" dirty="0" err="1"/>
              <a:t>Not</a:t>
            </a:r>
            <a:r>
              <a:rPr lang="lv-LV" dirty="0"/>
              <a:t>: </a:t>
            </a:r>
            <a:r>
              <a:rPr lang="lv-LV" dirty="0" err="1"/>
              <a:t>Is</a:t>
            </a:r>
            <a:r>
              <a:rPr lang="lv-LV" dirty="0"/>
              <a:t> it </a:t>
            </a:r>
            <a:r>
              <a:rPr lang="lv-LV" dirty="0" err="1"/>
              <a:t>Worth</a:t>
            </a:r>
            <a:r>
              <a:rPr lang="lv-LV" dirty="0"/>
              <a:t> it?,” </a:t>
            </a:r>
            <a:r>
              <a:rPr lang="lv-LV" i="1" dirty="0" err="1"/>
              <a:t>Farmdoc</a:t>
            </a:r>
            <a:r>
              <a:rPr lang="lv-LV" i="1" dirty="0"/>
              <a:t> </a:t>
            </a:r>
            <a:r>
              <a:rPr lang="lv-LV" i="1" dirty="0" err="1"/>
              <a:t>Dly</a:t>
            </a:r>
            <a:r>
              <a:rPr lang="lv-LV" i="1" dirty="0"/>
              <a:t>.</a:t>
            </a:r>
            <a:r>
              <a:rPr lang="lv-LV" dirty="0"/>
              <a:t>, </a:t>
            </a:r>
            <a:r>
              <a:rPr lang="lv-LV" dirty="0" err="1"/>
              <a:t>vol</a:t>
            </a:r>
            <a:r>
              <a:rPr lang="lv-LV" dirty="0"/>
              <a:t>. 6, no. 32, </a:t>
            </a:r>
            <a:r>
              <a:rPr lang="lv-LV" dirty="0" err="1"/>
              <a:t>pp</a:t>
            </a:r>
            <a:r>
              <a:rPr lang="lv-LV" dirty="0"/>
              <a:t>. 1–5, 2016.</a:t>
            </a:r>
          </a:p>
          <a:p>
            <a:r>
              <a:rPr lang="lv-LV" dirty="0"/>
              <a:t>[7]	“</a:t>
            </a:r>
            <a:r>
              <a:rPr lang="lv-LV" dirty="0" err="1"/>
              <a:t>Corn</a:t>
            </a:r>
            <a:r>
              <a:rPr lang="lv-LV" dirty="0"/>
              <a:t> </a:t>
            </a:r>
            <a:r>
              <a:rPr lang="lv-LV" dirty="0" err="1"/>
              <a:t>instead</a:t>
            </a:r>
            <a:r>
              <a:rPr lang="lv-LV" dirty="0"/>
              <a:t> </a:t>
            </a:r>
            <a:r>
              <a:rPr lang="lv-LV" dirty="0" err="1"/>
              <a:t>of</a:t>
            </a:r>
            <a:r>
              <a:rPr lang="lv-LV" dirty="0"/>
              <a:t> </a:t>
            </a:r>
            <a:r>
              <a:rPr lang="lv-LV" dirty="0" err="1"/>
              <a:t>wood</a:t>
            </a:r>
            <a:r>
              <a:rPr lang="lv-LV" dirty="0"/>
              <a:t>? $15 </a:t>
            </a:r>
            <a:r>
              <a:rPr lang="lv-LV" dirty="0" err="1"/>
              <a:t>million</a:t>
            </a:r>
            <a:r>
              <a:rPr lang="lv-LV" dirty="0"/>
              <a:t> </a:t>
            </a:r>
            <a:r>
              <a:rPr lang="lv-LV" dirty="0" err="1"/>
              <a:t>CornBoard</a:t>
            </a:r>
            <a:r>
              <a:rPr lang="lv-LV" dirty="0"/>
              <a:t> </a:t>
            </a:r>
            <a:r>
              <a:rPr lang="lv-LV" dirty="0" err="1"/>
              <a:t>plant</a:t>
            </a:r>
            <a:r>
              <a:rPr lang="lv-LV" dirty="0"/>
              <a:t> </a:t>
            </a:r>
            <a:r>
              <a:rPr lang="lv-LV" dirty="0" err="1"/>
              <a:t>coming</a:t>
            </a:r>
            <a:r>
              <a:rPr lang="lv-LV" dirty="0"/>
              <a:t> to </a:t>
            </a:r>
            <a:r>
              <a:rPr lang="lv-LV" dirty="0" err="1"/>
              <a:t>Iowa</a:t>
            </a:r>
            <a:r>
              <a:rPr lang="lv-LV" dirty="0"/>
              <a:t> | </a:t>
            </a:r>
            <a:r>
              <a:rPr lang="lv-LV" dirty="0" err="1"/>
              <a:t>Woodworking</a:t>
            </a:r>
            <a:r>
              <a:rPr lang="lv-LV" dirty="0"/>
              <a:t> </a:t>
            </a:r>
            <a:r>
              <a:rPr lang="lv-LV" dirty="0" err="1"/>
              <a:t>Network</a:t>
            </a:r>
            <a:r>
              <a:rPr lang="lv-LV" dirty="0"/>
              <a:t>.” [</a:t>
            </a:r>
            <a:r>
              <a:rPr lang="lv-LV" dirty="0" err="1"/>
              <a:t>Online</a:t>
            </a:r>
            <a:r>
              <a:rPr lang="lv-LV" dirty="0"/>
              <a:t>]. </a:t>
            </a:r>
            <a:r>
              <a:rPr lang="lv-LV" dirty="0" err="1"/>
              <a:t>Available</a:t>
            </a:r>
            <a:r>
              <a:rPr lang="lv-LV" dirty="0"/>
              <a:t>: https://www.woodworkingnetwork.com/news/woodworking-industry-news/corn-instead-wood-15-million-plant-coming-iowa. [</a:t>
            </a:r>
            <a:r>
              <a:rPr lang="lv-LV" dirty="0" err="1"/>
              <a:t>Accessed</a:t>
            </a:r>
            <a:r>
              <a:rPr lang="lv-LV" dirty="0"/>
              <a:t>: 14-Dec-2021].</a:t>
            </a:r>
          </a:p>
          <a:p>
            <a:r>
              <a:rPr lang="lv-LV" dirty="0"/>
              <a:t>[8]	R. </a:t>
            </a:r>
            <a:r>
              <a:rPr lang="lv-LV" dirty="0" err="1"/>
              <a:t>Zhang</a:t>
            </a:r>
            <a:r>
              <a:rPr lang="lv-LV" dirty="0"/>
              <a:t> </a:t>
            </a:r>
            <a:r>
              <a:rPr lang="lv-LV" i="1" dirty="0" err="1"/>
              <a:t>et</a:t>
            </a:r>
            <a:r>
              <a:rPr lang="lv-LV" i="1" dirty="0"/>
              <a:t> </a:t>
            </a:r>
            <a:r>
              <a:rPr lang="lv-LV" i="1" dirty="0" err="1"/>
              <a:t>al</a:t>
            </a:r>
            <a:r>
              <a:rPr lang="lv-LV" i="1" dirty="0"/>
              <a:t>.</a:t>
            </a:r>
            <a:r>
              <a:rPr lang="lv-LV" dirty="0"/>
              <a:t>, “</a:t>
            </a:r>
            <a:r>
              <a:rPr lang="lv-LV" dirty="0" err="1"/>
              <a:t>Comprehensive</a:t>
            </a:r>
            <a:r>
              <a:rPr lang="lv-LV" dirty="0"/>
              <a:t> </a:t>
            </a:r>
            <a:r>
              <a:rPr lang="lv-LV" dirty="0" err="1"/>
              <a:t>utilization</a:t>
            </a:r>
            <a:r>
              <a:rPr lang="lv-LV" dirty="0"/>
              <a:t> </a:t>
            </a:r>
            <a:r>
              <a:rPr lang="lv-LV" dirty="0" err="1"/>
              <a:t>of</a:t>
            </a:r>
            <a:r>
              <a:rPr lang="lv-LV" dirty="0"/>
              <a:t> </a:t>
            </a:r>
            <a:r>
              <a:rPr lang="lv-LV" dirty="0" err="1"/>
              <a:t>corn</a:t>
            </a:r>
            <a:r>
              <a:rPr lang="lv-LV" dirty="0"/>
              <a:t> </a:t>
            </a:r>
            <a:r>
              <a:rPr lang="lv-LV" dirty="0" err="1"/>
              <a:t>starch</a:t>
            </a:r>
            <a:r>
              <a:rPr lang="lv-LV" dirty="0"/>
              <a:t> </a:t>
            </a:r>
            <a:r>
              <a:rPr lang="lv-LV" dirty="0" err="1"/>
              <a:t>processing</a:t>
            </a:r>
            <a:r>
              <a:rPr lang="lv-LV" dirty="0"/>
              <a:t> </a:t>
            </a:r>
            <a:r>
              <a:rPr lang="lv-LV" dirty="0" err="1"/>
              <a:t>by-products:</a:t>
            </a:r>
            <a:r>
              <a:rPr lang="lv-LV" dirty="0"/>
              <a:t> A </a:t>
            </a:r>
            <a:r>
              <a:rPr lang="lv-LV" dirty="0" err="1"/>
              <a:t>review</a:t>
            </a:r>
            <a:r>
              <a:rPr lang="lv-LV" dirty="0"/>
              <a:t>,” </a:t>
            </a:r>
            <a:r>
              <a:rPr lang="lv-LV" i="1" dirty="0" err="1"/>
              <a:t>Grain</a:t>
            </a:r>
            <a:r>
              <a:rPr lang="lv-LV" i="1" dirty="0"/>
              <a:t> </a:t>
            </a:r>
            <a:r>
              <a:rPr lang="lv-LV" i="1" dirty="0" err="1"/>
              <a:t>Oil</a:t>
            </a:r>
            <a:r>
              <a:rPr lang="lv-LV" i="1" dirty="0"/>
              <a:t> </a:t>
            </a:r>
            <a:r>
              <a:rPr lang="lv-LV" i="1" dirty="0" err="1"/>
              <a:t>Sci</a:t>
            </a:r>
            <a:r>
              <a:rPr lang="lv-LV" i="1" dirty="0"/>
              <a:t>. </a:t>
            </a:r>
            <a:r>
              <a:rPr lang="lv-LV" i="1" dirty="0" err="1"/>
              <a:t>Technol</a:t>
            </a:r>
            <a:r>
              <a:rPr lang="lv-LV" i="1" dirty="0"/>
              <a:t>.</a:t>
            </a:r>
            <a:r>
              <a:rPr lang="lv-LV" dirty="0"/>
              <a:t>, </a:t>
            </a:r>
            <a:r>
              <a:rPr lang="lv-LV" dirty="0" err="1"/>
              <a:t>vol</a:t>
            </a:r>
            <a:r>
              <a:rPr lang="lv-LV" dirty="0"/>
              <a:t>. 4, no. 3, </a:t>
            </a:r>
            <a:r>
              <a:rPr lang="lv-LV" dirty="0" err="1"/>
              <a:t>pp</a:t>
            </a:r>
            <a:r>
              <a:rPr lang="lv-LV" dirty="0"/>
              <a:t>. 89–107, Sep. 2021, </a:t>
            </a:r>
            <a:r>
              <a:rPr lang="lv-LV" dirty="0" err="1"/>
              <a:t>doi</a:t>
            </a:r>
            <a:r>
              <a:rPr lang="lv-LV" dirty="0"/>
              <a:t>: 10.1016/J.GAOST.2021.08.003.</a:t>
            </a:r>
          </a:p>
          <a:p>
            <a:r>
              <a:rPr lang="lv-LV" dirty="0"/>
              <a:t>[9]	I. Vamza, A. </a:t>
            </a:r>
            <a:r>
              <a:rPr lang="lv-LV" dirty="0" err="1"/>
              <a:t>Kubule</a:t>
            </a:r>
            <a:r>
              <a:rPr lang="lv-LV" dirty="0"/>
              <a:t>, L. </a:t>
            </a:r>
            <a:r>
              <a:rPr lang="lv-LV" dirty="0" err="1"/>
              <a:t>Zihare</a:t>
            </a:r>
            <a:r>
              <a:rPr lang="lv-LV" dirty="0"/>
              <a:t>, K. Valters, </a:t>
            </a:r>
            <a:r>
              <a:rPr lang="lv-LV" dirty="0" err="1"/>
              <a:t>and</a:t>
            </a:r>
            <a:r>
              <a:rPr lang="lv-LV" dirty="0"/>
              <a:t> D. Blumberga, “Bioresource </a:t>
            </a:r>
            <a:r>
              <a:rPr lang="lv-LV" dirty="0" err="1"/>
              <a:t>utilization</a:t>
            </a:r>
            <a:r>
              <a:rPr lang="lv-LV" dirty="0"/>
              <a:t> </a:t>
            </a:r>
            <a:r>
              <a:rPr lang="lv-LV" dirty="0" err="1"/>
              <a:t>index</a:t>
            </a:r>
            <a:r>
              <a:rPr lang="lv-LV" dirty="0"/>
              <a:t> – A </a:t>
            </a:r>
            <a:r>
              <a:rPr lang="lv-LV" dirty="0" err="1"/>
              <a:t>way</a:t>
            </a:r>
            <a:r>
              <a:rPr lang="lv-LV" dirty="0"/>
              <a:t> to </a:t>
            </a:r>
            <a:r>
              <a:rPr lang="lv-LV" dirty="0" err="1"/>
              <a:t>quantify</a:t>
            </a:r>
            <a:r>
              <a:rPr lang="lv-LV" dirty="0"/>
              <a:t> </a:t>
            </a:r>
            <a:r>
              <a:rPr lang="lv-LV" dirty="0" err="1"/>
              <a:t>and</a:t>
            </a:r>
            <a:r>
              <a:rPr lang="lv-LV" dirty="0"/>
              <a:t> </a:t>
            </a:r>
            <a:r>
              <a:rPr lang="lv-LV" dirty="0" err="1"/>
              <a:t>compare</a:t>
            </a:r>
            <a:r>
              <a:rPr lang="lv-LV" dirty="0"/>
              <a:t> </a:t>
            </a:r>
            <a:r>
              <a:rPr lang="lv-LV" dirty="0" err="1"/>
              <a:t>resource</a:t>
            </a:r>
            <a:r>
              <a:rPr lang="lv-LV" dirty="0"/>
              <a:t> </a:t>
            </a:r>
            <a:r>
              <a:rPr lang="lv-LV" dirty="0" err="1"/>
              <a:t>efficiency</a:t>
            </a:r>
            <a:r>
              <a:rPr lang="lv-LV" dirty="0"/>
              <a:t> </a:t>
            </a:r>
            <a:r>
              <a:rPr lang="lv-LV" dirty="0" err="1"/>
              <a:t>in</a:t>
            </a:r>
            <a:r>
              <a:rPr lang="lv-LV" dirty="0"/>
              <a:t> </a:t>
            </a:r>
            <a:r>
              <a:rPr lang="lv-LV" dirty="0" err="1"/>
              <a:t>production</a:t>
            </a:r>
            <a:r>
              <a:rPr lang="lv-LV" dirty="0"/>
              <a:t>,” </a:t>
            </a:r>
            <a:r>
              <a:rPr lang="lv-LV" i="1" dirty="0"/>
              <a:t>J. </a:t>
            </a:r>
            <a:r>
              <a:rPr lang="lv-LV" i="1" dirty="0" err="1"/>
              <a:t>Clean</a:t>
            </a:r>
            <a:r>
              <a:rPr lang="lv-LV" i="1" dirty="0"/>
              <a:t>. </a:t>
            </a:r>
            <a:r>
              <a:rPr lang="lv-LV" i="1" dirty="0" err="1"/>
              <a:t>Prod</a:t>
            </a:r>
            <a:r>
              <a:rPr lang="lv-LV" i="1" dirty="0"/>
              <a:t>.</a:t>
            </a:r>
            <a:r>
              <a:rPr lang="lv-LV" dirty="0"/>
              <a:t>, p. 128791, Aug. 2021, </a:t>
            </a:r>
            <a:r>
              <a:rPr lang="lv-LV" dirty="0" err="1"/>
              <a:t>doi</a:t>
            </a:r>
            <a:r>
              <a:rPr lang="lv-LV" dirty="0"/>
              <a:t>: 10.1016/J.JCLEPRO.2021.128791.</a:t>
            </a:r>
          </a:p>
          <a:p>
            <a:r>
              <a:rPr lang="lv-LV" dirty="0"/>
              <a:t>[10]	M. </a:t>
            </a:r>
            <a:r>
              <a:rPr lang="lv-LV" dirty="0" err="1"/>
              <a:t>Kalverkamp</a:t>
            </a:r>
            <a:r>
              <a:rPr lang="lv-LV" dirty="0"/>
              <a:t>, A. </a:t>
            </a:r>
            <a:r>
              <a:rPr lang="lv-LV" dirty="0" err="1"/>
              <a:t>Pehlken</a:t>
            </a:r>
            <a:r>
              <a:rPr lang="lv-LV" dirty="0"/>
              <a:t>, </a:t>
            </a:r>
            <a:r>
              <a:rPr lang="lv-LV" dirty="0" err="1"/>
              <a:t>and</a:t>
            </a:r>
            <a:r>
              <a:rPr lang="lv-LV" dirty="0"/>
              <a:t> T. </a:t>
            </a:r>
            <a:r>
              <a:rPr lang="lv-LV" dirty="0" err="1"/>
              <a:t>Wuest</a:t>
            </a:r>
            <a:r>
              <a:rPr lang="lv-LV" dirty="0"/>
              <a:t>, “</a:t>
            </a:r>
            <a:r>
              <a:rPr lang="lv-LV" dirty="0" err="1"/>
              <a:t>Cascade</a:t>
            </a:r>
            <a:r>
              <a:rPr lang="lv-LV" dirty="0"/>
              <a:t> </a:t>
            </a:r>
            <a:r>
              <a:rPr lang="lv-LV" dirty="0" err="1"/>
              <a:t>use</a:t>
            </a:r>
            <a:r>
              <a:rPr lang="lv-LV" dirty="0"/>
              <a:t> </a:t>
            </a:r>
            <a:r>
              <a:rPr lang="lv-LV" dirty="0" err="1"/>
              <a:t>and</a:t>
            </a:r>
            <a:r>
              <a:rPr lang="lv-LV" dirty="0"/>
              <a:t> </a:t>
            </a:r>
            <a:r>
              <a:rPr lang="lv-LV" dirty="0" err="1"/>
              <a:t>the</a:t>
            </a:r>
            <a:r>
              <a:rPr lang="lv-LV" dirty="0"/>
              <a:t> </a:t>
            </a:r>
            <a:r>
              <a:rPr lang="lv-LV" dirty="0" err="1"/>
              <a:t>management</a:t>
            </a:r>
            <a:r>
              <a:rPr lang="lv-LV" dirty="0"/>
              <a:t> </a:t>
            </a:r>
            <a:r>
              <a:rPr lang="lv-LV" dirty="0" err="1"/>
              <a:t>of</a:t>
            </a:r>
            <a:r>
              <a:rPr lang="lv-LV" dirty="0"/>
              <a:t> </a:t>
            </a:r>
            <a:r>
              <a:rPr lang="lv-LV" dirty="0" err="1"/>
              <a:t>product</a:t>
            </a:r>
            <a:r>
              <a:rPr lang="lv-LV" dirty="0"/>
              <a:t> </a:t>
            </a:r>
            <a:r>
              <a:rPr lang="lv-LV" dirty="0" err="1"/>
              <a:t>lifecycles</a:t>
            </a:r>
            <a:r>
              <a:rPr lang="lv-LV" dirty="0"/>
              <a:t>,” </a:t>
            </a:r>
            <a:r>
              <a:rPr lang="lv-LV" i="1" dirty="0" err="1"/>
              <a:t>Sustain</a:t>
            </a:r>
            <a:r>
              <a:rPr lang="lv-LV" i="1" dirty="0"/>
              <a:t>.</a:t>
            </a:r>
            <a:r>
              <a:rPr lang="lv-LV" dirty="0"/>
              <a:t>, </a:t>
            </a:r>
            <a:r>
              <a:rPr lang="lv-LV" dirty="0" err="1"/>
              <a:t>vol</a:t>
            </a:r>
            <a:r>
              <a:rPr lang="lv-LV" dirty="0"/>
              <a:t>. 9, no. 9, 2017, </a:t>
            </a:r>
            <a:r>
              <a:rPr lang="lv-LV" dirty="0" err="1"/>
              <a:t>doi</a:t>
            </a:r>
            <a:r>
              <a:rPr lang="lv-LV" dirty="0"/>
              <a:t>: 10.3390/su9091540.</a:t>
            </a:r>
          </a:p>
          <a:p>
            <a:r>
              <a:rPr lang="lv-LV" dirty="0"/>
              <a:t>[11]	S. </a:t>
            </a:r>
            <a:r>
              <a:rPr lang="lv-LV" dirty="0" err="1"/>
              <a:t>Chovau</a:t>
            </a:r>
            <a:r>
              <a:rPr lang="lv-LV" dirty="0"/>
              <a:t>, D. </a:t>
            </a:r>
            <a:r>
              <a:rPr lang="lv-LV" dirty="0" err="1"/>
              <a:t>Degrauwe</a:t>
            </a:r>
            <a:r>
              <a:rPr lang="lv-LV" dirty="0"/>
              <a:t>, </a:t>
            </a:r>
            <a:r>
              <a:rPr lang="lv-LV" dirty="0" err="1"/>
              <a:t>and</a:t>
            </a:r>
            <a:r>
              <a:rPr lang="lv-LV" dirty="0"/>
              <a:t> B. </a:t>
            </a:r>
            <a:r>
              <a:rPr lang="lv-LV" dirty="0" err="1"/>
              <a:t>Van</a:t>
            </a:r>
            <a:r>
              <a:rPr lang="lv-LV" dirty="0"/>
              <a:t> Der </a:t>
            </a:r>
            <a:r>
              <a:rPr lang="lv-LV" dirty="0" err="1"/>
              <a:t>Bruggen</a:t>
            </a:r>
            <a:r>
              <a:rPr lang="lv-LV" dirty="0"/>
              <a:t>, “</a:t>
            </a:r>
            <a:r>
              <a:rPr lang="lv-LV" dirty="0" err="1"/>
              <a:t>Critical</a:t>
            </a:r>
            <a:r>
              <a:rPr lang="lv-LV" dirty="0"/>
              <a:t> </a:t>
            </a:r>
            <a:r>
              <a:rPr lang="lv-LV" dirty="0" err="1"/>
              <a:t>analysis</a:t>
            </a:r>
            <a:r>
              <a:rPr lang="lv-LV" dirty="0"/>
              <a:t> </a:t>
            </a:r>
            <a:r>
              <a:rPr lang="lv-LV" dirty="0" err="1"/>
              <a:t>of</a:t>
            </a:r>
            <a:r>
              <a:rPr lang="lv-LV" dirty="0"/>
              <a:t> </a:t>
            </a:r>
            <a:r>
              <a:rPr lang="lv-LV" dirty="0" err="1"/>
              <a:t>techno-economic</a:t>
            </a:r>
            <a:r>
              <a:rPr lang="lv-LV" dirty="0"/>
              <a:t> </a:t>
            </a:r>
            <a:r>
              <a:rPr lang="lv-LV" dirty="0" err="1"/>
              <a:t>estimates</a:t>
            </a:r>
            <a:r>
              <a:rPr lang="lv-LV" dirty="0"/>
              <a:t> </a:t>
            </a:r>
            <a:r>
              <a:rPr lang="lv-LV" dirty="0" err="1"/>
              <a:t>for</a:t>
            </a:r>
            <a:r>
              <a:rPr lang="lv-LV" dirty="0"/>
              <a:t> </a:t>
            </a:r>
            <a:r>
              <a:rPr lang="lv-LV" dirty="0" err="1"/>
              <a:t>the</a:t>
            </a:r>
            <a:r>
              <a:rPr lang="lv-LV" dirty="0"/>
              <a:t> </a:t>
            </a:r>
            <a:r>
              <a:rPr lang="lv-LV" dirty="0" err="1"/>
              <a:t>production</a:t>
            </a:r>
            <a:r>
              <a:rPr lang="lv-LV" dirty="0"/>
              <a:t> </a:t>
            </a:r>
            <a:r>
              <a:rPr lang="lv-LV" dirty="0" err="1"/>
              <a:t>cost</a:t>
            </a:r>
            <a:r>
              <a:rPr lang="lv-LV" dirty="0"/>
              <a:t> </a:t>
            </a:r>
            <a:r>
              <a:rPr lang="lv-LV" dirty="0" err="1"/>
              <a:t>of</a:t>
            </a:r>
            <a:r>
              <a:rPr lang="lv-LV" dirty="0"/>
              <a:t> </a:t>
            </a:r>
            <a:r>
              <a:rPr lang="lv-LV" dirty="0" err="1"/>
              <a:t>lignocellulosic</a:t>
            </a:r>
            <a:r>
              <a:rPr lang="lv-LV" dirty="0"/>
              <a:t> </a:t>
            </a:r>
            <a:r>
              <a:rPr lang="lv-LV" dirty="0" err="1"/>
              <a:t>bio-ethanol,”</a:t>
            </a:r>
            <a:r>
              <a:rPr lang="lv-LV" dirty="0"/>
              <a:t> </a:t>
            </a:r>
            <a:r>
              <a:rPr lang="lv-LV" i="1" dirty="0" err="1"/>
              <a:t>Renew</a:t>
            </a:r>
            <a:r>
              <a:rPr lang="lv-LV" i="1" dirty="0"/>
              <a:t>. </a:t>
            </a:r>
            <a:r>
              <a:rPr lang="lv-LV" i="1" dirty="0" err="1"/>
              <a:t>Sustain</a:t>
            </a:r>
            <a:r>
              <a:rPr lang="lv-LV" i="1" dirty="0"/>
              <a:t>. </a:t>
            </a:r>
            <a:r>
              <a:rPr lang="lv-LV" i="1" dirty="0" err="1"/>
              <a:t>Energy</a:t>
            </a:r>
            <a:r>
              <a:rPr lang="lv-LV" i="1" dirty="0"/>
              <a:t> </a:t>
            </a:r>
            <a:r>
              <a:rPr lang="lv-LV" i="1" dirty="0" err="1"/>
              <a:t>Rev</a:t>
            </a:r>
            <a:r>
              <a:rPr lang="lv-LV" i="1" dirty="0"/>
              <a:t>.</a:t>
            </a:r>
            <a:r>
              <a:rPr lang="lv-LV" dirty="0"/>
              <a:t>, </a:t>
            </a:r>
            <a:r>
              <a:rPr lang="lv-LV" dirty="0" err="1"/>
              <a:t>vol</a:t>
            </a:r>
            <a:r>
              <a:rPr lang="lv-LV" dirty="0"/>
              <a:t>. 26, </a:t>
            </a:r>
            <a:r>
              <a:rPr lang="lv-LV" dirty="0" err="1"/>
              <a:t>pp</a:t>
            </a:r>
            <a:r>
              <a:rPr lang="lv-LV" dirty="0"/>
              <a:t>. 307–321, 2013, </a:t>
            </a:r>
            <a:r>
              <a:rPr lang="lv-LV" dirty="0" err="1"/>
              <a:t>doi</a:t>
            </a:r>
            <a:r>
              <a:rPr lang="lv-LV" dirty="0"/>
              <a:t>: 10.1016/j.rser.2013.05.064.</a:t>
            </a:r>
          </a:p>
        </p:txBody>
      </p:sp>
      <p:sp>
        <p:nvSpPr>
          <p:cNvPr id="4" name="Slide Number Placeholder 5">
            <a:extLst>
              <a:ext uri="{FF2B5EF4-FFF2-40B4-BE49-F238E27FC236}">
                <a16:creationId xmlns:a16="http://schemas.microsoft.com/office/drawing/2014/main" id="{FA150CB7-C2C7-40D1-B887-DB78DB8E57B5}"/>
              </a:ext>
            </a:extLst>
          </p:cNvPr>
          <p:cNvSpPr>
            <a:spLocks noGrp="1"/>
          </p:cNvSpPr>
          <p:nvPr>
            <p:ph type="sldNum" sz="quarter" idx="12"/>
          </p:nvPr>
        </p:nvSpPr>
        <p:spPr>
          <a:xfrm>
            <a:off x="8278585" y="6310311"/>
            <a:ext cx="489857" cy="365125"/>
          </a:xfrm>
        </p:spPr>
        <p:txBody>
          <a:bodyPr/>
          <a:lstStyle/>
          <a:p>
            <a:fld id="{22AF5885-8C96-4DA3-88C8-950E9AF394B8}" type="slidenum">
              <a:rPr lang="lv-LV" smtClean="0"/>
              <a:pPr/>
              <a:t>66</a:t>
            </a:fld>
            <a:endParaRPr lang="lv-LV" dirty="0"/>
          </a:p>
        </p:txBody>
      </p:sp>
    </p:spTree>
    <p:extLst>
      <p:ext uri="{BB962C8B-B14F-4D97-AF65-F5344CB8AC3E}">
        <p14:creationId xmlns:p14="http://schemas.microsoft.com/office/powerpoint/2010/main" val="3398683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Synopsis</a:t>
            </a:r>
            <a:endParaRPr lang="lv-LV" dirty="0"/>
          </a:p>
        </p:txBody>
      </p:sp>
      <p:sp>
        <p:nvSpPr>
          <p:cNvPr id="4" name="Slide Number Placeholder 3"/>
          <p:cNvSpPr>
            <a:spLocks noGrp="1"/>
          </p:cNvSpPr>
          <p:nvPr>
            <p:ph type="sldNum" sz="quarter" idx="12"/>
          </p:nvPr>
        </p:nvSpPr>
        <p:spPr/>
        <p:txBody>
          <a:bodyPr/>
          <a:lstStyle/>
          <a:p>
            <a:fld id="{F5D31388-1EA4-4B74-8FFA-0D39003D9700}" type="slidenum">
              <a:rPr lang="it-IT" smtClean="0"/>
              <a:pPr/>
              <a:t>67</a:t>
            </a:fld>
            <a:endParaRPr lang="it-IT"/>
          </a:p>
        </p:txBody>
      </p:sp>
      <p:sp>
        <p:nvSpPr>
          <p:cNvPr id="5" name="Content Placeholder 2">
            <a:extLst>
              <a:ext uri="{FF2B5EF4-FFF2-40B4-BE49-F238E27FC236}">
                <a16:creationId xmlns:a16="http://schemas.microsoft.com/office/drawing/2014/main" id="{826FB531-3DA3-43D4-9635-9E8B8267CFCB}"/>
              </a:ext>
            </a:extLst>
          </p:cNvPr>
          <p:cNvSpPr txBox="1">
            <a:spLocks/>
          </p:cNvSpPr>
          <p:nvPr/>
        </p:nvSpPr>
        <p:spPr>
          <a:xfrm>
            <a:off x="375556" y="1823125"/>
            <a:ext cx="8392886"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dirty="0"/>
              <a:t>This lecture gives an insight into:</a:t>
            </a:r>
          </a:p>
          <a:p>
            <a:r>
              <a:rPr lang="en-US" sz="1800" dirty="0"/>
              <a:t>The Multi Criteria Decision Analysis</a:t>
            </a:r>
            <a:r>
              <a:rPr lang="lv-LV" sz="1800" dirty="0"/>
              <a:t> (MCDA)</a:t>
            </a:r>
            <a:r>
              <a:rPr lang="en-US" sz="1800" dirty="0"/>
              <a:t> and specific practical application</a:t>
            </a:r>
            <a:r>
              <a:rPr lang="lv-LV" sz="1800" dirty="0"/>
              <a:t>s</a:t>
            </a:r>
          </a:p>
          <a:p>
            <a:r>
              <a:rPr lang="lv-LV" sz="1800" dirty="0"/>
              <a:t>The explanation of</a:t>
            </a:r>
            <a:r>
              <a:rPr lang="en-US" sz="1800" dirty="0"/>
              <a:t> the need for bioeconomy evaluation</a:t>
            </a:r>
          </a:p>
          <a:p>
            <a:r>
              <a:rPr lang="en-US" sz="1800" dirty="0" err="1"/>
              <a:t>Recogniz</a:t>
            </a:r>
            <a:r>
              <a:rPr lang="lv-LV" sz="1800" dirty="0"/>
              <a:t>ation of the</a:t>
            </a:r>
            <a:r>
              <a:rPr lang="en-US" sz="1800"/>
              <a:t> issues </a:t>
            </a:r>
            <a:r>
              <a:rPr lang="en-US" sz="1800" dirty="0"/>
              <a:t>regarding bioeconomy evaluation </a:t>
            </a:r>
          </a:p>
          <a:p>
            <a:r>
              <a:rPr lang="en-US" sz="1800" dirty="0" err="1"/>
              <a:t>Identif</a:t>
            </a:r>
            <a:r>
              <a:rPr lang="lv-LV" sz="1800" dirty="0"/>
              <a:t>ication of</a:t>
            </a:r>
            <a:r>
              <a:rPr lang="en-US" sz="1800" dirty="0"/>
              <a:t> bio-based product values</a:t>
            </a:r>
            <a:endParaRPr lang="lv-LV" sz="1800" dirty="0"/>
          </a:p>
          <a:p>
            <a:r>
              <a:rPr lang="lv-LV" sz="1800" dirty="0"/>
              <a:t>Presentation of the Cascade and Nexus approaches</a:t>
            </a:r>
            <a:endParaRPr lang="en-US" sz="1800" dirty="0"/>
          </a:p>
          <a:p>
            <a:endParaRPr lang="en-US" sz="1800" dirty="0"/>
          </a:p>
        </p:txBody>
      </p:sp>
    </p:spTree>
    <p:extLst>
      <p:ext uri="{BB962C8B-B14F-4D97-AF65-F5344CB8AC3E}">
        <p14:creationId xmlns:p14="http://schemas.microsoft.com/office/powerpoint/2010/main" val="242490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Short-bio</a:t>
            </a:r>
          </a:p>
        </p:txBody>
      </p:sp>
      <p:sp>
        <p:nvSpPr>
          <p:cNvPr id="4" name="Footer Placeholder 3"/>
          <p:cNvSpPr>
            <a:spLocks noGrp="1"/>
          </p:cNvSpPr>
          <p:nvPr>
            <p:ph type="ftr" sz="quarter" idx="4294967295"/>
          </p:nvPr>
        </p:nvSpPr>
        <p:spPr/>
        <p:txBody>
          <a:bodyPr/>
          <a:lstStyle/>
          <a:p>
            <a:pPr>
              <a:defRPr/>
            </a:pPr>
            <a:endParaRPr lang="lv-LV" dirty="0"/>
          </a:p>
        </p:txBody>
      </p:sp>
      <p:sp>
        <p:nvSpPr>
          <p:cNvPr id="5" name="Slide Number Placeholder 4"/>
          <p:cNvSpPr>
            <a:spLocks noGrp="1"/>
          </p:cNvSpPr>
          <p:nvPr>
            <p:ph type="sldNum" sz="quarter" idx="4294967295"/>
          </p:nvPr>
        </p:nvSpPr>
        <p:spPr/>
        <p:txBody>
          <a:bodyPr/>
          <a:lstStyle/>
          <a:p>
            <a:pPr>
              <a:defRPr/>
            </a:pPr>
            <a:fld id="{A859B909-2B73-4151-A9F9-5FD77C81D415}" type="slidenum">
              <a:rPr lang="lv-LV" smtClean="0"/>
              <a:pPr>
                <a:defRPr/>
              </a:pPr>
              <a:t>68</a:t>
            </a:fld>
            <a:endParaRPr lang="lv-LV"/>
          </a:p>
        </p:txBody>
      </p:sp>
      <p:sp>
        <p:nvSpPr>
          <p:cNvPr id="15" name="Content Placeholder 2"/>
          <p:cNvSpPr txBox="1">
            <a:spLocks/>
          </p:cNvSpPr>
          <p:nvPr/>
        </p:nvSpPr>
        <p:spPr bwMode="auto">
          <a:xfrm>
            <a:off x="2542123" y="1668990"/>
            <a:ext cx="6226319" cy="4059458"/>
          </a:xfrm>
          <a:prstGeom prst="rect">
            <a:avLst/>
          </a:prstGeom>
        </p:spPr>
        <p:txBody>
          <a:bodyPr vert="horz" lIns="91440" tIns="45720" rIns="91440" bIns="45720" rtlCol="0">
            <a:normAutofit/>
          </a:bodyPr>
          <a:lstStyle>
            <a:defPPr>
              <a:defRPr lang="it-IT"/>
            </a:defPPr>
            <a:lvl1pPr indent="0" algn="just" defTabSz="685800">
              <a:lnSpc>
                <a:spcPct val="90000"/>
              </a:lnSpc>
              <a:spcBef>
                <a:spcPts val="750"/>
              </a:spcBef>
              <a:buFont typeface="Arial" panose="020B0604020202020204" pitchFamily="34" charset="0"/>
              <a:buNone/>
              <a:defRPr sz="2100">
                <a:solidFill>
                  <a:srgbClr val="76B82A"/>
                </a:solidFill>
              </a:defRPr>
            </a:lvl1pPr>
            <a:lvl2pPr marL="514350" indent="-171450" defTabSz="685800">
              <a:lnSpc>
                <a:spcPct val="90000"/>
              </a:lnSpc>
              <a:spcBef>
                <a:spcPts val="375"/>
              </a:spcBef>
              <a:buFont typeface="Arial" panose="020B0604020202020204" pitchFamily="34" charset="0"/>
              <a:buChar char="•"/>
              <a:defRPr>
                <a:solidFill>
                  <a:srgbClr val="DEDC00"/>
                </a:solidFill>
              </a:defRPr>
            </a:lvl2pPr>
            <a:lvl3pPr marL="857250" indent="-171450" defTabSz="685800">
              <a:lnSpc>
                <a:spcPct val="90000"/>
              </a:lnSpc>
              <a:spcBef>
                <a:spcPts val="375"/>
              </a:spcBef>
              <a:buFont typeface="Arial" panose="020B0604020202020204" pitchFamily="34" charset="0"/>
              <a:buChar char="•"/>
              <a:defRPr sz="1500">
                <a:solidFill>
                  <a:schemeClr val="tx1">
                    <a:lumMod val="85000"/>
                    <a:lumOff val="15000"/>
                  </a:schemeClr>
                </a:solidFill>
              </a:defRPr>
            </a:lvl3pPr>
            <a:lvl4pPr marL="12001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4pPr>
            <a:lvl5pPr marL="1543050" indent="-171450" defTabSz="685800">
              <a:lnSpc>
                <a:spcPct val="90000"/>
              </a:lnSpc>
              <a:spcBef>
                <a:spcPts val="375"/>
              </a:spcBef>
              <a:buFont typeface="Arial" panose="020B0604020202020204" pitchFamily="34" charset="0"/>
              <a:buChar char="•"/>
              <a:defRPr sz="1350">
                <a:solidFill>
                  <a:schemeClr val="tx1">
                    <a:lumMod val="85000"/>
                    <a:lumOff val="15000"/>
                  </a:schemeClr>
                </a:solidFill>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lv-LV" b="1" dirty="0"/>
              <a:t>M.sc.ing. Antra Kalnbaļķīte</a:t>
            </a:r>
          </a:p>
          <a:p>
            <a:r>
              <a:rPr lang="en-GB" dirty="0"/>
              <a:t>Scopus Author ID:	</a:t>
            </a:r>
            <a:r>
              <a:rPr lang="lv-LV" dirty="0"/>
              <a:t>57194541789</a:t>
            </a:r>
            <a:r>
              <a:rPr lang="en-GB" dirty="0"/>
              <a:t> </a:t>
            </a:r>
          </a:p>
          <a:p>
            <a:r>
              <a:rPr lang="en-US" dirty="0"/>
              <a:t>H-index =</a:t>
            </a:r>
            <a:r>
              <a:rPr lang="lv-LV" dirty="0"/>
              <a:t> 2</a:t>
            </a:r>
            <a:endParaRPr lang="en-GB" dirty="0"/>
          </a:p>
          <a:p>
            <a:endParaRPr lang="en-US" dirty="0"/>
          </a:p>
          <a:p>
            <a:pPr marL="342900" indent="-342900">
              <a:buFont typeface="Wingdings" panose="05000000000000000000" pitchFamily="2" charset="2"/>
              <a:buChar char="q"/>
            </a:pPr>
            <a:r>
              <a:rPr lang="lv-LV" dirty="0"/>
              <a:t>Reasercher and lecturer in Institute of Energy Systems and Environment at Riga Technical University</a:t>
            </a:r>
          </a:p>
          <a:p>
            <a:pPr marL="342900" indent="-342900">
              <a:buFont typeface="Wingdings" panose="05000000000000000000" pitchFamily="2" charset="2"/>
              <a:buChar char="q"/>
            </a:pPr>
            <a:r>
              <a:rPr lang="lv-LV" dirty="0"/>
              <a:t>Main research area: sustainable education, bioeconomy</a:t>
            </a:r>
            <a:endParaRPr lang="en-US" dirty="0"/>
          </a:p>
        </p:txBody>
      </p:sp>
      <p:pic>
        <p:nvPicPr>
          <p:cNvPr id="6" name="Picture 5">
            <a:extLst>
              <a:ext uri="{FF2B5EF4-FFF2-40B4-BE49-F238E27FC236}">
                <a16:creationId xmlns:a16="http://schemas.microsoft.com/office/drawing/2014/main" id="{5B963602-0BF5-4402-9571-0E580D6BECB4}"/>
              </a:ext>
            </a:extLst>
          </p:cNvPr>
          <p:cNvPicPr>
            <a:picLocks noChangeAspect="1"/>
          </p:cNvPicPr>
          <p:nvPr/>
        </p:nvPicPr>
        <p:blipFill>
          <a:blip r:embed="rId2"/>
          <a:stretch>
            <a:fillRect/>
          </a:stretch>
        </p:blipFill>
        <p:spPr>
          <a:xfrm>
            <a:off x="375556" y="1668989"/>
            <a:ext cx="1859391" cy="2178144"/>
          </a:xfrm>
          <a:prstGeom prst="rect">
            <a:avLst/>
          </a:prstGeom>
        </p:spPr>
      </p:pic>
    </p:spTree>
    <p:extLst>
      <p:ext uri="{BB962C8B-B14F-4D97-AF65-F5344CB8AC3E}">
        <p14:creationId xmlns:p14="http://schemas.microsoft.com/office/powerpoint/2010/main" val="1665501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2400" dirty="0"/>
              <a:t>Short-bio</a:t>
            </a:r>
            <a:endParaRPr lang="lv-LV" sz="2400" dirty="0"/>
          </a:p>
        </p:txBody>
      </p:sp>
      <p:sp>
        <p:nvSpPr>
          <p:cNvPr id="3" name="Content Placeholder 2"/>
          <p:cNvSpPr>
            <a:spLocks noGrp="1"/>
          </p:cNvSpPr>
          <p:nvPr>
            <p:ph sz="half" idx="1"/>
          </p:nvPr>
        </p:nvSpPr>
        <p:spPr>
          <a:xfrm>
            <a:off x="2393576" y="1753442"/>
            <a:ext cx="6374866" cy="3854878"/>
          </a:xfrm>
        </p:spPr>
        <p:txBody>
          <a:bodyPr/>
          <a:lstStyle/>
          <a:p>
            <a:pPr marL="0" indent="0">
              <a:buNone/>
            </a:pPr>
            <a:r>
              <a:rPr lang="lv-LV" b="1" dirty="0"/>
              <a:t>M.sc.ing. Ilze Vamža </a:t>
            </a:r>
          </a:p>
          <a:p>
            <a:pPr marL="0" indent="0">
              <a:buNone/>
            </a:pPr>
            <a:endParaRPr lang="lv-LV" dirty="0"/>
          </a:p>
          <a:p>
            <a:pPr marL="0" indent="0">
              <a:buNone/>
            </a:pPr>
            <a:r>
              <a:rPr lang="en-GB" dirty="0"/>
              <a:t>Researcher Ilze Vamža is </a:t>
            </a:r>
            <a:r>
              <a:rPr lang="lv-LV" dirty="0"/>
              <a:t>an </a:t>
            </a:r>
            <a:r>
              <a:rPr lang="en-GB" dirty="0"/>
              <a:t>environmental scientist with biology background.</a:t>
            </a:r>
          </a:p>
          <a:p>
            <a:pPr marL="0" indent="0">
              <a:buNone/>
            </a:pPr>
            <a:endParaRPr lang="en-GB" dirty="0"/>
          </a:p>
          <a:p>
            <a:pPr marL="0" indent="0">
              <a:buNone/>
            </a:pPr>
            <a:r>
              <a:rPr lang="en-GB" dirty="0"/>
              <a:t>As</a:t>
            </a:r>
            <a:r>
              <a:rPr lang="lv-LV" dirty="0"/>
              <a:t>s</a:t>
            </a:r>
            <a:r>
              <a:rPr lang="en-GB" dirty="0" err="1"/>
              <a:t>istant</a:t>
            </a:r>
            <a:r>
              <a:rPr lang="en-GB" dirty="0"/>
              <a:t> </a:t>
            </a:r>
            <a:r>
              <a:rPr lang="lv-LV" dirty="0"/>
              <a:t>at the</a:t>
            </a:r>
            <a:r>
              <a:rPr lang="en-GB" dirty="0"/>
              <a:t> Riga Technical University’s course Environmental technologies 2</a:t>
            </a:r>
          </a:p>
          <a:p>
            <a:pPr marL="0" indent="0">
              <a:buNone/>
            </a:pPr>
            <a:r>
              <a:rPr lang="en-GB" dirty="0"/>
              <a:t>Lecturer on Biotechnology course</a:t>
            </a:r>
          </a:p>
        </p:txBody>
      </p:sp>
      <p:pic>
        <p:nvPicPr>
          <p:cNvPr id="11" name="Content Placeholder 10" descr="A person with long hair&#10;&#10;Description automatically generated with low confidence">
            <a:extLst>
              <a:ext uri="{FF2B5EF4-FFF2-40B4-BE49-F238E27FC236}">
                <a16:creationId xmlns:a16="http://schemas.microsoft.com/office/drawing/2014/main" id="{B7810663-1ED3-462C-B4C7-CDF5B6B183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028" y="1753442"/>
            <a:ext cx="1789392" cy="2684087"/>
          </a:xfrm>
        </p:spPr>
      </p:pic>
      <p:sp>
        <p:nvSpPr>
          <p:cNvPr id="5" name="Slide Number Placeholder 4">
            <a:extLst>
              <a:ext uri="{FF2B5EF4-FFF2-40B4-BE49-F238E27FC236}">
                <a16:creationId xmlns:a16="http://schemas.microsoft.com/office/drawing/2014/main" id="{49E42E25-1394-4C03-894E-E174A234FEAB}"/>
              </a:ext>
            </a:extLst>
          </p:cNvPr>
          <p:cNvSpPr txBox="1">
            <a:spLocks/>
          </p:cNvSpPr>
          <p:nvPr/>
        </p:nvSpPr>
        <p:spPr>
          <a:xfrm>
            <a:off x="8278585" y="6310311"/>
            <a:ext cx="489857" cy="365125"/>
          </a:xfrm>
          <a:prstGeom prst="rect">
            <a:avLst/>
          </a:prstGeom>
        </p:spPr>
        <p:txBody>
          <a:bodyPr vert="horz" lIns="91440" tIns="45720" rIns="91440" bIns="45720" rtlCol="0" anchor="ctr"/>
          <a:lstStyle>
            <a:defPPr>
              <a:defRPr lang="it-IT"/>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59B909-2B73-4151-A9F9-5FD77C81D415}" type="slidenum">
              <a:rPr lang="lv-LV" smtClean="0"/>
              <a:pPr>
                <a:defRPr/>
              </a:pPr>
              <a:t>69</a:t>
            </a:fld>
            <a:endParaRPr lang="lv-LV"/>
          </a:p>
        </p:txBody>
      </p:sp>
    </p:spTree>
    <p:extLst>
      <p:ext uri="{BB962C8B-B14F-4D97-AF65-F5344CB8AC3E}">
        <p14:creationId xmlns:p14="http://schemas.microsoft.com/office/powerpoint/2010/main" val="243505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making</a:t>
            </a:r>
          </a:p>
        </p:txBody>
      </p:sp>
      <p:sp>
        <p:nvSpPr>
          <p:cNvPr id="3" name="Content Placeholder 2"/>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Multicriteria Decision Analysis (MCDA) or Multicriteria Decision Making (</a:t>
            </a:r>
            <a:r>
              <a:rPr lang="en-US" dirty="0" err="1">
                <a:latin typeface="Arial" panose="020B0604020202020204" pitchFamily="34" charset="0"/>
                <a:cs typeface="Arial" panose="020B0604020202020204" pitchFamily="34" charset="0"/>
              </a:rPr>
              <a:t>MCDMaking</a:t>
            </a:r>
            <a:r>
              <a:rPr lang="en-US" dirty="0">
                <a:latin typeface="Arial" panose="020B0604020202020204" pitchFamily="34" charset="0"/>
                <a:cs typeface="Arial" panose="020B0604020202020204" pitchFamily="34" charset="0"/>
              </a:rPr>
              <a:t>)</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a discipline that aims to support decision makers facing multiple and conflicting</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assessments.</a:t>
            </a:r>
          </a:p>
          <a:p>
            <a:r>
              <a:rPr lang="en-US" dirty="0">
                <a:latin typeface="Arial" panose="020B0604020202020204" pitchFamily="34" charset="0"/>
                <a:cs typeface="Arial" panose="020B0604020202020204" pitchFamily="34" charset="0"/>
              </a:rPr>
              <a:t>The MCDA aims to highlight these conflicts and reach a compromise solution in a</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transparent process.</a:t>
            </a:r>
          </a:p>
          <a:p>
            <a:r>
              <a:rPr lang="en-US" dirty="0">
                <a:latin typeface="Arial" panose="020B0604020202020204" pitchFamily="34" charset="0"/>
                <a:cs typeface="Arial" panose="020B0604020202020204" pitchFamily="34" charset="0"/>
              </a:rPr>
              <a:t>MCDA methods are designed to improve the quality of decisions by incorporating</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multiple criteria, making choices clearer, more rational and more effective.</a:t>
            </a:r>
          </a:p>
          <a:p>
            <a:r>
              <a:rPr lang="en-US" dirty="0">
                <a:latin typeface="Arial" panose="020B0604020202020204" pitchFamily="34" charset="0"/>
                <a:cs typeface="Arial" panose="020B0604020202020204" pitchFamily="34" charset="0"/>
              </a:rPr>
              <a:t>The aim is to create a structured process to set goals, create alternatives and</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compare them from different perspectives.</a:t>
            </a:r>
          </a:p>
          <a:p>
            <a:r>
              <a:rPr lang="en-US" dirty="0">
                <a:latin typeface="Arial" panose="020B0604020202020204" pitchFamily="34" charset="0"/>
                <a:cs typeface="Arial" panose="020B0604020202020204" pitchFamily="34" charset="0"/>
              </a:rPr>
              <a:t>The applications of MCDA are diverse and can cover environmental planning,</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fisheries management, water management, forestry, nuclear accident management,</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climate policy, life cycle analysis, etc.</a:t>
            </a:r>
            <a:endParaRPr lang="lv-LV"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66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decisions:</a:t>
            </a:r>
          </a:p>
        </p:txBody>
      </p:sp>
      <p:sp>
        <p:nvSpPr>
          <p:cNvPr id="3" name="Content Placeholder 2"/>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Roy (1981) has identified 4 main types of decisions:</a:t>
            </a:r>
          </a:p>
          <a:p>
            <a:r>
              <a:rPr lang="en-US" dirty="0">
                <a:latin typeface="Arial" panose="020B0604020202020204" pitchFamily="34" charset="0"/>
                <a:cs typeface="Arial" panose="020B0604020202020204" pitchFamily="34" charset="0"/>
              </a:rPr>
              <a:t>Choice problem - the goal is to select the single best option or reduce the group of options to</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subset of equivalent or incomparable ‘good’ options.</a:t>
            </a:r>
          </a:p>
          <a:p>
            <a:r>
              <a:rPr lang="en-US" dirty="0">
                <a:latin typeface="Arial" panose="020B0604020202020204" pitchFamily="34" charset="0"/>
                <a:cs typeface="Arial" panose="020B0604020202020204" pitchFamily="34" charset="0"/>
              </a:rPr>
              <a:t>Sorting Problem – Options are sorted into ordered and predefined groups, called categories.</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aim is to then regroup the options with similar behaviors or characteristics for descriptive,</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organizational or predictive reasons.</a:t>
            </a:r>
          </a:p>
          <a:p>
            <a:r>
              <a:rPr lang="en-US" dirty="0">
                <a:latin typeface="Arial" panose="020B0604020202020204" pitchFamily="34" charset="0"/>
                <a:cs typeface="Arial" panose="020B0604020202020204" pitchFamily="34" charset="0"/>
              </a:rPr>
              <a:t>Ranking the problem options are ordered from best to worst by means of scores or pairwise</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comparisons</a:t>
            </a:r>
          </a:p>
          <a:p>
            <a:r>
              <a:rPr lang="en-US" dirty="0">
                <a:latin typeface="Arial" panose="020B0604020202020204" pitchFamily="34" charset="0"/>
                <a:cs typeface="Arial" panose="020B0604020202020204" pitchFamily="34" charset="0"/>
              </a:rPr>
              <a:t>Describing Problem - The goal is to describe options and their consequences. This is usually</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done in first step to understand the characteristics of the decision problem.</a:t>
            </a:r>
            <a:endParaRPr lang="lv-LV"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3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popular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87594070"/>
              </p:ext>
            </p:extLst>
          </p:nvPr>
        </p:nvGraphicFramePr>
        <p:xfrm>
          <a:off x="375556" y="1574800"/>
          <a:ext cx="8391524" cy="3708400"/>
        </p:xfrm>
        <a:graphic>
          <a:graphicData uri="http://schemas.openxmlformats.org/drawingml/2006/table">
            <a:tbl>
              <a:tblPr firstRow="1" bandRow="1">
                <a:tableStyleId>{93296810-A885-4BE3-A3E7-6D5BEEA58F35}</a:tableStyleId>
              </a:tblPr>
              <a:tblGrid>
                <a:gridCol w="2097881">
                  <a:extLst>
                    <a:ext uri="{9D8B030D-6E8A-4147-A177-3AD203B41FA5}">
                      <a16:colId xmlns:a16="http://schemas.microsoft.com/office/drawing/2014/main" val="1615455639"/>
                    </a:ext>
                  </a:extLst>
                </a:gridCol>
                <a:gridCol w="2097881">
                  <a:extLst>
                    <a:ext uri="{9D8B030D-6E8A-4147-A177-3AD203B41FA5}">
                      <a16:colId xmlns:a16="http://schemas.microsoft.com/office/drawing/2014/main" val="2324989364"/>
                    </a:ext>
                  </a:extLst>
                </a:gridCol>
                <a:gridCol w="2097881">
                  <a:extLst>
                    <a:ext uri="{9D8B030D-6E8A-4147-A177-3AD203B41FA5}">
                      <a16:colId xmlns:a16="http://schemas.microsoft.com/office/drawing/2014/main" val="3265827000"/>
                    </a:ext>
                  </a:extLst>
                </a:gridCol>
                <a:gridCol w="2097881">
                  <a:extLst>
                    <a:ext uri="{9D8B030D-6E8A-4147-A177-3AD203B41FA5}">
                      <a16:colId xmlns:a16="http://schemas.microsoft.com/office/drawing/2014/main" val="1312765710"/>
                    </a:ext>
                  </a:extLst>
                </a:gridCol>
              </a:tblGrid>
              <a:tr h="370840">
                <a:tc>
                  <a:txBody>
                    <a:bodyPr/>
                    <a:lstStyle/>
                    <a:p>
                      <a:r>
                        <a:rPr lang="en-US" noProof="0" dirty="0">
                          <a:latin typeface="Arial" panose="020B0604020202020204" pitchFamily="34" charset="0"/>
                          <a:cs typeface="Arial" panose="020B0604020202020204" pitchFamily="34" charset="0"/>
                        </a:rPr>
                        <a:t>Choice problems</a:t>
                      </a:r>
                    </a:p>
                  </a:txBody>
                  <a:tcPr/>
                </a:tc>
                <a:tc>
                  <a:txBody>
                    <a:bodyPr/>
                    <a:lstStyle/>
                    <a:p>
                      <a:r>
                        <a:rPr lang="en-US" noProof="0" dirty="0">
                          <a:latin typeface="Arial" panose="020B0604020202020204" pitchFamily="34" charset="0"/>
                          <a:cs typeface="Arial" panose="020B0604020202020204" pitchFamily="34" charset="0"/>
                        </a:rPr>
                        <a:t>Ranking problems</a:t>
                      </a:r>
                    </a:p>
                  </a:txBody>
                  <a:tcPr/>
                </a:tc>
                <a:tc>
                  <a:txBody>
                    <a:bodyPr/>
                    <a:lstStyle/>
                    <a:p>
                      <a:r>
                        <a:rPr lang="en-US" noProof="0" dirty="0">
                          <a:latin typeface="Arial" panose="020B0604020202020204" pitchFamily="34" charset="0"/>
                          <a:cs typeface="Arial" panose="020B0604020202020204" pitchFamily="34" charset="0"/>
                        </a:rPr>
                        <a:t>Sorting Problems</a:t>
                      </a:r>
                    </a:p>
                  </a:txBody>
                  <a:tcPr/>
                </a:tc>
                <a:tc>
                  <a:txBody>
                    <a:bodyPr/>
                    <a:lstStyle/>
                    <a:p>
                      <a:r>
                        <a:rPr lang="en-US" noProof="0" dirty="0" err="1">
                          <a:latin typeface="Arial" panose="020B0604020202020204" pitchFamily="34" charset="0"/>
                          <a:cs typeface="Arial" panose="020B0604020202020204" pitchFamily="34" charset="0"/>
                        </a:rPr>
                        <a:t>Describtion</a:t>
                      </a:r>
                      <a:r>
                        <a:rPr lang="en-US" noProof="0" dirty="0">
                          <a:latin typeface="Arial" panose="020B0604020202020204" pitchFamily="34" charset="0"/>
                          <a:cs typeface="Arial" panose="020B0604020202020204" pitchFamily="34" charset="0"/>
                        </a:rPr>
                        <a:t> problems</a:t>
                      </a:r>
                    </a:p>
                  </a:txBody>
                  <a:tcPr/>
                </a:tc>
                <a:extLst>
                  <a:ext uri="{0D108BD9-81ED-4DB2-BD59-A6C34878D82A}">
                    <a16:rowId xmlns:a16="http://schemas.microsoft.com/office/drawing/2014/main" val="3548341886"/>
                  </a:ext>
                </a:extLst>
              </a:tr>
              <a:tr h="370840">
                <a:tc>
                  <a:txBody>
                    <a:bodyPr/>
                    <a:lstStyle/>
                    <a:p>
                      <a:r>
                        <a:rPr lang="lv-LV" dirty="0">
                          <a:latin typeface="Arial" panose="020B0604020202020204" pitchFamily="34" charset="0"/>
                          <a:cs typeface="Arial" panose="020B0604020202020204" pitchFamily="34" charset="0"/>
                        </a:rPr>
                        <a:t>AHP</a:t>
                      </a:r>
                    </a:p>
                  </a:txBody>
                  <a:tcPr/>
                </a:tc>
                <a:tc>
                  <a:txBody>
                    <a:bodyPr/>
                    <a:lstStyle/>
                    <a:p>
                      <a:r>
                        <a:rPr lang="lv-LV" dirty="0">
                          <a:latin typeface="Arial" panose="020B0604020202020204" pitchFamily="34" charset="0"/>
                          <a:cs typeface="Arial" panose="020B0604020202020204" pitchFamily="34" charset="0"/>
                        </a:rPr>
                        <a:t>AHP</a:t>
                      </a:r>
                    </a:p>
                  </a:txBody>
                  <a:tcPr/>
                </a:tc>
                <a:tc>
                  <a:txBody>
                    <a:bodyPr/>
                    <a:lstStyle/>
                    <a:p>
                      <a:r>
                        <a:rPr lang="lv-LV" dirty="0">
                          <a:latin typeface="Arial" panose="020B0604020202020204" pitchFamily="34" charset="0"/>
                          <a:cs typeface="Arial" panose="020B0604020202020204" pitchFamily="34" charset="0"/>
                        </a:rPr>
                        <a:t>AHP SORT </a:t>
                      </a: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78631566"/>
                  </a:ext>
                </a:extLst>
              </a:tr>
              <a:tr h="370840">
                <a:tc>
                  <a:txBody>
                    <a:bodyPr/>
                    <a:lstStyle/>
                    <a:p>
                      <a:r>
                        <a:rPr lang="lv-LV" dirty="0">
                          <a:latin typeface="Arial" panose="020B0604020202020204" pitchFamily="34" charset="0"/>
                          <a:cs typeface="Arial" panose="020B0604020202020204" pitchFamily="34" charset="0"/>
                        </a:rPr>
                        <a:t>ANP</a:t>
                      </a:r>
                    </a:p>
                  </a:txBody>
                  <a:tcPr/>
                </a:tc>
                <a:tc>
                  <a:txBody>
                    <a:bodyPr/>
                    <a:lstStyle/>
                    <a:p>
                      <a:r>
                        <a:rPr lang="lv-LV" dirty="0">
                          <a:latin typeface="Arial" panose="020B0604020202020204" pitchFamily="34" charset="0"/>
                          <a:cs typeface="Arial" panose="020B0604020202020204" pitchFamily="34" charset="0"/>
                        </a:rPr>
                        <a:t>ANP</a:t>
                      </a:r>
                    </a:p>
                  </a:txBody>
                  <a:tcPr/>
                </a:tc>
                <a:tc>
                  <a:txBody>
                    <a:bodyPr/>
                    <a:lstStyle/>
                    <a:p>
                      <a:endParaRPr lang="lv-LV">
                        <a:latin typeface="Arial" panose="020B0604020202020204" pitchFamily="34" charset="0"/>
                        <a:cs typeface="Arial" panose="020B0604020202020204" pitchFamily="34" charset="0"/>
                      </a:endParaRP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35043755"/>
                  </a:ext>
                </a:extLst>
              </a:tr>
              <a:tr h="370840">
                <a:tc>
                  <a:txBody>
                    <a:bodyPr/>
                    <a:lstStyle/>
                    <a:p>
                      <a:r>
                        <a:rPr lang="lv-LV" dirty="0">
                          <a:latin typeface="Arial" panose="020B0604020202020204" pitchFamily="34" charset="0"/>
                          <a:cs typeface="Arial" panose="020B0604020202020204" pitchFamily="34" charset="0"/>
                        </a:rPr>
                        <a:t>MAUT/UTA</a:t>
                      </a:r>
                    </a:p>
                  </a:txBody>
                  <a:tcPr/>
                </a:tc>
                <a:tc>
                  <a:txBody>
                    <a:bodyPr/>
                    <a:lstStyle/>
                    <a:p>
                      <a:r>
                        <a:rPr lang="lv-LV" dirty="0">
                          <a:latin typeface="Arial" panose="020B0604020202020204" pitchFamily="34" charset="0"/>
                          <a:cs typeface="Arial" panose="020B0604020202020204" pitchFamily="34" charset="0"/>
                        </a:rPr>
                        <a:t>MAUT/UTA</a:t>
                      </a:r>
                    </a:p>
                  </a:txBody>
                  <a:tcPr/>
                </a:tc>
                <a:tc>
                  <a:txBody>
                    <a:bodyPr/>
                    <a:lstStyle/>
                    <a:p>
                      <a:r>
                        <a:rPr lang="lv-LV" dirty="0">
                          <a:latin typeface="Arial" panose="020B0604020202020204" pitchFamily="34" charset="0"/>
                          <a:cs typeface="Arial" panose="020B0604020202020204" pitchFamily="34" charset="0"/>
                        </a:rPr>
                        <a:t>UTADIS</a:t>
                      </a: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9079702"/>
                  </a:ext>
                </a:extLst>
              </a:tr>
              <a:tr h="370840">
                <a:tc>
                  <a:txBody>
                    <a:bodyPr/>
                    <a:lstStyle/>
                    <a:p>
                      <a:r>
                        <a:rPr lang="lv-LV" dirty="0">
                          <a:latin typeface="Arial" panose="020B0604020202020204" pitchFamily="34" charset="0"/>
                          <a:cs typeface="Arial" panose="020B0604020202020204" pitchFamily="34" charset="0"/>
                        </a:rPr>
                        <a:t>MACBETH</a:t>
                      </a:r>
                    </a:p>
                  </a:txBody>
                  <a:tcPr/>
                </a:tc>
                <a:tc>
                  <a:txBody>
                    <a:bodyPr/>
                    <a:lstStyle/>
                    <a:p>
                      <a:r>
                        <a:rPr lang="lv-LV" dirty="0">
                          <a:latin typeface="Arial" panose="020B0604020202020204" pitchFamily="34" charset="0"/>
                          <a:cs typeface="Arial" panose="020B0604020202020204" pitchFamily="34" charset="0"/>
                        </a:rPr>
                        <a:t>MACBETH</a:t>
                      </a:r>
                    </a:p>
                  </a:txBody>
                  <a:tcPr/>
                </a:tc>
                <a:tc>
                  <a:txBody>
                    <a:bodyPr/>
                    <a:lstStyle/>
                    <a:p>
                      <a:endParaRPr lang="lv-LV">
                        <a:latin typeface="Arial" panose="020B0604020202020204" pitchFamily="34" charset="0"/>
                        <a:cs typeface="Arial" panose="020B0604020202020204" pitchFamily="34" charset="0"/>
                      </a:endParaRP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2554229"/>
                  </a:ext>
                </a:extLst>
              </a:tr>
              <a:tr h="370840">
                <a:tc>
                  <a:txBody>
                    <a:bodyPr/>
                    <a:lstStyle/>
                    <a:p>
                      <a:r>
                        <a:rPr lang="en-US" dirty="0">
                          <a:latin typeface="Arial" panose="020B0604020202020204" pitchFamily="34" charset="0"/>
                          <a:cs typeface="Arial" panose="020B0604020202020204" pitchFamily="34" charset="0"/>
                        </a:rPr>
                        <a:t>PROMETHEE</a:t>
                      </a:r>
                      <a:endParaRPr lang="lv-LV"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PROMETHEE</a:t>
                      </a:r>
                      <a:endParaRPr lang="lv-LV"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FLOWSORT</a:t>
                      </a:r>
                      <a:endParaRPr lang="lv-LV" dirty="0">
                        <a:latin typeface="Arial" panose="020B0604020202020204" pitchFamily="34" charset="0"/>
                        <a:cs typeface="Arial" panose="020B0604020202020204" pitchFamily="34" charset="0"/>
                      </a:endParaRP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GAIA</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FS - GAIA</a:t>
                      </a:r>
                    </a:p>
                  </a:txBody>
                  <a:tcPr/>
                </a:tc>
                <a:extLst>
                  <a:ext uri="{0D108BD9-81ED-4DB2-BD59-A6C34878D82A}">
                    <a16:rowId xmlns:a16="http://schemas.microsoft.com/office/drawing/2014/main" val="1799157939"/>
                  </a:ext>
                </a:extLst>
              </a:tr>
              <a:tr h="370840">
                <a:tc>
                  <a:txBody>
                    <a:bodyPr/>
                    <a:lstStyle/>
                    <a:p>
                      <a:r>
                        <a:rPr lang="lv-LV" dirty="0">
                          <a:latin typeface="Arial" panose="020B0604020202020204" pitchFamily="34" charset="0"/>
                          <a:cs typeface="Arial" panose="020B0604020202020204" pitchFamily="34" charset="0"/>
                        </a:rPr>
                        <a:t>ELECTRE </a:t>
                      </a:r>
                    </a:p>
                  </a:txBody>
                  <a:tcPr/>
                </a:tc>
                <a:tc>
                  <a:txBody>
                    <a:bodyPr/>
                    <a:lstStyle/>
                    <a:p>
                      <a:r>
                        <a:rPr lang="lv-LV" dirty="0">
                          <a:latin typeface="Arial" panose="020B0604020202020204" pitchFamily="34" charset="0"/>
                          <a:cs typeface="Arial" panose="020B0604020202020204" pitchFamily="34" charset="0"/>
                        </a:rPr>
                        <a:t>ELECTRE II, III, IV</a:t>
                      </a:r>
                    </a:p>
                  </a:txBody>
                  <a:tcPr/>
                </a:tc>
                <a:tc>
                  <a:txBody>
                    <a:bodyPr/>
                    <a:lstStyle/>
                    <a:p>
                      <a:r>
                        <a:rPr lang="lv-LV" dirty="0">
                          <a:latin typeface="Arial" panose="020B0604020202020204" pitchFamily="34" charset="0"/>
                          <a:cs typeface="Arial" panose="020B0604020202020204" pitchFamily="34" charset="0"/>
                        </a:rPr>
                        <a:t>ELECTRE-</a:t>
                      </a:r>
                      <a:r>
                        <a:rPr lang="lv-LV" dirty="0" err="1">
                          <a:latin typeface="Arial" panose="020B0604020202020204" pitchFamily="34" charset="0"/>
                          <a:cs typeface="Arial" panose="020B0604020202020204" pitchFamily="34" charset="0"/>
                        </a:rPr>
                        <a:t>Tri</a:t>
                      </a:r>
                      <a:r>
                        <a:rPr lang="lv-LV" dirty="0">
                          <a:latin typeface="Arial" panose="020B0604020202020204" pitchFamily="34" charset="0"/>
                          <a:cs typeface="Arial" panose="020B0604020202020204" pitchFamily="34" charset="0"/>
                        </a:rPr>
                        <a:t> </a:t>
                      </a: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9300708"/>
                  </a:ext>
                </a:extLst>
              </a:tr>
              <a:tr h="370840">
                <a:tc>
                  <a:txBody>
                    <a:bodyPr/>
                    <a:lstStyle/>
                    <a:p>
                      <a:r>
                        <a:rPr lang="lv-LV" dirty="0">
                          <a:latin typeface="Arial" panose="020B0604020202020204" pitchFamily="34" charset="0"/>
                          <a:cs typeface="Arial" panose="020B0604020202020204" pitchFamily="34" charset="0"/>
                        </a:rPr>
                        <a:t>TOPSIS</a:t>
                      </a:r>
                    </a:p>
                  </a:txBody>
                  <a:tcPr/>
                </a:tc>
                <a:tc>
                  <a:txBody>
                    <a:bodyPr/>
                    <a:lstStyle/>
                    <a:p>
                      <a:r>
                        <a:rPr lang="lv-LV" dirty="0">
                          <a:latin typeface="Arial" panose="020B0604020202020204" pitchFamily="34" charset="0"/>
                          <a:cs typeface="Arial" panose="020B0604020202020204" pitchFamily="34" charset="0"/>
                        </a:rPr>
                        <a:t>TOPSIS</a:t>
                      </a:r>
                    </a:p>
                  </a:txBody>
                  <a:tcPr/>
                </a:tc>
                <a:tc>
                  <a:txBody>
                    <a:bodyPr/>
                    <a:lstStyle/>
                    <a:p>
                      <a:endParaRPr lang="lv-LV">
                        <a:latin typeface="Arial" panose="020B0604020202020204" pitchFamily="34" charset="0"/>
                        <a:cs typeface="Arial" panose="020B0604020202020204" pitchFamily="34" charset="0"/>
                      </a:endParaRP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6176331"/>
                  </a:ext>
                </a:extLst>
              </a:tr>
              <a:tr h="370840">
                <a:tc>
                  <a:txBody>
                    <a:bodyPr/>
                    <a:lstStyle/>
                    <a:p>
                      <a:r>
                        <a:rPr lang="lv-LV" dirty="0">
                          <a:latin typeface="Arial" panose="020B0604020202020204" pitchFamily="34" charset="0"/>
                          <a:cs typeface="Arial" panose="020B0604020202020204" pitchFamily="34" charset="0"/>
                        </a:rPr>
                        <a:t>GOAL PROGRAMMING</a:t>
                      </a:r>
                    </a:p>
                  </a:txBody>
                  <a:tcPr/>
                </a:tc>
                <a:tc>
                  <a:txBody>
                    <a:bodyPr/>
                    <a:lstStyle/>
                    <a:p>
                      <a:endParaRPr lang="lv-LV">
                        <a:latin typeface="Arial" panose="020B0604020202020204" pitchFamily="34" charset="0"/>
                        <a:cs typeface="Arial" panose="020B0604020202020204" pitchFamily="34" charset="0"/>
                      </a:endParaRPr>
                    </a:p>
                  </a:txBody>
                  <a:tcPr/>
                </a:tc>
                <a:tc>
                  <a:txBody>
                    <a:bodyPr/>
                    <a:lstStyle/>
                    <a:p>
                      <a:endParaRPr lang="lv-LV">
                        <a:latin typeface="Arial" panose="020B0604020202020204" pitchFamily="34" charset="0"/>
                        <a:cs typeface="Arial" panose="020B0604020202020204" pitchFamily="34" charset="0"/>
                      </a:endParaRPr>
                    </a:p>
                  </a:txBody>
                  <a:tcPr/>
                </a:tc>
                <a:tc>
                  <a:txBody>
                    <a:bodyPr/>
                    <a:lstStyle/>
                    <a:p>
                      <a:endParaRPr lang="lv-LV">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6433618"/>
                  </a:ext>
                </a:extLst>
              </a:tr>
              <a:tr h="370840">
                <a:tc>
                  <a:txBody>
                    <a:bodyPr/>
                    <a:lstStyle/>
                    <a:p>
                      <a:r>
                        <a:rPr lang="lv-LV" dirty="0">
                          <a:latin typeface="Arial" panose="020B0604020202020204" pitchFamily="34" charset="0"/>
                          <a:cs typeface="Arial" panose="020B0604020202020204" pitchFamily="34" charset="0"/>
                        </a:rPr>
                        <a:t>DEA</a:t>
                      </a:r>
                    </a:p>
                  </a:txBody>
                  <a:tcPr/>
                </a:tc>
                <a:tc>
                  <a:txBody>
                    <a:bodyPr/>
                    <a:lstStyle/>
                    <a:p>
                      <a:r>
                        <a:rPr lang="lv-LV" dirty="0">
                          <a:latin typeface="Arial" panose="020B0604020202020204" pitchFamily="34" charset="0"/>
                          <a:cs typeface="Arial" panose="020B0604020202020204" pitchFamily="34" charset="0"/>
                        </a:rPr>
                        <a:t>DEA</a:t>
                      </a:r>
                    </a:p>
                  </a:txBody>
                  <a:tcPr/>
                </a:tc>
                <a:tc gridSpan="2">
                  <a:txBody>
                    <a:bodyPr/>
                    <a:lstStyle/>
                    <a:p>
                      <a:r>
                        <a:rPr lang="lv-LV" sz="800" dirty="0">
                          <a:latin typeface="Arial" panose="020B0604020202020204" pitchFamily="34" charset="0"/>
                          <a:cs typeface="Arial" panose="020B0604020202020204" pitchFamily="34" charset="0"/>
                        </a:rPr>
                        <a:t>Avots: </a:t>
                      </a:r>
                      <a:r>
                        <a:rPr lang="lv-LV" sz="800" dirty="0" err="1">
                          <a:latin typeface="Arial" panose="020B0604020202020204" pitchFamily="34" charset="0"/>
                          <a:cs typeface="Arial" panose="020B0604020202020204" pitchFamily="34" charset="0"/>
                        </a:rPr>
                        <a:t>Ishizaka</a:t>
                      </a:r>
                      <a:r>
                        <a:rPr lang="lv-LV" sz="800" dirty="0">
                          <a:latin typeface="Arial" panose="020B0604020202020204" pitchFamily="34" charset="0"/>
                          <a:cs typeface="Arial" panose="020B0604020202020204" pitchFamily="34" charset="0"/>
                        </a:rPr>
                        <a:t> A., </a:t>
                      </a:r>
                      <a:r>
                        <a:rPr lang="lv-LV" sz="800" dirty="0" err="1">
                          <a:latin typeface="Arial" panose="020B0604020202020204" pitchFamily="34" charset="0"/>
                          <a:cs typeface="Arial" panose="020B0604020202020204" pitchFamily="34" charset="0"/>
                        </a:rPr>
                        <a:t>Nemery</a:t>
                      </a:r>
                      <a:r>
                        <a:rPr lang="lv-LV" sz="800" dirty="0">
                          <a:latin typeface="Arial" panose="020B0604020202020204" pitchFamily="34" charset="0"/>
                          <a:cs typeface="Arial" panose="020B0604020202020204" pitchFamily="34" charset="0"/>
                        </a:rPr>
                        <a:t> P. </a:t>
                      </a:r>
                      <a:r>
                        <a:rPr lang="lv-LV" sz="800" dirty="0" err="1">
                          <a:latin typeface="Arial" panose="020B0604020202020204" pitchFamily="34" charset="0"/>
                          <a:cs typeface="Arial" panose="020B0604020202020204" pitchFamily="34" charset="0"/>
                        </a:rPr>
                        <a:t>Multi-Criteria</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Decision</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Analysis</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Methods</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and</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Software</a:t>
                      </a:r>
                      <a:r>
                        <a:rPr lang="lv-LV" sz="80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Wiley</a:t>
                      </a:r>
                      <a:r>
                        <a:rPr lang="lv-LV" sz="800" dirty="0">
                          <a:latin typeface="Arial" panose="020B0604020202020204" pitchFamily="34" charset="0"/>
                          <a:cs typeface="Arial" panose="020B0604020202020204" pitchFamily="34" charset="0"/>
                        </a:rPr>
                        <a:t> &amp; </a:t>
                      </a:r>
                      <a:r>
                        <a:rPr lang="lv-LV" sz="800" dirty="0" err="1">
                          <a:latin typeface="Arial" panose="020B0604020202020204" pitchFamily="34" charset="0"/>
                          <a:cs typeface="Arial" panose="020B0604020202020204" pitchFamily="34" charset="0"/>
                        </a:rPr>
                        <a:t>Sons</a:t>
                      </a:r>
                      <a:r>
                        <a:rPr lang="lv-LV" sz="800" baseline="0" dirty="0">
                          <a:latin typeface="Arial" panose="020B0604020202020204" pitchFamily="34" charset="0"/>
                          <a:cs typeface="Arial" panose="020B0604020202020204" pitchFamily="34" charset="0"/>
                        </a:rPr>
                        <a:t> </a:t>
                      </a:r>
                      <a:r>
                        <a:rPr lang="lv-LV" sz="800" dirty="0" err="1">
                          <a:latin typeface="Arial" panose="020B0604020202020204" pitchFamily="34" charset="0"/>
                          <a:cs typeface="Arial" panose="020B0604020202020204" pitchFamily="34" charset="0"/>
                        </a:rPr>
                        <a:t>Ltd</a:t>
                      </a:r>
                      <a:r>
                        <a:rPr lang="lv-LV" sz="800" dirty="0">
                          <a:latin typeface="Arial" panose="020B0604020202020204" pitchFamily="34" charset="0"/>
                          <a:cs typeface="Arial" panose="020B0604020202020204" pitchFamily="34" charset="0"/>
                        </a:rPr>
                        <a:t>.: 2013, p. 299, ISBN: 978-1-119-97407-9 </a:t>
                      </a:r>
                    </a:p>
                  </a:txBody>
                  <a:tcPr/>
                </a:tc>
                <a:tc hMerge="1">
                  <a:txBody>
                    <a:bodyPr/>
                    <a:lstStyle/>
                    <a:p>
                      <a:endParaRPr lang="lv-LV" dirty="0"/>
                    </a:p>
                  </a:txBody>
                  <a:tcPr/>
                </a:tc>
                <a:extLst>
                  <a:ext uri="{0D108BD9-81ED-4DB2-BD59-A6C34878D82A}">
                    <a16:rowId xmlns:a16="http://schemas.microsoft.com/office/drawing/2014/main" val="2160072349"/>
                  </a:ext>
                </a:extLst>
              </a:tr>
            </a:tbl>
          </a:graphicData>
        </a:graphic>
      </p:graphicFrame>
      <p:sp>
        <p:nvSpPr>
          <p:cNvPr id="5" name="Rectangle 4"/>
          <p:cNvSpPr/>
          <p:nvPr/>
        </p:nvSpPr>
        <p:spPr>
          <a:xfrm>
            <a:off x="375556" y="5350014"/>
            <a:ext cx="8392206" cy="707886"/>
          </a:xfrm>
          <a:prstGeom prst="rect">
            <a:avLst/>
          </a:prstGeom>
        </p:spPr>
        <p:txBody>
          <a:bodyPr wrap="square">
            <a:spAutoFit/>
          </a:bodyPr>
          <a:lstStyle/>
          <a:p>
            <a:r>
              <a:rPr lang="lv-LV" sz="1000" dirty="0">
                <a:latin typeface="Arial" panose="020B0604020202020204" pitchFamily="34" charset="0"/>
                <a:cs typeface="Arial" panose="020B0604020202020204" pitchFamily="34" charset="0"/>
              </a:rPr>
              <a:t>AHP – </a:t>
            </a:r>
            <a:r>
              <a:rPr lang="lv-LV" sz="1000" dirty="0" err="1">
                <a:latin typeface="Arial" panose="020B0604020202020204" pitchFamily="34" charset="0"/>
                <a:cs typeface="Arial" panose="020B0604020202020204" pitchFamily="34" charset="0"/>
              </a:rPr>
              <a:t>Analytic</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hierarchy</a:t>
            </a:r>
            <a:r>
              <a:rPr lang="lv-LV" sz="1000" dirty="0">
                <a:latin typeface="Arial" panose="020B0604020202020204" pitchFamily="34" charset="0"/>
                <a:cs typeface="Arial" panose="020B0604020202020204" pitchFamily="34" charset="0"/>
              </a:rPr>
              <a:t> process, ANP – </a:t>
            </a:r>
            <a:r>
              <a:rPr lang="lv-LV" sz="1000" dirty="0" err="1">
                <a:latin typeface="Arial" panose="020B0604020202020204" pitchFamily="34" charset="0"/>
                <a:cs typeface="Arial" panose="020B0604020202020204" pitchFamily="34" charset="0"/>
              </a:rPr>
              <a:t>Analytic</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network</a:t>
            </a:r>
            <a:r>
              <a:rPr lang="lv-LV" sz="1000" dirty="0">
                <a:latin typeface="Arial" panose="020B0604020202020204" pitchFamily="34" charset="0"/>
                <a:cs typeface="Arial" panose="020B0604020202020204" pitchFamily="34" charset="0"/>
              </a:rPr>
              <a:t> process, MAUT – </a:t>
            </a:r>
            <a:r>
              <a:rPr lang="lv-LV" sz="1000" dirty="0" err="1">
                <a:latin typeface="Arial" panose="020B0604020202020204" pitchFamily="34" charset="0"/>
                <a:cs typeface="Arial" panose="020B0604020202020204" pitchFamily="34" charset="0"/>
              </a:rPr>
              <a:t>Multi-attribute</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utility</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theory</a:t>
            </a:r>
            <a:r>
              <a:rPr lang="lv-LV" sz="1000" dirty="0">
                <a:latin typeface="Arial" panose="020B0604020202020204" pitchFamily="34" charset="0"/>
                <a:cs typeface="Arial" panose="020B0604020202020204" pitchFamily="34" charset="0"/>
              </a:rPr>
              <a:t>, MACBETH – </a:t>
            </a:r>
            <a:r>
              <a:rPr lang="lv-LV" sz="1000" dirty="0" err="1">
                <a:latin typeface="Arial" panose="020B0604020202020204" pitchFamily="34" charset="0"/>
                <a:cs typeface="Arial" panose="020B0604020202020204" pitchFamily="34" charset="0"/>
              </a:rPr>
              <a:t>Measuring</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Attractiveness</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by</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Categorical</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Based</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Evaluation</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Technigue</a:t>
            </a:r>
            <a:r>
              <a:rPr lang="lv-LV" sz="1000" dirty="0">
                <a:latin typeface="Arial" panose="020B0604020202020204" pitchFamily="34" charset="0"/>
                <a:cs typeface="Arial" panose="020B0604020202020204" pitchFamily="34" charset="0"/>
              </a:rPr>
              <a:t>, PROMETHEE – Preference </a:t>
            </a:r>
            <a:r>
              <a:rPr lang="lv-LV" sz="1000" dirty="0" err="1">
                <a:latin typeface="Arial" panose="020B0604020202020204" pitchFamily="34" charset="0"/>
                <a:cs typeface="Arial" panose="020B0604020202020204" pitchFamily="34" charset="0"/>
              </a:rPr>
              <a:t>Ranking</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Organization</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METHod</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for</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Enriched</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Evaluation</a:t>
            </a:r>
            <a:r>
              <a:rPr lang="lv-LV" sz="1000" dirty="0">
                <a:latin typeface="Arial" panose="020B0604020202020204" pitchFamily="34" charset="0"/>
                <a:cs typeface="Arial" panose="020B0604020202020204" pitchFamily="34" charset="0"/>
              </a:rPr>
              <a:t>, ELECTRE – </a:t>
            </a:r>
            <a:r>
              <a:rPr lang="lv-LV" sz="1000" dirty="0" err="1">
                <a:latin typeface="Arial" panose="020B0604020202020204" pitchFamily="34" charset="0"/>
                <a:cs typeface="Arial" panose="020B0604020202020204" pitchFamily="34" charset="0"/>
              </a:rPr>
              <a:t>Elimination</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and</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choice</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expressing</a:t>
            </a:r>
            <a:r>
              <a:rPr lang="lv-LV" sz="1000" dirty="0">
                <a:latin typeface="Arial" panose="020B0604020202020204" pitchFamily="34" charset="0"/>
                <a:cs typeface="Arial" panose="020B0604020202020204" pitchFamily="34" charset="0"/>
              </a:rPr>
              <a:t> the </a:t>
            </a:r>
            <a:r>
              <a:rPr lang="lv-LV" sz="1000" dirty="0" err="1">
                <a:latin typeface="Arial" panose="020B0604020202020204" pitchFamily="34" charset="0"/>
                <a:cs typeface="Arial" panose="020B0604020202020204" pitchFamily="34" charset="0"/>
              </a:rPr>
              <a:t>reality</a:t>
            </a:r>
            <a:r>
              <a:rPr lang="lv-LV" sz="1000" dirty="0">
                <a:latin typeface="Arial" panose="020B0604020202020204" pitchFamily="34" charset="0"/>
                <a:cs typeface="Arial" panose="020B0604020202020204" pitchFamily="34" charset="0"/>
              </a:rPr>
              <a:t>, TOPSIS – </a:t>
            </a:r>
            <a:r>
              <a:rPr lang="lv-LV" sz="1000" dirty="0" err="1">
                <a:latin typeface="Arial" panose="020B0604020202020204" pitchFamily="34" charset="0"/>
                <a:cs typeface="Arial" panose="020B0604020202020204" pitchFamily="34" charset="0"/>
              </a:rPr>
              <a:t>Technique</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of</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Order</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Preferance</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Similarity</a:t>
            </a:r>
            <a:r>
              <a:rPr lang="lv-LV" sz="1000" dirty="0">
                <a:latin typeface="Arial" panose="020B0604020202020204" pitchFamily="34" charset="0"/>
                <a:cs typeface="Arial" panose="020B0604020202020204" pitchFamily="34" charset="0"/>
              </a:rPr>
              <a:t> to the </a:t>
            </a:r>
            <a:r>
              <a:rPr lang="lv-LV" sz="1000" dirty="0" err="1">
                <a:latin typeface="Arial" panose="020B0604020202020204" pitchFamily="34" charset="0"/>
                <a:cs typeface="Arial" panose="020B0604020202020204" pitchFamily="34" charset="0"/>
              </a:rPr>
              <a:t>Ideal</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Solution</a:t>
            </a:r>
            <a:r>
              <a:rPr lang="lv-LV" sz="1000" dirty="0">
                <a:latin typeface="Arial" panose="020B0604020202020204" pitchFamily="34" charset="0"/>
                <a:cs typeface="Arial" panose="020B0604020202020204" pitchFamily="34" charset="0"/>
              </a:rPr>
              <a:t>, DEA – </a:t>
            </a:r>
            <a:r>
              <a:rPr lang="lv-LV" sz="1000" dirty="0" err="1">
                <a:latin typeface="Arial" panose="020B0604020202020204" pitchFamily="34" charset="0"/>
                <a:cs typeface="Arial" panose="020B0604020202020204" pitchFamily="34" charset="0"/>
              </a:rPr>
              <a:t>Data</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Envelopment</a:t>
            </a:r>
            <a:r>
              <a:rPr lang="lv-LV" sz="1000" dirty="0">
                <a:latin typeface="Arial" panose="020B0604020202020204" pitchFamily="34" charset="0"/>
                <a:cs typeface="Arial" panose="020B0604020202020204" pitchFamily="34" charset="0"/>
              </a:rPr>
              <a:t> </a:t>
            </a:r>
            <a:r>
              <a:rPr lang="lv-LV" sz="1000" dirty="0" err="1">
                <a:latin typeface="Arial" panose="020B0604020202020204" pitchFamily="34" charset="0"/>
                <a:cs typeface="Arial" panose="020B0604020202020204" pitchFamily="34" charset="0"/>
              </a:rPr>
              <a:t>Analysis</a:t>
            </a:r>
            <a:endParaRPr lang="lv-LV"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7725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5da38d3-9311-4eaa-9c0f-92c14a7f68ec">
      <UserInfo>
        <DisplayName/>
        <AccountId xsi:nil="true"/>
        <AccountType/>
      </UserInfo>
    </SharedWithUsers>
    <MediaLengthInSeconds xmlns="009b461b-d22b-4144-bb78-40b08bf44dfd" xsi:nil="true"/>
    <Dateadded xmlns="009b461b-d22b-4144-bb78-40b08bf44d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95BDC47F34A54FABDCAB1B18340115" ma:contentTypeVersion="14" ma:contentTypeDescription="Create a new document." ma:contentTypeScope="" ma:versionID="577d736436aad7e90147a69aac418a83">
  <xsd:schema xmlns:xsd="http://www.w3.org/2001/XMLSchema" xmlns:xs="http://www.w3.org/2001/XMLSchema" xmlns:p="http://schemas.microsoft.com/office/2006/metadata/properties" xmlns:ns2="009b461b-d22b-4144-bb78-40b08bf44dfd" xmlns:ns3="e5da38d3-9311-4eaa-9c0f-92c14a7f68ec" targetNamespace="http://schemas.microsoft.com/office/2006/metadata/properties" ma:root="true" ma:fieldsID="7ef7224999725fd0a3ec99398b7ce991" ns2:_="" ns3:_="">
    <xsd:import namespace="009b461b-d22b-4144-bb78-40b08bf44dfd"/>
    <xsd:import namespace="e5da38d3-9311-4eaa-9c0f-92c14a7f68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ateadded"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b461b-d22b-4144-bb78-40b08bf44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eadded" ma:index="18" nillable="true" ma:displayName="Date added" ma:format="DateOnly" ma:internalName="Dateadded">
      <xsd:simpleType>
        <xsd:restriction base="dms:DateTim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da38d3-9311-4eaa-9c0f-92c14a7f68e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3EF456-1ED2-4A98-822C-503133E116B5}">
  <ds:schemaRefs>
    <ds:schemaRef ds:uri="http://schemas.openxmlformats.org/package/2006/metadata/core-properties"/>
    <ds:schemaRef ds:uri="http://purl.org/dc/terms/"/>
    <ds:schemaRef ds:uri="e5da38d3-9311-4eaa-9c0f-92c14a7f68ec"/>
    <ds:schemaRef ds:uri="http://www.w3.org/XML/1998/namespace"/>
    <ds:schemaRef ds:uri="http://schemas.microsoft.com/office/2006/documentManagement/types"/>
    <ds:schemaRef ds:uri="009b461b-d22b-4144-bb78-40b08bf44dfd"/>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24B538F-E8CC-4613-BF94-E4F6C559A070}">
  <ds:schemaRefs>
    <ds:schemaRef ds:uri="http://schemas.microsoft.com/sharepoint/v3/contenttype/forms"/>
  </ds:schemaRefs>
</ds:datastoreItem>
</file>

<file path=customXml/itemProps3.xml><?xml version="1.0" encoding="utf-8"?>
<ds:datastoreItem xmlns:ds="http://schemas.openxmlformats.org/officeDocument/2006/customXml" ds:itemID="{7CADC830-E065-4A16-8DB8-954462D26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9b461b-d22b-4144-bb78-40b08bf44dfd"/>
    <ds:schemaRef ds:uri="e5da38d3-9311-4eaa-9c0f-92c14a7f68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SWEDA PPT Template</Template>
  <TotalTime>12503</TotalTime>
  <Words>5979</Words>
  <Application>Microsoft Office PowerPoint</Application>
  <PresentationFormat>On-screen Show (4:3)</PresentationFormat>
  <Paragraphs>1308</Paragraphs>
  <Slides>69</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Arial Rounded MT Bold</vt:lpstr>
      <vt:lpstr>Calibri</vt:lpstr>
      <vt:lpstr>Cambria Math</vt:lpstr>
      <vt:lpstr>Montserrat</vt:lpstr>
      <vt:lpstr>Wingdings</vt:lpstr>
      <vt:lpstr>Tema di Office</vt:lpstr>
      <vt:lpstr>Bioeconomy evaluation methods and tools in the agro-farming sector</vt:lpstr>
      <vt:lpstr>Aim/objectives</vt:lpstr>
      <vt:lpstr>Learning outcomes</vt:lpstr>
      <vt:lpstr>Keywords</vt:lpstr>
      <vt:lpstr>Table of contents</vt:lpstr>
      <vt:lpstr>Multi Criteria Decision Analysis</vt:lpstr>
      <vt:lpstr>Decision making</vt:lpstr>
      <vt:lpstr>Types of decisions:</vt:lpstr>
      <vt:lpstr>The most popular methods</vt:lpstr>
      <vt:lpstr>PowerPoint Presentation</vt:lpstr>
      <vt:lpstr>Required inputs for MCDA sorting methods</vt:lpstr>
      <vt:lpstr>Required input for MCDA rank and choice methods</vt:lpstr>
      <vt:lpstr>Establishment of criteria</vt:lpstr>
      <vt:lpstr>Representation of decision levels /example/</vt:lpstr>
      <vt:lpstr>TOPSIS  (Technique of Order Preference Similarity to the Ideal Solution) </vt:lpstr>
      <vt:lpstr>TOPSIS method</vt:lpstr>
      <vt:lpstr>AHP method</vt:lpstr>
      <vt:lpstr>Weight determination (AHP) + expert method</vt:lpstr>
      <vt:lpstr>Multi Criteria Decision Analysis (MCDA) steps</vt:lpstr>
      <vt:lpstr>Step 1. Defining decision making problem/ alternatives/ criteria/ data</vt:lpstr>
      <vt:lpstr>Step 1.1. Creation of TOPSIS matrix (Overview)  Given m criteria i, n alternatives a are represented in the decision matrix X = (xai),  where i = 1,.., m and a = 1,…, n.</vt:lpstr>
      <vt:lpstr>Step 2 Standardization of decision matrix</vt:lpstr>
      <vt:lpstr>PowerPoint Presentation</vt:lpstr>
      <vt:lpstr>PowerPoint Presentation</vt:lpstr>
      <vt:lpstr>PowerPoint Presentation</vt:lpstr>
      <vt:lpstr>PowerPoint Presentation</vt:lpstr>
      <vt:lpstr>PowerPoint Presentation</vt:lpstr>
      <vt:lpstr>Step 4 Weighted standardized decision matrix</vt:lpstr>
      <vt:lpstr>Step 5 Ideal and anti-ideal option</vt:lpstr>
      <vt:lpstr>PowerPoint Presentation</vt:lpstr>
      <vt:lpstr>Step 6 Calculate relative closeness</vt:lpstr>
      <vt:lpstr>Step 7 Sensitivity analysis</vt:lpstr>
      <vt:lpstr>Step 7.1. Sensitivity analysis - obtaining relative closeness to the ideal solution with newly acquired weights</vt:lpstr>
      <vt:lpstr>PowerPoint Presentation</vt:lpstr>
      <vt:lpstr>Comparison of results of three SA methods</vt:lpstr>
      <vt:lpstr>References</vt:lpstr>
      <vt:lpstr>Bioeconomy general assessment methods and tools</vt:lpstr>
      <vt:lpstr>Specifc aim and objectives</vt:lpstr>
      <vt:lpstr>Keywords</vt:lpstr>
      <vt:lpstr>Contents</vt:lpstr>
      <vt:lpstr>What is the economy?</vt:lpstr>
      <vt:lpstr>OECD Main Economic Indicators (MEI)</vt:lpstr>
      <vt:lpstr>How to evaluate bioeconomy?</vt:lpstr>
      <vt:lpstr>EU Bioeconomy Monitoring System dashboards</vt:lpstr>
      <vt:lpstr>Low input farms</vt:lpstr>
      <vt:lpstr>Low vs. High input farms</vt:lpstr>
      <vt:lpstr>Biomass stock</vt:lpstr>
      <vt:lpstr>Green economy</vt:lpstr>
      <vt:lpstr>Circular bioeconomy</vt:lpstr>
      <vt:lpstr>Soil improvements</vt:lpstr>
      <vt:lpstr>Bio-based value</vt:lpstr>
      <vt:lpstr>Biomass uses</vt:lpstr>
      <vt:lpstr>Waste and bioresource streams</vt:lpstr>
      <vt:lpstr>PowerPoint Presentation</vt:lpstr>
      <vt:lpstr>Boundaries</vt:lpstr>
      <vt:lpstr>Maze to kernel</vt:lpstr>
      <vt:lpstr>Stover to product</vt:lpstr>
      <vt:lpstr>Maze to kernel</vt:lpstr>
      <vt:lpstr>Maze to starch production</vt:lpstr>
      <vt:lpstr>Xylan</vt:lpstr>
      <vt:lpstr>By-product utilization index</vt:lpstr>
      <vt:lpstr>Cascading value</vt:lpstr>
      <vt:lpstr>PowerPoint Presentation</vt:lpstr>
      <vt:lpstr>PowerPoint Presentation</vt:lpstr>
      <vt:lpstr>Economic assessment of the project </vt:lpstr>
      <vt:lpstr>List of References</vt:lpstr>
      <vt:lpstr>Synopsis</vt:lpstr>
      <vt:lpstr>Short-bio</vt:lpstr>
      <vt:lpstr>Short-bio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Antra Kalnbaļķīte</dc:creator>
  <cp:lastModifiedBy>Francesco Romagnoli</cp:lastModifiedBy>
  <cp:revision>15</cp:revision>
  <dcterms:created xsi:type="dcterms:W3CDTF">2021-06-11T10:42:51Z</dcterms:created>
  <dcterms:modified xsi:type="dcterms:W3CDTF">2021-12-17T08:22:05Z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0x0101005B95BDC47F34A54FABDCAB1B18340115</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