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comments/comment2.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305" r:id="rId3"/>
    <p:sldId id="268" r:id="rId4"/>
    <p:sldId id="323" r:id="rId5"/>
    <p:sldId id="257" r:id="rId6"/>
    <p:sldId id="270" r:id="rId7"/>
    <p:sldId id="330" r:id="rId8"/>
    <p:sldId id="271" r:id="rId9"/>
    <p:sldId id="260" r:id="rId10"/>
    <p:sldId id="277" r:id="rId11"/>
    <p:sldId id="263" r:id="rId12"/>
    <p:sldId id="296" r:id="rId13"/>
    <p:sldId id="332" r:id="rId14"/>
    <p:sldId id="327" r:id="rId15"/>
    <p:sldId id="342" r:id="rId16"/>
    <p:sldId id="339" r:id="rId17"/>
    <p:sldId id="340" r:id="rId18"/>
    <p:sldId id="341" r:id="rId19"/>
    <p:sldId id="309" r:id="rId20"/>
    <p:sldId id="310" r:id="rId21"/>
    <p:sldId id="311" r:id="rId22"/>
    <p:sldId id="343" r:id="rId23"/>
    <p:sldId id="314" r:id="rId24"/>
    <p:sldId id="325" r:id="rId25"/>
    <p:sldId id="278" r:id="rId26"/>
    <p:sldId id="264" r:id="rId27"/>
    <p:sldId id="297" r:id="rId28"/>
    <p:sldId id="316" r:id="rId29"/>
    <p:sldId id="315" r:id="rId30"/>
    <p:sldId id="352" r:id="rId31"/>
    <p:sldId id="272" r:id="rId32"/>
    <p:sldId id="259" r:id="rId33"/>
    <p:sldId id="275" r:id="rId34"/>
    <p:sldId id="283" r:id="rId35"/>
    <p:sldId id="284" r:id="rId36"/>
    <p:sldId id="286" r:id="rId37"/>
    <p:sldId id="299" r:id="rId38"/>
    <p:sldId id="300" r:id="rId39"/>
    <p:sldId id="301" r:id="rId40"/>
    <p:sldId id="302" r:id="rId41"/>
    <p:sldId id="329" r:id="rId42"/>
    <p:sldId id="276" r:id="rId43"/>
    <p:sldId id="262" r:id="rId44"/>
    <p:sldId id="291" r:id="rId45"/>
    <p:sldId id="361" r:id="rId46"/>
    <p:sldId id="292" r:id="rId47"/>
    <p:sldId id="295" r:id="rId48"/>
    <p:sldId id="294" r:id="rId49"/>
    <p:sldId id="293" r:id="rId50"/>
    <p:sldId id="351" r:id="rId51"/>
    <p:sldId id="333" r:id="rId52"/>
    <p:sldId id="274" r:id="rId53"/>
    <p:sldId id="261" r:id="rId54"/>
    <p:sldId id="289" r:id="rId55"/>
    <p:sldId id="303" r:id="rId56"/>
    <p:sldId id="288" r:id="rId57"/>
    <p:sldId id="290" r:id="rId58"/>
    <p:sldId id="364" r:id="rId59"/>
    <p:sldId id="345" r:id="rId60"/>
    <p:sldId id="279" r:id="rId61"/>
    <p:sldId id="265" r:id="rId62"/>
    <p:sldId id="298" r:id="rId63"/>
    <p:sldId id="317" r:id="rId64"/>
    <p:sldId id="318" r:id="rId65"/>
    <p:sldId id="334" r:id="rId66"/>
    <p:sldId id="280" r:id="rId67"/>
    <p:sldId id="266" r:id="rId68"/>
    <p:sldId id="319" r:id="rId69"/>
    <p:sldId id="320" r:id="rId70"/>
    <p:sldId id="322" r:id="rId71"/>
    <p:sldId id="348" r:id="rId72"/>
    <p:sldId id="349" r:id="rId73"/>
    <p:sldId id="350" r:id="rId74"/>
    <p:sldId id="365" r:id="rId75"/>
    <p:sldId id="337" r:id="rId76"/>
    <p:sldId id="331" r:id="rId77"/>
    <p:sldId id="336" r:id="rId78"/>
    <p:sldId id="338" r:id="rId79"/>
    <p:sldId id="362" r:id="rId80"/>
    <p:sldId id="281" r:id="rId81"/>
    <p:sldId id="346" r:id="rId82"/>
    <p:sldId id="360" r:id="rId83"/>
    <p:sldId id="353" r:id="rId84"/>
    <p:sldId id="354" r:id="rId85"/>
    <p:sldId id="355" r:id="rId86"/>
    <p:sldId id="359" r:id="rId87"/>
    <p:sldId id="356" r:id="rId88"/>
    <p:sldId id="358" r:id="rId89"/>
    <p:sldId id="347" r:id="rId90"/>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E156AA1-9C17-4A85-905B-BF700576A42D}">
          <p14:sldIdLst>
            <p14:sldId id="256"/>
            <p14:sldId id="305"/>
            <p14:sldId id="268"/>
            <p14:sldId id="323"/>
            <p14:sldId id="257"/>
            <p14:sldId id="270"/>
            <p14:sldId id="330"/>
            <p14:sldId id="271"/>
            <p14:sldId id="260"/>
          </p14:sldIdLst>
        </p14:section>
        <p14:section name="Italy" id="{8B4FE887-8524-4C15-9F43-0E2490DDC7E1}">
          <p14:sldIdLst>
            <p14:sldId id="277"/>
            <p14:sldId id="263"/>
            <p14:sldId id="296"/>
            <p14:sldId id="332"/>
            <p14:sldId id="327"/>
            <p14:sldId id="342"/>
            <p14:sldId id="339"/>
            <p14:sldId id="340"/>
            <p14:sldId id="341"/>
            <p14:sldId id="309"/>
            <p14:sldId id="310"/>
            <p14:sldId id="311"/>
            <p14:sldId id="343"/>
            <p14:sldId id="314"/>
            <p14:sldId id="325"/>
          </p14:sldIdLst>
        </p14:section>
        <p14:section name="Netherlands" id="{4B4C54D4-8FC5-4F1C-80AD-BF3B85EF7694}">
          <p14:sldIdLst>
            <p14:sldId id="278"/>
            <p14:sldId id="264"/>
            <p14:sldId id="297"/>
            <p14:sldId id="316"/>
            <p14:sldId id="315"/>
            <p14:sldId id="352"/>
          </p14:sldIdLst>
        </p14:section>
        <p14:section name="Austria" id="{D1EA5A6F-38C2-422B-9FAA-96C1C176AA0E}">
          <p14:sldIdLst>
            <p14:sldId id="272"/>
            <p14:sldId id="259"/>
            <p14:sldId id="275"/>
            <p14:sldId id="283"/>
            <p14:sldId id="284"/>
            <p14:sldId id="286"/>
            <p14:sldId id="299"/>
            <p14:sldId id="300"/>
            <p14:sldId id="301"/>
            <p14:sldId id="302"/>
            <p14:sldId id="329"/>
          </p14:sldIdLst>
        </p14:section>
        <p14:section name="Germany" id="{41C7AE0F-52F8-481C-A5CC-E73E2F7FEAFC}">
          <p14:sldIdLst>
            <p14:sldId id="276"/>
            <p14:sldId id="262"/>
            <p14:sldId id="291"/>
            <p14:sldId id="361"/>
            <p14:sldId id="292"/>
            <p14:sldId id="295"/>
            <p14:sldId id="294"/>
            <p14:sldId id="293"/>
            <p14:sldId id="351"/>
            <p14:sldId id="333"/>
          </p14:sldIdLst>
        </p14:section>
        <p14:section name="Czech republic" id="{54544D68-780A-4313-8A2A-5BE172716B8D}">
          <p14:sldIdLst>
            <p14:sldId id="274"/>
            <p14:sldId id="261"/>
            <p14:sldId id="289"/>
            <p14:sldId id="303"/>
            <p14:sldId id="288"/>
            <p14:sldId id="290"/>
            <p14:sldId id="364"/>
            <p14:sldId id="345"/>
          </p14:sldIdLst>
        </p14:section>
        <p14:section name="Poland" id="{28050C33-8A87-402F-8069-CACEF97B2F5F}">
          <p14:sldIdLst>
            <p14:sldId id="279"/>
            <p14:sldId id="265"/>
            <p14:sldId id="298"/>
            <p14:sldId id="317"/>
            <p14:sldId id="318"/>
            <p14:sldId id="334"/>
          </p14:sldIdLst>
        </p14:section>
        <p14:section name="Portugal" id="{2FB3FE0D-AAF5-4A10-A193-30E36404C706}">
          <p14:sldIdLst>
            <p14:sldId id="280"/>
            <p14:sldId id="266"/>
            <p14:sldId id="319"/>
            <p14:sldId id="320"/>
            <p14:sldId id="322"/>
            <p14:sldId id="348"/>
            <p14:sldId id="349"/>
            <p14:sldId id="350"/>
            <p14:sldId id="365"/>
          </p14:sldIdLst>
        </p14:section>
        <p14:section name="Norway" id="{56501BA1-30CA-486A-9906-3066546AA3F6}">
          <p14:sldIdLst>
            <p14:sldId id="337"/>
            <p14:sldId id="331"/>
            <p14:sldId id="336"/>
            <p14:sldId id="338"/>
            <p14:sldId id="362"/>
            <p14:sldId id="281"/>
          </p14:sldIdLst>
        </p14:section>
        <p14:section name="Appendix" id="{AE66888D-CD7A-438D-887F-22A3B12DB9B8}">
          <p14:sldIdLst>
            <p14:sldId id="346"/>
            <p14:sldId id="360"/>
            <p14:sldId id="353"/>
            <p14:sldId id="354"/>
            <p14:sldId id="355"/>
            <p14:sldId id="359"/>
            <p14:sldId id="356"/>
            <p14:sldId id="358"/>
            <p14:sldId id="34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issa Nagorka" initials="LN" lastIdx="14" clrIdx="0">
    <p:extLst>
      <p:ext uri="{19B8F6BF-5375-455C-9EA6-DF929625EA0E}">
        <p15:presenceInfo xmlns:p15="http://schemas.microsoft.com/office/powerpoint/2012/main" userId="Larissa Nagor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82A"/>
    <a:srgbClr val="DEDC00"/>
    <a:srgbClr val="159A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9" autoAdjust="0"/>
    <p:restoredTop sz="88039" autoAdjust="0"/>
  </p:normalViewPr>
  <p:slideViewPr>
    <p:cSldViewPr snapToGrid="0">
      <p:cViewPr varScale="1">
        <p:scale>
          <a:sx n="60" d="100"/>
          <a:sy n="60" d="100"/>
        </p:scale>
        <p:origin x="1920" y="-132"/>
      </p:cViewPr>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23T14:40:16.763" idx="11">
    <p:pos x="5760" y="747"/>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23T14:52:49.839" idx="12">
    <p:pos x="2732" y="931"/>
    <p:text/>
    <p:extLst>
      <p:ext uri="{C676402C-5697-4E1C-873F-D02D1690AC5C}">
        <p15:threadingInfo xmlns:p15="http://schemas.microsoft.com/office/powerpoint/2012/main" timeZoneBias="-60"/>
      </p:ext>
    </p:extLst>
  </p:cm>
</p:cmLst>
</file>

<file path=ppt/diagrams/_rels/data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E5125B-B558-4B30-ACFC-D6B6ECC734E8}"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23968CDA-9AAD-4A1F-80EF-AAE4FD4E6351}">
      <dgm:prSet/>
      <dgm:spPr>
        <a:solidFill>
          <a:srgbClr val="76B82A"/>
        </a:solidFill>
      </dgm:spPr>
      <dgm:t>
        <a:bodyPr/>
        <a:lstStyle/>
        <a:p>
          <a:r>
            <a:rPr lang="en-US" dirty="0"/>
            <a:t>To provide facts about the reality of Social Farming across Europe</a:t>
          </a:r>
        </a:p>
      </dgm:t>
    </dgm:pt>
    <dgm:pt modelId="{5F9AE60F-7AD6-4634-B549-EC6E4B1BE87E}" type="parTrans" cxnId="{9984EE03-495E-4E85-9465-69BBC23BD994}">
      <dgm:prSet/>
      <dgm:spPr/>
      <dgm:t>
        <a:bodyPr/>
        <a:lstStyle/>
        <a:p>
          <a:endParaRPr lang="en-US"/>
        </a:p>
      </dgm:t>
    </dgm:pt>
    <dgm:pt modelId="{654C9264-FA80-45FD-952F-40507A16E54B}" type="sibTrans" cxnId="{9984EE03-495E-4E85-9465-69BBC23BD994}">
      <dgm:prSet/>
      <dgm:spPr/>
      <dgm:t>
        <a:bodyPr/>
        <a:lstStyle/>
        <a:p>
          <a:endParaRPr lang="en-US"/>
        </a:p>
      </dgm:t>
    </dgm:pt>
    <dgm:pt modelId="{122ACAF7-15E4-4FC2-8075-8415EE365B51}">
      <dgm:prSet/>
      <dgm:spPr>
        <a:solidFill>
          <a:schemeClr val="accent6">
            <a:lumMod val="60000"/>
            <a:lumOff val="40000"/>
          </a:schemeClr>
        </a:solidFill>
      </dgm:spPr>
      <dgm:t>
        <a:bodyPr/>
        <a:lstStyle/>
        <a:p>
          <a:r>
            <a:rPr lang="en-US" dirty="0"/>
            <a:t>To present examples related to challenges in social and health systems in the countries</a:t>
          </a:r>
        </a:p>
      </dgm:t>
    </dgm:pt>
    <dgm:pt modelId="{A9892C51-F9DE-4819-A5B3-F85A850098D3}" type="parTrans" cxnId="{29C0C4FC-36BF-4BC4-B856-D2AC75F12FF2}">
      <dgm:prSet/>
      <dgm:spPr/>
      <dgm:t>
        <a:bodyPr/>
        <a:lstStyle/>
        <a:p>
          <a:endParaRPr lang="en-US"/>
        </a:p>
      </dgm:t>
    </dgm:pt>
    <dgm:pt modelId="{2B5B37A5-C111-4600-B67E-4861AC97D9FA}" type="sibTrans" cxnId="{29C0C4FC-36BF-4BC4-B856-D2AC75F12FF2}">
      <dgm:prSet/>
      <dgm:spPr/>
      <dgm:t>
        <a:bodyPr/>
        <a:lstStyle/>
        <a:p>
          <a:endParaRPr lang="en-US"/>
        </a:p>
      </dgm:t>
    </dgm:pt>
    <dgm:pt modelId="{01B1DEA4-0B2D-46B8-83AE-939BB9B57EF5}">
      <dgm:prSet/>
      <dgm:spPr>
        <a:solidFill>
          <a:schemeClr val="accent6">
            <a:lumMod val="75000"/>
          </a:schemeClr>
        </a:solidFill>
      </dgm:spPr>
      <dgm:t>
        <a:bodyPr/>
        <a:lstStyle/>
        <a:p>
          <a:r>
            <a:rPr lang="en-US" dirty="0"/>
            <a:t>Social Farming development in the different countries involved in the SWEDA project </a:t>
          </a:r>
        </a:p>
      </dgm:t>
    </dgm:pt>
    <dgm:pt modelId="{1284B66F-4257-444C-BF76-C51C8045B8C8}" type="parTrans" cxnId="{8D5215AE-27E7-4237-ACD8-B882813B0A96}">
      <dgm:prSet/>
      <dgm:spPr/>
      <dgm:t>
        <a:bodyPr/>
        <a:lstStyle/>
        <a:p>
          <a:endParaRPr lang="en-US"/>
        </a:p>
      </dgm:t>
    </dgm:pt>
    <dgm:pt modelId="{EF17F316-342D-4905-AB0C-28BFE61FA495}" type="sibTrans" cxnId="{8D5215AE-27E7-4237-ACD8-B882813B0A96}">
      <dgm:prSet/>
      <dgm:spPr/>
      <dgm:t>
        <a:bodyPr/>
        <a:lstStyle/>
        <a:p>
          <a:endParaRPr lang="en-US"/>
        </a:p>
      </dgm:t>
    </dgm:pt>
    <dgm:pt modelId="{DB61C7BA-AEF7-482D-8A55-D7587C439D1A}" type="pres">
      <dgm:prSet presAssocID="{88E5125B-B558-4B30-ACFC-D6B6ECC734E8}" presName="linear" presStyleCnt="0">
        <dgm:presLayoutVars>
          <dgm:animLvl val="lvl"/>
          <dgm:resizeHandles val="exact"/>
        </dgm:presLayoutVars>
      </dgm:prSet>
      <dgm:spPr/>
    </dgm:pt>
    <dgm:pt modelId="{1696C1C6-A9CB-41F2-9C5F-C236186F2821}" type="pres">
      <dgm:prSet presAssocID="{23968CDA-9AAD-4A1F-80EF-AAE4FD4E6351}" presName="parentText" presStyleLbl="node1" presStyleIdx="0" presStyleCnt="3">
        <dgm:presLayoutVars>
          <dgm:chMax val="0"/>
          <dgm:bulletEnabled val="1"/>
        </dgm:presLayoutVars>
      </dgm:prSet>
      <dgm:spPr/>
    </dgm:pt>
    <dgm:pt modelId="{44F22368-9731-4D94-A65B-8A5580D4BC3F}" type="pres">
      <dgm:prSet presAssocID="{654C9264-FA80-45FD-952F-40507A16E54B}" presName="spacer" presStyleCnt="0"/>
      <dgm:spPr/>
    </dgm:pt>
    <dgm:pt modelId="{332D2FB5-7EE5-4AFB-8191-042D8E8E84B1}" type="pres">
      <dgm:prSet presAssocID="{122ACAF7-15E4-4FC2-8075-8415EE365B51}" presName="parentText" presStyleLbl="node1" presStyleIdx="1" presStyleCnt="3">
        <dgm:presLayoutVars>
          <dgm:chMax val="0"/>
          <dgm:bulletEnabled val="1"/>
        </dgm:presLayoutVars>
      </dgm:prSet>
      <dgm:spPr/>
    </dgm:pt>
    <dgm:pt modelId="{2A4C80E8-87E9-4C26-B342-21971F8F1C7C}" type="pres">
      <dgm:prSet presAssocID="{2B5B37A5-C111-4600-B67E-4861AC97D9FA}" presName="spacer" presStyleCnt="0"/>
      <dgm:spPr/>
    </dgm:pt>
    <dgm:pt modelId="{A7521548-496A-42A0-965E-30AAF8CB3D2C}" type="pres">
      <dgm:prSet presAssocID="{01B1DEA4-0B2D-46B8-83AE-939BB9B57EF5}" presName="parentText" presStyleLbl="node1" presStyleIdx="2" presStyleCnt="3">
        <dgm:presLayoutVars>
          <dgm:chMax val="0"/>
          <dgm:bulletEnabled val="1"/>
        </dgm:presLayoutVars>
      </dgm:prSet>
      <dgm:spPr/>
    </dgm:pt>
  </dgm:ptLst>
  <dgm:cxnLst>
    <dgm:cxn modelId="{9984EE03-495E-4E85-9465-69BBC23BD994}" srcId="{88E5125B-B558-4B30-ACFC-D6B6ECC734E8}" destId="{23968CDA-9AAD-4A1F-80EF-AAE4FD4E6351}" srcOrd="0" destOrd="0" parTransId="{5F9AE60F-7AD6-4634-B549-EC6E4B1BE87E}" sibTransId="{654C9264-FA80-45FD-952F-40507A16E54B}"/>
    <dgm:cxn modelId="{C1D59C13-60FA-46A6-A944-3528183AAAA0}" type="presOf" srcId="{01B1DEA4-0B2D-46B8-83AE-939BB9B57EF5}" destId="{A7521548-496A-42A0-965E-30AAF8CB3D2C}" srcOrd="0" destOrd="0" presId="urn:microsoft.com/office/officeart/2005/8/layout/vList2"/>
    <dgm:cxn modelId="{6142C95C-6D83-4981-9E96-9ED75D76C63F}" type="presOf" srcId="{122ACAF7-15E4-4FC2-8075-8415EE365B51}" destId="{332D2FB5-7EE5-4AFB-8191-042D8E8E84B1}" srcOrd="0" destOrd="0" presId="urn:microsoft.com/office/officeart/2005/8/layout/vList2"/>
    <dgm:cxn modelId="{9E2C274A-E51D-4554-9B65-A4209A2E434F}" type="presOf" srcId="{23968CDA-9AAD-4A1F-80EF-AAE4FD4E6351}" destId="{1696C1C6-A9CB-41F2-9C5F-C236186F2821}" srcOrd="0" destOrd="0" presId="urn:microsoft.com/office/officeart/2005/8/layout/vList2"/>
    <dgm:cxn modelId="{8D5215AE-27E7-4237-ACD8-B882813B0A96}" srcId="{88E5125B-B558-4B30-ACFC-D6B6ECC734E8}" destId="{01B1DEA4-0B2D-46B8-83AE-939BB9B57EF5}" srcOrd="2" destOrd="0" parTransId="{1284B66F-4257-444C-BF76-C51C8045B8C8}" sibTransId="{EF17F316-342D-4905-AB0C-28BFE61FA495}"/>
    <dgm:cxn modelId="{B80A54BB-572E-42FA-A826-D992493990E5}" type="presOf" srcId="{88E5125B-B558-4B30-ACFC-D6B6ECC734E8}" destId="{DB61C7BA-AEF7-482D-8A55-D7587C439D1A}" srcOrd="0" destOrd="0" presId="urn:microsoft.com/office/officeart/2005/8/layout/vList2"/>
    <dgm:cxn modelId="{29C0C4FC-36BF-4BC4-B856-D2AC75F12FF2}" srcId="{88E5125B-B558-4B30-ACFC-D6B6ECC734E8}" destId="{122ACAF7-15E4-4FC2-8075-8415EE365B51}" srcOrd="1" destOrd="0" parTransId="{A9892C51-F9DE-4819-A5B3-F85A850098D3}" sibTransId="{2B5B37A5-C111-4600-B67E-4861AC97D9FA}"/>
    <dgm:cxn modelId="{0E299974-2270-4C6E-9866-E90C3F1C114A}" type="presParOf" srcId="{DB61C7BA-AEF7-482D-8A55-D7587C439D1A}" destId="{1696C1C6-A9CB-41F2-9C5F-C236186F2821}" srcOrd="0" destOrd="0" presId="urn:microsoft.com/office/officeart/2005/8/layout/vList2"/>
    <dgm:cxn modelId="{8C632B48-1CDC-4977-9846-70224E09E041}" type="presParOf" srcId="{DB61C7BA-AEF7-482D-8A55-D7587C439D1A}" destId="{44F22368-9731-4D94-A65B-8A5580D4BC3F}" srcOrd="1" destOrd="0" presId="urn:microsoft.com/office/officeart/2005/8/layout/vList2"/>
    <dgm:cxn modelId="{E8B6216B-FA09-4EC6-89B4-6F1E3F239D0C}" type="presParOf" srcId="{DB61C7BA-AEF7-482D-8A55-D7587C439D1A}" destId="{332D2FB5-7EE5-4AFB-8191-042D8E8E84B1}" srcOrd="2" destOrd="0" presId="urn:microsoft.com/office/officeart/2005/8/layout/vList2"/>
    <dgm:cxn modelId="{C6C5E00E-D27B-4238-9DD9-CC50C8820D9B}" type="presParOf" srcId="{DB61C7BA-AEF7-482D-8A55-D7587C439D1A}" destId="{2A4C80E8-87E9-4C26-B342-21971F8F1C7C}" srcOrd="3" destOrd="0" presId="urn:microsoft.com/office/officeart/2005/8/layout/vList2"/>
    <dgm:cxn modelId="{65B170F2-8457-4886-991D-1C65D4474604}" type="presParOf" srcId="{DB61C7BA-AEF7-482D-8A55-D7587C439D1A}" destId="{A7521548-496A-42A0-965E-30AAF8CB3D2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07183F-EF7A-44E5-9126-9C31564207E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EC158FD6-F94B-4C4F-BB3C-CF57CA5DA4C6}">
      <dgm:prSet custT="1"/>
      <dgm:spPr/>
      <dgm:t>
        <a:bodyPr/>
        <a:lstStyle/>
        <a:p>
          <a:pPr>
            <a:lnSpc>
              <a:spcPct val="100000"/>
            </a:lnSpc>
          </a:pPr>
          <a:r>
            <a:rPr lang="en-US" sz="1400" dirty="0"/>
            <a:t>Recalling and remembering facts about the reality of Social Farming across Europe</a:t>
          </a:r>
          <a:endParaRPr lang="en-DE" sz="1400" dirty="0"/>
        </a:p>
      </dgm:t>
    </dgm:pt>
    <dgm:pt modelId="{74266F3F-7596-443E-A383-D8AFAE2A7E06}" type="parTrans" cxnId="{5D50208F-0BBF-4562-A827-B232096E30FB}">
      <dgm:prSet/>
      <dgm:spPr/>
      <dgm:t>
        <a:bodyPr/>
        <a:lstStyle/>
        <a:p>
          <a:endParaRPr lang="en-DE"/>
        </a:p>
      </dgm:t>
    </dgm:pt>
    <dgm:pt modelId="{9B16C4D3-3873-4D39-A9A1-993F333C926D}" type="sibTrans" cxnId="{5D50208F-0BBF-4562-A827-B232096E30FB}">
      <dgm:prSet/>
      <dgm:spPr/>
      <dgm:t>
        <a:bodyPr/>
        <a:lstStyle/>
        <a:p>
          <a:pPr>
            <a:lnSpc>
              <a:spcPct val="100000"/>
            </a:lnSpc>
          </a:pPr>
          <a:endParaRPr lang="en-DE"/>
        </a:p>
      </dgm:t>
    </dgm:pt>
    <dgm:pt modelId="{5537DA66-3CCC-41BD-B7CD-C3FEC5B3F96C}">
      <dgm:prSet custT="1"/>
      <dgm:spPr/>
      <dgm:t>
        <a:bodyPr/>
        <a:lstStyle/>
        <a:p>
          <a:pPr>
            <a:lnSpc>
              <a:spcPct val="100000"/>
            </a:lnSpc>
          </a:pPr>
          <a:r>
            <a:rPr lang="en-US" sz="1400" dirty="0"/>
            <a:t>Transfer of basic knowledge on concrete examples </a:t>
          </a:r>
          <a:endParaRPr lang="en-DE" sz="1400" dirty="0"/>
        </a:p>
      </dgm:t>
    </dgm:pt>
    <dgm:pt modelId="{A5E0EC7E-9474-45FF-97DD-C8FD73408ABA}" type="parTrans" cxnId="{D65A60C7-DB7A-4E8D-B4A3-0158965394D2}">
      <dgm:prSet/>
      <dgm:spPr/>
      <dgm:t>
        <a:bodyPr/>
        <a:lstStyle/>
        <a:p>
          <a:endParaRPr lang="en-DE"/>
        </a:p>
      </dgm:t>
    </dgm:pt>
    <dgm:pt modelId="{39B9EEA7-F884-458B-8738-8FC83C17F656}" type="sibTrans" cxnId="{D65A60C7-DB7A-4E8D-B4A3-0158965394D2}">
      <dgm:prSet/>
      <dgm:spPr/>
      <dgm:t>
        <a:bodyPr/>
        <a:lstStyle/>
        <a:p>
          <a:pPr>
            <a:lnSpc>
              <a:spcPct val="100000"/>
            </a:lnSpc>
          </a:pPr>
          <a:endParaRPr lang="en-DE"/>
        </a:p>
      </dgm:t>
    </dgm:pt>
    <dgm:pt modelId="{29FB7A47-D1FA-49E0-A880-AA6D5B94C785}">
      <dgm:prSet custT="1"/>
      <dgm:spPr/>
      <dgm:t>
        <a:bodyPr/>
        <a:lstStyle/>
        <a:p>
          <a:pPr>
            <a:lnSpc>
              <a:spcPct val="100000"/>
            </a:lnSpc>
          </a:pPr>
          <a:r>
            <a:rPr lang="en-US" sz="1400" dirty="0"/>
            <a:t>Assessing structures on social farms </a:t>
          </a:r>
          <a:endParaRPr lang="en-DE" sz="1400" dirty="0"/>
        </a:p>
      </dgm:t>
    </dgm:pt>
    <dgm:pt modelId="{D2F71927-4F9D-423F-B023-5013628F4302}" type="parTrans" cxnId="{49443F03-DCDD-4A90-8D18-E4886211C104}">
      <dgm:prSet/>
      <dgm:spPr/>
      <dgm:t>
        <a:bodyPr/>
        <a:lstStyle/>
        <a:p>
          <a:endParaRPr lang="en-DE"/>
        </a:p>
      </dgm:t>
    </dgm:pt>
    <dgm:pt modelId="{CF49E6C5-9AD4-4102-A6F8-9155DB4FEFFC}" type="sibTrans" cxnId="{49443F03-DCDD-4A90-8D18-E4886211C104}">
      <dgm:prSet/>
      <dgm:spPr/>
      <dgm:t>
        <a:bodyPr/>
        <a:lstStyle/>
        <a:p>
          <a:pPr>
            <a:lnSpc>
              <a:spcPct val="100000"/>
            </a:lnSpc>
          </a:pPr>
          <a:endParaRPr lang="en-DE"/>
        </a:p>
      </dgm:t>
    </dgm:pt>
    <dgm:pt modelId="{67CEFB54-E29A-4540-BC3F-B0DEB8E89FF2}">
      <dgm:prSet custT="1"/>
      <dgm:spPr/>
      <dgm:t>
        <a:bodyPr/>
        <a:lstStyle/>
        <a:p>
          <a:pPr>
            <a:lnSpc>
              <a:spcPct val="100000"/>
            </a:lnSpc>
          </a:pPr>
          <a:r>
            <a:rPr lang="en-US" sz="1400" dirty="0"/>
            <a:t>Comparing different work sequences on farms and applying them to the special needs of people being integrated</a:t>
          </a:r>
          <a:endParaRPr lang="en-DE" sz="1400" dirty="0"/>
        </a:p>
      </dgm:t>
    </dgm:pt>
    <dgm:pt modelId="{25801CB5-0E5E-47FB-A243-8C6A9892471A}" type="parTrans" cxnId="{06A5BC45-8C1D-419D-8058-C0E8B93F132F}">
      <dgm:prSet/>
      <dgm:spPr/>
      <dgm:t>
        <a:bodyPr/>
        <a:lstStyle/>
        <a:p>
          <a:endParaRPr lang="en-DE"/>
        </a:p>
      </dgm:t>
    </dgm:pt>
    <dgm:pt modelId="{D9D05F98-4E21-4C55-BA0B-09E369F5B473}" type="sibTrans" cxnId="{06A5BC45-8C1D-419D-8058-C0E8B93F132F}">
      <dgm:prSet/>
      <dgm:spPr/>
      <dgm:t>
        <a:bodyPr/>
        <a:lstStyle/>
        <a:p>
          <a:pPr>
            <a:lnSpc>
              <a:spcPct val="100000"/>
            </a:lnSpc>
          </a:pPr>
          <a:endParaRPr lang="en-DE"/>
        </a:p>
      </dgm:t>
    </dgm:pt>
    <dgm:pt modelId="{B70E104A-D05A-4FDA-84DC-C6992C423C36}">
      <dgm:prSet custT="1"/>
      <dgm:spPr/>
      <dgm:t>
        <a:bodyPr/>
        <a:lstStyle/>
        <a:p>
          <a:pPr>
            <a:lnSpc>
              <a:spcPct val="100000"/>
            </a:lnSpc>
          </a:pPr>
          <a:r>
            <a:rPr lang="en-US" sz="1400" dirty="0"/>
            <a:t>Analyzing and comparing farms and places in relation to their work and environment (kind of activities, buildings, distance to a city, surrounding environment,…) to appraise if they are suited for special target groups</a:t>
          </a:r>
          <a:endParaRPr lang="en-DE" sz="1400" dirty="0"/>
        </a:p>
      </dgm:t>
    </dgm:pt>
    <dgm:pt modelId="{C8ED8CA3-33E6-4BCF-8665-D368737A47EB}" type="parTrans" cxnId="{2300632C-0F7B-4968-9306-97115D86E4A3}">
      <dgm:prSet/>
      <dgm:spPr/>
      <dgm:t>
        <a:bodyPr/>
        <a:lstStyle/>
        <a:p>
          <a:endParaRPr lang="en-DE"/>
        </a:p>
      </dgm:t>
    </dgm:pt>
    <dgm:pt modelId="{F63E7204-FA5D-4675-B453-7F7303A0CBC3}" type="sibTrans" cxnId="{2300632C-0F7B-4968-9306-97115D86E4A3}">
      <dgm:prSet/>
      <dgm:spPr/>
      <dgm:t>
        <a:bodyPr/>
        <a:lstStyle/>
        <a:p>
          <a:pPr>
            <a:lnSpc>
              <a:spcPct val="100000"/>
            </a:lnSpc>
          </a:pPr>
          <a:endParaRPr lang="en-DE"/>
        </a:p>
      </dgm:t>
    </dgm:pt>
    <dgm:pt modelId="{A61655F6-4892-48B1-A9AD-DB4A2356A12E}">
      <dgm:prSet custT="1"/>
      <dgm:spPr/>
      <dgm:t>
        <a:bodyPr/>
        <a:lstStyle/>
        <a:p>
          <a:pPr>
            <a:lnSpc>
              <a:spcPct val="100000"/>
            </a:lnSpc>
          </a:pPr>
          <a:r>
            <a:rPr lang="en-US" sz="1400" dirty="0"/>
            <a:t>Classifying differences among Social Farming approaches across Europe related to challenges in social and health systems in the countries</a:t>
          </a:r>
          <a:endParaRPr lang="en-DE" sz="1400" dirty="0"/>
        </a:p>
      </dgm:t>
    </dgm:pt>
    <dgm:pt modelId="{40E0B7A0-1C6D-429D-AF44-660066C2027D}" type="parTrans" cxnId="{1704CA3A-0D71-4FDD-9739-4F73CB9703EA}">
      <dgm:prSet/>
      <dgm:spPr/>
      <dgm:t>
        <a:bodyPr/>
        <a:lstStyle/>
        <a:p>
          <a:endParaRPr lang="en-DE"/>
        </a:p>
      </dgm:t>
    </dgm:pt>
    <dgm:pt modelId="{2D1893B2-7F05-4EE9-81A5-86FB95F6B227}" type="sibTrans" cxnId="{1704CA3A-0D71-4FDD-9739-4F73CB9703EA}">
      <dgm:prSet/>
      <dgm:spPr/>
      <dgm:t>
        <a:bodyPr/>
        <a:lstStyle/>
        <a:p>
          <a:pPr>
            <a:lnSpc>
              <a:spcPct val="100000"/>
            </a:lnSpc>
          </a:pPr>
          <a:endParaRPr lang="en-DE"/>
        </a:p>
      </dgm:t>
    </dgm:pt>
    <dgm:pt modelId="{CFBE1CC7-FBA2-4F15-AFDC-D5F2A2696FAA}" type="pres">
      <dgm:prSet presAssocID="{E407183F-EF7A-44E5-9126-9C31564207E3}" presName="root" presStyleCnt="0">
        <dgm:presLayoutVars>
          <dgm:dir/>
          <dgm:resizeHandles val="exact"/>
        </dgm:presLayoutVars>
      </dgm:prSet>
      <dgm:spPr/>
    </dgm:pt>
    <dgm:pt modelId="{FD142334-D44A-4DF2-AC32-2132574FBE6C}" type="pres">
      <dgm:prSet presAssocID="{E407183F-EF7A-44E5-9126-9C31564207E3}" presName="container" presStyleCnt="0">
        <dgm:presLayoutVars>
          <dgm:dir/>
          <dgm:resizeHandles val="exact"/>
        </dgm:presLayoutVars>
      </dgm:prSet>
      <dgm:spPr/>
    </dgm:pt>
    <dgm:pt modelId="{D60590E4-E49E-44CD-A2EF-7F0A27CBA794}" type="pres">
      <dgm:prSet presAssocID="{EC158FD6-F94B-4C4F-BB3C-CF57CA5DA4C6}" presName="compNode" presStyleCnt="0"/>
      <dgm:spPr/>
    </dgm:pt>
    <dgm:pt modelId="{1A96C9DE-4454-4193-B037-230FAEAB0B80}" type="pres">
      <dgm:prSet presAssocID="{EC158FD6-F94B-4C4F-BB3C-CF57CA5DA4C6}" presName="iconBgRect" presStyleLbl="bgShp" presStyleIdx="0" presStyleCnt="6" custLinFactNeighborX="-85" custLinFactNeighborY="24529"/>
      <dgm:spPr/>
    </dgm:pt>
    <dgm:pt modelId="{29A55E2A-FF6A-4116-8755-D5AA3140C70E}" type="pres">
      <dgm:prSet presAssocID="{EC158FD6-F94B-4C4F-BB3C-CF57CA5DA4C6}" presName="iconRect" presStyleLbl="node1" presStyleIdx="0" presStyleCnt="6" custLinFactNeighborX="7049" custLinFactNeighborY="56389"/>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Atome mit einfarbiger Füllung"/>
        </a:ext>
      </dgm:extLst>
    </dgm:pt>
    <dgm:pt modelId="{793D5C6F-433F-4B5A-8198-D3F61D4EDBFC}" type="pres">
      <dgm:prSet presAssocID="{EC158FD6-F94B-4C4F-BB3C-CF57CA5DA4C6}" presName="spaceRect" presStyleCnt="0"/>
      <dgm:spPr/>
    </dgm:pt>
    <dgm:pt modelId="{87E5FAFA-68C4-4512-8679-739BC3B31331}" type="pres">
      <dgm:prSet presAssocID="{EC158FD6-F94B-4C4F-BB3C-CF57CA5DA4C6}" presName="textRect" presStyleLbl="revTx" presStyleIdx="0" presStyleCnt="6" custLinFactNeighborX="1734" custLinFactNeighborY="26573">
        <dgm:presLayoutVars>
          <dgm:chMax val="1"/>
          <dgm:chPref val="1"/>
        </dgm:presLayoutVars>
      </dgm:prSet>
      <dgm:spPr/>
    </dgm:pt>
    <dgm:pt modelId="{D6E1E658-416C-40FD-914B-AC3113E9649F}" type="pres">
      <dgm:prSet presAssocID="{9B16C4D3-3873-4D39-A9A1-993F333C926D}" presName="sibTrans" presStyleLbl="sibTrans2D1" presStyleIdx="0" presStyleCnt="0"/>
      <dgm:spPr/>
    </dgm:pt>
    <dgm:pt modelId="{20B6566C-2662-4E3D-A635-562173EEFD02}" type="pres">
      <dgm:prSet presAssocID="{5537DA66-3CCC-41BD-B7CD-C3FEC5B3F96C}" presName="compNode" presStyleCnt="0"/>
      <dgm:spPr/>
    </dgm:pt>
    <dgm:pt modelId="{71AFDF52-2DE8-4B8D-A162-63C811F60387}" type="pres">
      <dgm:prSet presAssocID="{5537DA66-3CCC-41BD-B7CD-C3FEC5B3F96C}" presName="iconBgRect" presStyleLbl="bgShp" presStyleIdx="1" presStyleCnt="6" custLinFactNeighborX="-2103" custLinFactNeighborY="30661"/>
      <dgm:spPr/>
    </dgm:pt>
    <dgm:pt modelId="{DA241017-BD2C-47FC-9462-F0ACA22244EC}" type="pres">
      <dgm:prSet presAssocID="{5537DA66-3CCC-41BD-B7CD-C3FEC5B3F96C}" presName="iconRect" presStyleLbl="node1" presStyleIdx="1" presStyleCnt="6" custLinFactNeighborX="-3626" custLinFactNeighborY="5286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tour mit einfarbiger Füllung"/>
        </a:ext>
      </dgm:extLst>
    </dgm:pt>
    <dgm:pt modelId="{E1043864-5216-4662-ACDA-4B8A16F7C068}" type="pres">
      <dgm:prSet presAssocID="{5537DA66-3CCC-41BD-B7CD-C3FEC5B3F96C}" presName="spaceRect" presStyleCnt="0"/>
      <dgm:spPr/>
    </dgm:pt>
    <dgm:pt modelId="{B0A8220E-3CA8-4244-950C-BF332202A69F}" type="pres">
      <dgm:prSet presAssocID="{5537DA66-3CCC-41BD-B7CD-C3FEC5B3F96C}" presName="textRect" presStyleLbl="revTx" presStyleIdx="1" presStyleCnt="6" custLinFactNeighborX="867" custLinFactNeighborY="24529">
        <dgm:presLayoutVars>
          <dgm:chMax val="1"/>
          <dgm:chPref val="1"/>
        </dgm:presLayoutVars>
      </dgm:prSet>
      <dgm:spPr/>
    </dgm:pt>
    <dgm:pt modelId="{6948D0B3-5AB9-45D9-AD44-2A795300127B}" type="pres">
      <dgm:prSet presAssocID="{39B9EEA7-F884-458B-8738-8FC83C17F656}" presName="sibTrans" presStyleLbl="sibTrans2D1" presStyleIdx="0" presStyleCnt="0"/>
      <dgm:spPr/>
    </dgm:pt>
    <dgm:pt modelId="{51FD9A11-D5EC-4CDE-998C-0231C4EC162A}" type="pres">
      <dgm:prSet presAssocID="{29FB7A47-D1FA-49E0-A880-AA6D5B94C785}" presName="compNode" presStyleCnt="0"/>
      <dgm:spPr/>
    </dgm:pt>
    <dgm:pt modelId="{D36DEA26-5C66-4CA3-AE07-4ED1A9CB0792}" type="pres">
      <dgm:prSet presAssocID="{29FB7A47-D1FA-49E0-A880-AA6D5B94C785}" presName="iconBgRect" presStyleLbl="bgShp" presStyleIdx="2" presStyleCnt="6" custLinFactNeighborX="-85" custLinFactNeighborY="-23355"/>
      <dgm:spPr/>
    </dgm:pt>
    <dgm:pt modelId="{290534F4-C1C6-449F-825A-E24A7D464586}" type="pres">
      <dgm:prSet presAssocID="{29FB7A47-D1FA-49E0-A880-AA6D5B94C785}" presName="iconRect" presStyleLbl="node1" presStyleIdx="2" presStyleCnt="6" custLinFactNeighborX="0" custLinFactNeighborY="-4026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dressbok mit einfarbiger Füllung"/>
        </a:ext>
      </dgm:extLst>
    </dgm:pt>
    <dgm:pt modelId="{D1AC0D7B-E4E6-4CE6-99CA-CE9C73276892}" type="pres">
      <dgm:prSet presAssocID="{29FB7A47-D1FA-49E0-A880-AA6D5B94C785}" presName="spaceRect" presStyleCnt="0"/>
      <dgm:spPr/>
    </dgm:pt>
    <dgm:pt modelId="{62F06D81-283E-48C2-98A1-FA91E1D0EEFE}" type="pres">
      <dgm:prSet presAssocID="{29FB7A47-D1FA-49E0-A880-AA6D5B94C785}" presName="textRect" presStyleLbl="revTx" presStyleIdx="2" presStyleCnt="6" custLinFactNeighborY="-23355">
        <dgm:presLayoutVars>
          <dgm:chMax val="1"/>
          <dgm:chPref val="1"/>
        </dgm:presLayoutVars>
      </dgm:prSet>
      <dgm:spPr/>
    </dgm:pt>
    <dgm:pt modelId="{0098B953-A344-4744-8702-E392A0BD7D34}" type="pres">
      <dgm:prSet presAssocID="{CF49E6C5-9AD4-4102-A6F8-9155DB4FEFFC}" presName="sibTrans" presStyleLbl="sibTrans2D1" presStyleIdx="0" presStyleCnt="0"/>
      <dgm:spPr/>
    </dgm:pt>
    <dgm:pt modelId="{24BC4524-9495-4C7D-A6BE-8CD71453D47B}" type="pres">
      <dgm:prSet presAssocID="{67CEFB54-E29A-4540-BC3F-B0DEB8E89FF2}" presName="compNode" presStyleCnt="0"/>
      <dgm:spPr/>
    </dgm:pt>
    <dgm:pt modelId="{B3DF5192-F3AA-4827-B140-B7B3CD20107E}" type="pres">
      <dgm:prSet presAssocID="{67CEFB54-E29A-4540-BC3F-B0DEB8E89FF2}" presName="iconBgRect" presStyleLbl="bgShp" presStyleIdx="3" presStyleCnt="6" custLinFactNeighborX="1985" custLinFactNeighborY="-23355"/>
      <dgm:spPr/>
    </dgm:pt>
    <dgm:pt modelId="{E779A2E4-7A93-4E3A-BC2F-99DDD4165E32}" type="pres">
      <dgm:prSet presAssocID="{67CEFB54-E29A-4540-BC3F-B0DEB8E89FF2}" presName="iconRect" presStyleLbl="node1" presStyleIdx="3" presStyleCnt="6" custLinFactNeighborX="3423" custLinFactNeighborY="-40268"/>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lèche en cercle mit einfarbiger Füllung"/>
        </a:ext>
      </dgm:extLst>
    </dgm:pt>
    <dgm:pt modelId="{B1E7E4CE-FE6E-4289-ACAC-47BA74802284}" type="pres">
      <dgm:prSet presAssocID="{67CEFB54-E29A-4540-BC3F-B0DEB8E89FF2}" presName="spaceRect" presStyleCnt="0"/>
      <dgm:spPr/>
    </dgm:pt>
    <dgm:pt modelId="{22858017-3791-4BCB-8999-E2A94D176199}" type="pres">
      <dgm:prSet presAssocID="{67CEFB54-E29A-4540-BC3F-B0DEB8E89FF2}" presName="textRect" presStyleLbl="revTx" presStyleIdx="3" presStyleCnt="6" custLinFactNeighborX="-603" custLinFactNeighborY="-23355">
        <dgm:presLayoutVars>
          <dgm:chMax val="1"/>
          <dgm:chPref val="1"/>
        </dgm:presLayoutVars>
      </dgm:prSet>
      <dgm:spPr/>
    </dgm:pt>
    <dgm:pt modelId="{857AD939-EEA8-4EA3-B1E8-3384E0E18521}" type="pres">
      <dgm:prSet presAssocID="{D9D05F98-4E21-4C55-BA0B-09E369F5B473}" presName="sibTrans" presStyleLbl="sibTrans2D1" presStyleIdx="0" presStyleCnt="0"/>
      <dgm:spPr/>
    </dgm:pt>
    <dgm:pt modelId="{1C10F6E9-6890-4653-92BF-578BBEE35B0E}" type="pres">
      <dgm:prSet presAssocID="{B70E104A-D05A-4FDA-84DC-C6992C423C36}" presName="compNode" presStyleCnt="0"/>
      <dgm:spPr/>
    </dgm:pt>
    <dgm:pt modelId="{106E159D-C12B-4622-A9A4-22B6D71E32EF}" type="pres">
      <dgm:prSet presAssocID="{B70E104A-D05A-4FDA-84DC-C6992C423C36}" presName="iconBgRect" presStyleLbl="bgShp" presStyleIdx="4" presStyleCnt="6" custLinFactNeighborX="-85" custLinFactNeighborY="-64049"/>
      <dgm:spPr/>
    </dgm:pt>
    <dgm:pt modelId="{0DB2284B-DBC3-4F58-A8CF-992FA981B0F1}" type="pres">
      <dgm:prSet presAssocID="{B70E104A-D05A-4FDA-84DC-C6992C423C36}" presName="iconRect" presStyleLbl="node1" presStyleIdx="4" presStyleCnt="6" custLinFactNeighborX="2350" custLinFactNeighborY="-96331"/>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Änglaansikte, kontur Silhouette"/>
        </a:ext>
      </dgm:extLst>
    </dgm:pt>
    <dgm:pt modelId="{29972F2E-020A-40ED-B074-2D5B684855EE}" type="pres">
      <dgm:prSet presAssocID="{B70E104A-D05A-4FDA-84DC-C6992C423C36}" presName="spaceRect" presStyleCnt="0"/>
      <dgm:spPr/>
    </dgm:pt>
    <dgm:pt modelId="{BFF4574C-91AF-4B1D-A5EB-331556F47D0A}" type="pres">
      <dgm:prSet presAssocID="{B70E104A-D05A-4FDA-84DC-C6992C423C36}" presName="textRect" presStyleLbl="revTx" presStyleIdx="4" presStyleCnt="6" custLinFactNeighborX="-2313" custLinFactNeighborY="-64938">
        <dgm:presLayoutVars>
          <dgm:chMax val="1"/>
          <dgm:chPref val="1"/>
        </dgm:presLayoutVars>
      </dgm:prSet>
      <dgm:spPr/>
    </dgm:pt>
    <dgm:pt modelId="{C1F48263-FC95-460B-9078-83D05156BBBA}" type="pres">
      <dgm:prSet presAssocID="{F63E7204-FA5D-4675-B453-7F7303A0CBC3}" presName="sibTrans" presStyleLbl="sibTrans2D1" presStyleIdx="0" presStyleCnt="0"/>
      <dgm:spPr/>
    </dgm:pt>
    <dgm:pt modelId="{3E107280-4937-493A-A9F9-A0CD38685FEE}" type="pres">
      <dgm:prSet presAssocID="{A61655F6-4892-48B1-A9AD-DB4A2356A12E}" presName="compNode" presStyleCnt="0"/>
      <dgm:spPr/>
    </dgm:pt>
    <dgm:pt modelId="{231701A2-8DA6-4545-A99E-3D77449A09CB}" type="pres">
      <dgm:prSet presAssocID="{A61655F6-4892-48B1-A9AD-DB4A2356A12E}" presName="iconBgRect" presStyleLbl="bgShp" presStyleIdx="5" presStyleCnt="6" custLinFactNeighborX="1985" custLinFactNeighborY="-45504"/>
      <dgm:spPr/>
    </dgm:pt>
    <dgm:pt modelId="{A2ABFD74-D678-47D9-AF1E-AD8DD0FB7ED8}" type="pres">
      <dgm:prSet presAssocID="{A61655F6-4892-48B1-A9AD-DB4A2356A12E}" presName="iconRect" presStyleLbl="node1" presStyleIdx="5" presStyleCnt="6" custLinFactNeighborX="3423" custLinFactNeighborY="-8314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Kulram mit einfarbiger Füllung"/>
        </a:ext>
      </dgm:extLst>
    </dgm:pt>
    <dgm:pt modelId="{6A6650F3-0D97-4B12-8DEE-1AF25957820E}" type="pres">
      <dgm:prSet presAssocID="{A61655F6-4892-48B1-A9AD-DB4A2356A12E}" presName="spaceRect" presStyleCnt="0"/>
      <dgm:spPr/>
    </dgm:pt>
    <dgm:pt modelId="{020BAD56-C4AB-4062-A86D-6A9D906B5E51}" type="pres">
      <dgm:prSet presAssocID="{A61655F6-4892-48B1-A9AD-DB4A2356A12E}" presName="textRect" presStyleLbl="revTx" presStyleIdx="5" presStyleCnt="6" custLinFactNeighborY="-46333">
        <dgm:presLayoutVars>
          <dgm:chMax val="1"/>
          <dgm:chPref val="1"/>
        </dgm:presLayoutVars>
      </dgm:prSet>
      <dgm:spPr/>
    </dgm:pt>
  </dgm:ptLst>
  <dgm:cxnLst>
    <dgm:cxn modelId="{49443F03-DCDD-4A90-8D18-E4886211C104}" srcId="{E407183F-EF7A-44E5-9126-9C31564207E3}" destId="{29FB7A47-D1FA-49E0-A880-AA6D5B94C785}" srcOrd="2" destOrd="0" parTransId="{D2F71927-4F9D-423F-B023-5013628F4302}" sibTransId="{CF49E6C5-9AD4-4102-A6F8-9155DB4FEFFC}"/>
    <dgm:cxn modelId="{F3BC100B-3415-463F-9911-CF98CB9E0218}" type="presOf" srcId="{CF49E6C5-9AD4-4102-A6F8-9155DB4FEFFC}" destId="{0098B953-A344-4744-8702-E392A0BD7D34}" srcOrd="0" destOrd="0" presId="urn:microsoft.com/office/officeart/2018/2/layout/IconCircleList"/>
    <dgm:cxn modelId="{0908EA0C-5798-4E41-A7B8-19D4B571D6B7}" type="presOf" srcId="{A61655F6-4892-48B1-A9AD-DB4A2356A12E}" destId="{020BAD56-C4AB-4062-A86D-6A9D906B5E51}" srcOrd="0" destOrd="0" presId="urn:microsoft.com/office/officeart/2018/2/layout/IconCircleList"/>
    <dgm:cxn modelId="{2300632C-0F7B-4968-9306-97115D86E4A3}" srcId="{E407183F-EF7A-44E5-9126-9C31564207E3}" destId="{B70E104A-D05A-4FDA-84DC-C6992C423C36}" srcOrd="4" destOrd="0" parTransId="{C8ED8CA3-33E6-4BCF-8665-D368737A47EB}" sibTransId="{F63E7204-FA5D-4675-B453-7F7303A0CBC3}"/>
    <dgm:cxn modelId="{1704CA3A-0D71-4FDD-9739-4F73CB9703EA}" srcId="{E407183F-EF7A-44E5-9126-9C31564207E3}" destId="{A61655F6-4892-48B1-A9AD-DB4A2356A12E}" srcOrd="5" destOrd="0" parTransId="{40E0B7A0-1C6D-429D-AF44-660066C2027D}" sibTransId="{2D1893B2-7F05-4EE9-81A5-86FB95F6B227}"/>
    <dgm:cxn modelId="{00751A63-465E-4961-83A2-A6B5E01912B4}" type="presOf" srcId="{67CEFB54-E29A-4540-BC3F-B0DEB8E89FF2}" destId="{22858017-3791-4BCB-8999-E2A94D176199}" srcOrd="0" destOrd="0" presId="urn:microsoft.com/office/officeart/2018/2/layout/IconCircleList"/>
    <dgm:cxn modelId="{88459A44-1F9D-4FAD-A8AB-F64075307084}" type="presOf" srcId="{D9D05F98-4E21-4C55-BA0B-09E369F5B473}" destId="{857AD939-EEA8-4EA3-B1E8-3384E0E18521}" srcOrd="0" destOrd="0" presId="urn:microsoft.com/office/officeart/2018/2/layout/IconCircleList"/>
    <dgm:cxn modelId="{06A5BC45-8C1D-419D-8058-C0E8B93F132F}" srcId="{E407183F-EF7A-44E5-9126-9C31564207E3}" destId="{67CEFB54-E29A-4540-BC3F-B0DEB8E89FF2}" srcOrd="3" destOrd="0" parTransId="{25801CB5-0E5E-47FB-A243-8C6A9892471A}" sibTransId="{D9D05F98-4E21-4C55-BA0B-09E369F5B473}"/>
    <dgm:cxn modelId="{41A6F447-0A06-45E9-8167-C086504E3D0B}" type="presOf" srcId="{EC158FD6-F94B-4C4F-BB3C-CF57CA5DA4C6}" destId="{87E5FAFA-68C4-4512-8679-739BC3B31331}" srcOrd="0" destOrd="0" presId="urn:microsoft.com/office/officeart/2018/2/layout/IconCircleList"/>
    <dgm:cxn modelId="{166BE569-D839-498C-9621-889BCD2F7727}" type="presOf" srcId="{39B9EEA7-F884-458B-8738-8FC83C17F656}" destId="{6948D0B3-5AB9-45D9-AD44-2A795300127B}" srcOrd="0" destOrd="0" presId="urn:microsoft.com/office/officeart/2018/2/layout/IconCircleList"/>
    <dgm:cxn modelId="{BE40114A-4C4C-4C4B-995C-E461DA014439}" type="presOf" srcId="{E407183F-EF7A-44E5-9126-9C31564207E3}" destId="{CFBE1CC7-FBA2-4F15-AFDC-D5F2A2696FAA}" srcOrd="0" destOrd="0" presId="urn:microsoft.com/office/officeart/2018/2/layout/IconCircleList"/>
    <dgm:cxn modelId="{FA9A8C75-C6BD-4D4B-9653-FC841A4F5A20}" type="presOf" srcId="{F63E7204-FA5D-4675-B453-7F7303A0CBC3}" destId="{C1F48263-FC95-460B-9078-83D05156BBBA}" srcOrd="0" destOrd="0" presId="urn:microsoft.com/office/officeart/2018/2/layout/IconCircleList"/>
    <dgm:cxn modelId="{36920076-857F-4973-808D-609107744802}" type="presOf" srcId="{5537DA66-3CCC-41BD-B7CD-C3FEC5B3F96C}" destId="{B0A8220E-3CA8-4244-950C-BF332202A69F}" srcOrd="0" destOrd="0" presId="urn:microsoft.com/office/officeart/2018/2/layout/IconCircleList"/>
    <dgm:cxn modelId="{5D50208F-0BBF-4562-A827-B232096E30FB}" srcId="{E407183F-EF7A-44E5-9126-9C31564207E3}" destId="{EC158FD6-F94B-4C4F-BB3C-CF57CA5DA4C6}" srcOrd="0" destOrd="0" parTransId="{74266F3F-7596-443E-A383-D8AFAE2A7E06}" sibTransId="{9B16C4D3-3873-4D39-A9A1-993F333C926D}"/>
    <dgm:cxn modelId="{CCFEDA91-588D-40AA-B582-496BD87EBE7C}" type="presOf" srcId="{B70E104A-D05A-4FDA-84DC-C6992C423C36}" destId="{BFF4574C-91AF-4B1D-A5EB-331556F47D0A}" srcOrd="0" destOrd="0" presId="urn:microsoft.com/office/officeart/2018/2/layout/IconCircleList"/>
    <dgm:cxn modelId="{7251F8A6-E25F-4AF1-8686-2C7895C62260}" type="presOf" srcId="{9B16C4D3-3873-4D39-A9A1-993F333C926D}" destId="{D6E1E658-416C-40FD-914B-AC3113E9649F}" srcOrd="0" destOrd="0" presId="urn:microsoft.com/office/officeart/2018/2/layout/IconCircleList"/>
    <dgm:cxn modelId="{D65A60C7-DB7A-4E8D-B4A3-0158965394D2}" srcId="{E407183F-EF7A-44E5-9126-9C31564207E3}" destId="{5537DA66-3CCC-41BD-B7CD-C3FEC5B3F96C}" srcOrd="1" destOrd="0" parTransId="{A5E0EC7E-9474-45FF-97DD-C8FD73408ABA}" sibTransId="{39B9EEA7-F884-458B-8738-8FC83C17F656}"/>
    <dgm:cxn modelId="{E63AE5F1-2C6C-4270-BF17-73BC0F51B895}" type="presOf" srcId="{29FB7A47-D1FA-49E0-A880-AA6D5B94C785}" destId="{62F06D81-283E-48C2-98A1-FA91E1D0EEFE}" srcOrd="0" destOrd="0" presId="urn:microsoft.com/office/officeart/2018/2/layout/IconCircleList"/>
    <dgm:cxn modelId="{C7E94B37-9D9E-495C-B1AA-05FAA04B5ADC}" type="presParOf" srcId="{CFBE1CC7-FBA2-4F15-AFDC-D5F2A2696FAA}" destId="{FD142334-D44A-4DF2-AC32-2132574FBE6C}" srcOrd="0" destOrd="0" presId="urn:microsoft.com/office/officeart/2018/2/layout/IconCircleList"/>
    <dgm:cxn modelId="{A1AE9361-A2A1-48D9-98A6-DA7411103A2F}" type="presParOf" srcId="{FD142334-D44A-4DF2-AC32-2132574FBE6C}" destId="{D60590E4-E49E-44CD-A2EF-7F0A27CBA794}" srcOrd="0" destOrd="0" presId="urn:microsoft.com/office/officeart/2018/2/layout/IconCircleList"/>
    <dgm:cxn modelId="{967514EB-D8EA-441E-A391-EF47EDBD962F}" type="presParOf" srcId="{D60590E4-E49E-44CD-A2EF-7F0A27CBA794}" destId="{1A96C9DE-4454-4193-B037-230FAEAB0B80}" srcOrd="0" destOrd="0" presId="urn:microsoft.com/office/officeart/2018/2/layout/IconCircleList"/>
    <dgm:cxn modelId="{01E9AB5D-1028-4997-A4A2-337522E84D64}" type="presParOf" srcId="{D60590E4-E49E-44CD-A2EF-7F0A27CBA794}" destId="{29A55E2A-FF6A-4116-8755-D5AA3140C70E}" srcOrd="1" destOrd="0" presId="urn:microsoft.com/office/officeart/2018/2/layout/IconCircleList"/>
    <dgm:cxn modelId="{AC64F89D-AAC2-48C1-BCA0-88A610798B7A}" type="presParOf" srcId="{D60590E4-E49E-44CD-A2EF-7F0A27CBA794}" destId="{793D5C6F-433F-4B5A-8198-D3F61D4EDBFC}" srcOrd="2" destOrd="0" presId="urn:microsoft.com/office/officeart/2018/2/layout/IconCircleList"/>
    <dgm:cxn modelId="{C30D3DBA-ABCB-4581-9263-39DA4978186C}" type="presParOf" srcId="{D60590E4-E49E-44CD-A2EF-7F0A27CBA794}" destId="{87E5FAFA-68C4-4512-8679-739BC3B31331}" srcOrd="3" destOrd="0" presId="urn:microsoft.com/office/officeart/2018/2/layout/IconCircleList"/>
    <dgm:cxn modelId="{EF7CE880-7D95-46CF-B6D2-6FCFE6CDEBEC}" type="presParOf" srcId="{FD142334-D44A-4DF2-AC32-2132574FBE6C}" destId="{D6E1E658-416C-40FD-914B-AC3113E9649F}" srcOrd="1" destOrd="0" presId="urn:microsoft.com/office/officeart/2018/2/layout/IconCircleList"/>
    <dgm:cxn modelId="{5C1333F1-3CDF-46F3-9647-CED419A23833}" type="presParOf" srcId="{FD142334-D44A-4DF2-AC32-2132574FBE6C}" destId="{20B6566C-2662-4E3D-A635-562173EEFD02}" srcOrd="2" destOrd="0" presId="urn:microsoft.com/office/officeart/2018/2/layout/IconCircleList"/>
    <dgm:cxn modelId="{98C96980-AA17-4372-930C-A68F9E559B45}" type="presParOf" srcId="{20B6566C-2662-4E3D-A635-562173EEFD02}" destId="{71AFDF52-2DE8-4B8D-A162-63C811F60387}" srcOrd="0" destOrd="0" presId="urn:microsoft.com/office/officeart/2018/2/layout/IconCircleList"/>
    <dgm:cxn modelId="{9C18EAC9-AE41-42F6-93BD-A12FC37A489E}" type="presParOf" srcId="{20B6566C-2662-4E3D-A635-562173EEFD02}" destId="{DA241017-BD2C-47FC-9462-F0ACA22244EC}" srcOrd="1" destOrd="0" presId="urn:microsoft.com/office/officeart/2018/2/layout/IconCircleList"/>
    <dgm:cxn modelId="{0B78894D-5690-4319-8928-DA65D59EA04B}" type="presParOf" srcId="{20B6566C-2662-4E3D-A635-562173EEFD02}" destId="{E1043864-5216-4662-ACDA-4B8A16F7C068}" srcOrd="2" destOrd="0" presId="urn:microsoft.com/office/officeart/2018/2/layout/IconCircleList"/>
    <dgm:cxn modelId="{A621532E-F65B-4FCD-9642-2655B650C403}" type="presParOf" srcId="{20B6566C-2662-4E3D-A635-562173EEFD02}" destId="{B0A8220E-3CA8-4244-950C-BF332202A69F}" srcOrd="3" destOrd="0" presId="urn:microsoft.com/office/officeart/2018/2/layout/IconCircleList"/>
    <dgm:cxn modelId="{16737F8C-890B-49A9-B75B-7162EBA40659}" type="presParOf" srcId="{FD142334-D44A-4DF2-AC32-2132574FBE6C}" destId="{6948D0B3-5AB9-45D9-AD44-2A795300127B}" srcOrd="3" destOrd="0" presId="urn:microsoft.com/office/officeart/2018/2/layout/IconCircleList"/>
    <dgm:cxn modelId="{4B5BB0F7-33AF-41FC-8054-727DAEF5BB8D}" type="presParOf" srcId="{FD142334-D44A-4DF2-AC32-2132574FBE6C}" destId="{51FD9A11-D5EC-4CDE-998C-0231C4EC162A}" srcOrd="4" destOrd="0" presId="urn:microsoft.com/office/officeart/2018/2/layout/IconCircleList"/>
    <dgm:cxn modelId="{693449B0-D4D1-4709-9D28-F5F6BBFEE2FA}" type="presParOf" srcId="{51FD9A11-D5EC-4CDE-998C-0231C4EC162A}" destId="{D36DEA26-5C66-4CA3-AE07-4ED1A9CB0792}" srcOrd="0" destOrd="0" presId="urn:microsoft.com/office/officeart/2018/2/layout/IconCircleList"/>
    <dgm:cxn modelId="{50D813D0-648F-46B8-B049-0F8FDDBB6CDD}" type="presParOf" srcId="{51FD9A11-D5EC-4CDE-998C-0231C4EC162A}" destId="{290534F4-C1C6-449F-825A-E24A7D464586}" srcOrd="1" destOrd="0" presId="urn:microsoft.com/office/officeart/2018/2/layout/IconCircleList"/>
    <dgm:cxn modelId="{2074C8F3-9EF5-46EE-B8E7-D789442A4F14}" type="presParOf" srcId="{51FD9A11-D5EC-4CDE-998C-0231C4EC162A}" destId="{D1AC0D7B-E4E6-4CE6-99CA-CE9C73276892}" srcOrd="2" destOrd="0" presId="urn:microsoft.com/office/officeart/2018/2/layout/IconCircleList"/>
    <dgm:cxn modelId="{55FB9AC1-7795-4BAB-AA67-1728DB57DFA8}" type="presParOf" srcId="{51FD9A11-D5EC-4CDE-998C-0231C4EC162A}" destId="{62F06D81-283E-48C2-98A1-FA91E1D0EEFE}" srcOrd="3" destOrd="0" presId="urn:microsoft.com/office/officeart/2018/2/layout/IconCircleList"/>
    <dgm:cxn modelId="{04CA7328-8673-429D-B51B-000978130E4F}" type="presParOf" srcId="{FD142334-D44A-4DF2-AC32-2132574FBE6C}" destId="{0098B953-A344-4744-8702-E392A0BD7D34}" srcOrd="5" destOrd="0" presId="urn:microsoft.com/office/officeart/2018/2/layout/IconCircleList"/>
    <dgm:cxn modelId="{16E21864-0B48-47FD-A425-FB2A7F6F4048}" type="presParOf" srcId="{FD142334-D44A-4DF2-AC32-2132574FBE6C}" destId="{24BC4524-9495-4C7D-A6BE-8CD71453D47B}" srcOrd="6" destOrd="0" presId="urn:microsoft.com/office/officeart/2018/2/layout/IconCircleList"/>
    <dgm:cxn modelId="{EDB4E07C-BF98-4747-B74F-BE98340BC2D1}" type="presParOf" srcId="{24BC4524-9495-4C7D-A6BE-8CD71453D47B}" destId="{B3DF5192-F3AA-4827-B140-B7B3CD20107E}" srcOrd="0" destOrd="0" presId="urn:microsoft.com/office/officeart/2018/2/layout/IconCircleList"/>
    <dgm:cxn modelId="{3402DB6D-68F0-496D-9928-E6682E8B8EBF}" type="presParOf" srcId="{24BC4524-9495-4C7D-A6BE-8CD71453D47B}" destId="{E779A2E4-7A93-4E3A-BC2F-99DDD4165E32}" srcOrd="1" destOrd="0" presId="urn:microsoft.com/office/officeart/2018/2/layout/IconCircleList"/>
    <dgm:cxn modelId="{199E9762-BEA6-4B2D-8CF2-2F87252DD184}" type="presParOf" srcId="{24BC4524-9495-4C7D-A6BE-8CD71453D47B}" destId="{B1E7E4CE-FE6E-4289-ACAC-47BA74802284}" srcOrd="2" destOrd="0" presId="urn:microsoft.com/office/officeart/2018/2/layout/IconCircleList"/>
    <dgm:cxn modelId="{F78A2AE2-20DA-491A-B5F3-1EF3F8F14864}" type="presParOf" srcId="{24BC4524-9495-4C7D-A6BE-8CD71453D47B}" destId="{22858017-3791-4BCB-8999-E2A94D176199}" srcOrd="3" destOrd="0" presId="urn:microsoft.com/office/officeart/2018/2/layout/IconCircleList"/>
    <dgm:cxn modelId="{A32904A5-208E-4732-A5D6-02E731C6E2D9}" type="presParOf" srcId="{FD142334-D44A-4DF2-AC32-2132574FBE6C}" destId="{857AD939-EEA8-4EA3-B1E8-3384E0E18521}" srcOrd="7" destOrd="0" presId="urn:microsoft.com/office/officeart/2018/2/layout/IconCircleList"/>
    <dgm:cxn modelId="{41C9DFD5-B1C5-40FA-85FB-A219FBC596CE}" type="presParOf" srcId="{FD142334-D44A-4DF2-AC32-2132574FBE6C}" destId="{1C10F6E9-6890-4653-92BF-578BBEE35B0E}" srcOrd="8" destOrd="0" presId="urn:microsoft.com/office/officeart/2018/2/layout/IconCircleList"/>
    <dgm:cxn modelId="{8A7DF8D8-E3BB-4B6A-A115-9394EB016441}" type="presParOf" srcId="{1C10F6E9-6890-4653-92BF-578BBEE35B0E}" destId="{106E159D-C12B-4622-A9A4-22B6D71E32EF}" srcOrd="0" destOrd="0" presId="urn:microsoft.com/office/officeart/2018/2/layout/IconCircleList"/>
    <dgm:cxn modelId="{84CFC80B-5957-425A-8310-488C1A5E9198}" type="presParOf" srcId="{1C10F6E9-6890-4653-92BF-578BBEE35B0E}" destId="{0DB2284B-DBC3-4F58-A8CF-992FA981B0F1}" srcOrd="1" destOrd="0" presId="urn:microsoft.com/office/officeart/2018/2/layout/IconCircleList"/>
    <dgm:cxn modelId="{7C2E07D5-5577-4699-8A2E-1AE894D8057B}" type="presParOf" srcId="{1C10F6E9-6890-4653-92BF-578BBEE35B0E}" destId="{29972F2E-020A-40ED-B074-2D5B684855EE}" srcOrd="2" destOrd="0" presId="urn:microsoft.com/office/officeart/2018/2/layout/IconCircleList"/>
    <dgm:cxn modelId="{BAB78806-7653-47CE-AE99-39EA7EBC6A40}" type="presParOf" srcId="{1C10F6E9-6890-4653-92BF-578BBEE35B0E}" destId="{BFF4574C-91AF-4B1D-A5EB-331556F47D0A}" srcOrd="3" destOrd="0" presId="urn:microsoft.com/office/officeart/2018/2/layout/IconCircleList"/>
    <dgm:cxn modelId="{D2D48725-56A3-4D94-AB10-C8739DA24109}" type="presParOf" srcId="{FD142334-D44A-4DF2-AC32-2132574FBE6C}" destId="{C1F48263-FC95-460B-9078-83D05156BBBA}" srcOrd="9" destOrd="0" presId="urn:microsoft.com/office/officeart/2018/2/layout/IconCircleList"/>
    <dgm:cxn modelId="{328A37A7-7839-43B3-AB97-A2C2E7C85314}" type="presParOf" srcId="{FD142334-D44A-4DF2-AC32-2132574FBE6C}" destId="{3E107280-4937-493A-A9F9-A0CD38685FEE}" srcOrd="10" destOrd="0" presId="urn:microsoft.com/office/officeart/2018/2/layout/IconCircleList"/>
    <dgm:cxn modelId="{87F35A06-6CFC-4204-9F0E-9F61A00A6106}" type="presParOf" srcId="{3E107280-4937-493A-A9F9-A0CD38685FEE}" destId="{231701A2-8DA6-4545-A99E-3D77449A09CB}" srcOrd="0" destOrd="0" presId="urn:microsoft.com/office/officeart/2018/2/layout/IconCircleList"/>
    <dgm:cxn modelId="{F7E2F45A-41F9-45B8-A845-DB4D0D89EFF1}" type="presParOf" srcId="{3E107280-4937-493A-A9F9-A0CD38685FEE}" destId="{A2ABFD74-D678-47D9-AF1E-AD8DD0FB7ED8}" srcOrd="1" destOrd="0" presId="urn:microsoft.com/office/officeart/2018/2/layout/IconCircleList"/>
    <dgm:cxn modelId="{E0309B5C-AF34-402E-B610-468C435CA077}" type="presParOf" srcId="{3E107280-4937-493A-A9F9-A0CD38685FEE}" destId="{6A6650F3-0D97-4B12-8DEE-1AF25957820E}" srcOrd="2" destOrd="0" presId="urn:microsoft.com/office/officeart/2018/2/layout/IconCircleList"/>
    <dgm:cxn modelId="{9FBCAD71-CF55-475E-9431-F45684BBE7C6}" type="presParOf" srcId="{3E107280-4937-493A-A9F9-A0CD38685FEE}" destId="{020BAD56-C4AB-4062-A86D-6A9D906B5E5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2556DF-60BB-412F-B49B-28514B6A2803}" type="doc">
      <dgm:prSet loTypeId="urn:microsoft.com/office/officeart/2005/8/layout/chart3" loCatId="relationship" qsTypeId="urn:microsoft.com/office/officeart/2005/8/quickstyle/simple5" qsCatId="simple" csTypeId="urn:microsoft.com/office/officeart/2005/8/colors/accent2_2" csCatId="accent2" phldr="1"/>
      <dgm:spPr/>
      <dgm:t>
        <a:bodyPr/>
        <a:lstStyle/>
        <a:p>
          <a:endParaRPr lang="en-US"/>
        </a:p>
      </dgm:t>
    </dgm:pt>
    <dgm:pt modelId="{5B4507AB-C3B2-4DD4-9D95-E62007EB3AE9}">
      <dgm:prSet custT="1"/>
      <dgm:spPr/>
      <dgm:t>
        <a:bodyPr/>
        <a:lstStyle/>
        <a:p>
          <a:r>
            <a:rPr lang="en-US" sz="1600" b="1" dirty="0">
              <a:solidFill>
                <a:schemeClr val="tx1"/>
              </a:solidFill>
            </a:rPr>
            <a:t>N</a:t>
          </a:r>
          <a:r>
            <a:rPr lang="en-DE" sz="1600" b="1" dirty="0" err="1">
              <a:solidFill>
                <a:schemeClr val="tx1"/>
              </a:solidFill>
            </a:rPr>
            <a:t>ational</a:t>
          </a:r>
          <a:r>
            <a:rPr lang="en-DE" sz="1600" b="1" dirty="0">
              <a:solidFill>
                <a:schemeClr val="tx1"/>
              </a:solidFill>
            </a:rPr>
            <a:t> organizations and </a:t>
          </a:r>
          <a:r>
            <a:rPr lang="en-US" sz="1600" b="1" dirty="0">
              <a:solidFill>
                <a:schemeClr val="tx1"/>
              </a:solidFill>
            </a:rPr>
            <a:t>S</a:t>
          </a:r>
          <a:r>
            <a:rPr lang="en-DE" sz="1600" b="1" dirty="0" err="1">
              <a:solidFill>
                <a:schemeClr val="tx1"/>
              </a:solidFill>
            </a:rPr>
            <a:t>ocial</a:t>
          </a:r>
          <a:r>
            <a:rPr lang="en-DE" sz="1600" b="1" dirty="0">
              <a:solidFill>
                <a:schemeClr val="tx1"/>
              </a:solidFill>
            </a:rPr>
            <a:t> </a:t>
          </a:r>
          <a:r>
            <a:rPr lang="en-US" sz="1600" b="1" dirty="0">
              <a:solidFill>
                <a:schemeClr val="tx1"/>
              </a:solidFill>
            </a:rPr>
            <a:t>F</a:t>
          </a:r>
          <a:r>
            <a:rPr lang="en-DE" sz="1600" b="1" dirty="0">
              <a:solidFill>
                <a:schemeClr val="tx1"/>
              </a:solidFill>
            </a:rPr>
            <a:t>arms</a:t>
          </a:r>
          <a:r>
            <a:rPr lang="en-US" sz="1600" b="1" dirty="0">
              <a:solidFill>
                <a:schemeClr val="tx1"/>
              </a:solidFill>
            </a:rPr>
            <a:t> </a:t>
          </a:r>
          <a:r>
            <a:rPr lang="en-DE" sz="1600" b="1" dirty="0">
              <a:solidFill>
                <a:schemeClr val="tx1"/>
              </a:solidFill>
            </a:rPr>
            <a:t>are working on promoting its development</a:t>
          </a:r>
          <a:endParaRPr lang="en-US" sz="1600" b="1" dirty="0">
            <a:solidFill>
              <a:schemeClr val="tx1"/>
            </a:solidFill>
          </a:endParaRPr>
        </a:p>
      </dgm:t>
    </dgm:pt>
    <dgm:pt modelId="{304A5B93-8101-43BD-A8B2-AC27660081C6}" type="parTrans" cxnId="{A3314C1C-2DD0-459F-9B62-03AEF6F9C012}">
      <dgm:prSet/>
      <dgm:spPr/>
      <dgm:t>
        <a:bodyPr/>
        <a:lstStyle/>
        <a:p>
          <a:endParaRPr lang="en-US"/>
        </a:p>
      </dgm:t>
    </dgm:pt>
    <dgm:pt modelId="{391EAAAB-3FE7-49D5-AEF8-4DF599E80B31}" type="sibTrans" cxnId="{A3314C1C-2DD0-459F-9B62-03AEF6F9C012}">
      <dgm:prSet/>
      <dgm:spPr/>
      <dgm:t>
        <a:bodyPr/>
        <a:lstStyle/>
        <a:p>
          <a:endParaRPr lang="en-US"/>
        </a:p>
      </dgm:t>
    </dgm:pt>
    <dgm:pt modelId="{9F2DB29C-E7B9-47EA-A568-62143B642E6B}">
      <dgm:prSet custT="1"/>
      <dgm:spPr/>
      <dgm:t>
        <a:bodyPr/>
        <a:lstStyle/>
        <a:p>
          <a:r>
            <a:rPr lang="en-US" sz="1800" b="1" dirty="0">
              <a:solidFill>
                <a:schemeClr val="tx1"/>
              </a:solidFill>
            </a:rPr>
            <a:t>Most common target groups: people with disabilities and elderly people </a:t>
          </a:r>
        </a:p>
      </dgm:t>
    </dgm:pt>
    <dgm:pt modelId="{F1667DA2-D213-403A-9193-34F316891051}" type="parTrans" cxnId="{3C7368F9-7D84-43EE-A01D-1D2CF936D9DF}">
      <dgm:prSet/>
      <dgm:spPr/>
      <dgm:t>
        <a:bodyPr/>
        <a:lstStyle/>
        <a:p>
          <a:endParaRPr lang="en-US"/>
        </a:p>
      </dgm:t>
    </dgm:pt>
    <dgm:pt modelId="{6737F616-0C1A-41A3-8DCB-675DFC7E4A8C}" type="sibTrans" cxnId="{3C7368F9-7D84-43EE-A01D-1D2CF936D9DF}">
      <dgm:prSet/>
      <dgm:spPr/>
      <dgm:t>
        <a:bodyPr/>
        <a:lstStyle/>
        <a:p>
          <a:endParaRPr lang="en-US"/>
        </a:p>
      </dgm:t>
    </dgm:pt>
    <dgm:pt modelId="{7B28DAEE-BDAC-4FEF-BB2A-D221B44E1172}">
      <dgm:prSet custT="1"/>
      <dgm:spPr/>
      <dgm:t>
        <a:bodyPr/>
        <a:lstStyle/>
        <a:p>
          <a:r>
            <a:rPr lang="en-US" sz="1800" b="1" dirty="0">
              <a:solidFill>
                <a:schemeClr val="tx1"/>
              </a:solidFill>
            </a:rPr>
            <a:t>Educational farms are widespread in all countries</a:t>
          </a:r>
        </a:p>
      </dgm:t>
    </dgm:pt>
    <dgm:pt modelId="{DF0564C5-E028-4A86-B03E-FD1CB0BEE44D}" type="parTrans" cxnId="{363294A9-E50F-400F-903C-772C4961AAC5}">
      <dgm:prSet/>
      <dgm:spPr/>
      <dgm:t>
        <a:bodyPr/>
        <a:lstStyle/>
        <a:p>
          <a:endParaRPr lang="en-US"/>
        </a:p>
      </dgm:t>
    </dgm:pt>
    <dgm:pt modelId="{8AAD43A0-6E37-4DCF-8EAD-19B2EC191397}" type="sibTrans" cxnId="{363294A9-E50F-400F-903C-772C4961AAC5}">
      <dgm:prSet/>
      <dgm:spPr/>
      <dgm:t>
        <a:bodyPr/>
        <a:lstStyle/>
        <a:p>
          <a:endParaRPr lang="en-US"/>
        </a:p>
      </dgm:t>
    </dgm:pt>
    <dgm:pt modelId="{3BA0C031-DF6F-4DB8-8AF3-FFB36D5CBAF1}" type="pres">
      <dgm:prSet presAssocID="{7A2556DF-60BB-412F-B49B-28514B6A2803}" presName="compositeShape" presStyleCnt="0">
        <dgm:presLayoutVars>
          <dgm:chMax val="7"/>
          <dgm:dir/>
          <dgm:resizeHandles val="exact"/>
        </dgm:presLayoutVars>
      </dgm:prSet>
      <dgm:spPr/>
    </dgm:pt>
    <dgm:pt modelId="{AD18CE0A-19F4-4318-8C18-CF579B44866D}" type="pres">
      <dgm:prSet presAssocID="{7A2556DF-60BB-412F-B49B-28514B6A2803}" presName="wedge1" presStyleLbl="node1" presStyleIdx="0" presStyleCnt="3"/>
      <dgm:spPr/>
    </dgm:pt>
    <dgm:pt modelId="{E9301120-75C7-4D35-9A88-0E2151DAF522}" type="pres">
      <dgm:prSet presAssocID="{7A2556DF-60BB-412F-B49B-28514B6A2803}" presName="wedge1Tx" presStyleLbl="node1" presStyleIdx="0" presStyleCnt="3">
        <dgm:presLayoutVars>
          <dgm:chMax val="0"/>
          <dgm:chPref val="0"/>
          <dgm:bulletEnabled val="1"/>
        </dgm:presLayoutVars>
      </dgm:prSet>
      <dgm:spPr/>
    </dgm:pt>
    <dgm:pt modelId="{9851BAEC-5A97-47B2-AA48-9AA00A4C4501}" type="pres">
      <dgm:prSet presAssocID="{7A2556DF-60BB-412F-B49B-28514B6A2803}" presName="wedge2" presStyleLbl="node1" presStyleIdx="1" presStyleCnt="3" custLinFactNeighborX="2577" custLinFactNeighborY="1303"/>
      <dgm:spPr/>
    </dgm:pt>
    <dgm:pt modelId="{C9B59170-D9F1-45BF-9C3B-161AC01CD1D1}" type="pres">
      <dgm:prSet presAssocID="{7A2556DF-60BB-412F-B49B-28514B6A2803}" presName="wedge2Tx" presStyleLbl="node1" presStyleIdx="1" presStyleCnt="3">
        <dgm:presLayoutVars>
          <dgm:chMax val="0"/>
          <dgm:chPref val="0"/>
          <dgm:bulletEnabled val="1"/>
        </dgm:presLayoutVars>
      </dgm:prSet>
      <dgm:spPr/>
    </dgm:pt>
    <dgm:pt modelId="{99068616-8B13-434C-96AB-53F0AA0CA634}" type="pres">
      <dgm:prSet presAssocID="{7A2556DF-60BB-412F-B49B-28514B6A2803}" presName="wedge3" presStyleLbl="node1" presStyleIdx="2" presStyleCnt="3"/>
      <dgm:spPr/>
    </dgm:pt>
    <dgm:pt modelId="{936B05AB-4EB4-45EC-BC21-E008E24917C9}" type="pres">
      <dgm:prSet presAssocID="{7A2556DF-60BB-412F-B49B-28514B6A2803}" presName="wedge3Tx" presStyleLbl="node1" presStyleIdx="2" presStyleCnt="3">
        <dgm:presLayoutVars>
          <dgm:chMax val="0"/>
          <dgm:chPref val="0"/>
          <dgm:bulletEnabled val="1"/>
        </dgm:presLayoutVars>
      </dgm:prSet>
      <dgm:spPr/>
    </dgm:pt>
  </dgm:ptLst>
  <dgm:cxnLst>
    <dgm:cxn modelId="{5DDE1408-0C29-4763-B48B-6F8899DD3EA5}" type="presOf" srcId="{5B4507AB-C3B2-4DD4-9D95-E62007EB3AE9}" destId="{AD18CE0A-19F4-4318-8C18-CF579B44866D}" srcOrd="0" destOrd="0" presId="urn:microsoft.com/office/officeart/2005/8/layout/chart3"/>
    <dgm:cxn modelId="{3B5C8812-DA56-4506-A200-FF6BC58C8E2A}" type="presOf" srcId="{7B28DAEE-BDAC-4FEF-BB2A-D221B44E1172}" destId="{936B05AB-4EB4-45EC-BC21-E008E24917C9}" srcOrd="1" destOrd="0" presId="urn:microsoft.com/office/officeart/2005/8/layout/chart3"/>
    <dgm:cxn modelId="{A3314C1C-2DD0-459F-9B62-03AEF6F9C012}" srcId="{7A2556DF-60BB-412F-B49B-28514B6A2803}" destId="{5B4507AB-C3B2-4DD4-9D95-E62007EB3AE9}" srcOrd="0" destOrd="0" parTransId="{304A5B93-8101-43BD-A8B2-AC27660081C6}" sibTransId="{391EAAAB-3FE7-49D5-AEF8-4DF599E80B31}"/>
    <dgm:cxn modelId="{7D5CB06A-B98E-4256-B3B4-38CCBFF2C0B2}" type="presOf" srcId="{9F2DB29C-E7B9-47EA-A568-62143B642E6B}" destId="{9851BAEC-5A97-47B2-AA48-9AA00A4C4501}" srcOrd="0" destOrd="0" presId="urn:microsoft.com/office/officeart/2005/8/layout/chart3"/>
    <dgm:cxn modelId="{9DB73A8D-BDEE-4BF0-8225-BA979CBAC379}" type="presOf" srcId="{5B4507AB-C3B2-4DD4-9D95-E62007EB3AE9}" destId="{E9301120-75C7-4D35-9A88-0E2151DAF522}" srcOrd="1" destOrd="0" presId="urn:microsoft.com/office/officeart/2005/8/layout/chart3"/>
    <dgm:cxn modelId="{2A83B29A-2E9B-4AB0-8386-AF2A449D5731}" type="presOf" srcId="{7B28DAEE-BDAC-4FEF-BB2A-D221B44E1172}" destId="{99068616-8B13-434C-96AB-53F0AA0CA634}" srcOrd="0" destOrd="0" presId="urn:microsoft.com/office/officeart/2005/8/layout/chart3"/>
    <dgm:cxn modelId="{363294A9-E50F-400F-903C-772C4961AAC5}" srcId="{7A2556DF-60BB-412F-B49B-28514B6A2803}" destId="{7B28DAEE-BDAC-4FEF-BB2A-D221B44E1172}" srcOrd="2" destOrd="0" parTransId="{DF0564C5-E028-4A86-B03E-FD1CB0BEE44D}" sibTransId="{8AAD43A0-6E37-4DCF-8EAD-19B2EC191397}"/>
    <dgm:cxn modelId="{7A75C9C5-7D01-44F3-8AF4-7E0FA17640A1}" type="presOf" srcId="{7A2556DF-60BB-412F-B49B-28514B6A2803}" destId="{3BA0C031-DF6F-4DB8-8AF3-FFB36D5CBAF1}" srcOrd="0" destOrd="0" presId="urn:microsoft.com/office/officeart/2005/8/layout/chart3"/>
    <dgm:cxn modelId="{9F84B9EF-37D7-478A-AB19-7080BE5199C2}" type="presOf" srcId="{9F2DB29C-E7B9-47EA-A568-62143B642E6B}" destId="{C9B59170-D9F1-45BF-9C3B-161AC01CD1D1}" srcOrd="1" destOrd="0" presId="urn:microsoft.com/office/officeart/2005/8/layout/chart3"/>
    <dgm:cxn modelId="{3C7368F9-7D84-43EE-A01D-1D2CF936D9DF}" srcId="{7A2556DF-60BB-412F-B49B-28514B6A2803}" destId="{9F2DB29C-E7B9-47EA-A568-62143B642E6B}" srcOrd="1" destOrd="0" parTransId="{F1667DA2-D213-403A-9193-34F316891051}" sibTransId="{6737F616-0C1A-41A3-8DCB-675DFC7E4A8C}"/>
    <dgm:cxn modelId="{44DF068C-0077-4B79-B3D1-F29EFD3C11C1}" type="presParOf" srcId="{3BA0C031-DF6F-4DB8-8AF3-FFB36D5CBAF1}" destId="{AD18CE0A-19F4-4318-8C18-CF579B44866D}" srcOrd="0" destOrd="0" presId="urn:microsoft.com/office/officeart/2005/8/layout/chart3"/>
    <dgm:cxn modelId="{98D1AD5F-4047-4BB7-BCDB-9E879E8528CF}" type="presParOf" srcId="{3BA0C031-DF6F-4DB8-8AF3-FFB36D5CBAF1}" destId="{E9301120-75C7-4D35-9A88-0E2151DAF522}" srcOrd="1" destOrd="0" presId="urn:microsoft.com/office/officeart/2005/8/layout/chart3"/>
    <dgm:cxn modelId="{F1201B36-FD1B-4466-A4CC-32F08A4113B0}" type="presParOf" srcId="{3BA0C031-DF6F-4DB8-8AF3-FFB36D5CBAF1}" destId="{9851BAEC-5A97-47B2-AA48-9AA00A4C4501}" srcOrd="2" destOrd="0" presId="urn:microsoft.com/office/officeart/2005/8/layout/chart3"/>
    <dgm:cxn modelId="{6B585599-49FE-4F48-961E-DC5C64EEFA75}" type="presParOf" srcId="{3BA0C031-DF6F-4DB8-8AF3-FFB36D5CBAF1}" destId="{C9B59170-D9F1-45BF-9C3B-161AC01CD1D1}" srcOrd="3" destOrd="0" presId="urn:microsoft.com/office/officeart/2005/8/layout/chart3"/>
    <dgm:cxn modelId="{3C47D3B1-8D84-40A9-9B7E-CC08A71162B1}" type="presParOf" srcId="{3BA0C031-DF6F-4DB8-8AF3-FFB36D5CBAF1}" destId="{99068616-8B13-434C-96AB-53F0AA0CA634}" srcOrd="4" destOrd="0" presId="urn:microsoft.com/office/officeart/2005/8/layout/chart3"/>
    <dgm:cxn modelId="{5DACAE11-3BA8-4615-BB78-1377FCFD14FD}" type="presParOf" srcId="{3BA0C031-DF6F-4DB8-8AF3-FFB36D5CBAF1}" destId="{936B05AB-4EB4-45EC-BC21-E008E24917C9}"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FC7EF3-4D51-4AFA-B7D6-641C504AF3E2}" type="doc">
      <dgm:prSet loTypeId="urn:microsoft.com/office/officeart/2005/8/layout/cycle8" loCatId="cycle" qsTypeId="urn:microsoft.com/office/officeart/2005/8/quickstyle/simple4" qsCatId="simple" csTypeId="urn:microsoft.com/office/officeart/2005/8/colors/accent2_2" csCatId="accent2" phldr="1"/>
      <dgm:spPr/>
      <dgm:t>
        <a:bodyPr/>
        <a:lstStyle/>
        <a:p>
          <a:endParaRPr lang="en-US"/>
        </a:p>
      </dgm:t>
    </dgm:pt>
    <dgm:pt modelId="{411F4A25-164F-4D5A-AFF9-CC053ED7CF7E}">
      <dgm:prSet/>
      <dgm:spPr/>
      <dgm:t>
        <a:bodyPr/>
        <a:lstStyle/>
        <a:p>
          <a:r>
            <a:rPr lang="en-US" dirty="0">
              <a:solidFill>
                <a:schemeClr val="tx1"/>
              </a:solidFill>
            </a:rPr>
            <a:t>Political support</a:t>
          </a:r>
        </a:p>
      </dgm:t>
    </dgm:pt>
    <dgm:pt modelId="{27ACD708-D8CC-4802-861E-118ABC28EC65}" type="parTrans" cxnId="{A775A4F8-E38A-4026-8B82-56520A87A886}">
      <dgm:prSet/>
      <dgm:spPr/>
      <dgm:t>
        <a:bodyPr/>
        <a:lstStyle/>
        <a:p>
          <a:endParaRPr lang="en-US"/>
        </a:p>
      </dgm:t>
    </dgm:pt>
    <dgm:pt modelId="{484C107F-F3D7-4010-8E4A-18A08BBA8A51}" type="sibTrans" cxnId="{A775A4F8-E38A-4026-8B82-56520A87A886}">
      <dgm:prSet/>
      <dgm:spPr/>
      <dgm:t>
        <a:bodyPr/>
        <a:lstStyle/>
        <a:p>
          <a:endParaRPr lang="en-US"/>
        </a:p>
      </dgm:t>
    </dgm:pt>
    <dgm:pt modelId="{EE343634-DD34-4302-A82B-6C982858B339}">
      <dgm:prSet/>
      <dgm:spPr/>
      <dgm:t>
        <a:bodyPr/>
        <a:lstStyle/>
        <a:p>
          <a:r>
            <a:rPr lang="en-US" dirty="0">
              <a:solidFill>
                <a:schemeClr val="tx1"/>
              </a:solidFill>
            </a:rPr>
            <a:t>Supporting national associations of Social Farms</a:t>
          </a:r>
        </a:p>
      </dgm:t>
    </dgm:pt>
    <dgm:pt modelId="{45A144ED-067D-41B9-B719-0F772E1FCB26}" type="parTrans" cxnId="{6AF3EE41-0A1D-4F04-80BF-1AB1067C4F0B}">
      <dgm:prSet/>
      <dgm:spPr/>
      <dgm:t>
        <a:bodyPr/>
        <a:lstStyle/>
        <a:p>
          <a:endParaRPr lang="en-US"/>
        </a:p>
      </dgm:t>
    </dgm:pt>
    <dgm:pt modelId="{399C8E60-D5D8-4102-BB9F-8F3CE613119D}" type="sibTrans" cxnId="{6AF3EE41-0A1D-4F04-80BF-1AB1067C4F0B}">
      <dgm:prSet/>
      <dgm:spPr/>
      <dgm:t>
        <a:bodyPr/>
        <a:lstStyle/>
        <a:p>
          <a:endParaRPr lang="en-US"/>
        </a:p>
      </dgm:t>
    </dgm:pt>
    <dgm:pt modelId="{B3628164-9B77-4DE3-BCE9-75B8A9C0D9F3}">
      <dgm:prSet/>
      <dgm:spPr/>
      <dgm:t>
        <a:bodyPr/>
        <a:lstStyle/>
        <a:p>
          <a:r>
            <a:rPr lang="en-US" dirty="0">
              <a:solidFill>
                <a:schemeClr val="tx1"/>
              </a:solidFill>
            </a:rPr>
            <a:t>Transfer of knowledge between countries</a:t>
          </a:r>
        </a:p>
      </dgm:t>
    </dgm:pt>
    <dgm:pt modelId="{A61962AE-D74C-4224-AF50-45F404DF2E38}" type="parTrans" cxnId="{8EC99C17-8BD6-426E-8692-DE05CBD87790}">
      <dgm:prSet/>
      <dgm:spPr/>
      <dgm:t>
        <a:bodyPr/>
        <a:lstStyle/>
        <a:p>
          <a:endParaRPr lang="en-US"/>
        </a:p>
      </dgm:t>
    </dgm:pt>
    <dgm:pt modelId="{0EE9C440-3E47-42AF-AC9F-FE2B076A53AE}" type="sibTrans" cxnId="{8EC99C17-8BD6-426E-8692-DE05CBD87790}">
      <dgm:prSet/>
      <dgm:spPr/>
      <dgm:t>
        <a:bodyPr/>
        <a:lstStyle/>
        <a:p>
          <a:endParaRPr lang="en-US"/>
        </a:p>
      </dgm:t>
    </dgm:pt>
    <dgm:pt modelId="{9A8441D9-7FE1-4436-AC98-3A28CAF9DB14}" type="pres">
      <dgm:prSet presAssocID="{F0FC7EF3-4D51-4AFA-B7D6-641C504AF3E2}" presName="compositeShape" presStyleCnt="0">
        <dgm:presLayoutVars>
          <dgm:chMax val="7"/>
          <dgm:dir/>
          <dgm:resizeHandles val="exact"/>
        </dgm:presLayoutVars>
      </dgm:prSet>
      <dgm:spPr/>
    </dgm:pt>
    <dgm:pt modelId="{30DB7007-DC5E-4CA1-9FF3-24E1449381A9}" type="pres">
      <dgm:prSet presAssocID="{F0FC7EF3-4D51-4AFA-B7D6-641C504AF3E2}" presName="wedge1" presStyleLbl="node1" presStyleIdx="0" presStyleCnt="3"/>
      <dgm:spPr/>
    </dgm:pt>
    <dgm:pt modelId="{65436ABD-84A1-4712-9E3F-10D6268C35E4}" type="pres">
      <dgm:prSet presAssocID="{F0FC7EF3-4D51-4AFA-B7D6-641C504AF3E2}" presName="dummy1a" presStyleCnt="0"/>
      <dgm:spPr/>
    </dgm:pt>
    <dgm:pt modelId="{BDA0FC64-3313-4EB1-80F8-BBC2D5FF5225}" type="pres">
      <dgm:prSet presAssocID="{F0FC7EF3-4D51-4AFA-B7D6-641C504AF3E2}" presName="dummy1b" presStyleCnt="0"/>
      <dgm:spPr/>
    </dgm:pt>
    <dgm:pt modelId="{97B5E617-2861-4980-B79E-7C778ACBECFF}" type="pres">
      <dgm:prSet presAssocID="{F0FC7EF3-4D51-4AFA-B7D6-641C504AF3E2}" presName="wedge1Tx" presStyleLbl="node1" presStyleIdx="0" presStyleCnt="3">
        <dgm:presLayoutVars>
          <dgm:chMax val="0"/>
          <dgm:chPref val="0"/>
          <dgm:bulletEnabled val="1"/>
        </dgm:presLayoutVars>
      </dgm:prSet>
      <dgm:spPr/>
    </dgm:pt>
    <dgm:pt modelId="{9F56263C-5B82-492C-8072-FA004E7D4A6E}" type="pres">
      <dgm:prSet presAssocID="{F0FC7EF3-4D51-4AFA-B7D6-641C504AF3E2}" presName="wedge2" presStyleLbl="node1" presStyleIdx="1" presStyleCnt="3" custLinFactNeighborX="0" custLinFactNeighborY="1107"/>
      <dgm:spPr/>
    </dgm:pt>
    <dgm:pt modelId="{1F93D314-14DB-46E0-B35A-32273E0A6EC2}" type="pres">
      <dgm:prSet presAssocID="{F0FC7EF3-4D51-4AFA-B7D6-641C504AF3E2}" presName="dummy2a" presStyleCnt="0"/>
      <dgm:spPr/>
    </dgm:pt>
    <dgm:pt modelId="{CE90493F-D85B-44ED-959D-9923ED08BC91}" type="pres">
      <dgm:prSet presAssocID="{F0FC7EF3-4D51-4AFA-B7D6-641C504AF3E2}" presName="dummy2b" presStyleCnt="0"/>
      <dgm:spPr/>
    </dgm:pt>
    <dgm:pt modelId="{73235060-A1BC-44A5-ACB9-48AB545C73AE}" type="pres">
      <dgm:prSet presAssocID="{F0FC7EF3-4D51-4AFA-B7D6-641C504AF3E2}" presName="wedge2Tx" presStyleLbl="node1" presStyleIdx="1" presStyleCnt="3">
        <dgm:presLayoutVars>
          <dgm:chMax val="0"/>
          <dgm:chPref val="0"/>
          <dgm:bulletEnabled val="1"/>
        </dgm:presLayoutVars>
      </dgm:prSet>
      <dgm:spPr/>
    </dgm:pt>
    <dgm:pt modelId="{97597948-818D-43B9-A265-E534F2BB8EC3}" type="pres">
      <dgm:prSet presAssocID="{F0FC7EF3-4D51-4AFA-B7D6-641C504AF3E2}" presName="wedge3" presStyleLbl="node1" presStyleIdx="2" presStyleCnt="3"/>
      <dgm:spPr/>
    </dgm:pt>
    <dgm:pt modelId="{23E54428-13AC-4F09-B371-766ED2D3AF97}" type="pres">
      <dgm:prSet presAssocID="{F0FC7EF3-4D51-4AFA-B7D6-641C504AF3E2}" presName="dummy3a" presStyleCnt="0"/>
      <dgm:spPr/>
    </dgm:pt>
    <dgm:pt modelId="{18654712-5894-48DA-A417-414A650FF3FD}" type="pres">
      <dgm:prSet presAssocID="{F0FC7EF3-4D51-4AFA-B7D6-641C504AF3E2}" presName="dummy3b" presStyleCnt="0"/>
      <dgm:spPr/>
    </dgm:pt>
    <dgm:pt modelId="{BE3CF604-AF53-4B6B-BAE8-69FB2A336C7C}" type="pres">
      <dgm:prSet presAssocID="{F0FC7EF3-4D51-4AFA-B7D6-641C504AF3E2}" presName="wedge3Tx" presStyleLbl="node1" presStyleIdx="2" presStyleCnt="3">
        <dgm:presLayoutVars>
          <dgm:chMax val="0"/>
          <dgm:chPref val="0"/>
          <dgm:bulletEnabled val="1"/>
        </dgm:presLayoutVars>
      </dgm:prSet>
      <dgm:spPr/>
    </dgm:pt>
    <dgm:pt modelId="{F394182C-7675-4EB5-AEE0-DE8335D4FF5C}" type="pres">
      <dgm:prSet presAssocID="{484C107F-F3D7-4010-8E4A-18A08BBA8A51}" presName="arrowWedge1" presStyleLbl="fgSibTrans2D1" presStyleIdx="0" presStyleCnt="3"/>
      <dgm:spPr/>
    </dgm:pt>
    <dgm:pt modelId="{4E21061F-C086-4DB3-AE2A-16B001B081D5}" type="pres">
      <dgm:prSet presAssocID="{399C8E60-D5D8-4102-BB9F-8F3CE613119D}" presName="arrowWedge2" presStyleLbl="fgSibTrans2D1" presStyleIdx="1" presStyleCnt="3"/>
      <dgm:spPr/>
    </dgm:pt>
    <dgm:pt modelId="{65C526B8-6425-46E6-AA76-DA7FC0ED56C6}" type="pres">
      <dgm:prSet presAssocID="{0EE9C440-3E47-42AF-AC9F-FE2B076A53AE}" presName="arrowWedge3" presStyleLbl="fgSibTrans2D1" presStyleIdx="2" presStyleCnt="3"/>
      <dgm:spPr/>
    </dgm:pt>
  </dgm:ptLst>
  <dgm:cxnLst>
    <dgm:cxn modelId="{260B460F-3769-40ED-BC08-AE0224767DE0}" type="presOf" srcId="{EE343634-DD34-4302-A82B-6C982858B339}" destId="{73235060-A1BC-44A5-ACB9-48AB545C73AE}" srcOrd="1" destOrd="0" presId="urn:microsoft.com/office/officeart/2005/8/layout/cycle8"/>
    <dgm:cxn modelId="{8EC99C17-8BD6-426E-8692-DE05CBD87790}" srcId="{F0FC7EF3-4D51-4AFA-B7D6-641C504AF3E2}" destId="{B3628164-9B77-4DE3-BCE9-75B8A9C0D9F3}" srcOrd="2" destOrd="0" parTransId="{A61962AE-D74C-4224-AF50-45F404DF2E38}" sibTransId="{0EE9C440-3E47-42AF-AC9F-FE2B076A53AE}"/>
    <dgm:cxn modelId="{6AF3EE41-0A1D-4F04-80BF-1AB1067C4F0B}" srcId="{F0FC7EF3-4D51-4AFA-B7D6-641C504AF3E2}" destId="{EE343634-DD34-4302-A82B-6C982858B339}" srcOrd="1" destOrd="0" parTransId="{45A144ED-067D-41B9-B719-0F772E1FCB26}" sibTransId="{399C8E60-D5D8-4102-BB9F-8F3CE613119D}"/>
    <dgm:cxn modelId="{79D45958-5564-4A79-B186-65ABD1651A7B}" type="presOf" srcId="{F0FC7EF3-4D51-4AFA-B7D6-641C504AF3E2}" destId="{9A8441D9-7FE1-4436-AC98-3A28CAF9DB14}" srcOrd="0" destOrd="0" presId="urn:microsoft.com/office/officeart/2005/8/layout/cycle8"/>
    <dgm:cxn modelId="{0E42BB91-0DE7-4C5E-AE3F-3530CACD3332}" type="presOf" srcId="{B3628164-9B77-4DE3-BCE9-75B8A9C0D9F3}" destId="{BE3CF604-AF53-4B6B-BAE8-69FB2A336C7C}" srcOrd="1" destOrd="0" presId="urn:microsoft.com/office/officeart/2005/8/layout/cycle8"/>
    <dgm:cxn modelId="{096F2AB1-8713-4A90-B7E5-E9A9D619E51C}" type="presOf" srcId="{411F4A25-164F-4D5A-AFF9-CC053ED7CF7E}" destId="{30DB7007-DC5E-4CA1-9FF3-24E1449381A9}" srcOrd="0" destOrd="0" presId="urn:microsoft.com/office/officeart/2005/8/layout/cycle8"/>
    <dgm:cxn modelId="{CA7E38B7-983E-4625-88BA-2A135EB9D06B}" type="presOf" srcId="{411F4A25-164F-4D5A-AFF9-CC053ED7CF7E}" destId="{97B5E617-2861-4980-B79E-7C778ACBECFF}" srcOrd="1" destOrd="0" presId="urn:microsoft.com/office/officeart/2005/8/layout/cycle8"/>
    <dgm:cxn modelId="{AC21B3C8-5605-4CF3-9124-1999C8D32C37}" type="presOf" srcId="{B3628164-9B77-4DE3-BCE9-75B8A9C0D9F3}" destId="{97597948-818D-43B9-A265-E534F2BB8EC3}" srcOrd="0" destOrd="0" presId="urn:microsoft.com/office/officeart/2005/8/layout/cycle8"/>
    <dgm:cxn modelId="{0980BBF7-7ED9-4A14-AD7A-ECA42E9DC6C5}" type="presOf" srcId="{EE343634-DD34-4302-A82B-6C982858B339}" destId="{9F56263C-5B82-492C-8072-FA004E7D4A6E}" srcOrd="0" destOrd="0" presId="urn:microsoft.com/office/officeart/2005/8/layout/cycle8"/>
    <dgm:cxn modelId="{A775A4F8-E38A-4026-8B82-56520A87A886}" srcId="{F0FC7EF3-4D51-4AFA-B7D6-641C504AF3E2}" destId="{411F4A25-164F-4D5A-AFF9-CC053ED7CF7E}" srcOrd="0" destOrd="0" parTransId="{27ACD708-D8CC-4802-861E-118ABC28EC65}" sibTransId="{484C107F-F3D7-4010-8E4A-18A08BBA8A51}"/>
    <dgm:cxn modelId="{DBE5665C-6D7B-4B89-82EC-62D18AFF3220}" type="presParOf" srcId="{9A8441D9-7FE1-4436-AC98-3A28CAF9DB14}" destId="{30DB7007-DC5E-4CA1-9FF3-24E1449381A9}" srcOrd="0" destOrd="0" presId="urn:microsoft.com/office/officeart/2005/8/layout/cycle8"/>
    <dgm:cxn modelId="{D308CD44-9825-4C10-A2B3-9BC5FA5DB1E8}" type="presParOf" srcId="{9A8441D9-7FE1-4436-AC98-3A28CAF9DB14}" destId="{65436ABD-84A1-4712-9E3F-10D6268C35E4}" srcOrd="1" destOrd="0" presId="urn:microsoft.com/office/officeart/2005/8/layout/cycle8"/>
    <dgm:cxn modelId="{D5925629-A1CE-4AF0-AFB5-3F0A3C889AD4}" type="presParOf" srcId="{9A8441D9-7FE1-4436-AC98-3A28CAF9DB14}" destId="{BDA0FC64-3313-4EB1-80F8-BBC2D5FF5225}" srcOrd="2" destOrd="0" presId="urn:microsoft.com/office/officeart/2005/8/layout/cycle8"/>
    <dgm:cxn modelId="{60EB9906-0F04-43AA-BF4F-A9844FCBCAE8}" type="presParOf" srcId="{9A8441D9-7FE1-4436-AC98-3A28CAF9DB14}" destId="{97B5E617-2861-4980-B79E-7C778ACBECFF}" srcOrd="3" destOrd="0" presId="urn:microsoft.com/office/officeart/2005/8/layout/cycle8"/>
    <dgm:cxn modelId="{787828B4-176B-4E95-847D-01C327343EC0}" type="presParOf" srcId="{9A8441D9-7FE1-4436-AC98-3A28CAF9DB14}" destId="{9F56263C-5B82-492C-8072-FA004E7D4A6E}" srcOrd="4" destOrd="0" presId="urn:microsoft.com/office/officeart/2005/8/layout/cycle8"/>
    <dgm:cxn modelId="{1923A679-ED8C-487E-89D3-E876119DBE8F}" type="presParOf" srcId="{9A8441D9-7FE1-4436-AC98-3A28CAF9DB14}" destId="{1F93D314-14DB-46E0-B35A-32273E0A6EC2}" srcOrd="5" destOrd="0" presId="urn:microsoft.com/office/officeart/2005/8/layout/cycle8"/>
    <dgm:cxn modelId="{F55EE88F-E12A-4988-AD38-C10F104BCB93}" type="presParOf" srcId="{9A8441D9-7FE1-4436-AC98-3A28CAF9DB14}" destId="{CE90493F-D85B-44ED-959D-9923ED08BC91}" srcOrd="6" destOrd="0" presId="urn:microsoft.com/office/officeart/2005/8/layout/cycle8"/>
    <dgm:cxn modelId="{606BB81E-5849-41D8-A385-E3E6E2B5B155}" type="presParOf" srcId="{9A8441D9-7FE1-4436-AC98-3A28CAF9DB14}" destId="{73235060-A1BC-44A5-ACB9-48AB545C73AE}" srcOrd="7" destOrd="0" presId="urn:microsoft.com/office/officeart/2005/8/layout/cycle8"/>
    <dgm:cxn modelId="{BD330B71-A576-45AB-9FFC-C05BAC2E3BAE}" type="presParOf" srcId="{9A8441D9-7FE1-4436-AC98-3A28CAF9DB14}" destId="{97597948-818D-43B9-A265-E534F2BB8EC3}" srcOrd="8" destOrd="0" presId="urn:microsoft.com/office/officeart/2005/8/layout/cycle8"/>
    <dgm:cxn modelId="{68CFDCC2-96C0-406B-8B22-7DF96F042B56}" type="presParOf" srcId="{9A8441D9-7FE1-4436-AC98-3A28CAF9DB14}" destId="{23E54428-13AC-4F09-B371-766ED2D3AF97}" srcOrd="9" destOrd="0" presId="urn:microsoft.com/office/officeart/2005/8/layout/cycle8"/>
    <dgm:cxn modelId="{94117093-F3C2-417A-9313-48FBC62C07AF}" type="presParOf" srcId="{9A8441D9-7FE1-4436-AC98-3A28CAF9DB14}" destId="{18654712-5894-48DA-A417-414A650FF3FD}" srcOrd="10" destOrd="0" presId="urn:microsoft.com/office/officeart/2005/8/layout/cycle8"/>
    <dgm:cxn modelId="{424D81BC-8BAC-49AC-A236-344B02DA94A1}" type="presParOf" srcId="{9A8441D9-7FE1-4436-AC98-3A28CAF9DB14}" destId="{BE3CF604-AF53-4B6B-BAE8-69FB2A336C7C}" srcOrd="11" destOrd="0" presId="urn:microsoft.com/office/officeart/2005/8/layout/cycle8"/>
    <dgm:cxn modelId="{3864BA63-D4E0-4B9C-B592-8BCC121177FF}" type="presParOf" srcId="{9A8441D9-7FE1-4436-AC98-3A28CAF9DB14}" destId="{F394182C-7675-4EB5-AEE0-DE8335D4FF5C}" srcOrd="12" destOrd="0" presId="urn:microsoft.com/office/officeart/2005/8/layout/cycle8"/>
    <dgm:cxn modelId="{E965E31C-77B7-445A-A291-4A2920DF0FEE}" type="presParOf" srcId="{9A8441D9-7FE1-4436-AC98-3A28CAF9DB14}" destId="{4E21061F-C086-4DB3-AE2A-16B001B081D5}" srcOrd="13" destOrd="0" presId="urn:microsoft.com/office/officeart/2005/8/layout/cycle8"/>
    <dgm:cxn modelId="{5CC20B24-E02D-4E53-BB76-5339F9613B86}" type="presParOf" srcId="{9A8441D9-7FE1-4436-AC98-3A28CAF9DB14}" destId="{65C526B8-6425-46E6-AA76-DA7FC0ED56C6}"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6C1C6-A9CB-41F2-9C5F-C236186F2821}">
      <dsp:nvSpPr>
        <dsp:cNvPr id="0" name=""/>
        <dsp:cNvSpPr/>
      </dsp:nvSpPr>
      <dsp:spPr>
        <a:xfrm>
          <a:off x="0" y="73220"/>
          <a:ext cx="4785330" cy="1484730"/>
        </a:xfrm>
        <a:prstGeom prst="roundRect">
          <a:avLst/>
        </a:prstGeom>
        <a:solidFill>
          <a:srgbClr val="76B8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To provide facts about the reality of Social Farming across Europe</a:t>
          </a:r>
        </a:p>
      </dsp:txBody>
      <dsp:txXfrm>
        <a:off x="72479" y="145699"/>
        <a:ext cx="4640372" cy="1339772"/>
      </dsp:txXfrm>
    </dsp:sp>
    <dsp:sp modelId="{332D2FB5-7EE5-4AFB-8191-042D8E8E84B1}">
      <dsp:nvSpPr>
        <dsp:cNvPr id="0" name=""/>
        <dsp:cNvSpPr/>
      </dsp:nvSpPr>
      <dsp:spPr>
        <a:xfrm>
          <a:off x="0" y="1635710"/>
          <a:ext cx="4785330" cy="1484730"/>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To present examples related to challenges in social and health systems in the countries</a:t>
          </a:r>
        </a:p>
      </dsp:txBody>
      <dsp:txXfrm>
        <a:off x="72479" y="1708189"/>
        <a:ext cx="4640372" cy="1339772"/>
      </dsp:txXfrm>
    </dsp:sp>
    <dsp:sp modelId="{A7521548-496A-42A0-965E-30AAF8CB3D2C}">
      <dsp:nvSpPr>
        <dsp:cNvPr id="0" name=""/>
        <dsp:cNvSpPr/>
      </dsp:nvSpPr>
      <dsp:spPr>
        <a:xfrm>
          <a:off x="0" y="3198200"/>
          <a:ext cx="4785330" cy="148473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Social Farming development in the different countries involved in the SWEDA project </a:t>
          </a:r>
        </a:p>
      </dsp:txBody>
      <dsp:txXfrm>
        <a:off x="72479" y="3270679"/>
        <a:ext cx="4640372" cy="13397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6C9DE-4454-4193-B037-230FAEAB0B80}">
      <dsp:nvSpPr>
        <dsp:cNvPr id="0" name=""/>
        <dsp:cNvSpPr/>
      </dsp:nvSpPr>
      <dsp:spPr>
        <a:xfrm>
          <a:off x="675175" y="266608"/>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A55E2A-FF6A-4116-8755-D5AA3140C70E}">
      <dsp:nvSpPr>
        <dsp:cNvPr id="0" name=""/>
        <dsp:cNvSpPr/>
      </dsp:nvSpPr>
      <dsp:spPr>
        <a:xfrm>
          <a:off x="909780" y="538521"/>
          <a:ext cx="540533" cy="54053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E5FAFA-68C4-4512-8679-739BC3B31331}">
      <dsp:nvSpPr>
        <dsp:cNvPr id="0" name=""/>
        <dsp:cNvSpPr/>
      </dsp:nvSpPr>
      <dsp:spPr>
        <a:xfrm>
          <a:off x="1845719" y="285657"/>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Recalling and remembering facts about the reality of Social Farming across Europe</a:t>
          </a:r>
          <a:endParaRPr lang="en-DE" sz="1400" kern="1200" dirty="0"/>
        </a:p>
      </dsp:txBody>
      <dsp:txXfrm>
        <a:off x="1845719" y="285657"/>
        <a:ext cx="2196751" cy="931955"/>
      </dsp:txXfrm>
    </dsp:sp>
    <dsp:sp modelId="{71AFDF52-2DE8-4B8D-A162-63C811F60387}">
      <dsp:nvSpPr>
        <dsp:cNvPr id="0" name=""/>
        <dsp:cNvSpPr/>
      </dsp:nvSpPr>
      <dsp:spPr>
        <a:xfrm>
          <a:off x="4367547" y="323755"/>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241017-BD2C-47FC-9462-F0ACA22244EC}">
      <dsp:nvSpPr>
        <dsp:cNvPr id="0" name=""/>
        <dsp:cNvSpPr/>
      </dsp:nvSpPr>
      <dsp:spPr>
        <a:xfrm>
          <a:off x="4563256" y="519467"/>
          <a:ext cx="540533" cy="54053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A8220E-3CA8-4244-950C-BF332202A69F}">
      <dsp:nvSpPr>
        <dsp:cNvPr id="0" name=""/>
        <dsp:cNvSpPr/>
      </dsp:nvSpPr>
      <dsp:spPr>
        <a:xfrm>
          <a:off x="5537851" y="266608"/>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Transfer of basic knowledge on concrete examples </a:t>
          </a:r>
          <a:endParaRPr lang="en-DE" sz="1400" kern="1200" dirty="0"/>
        </a:p>
      </dsp:txBody>
      <dsp:txXfrm>
        <a:off x="5537851" y="266608"/>
        <a:ext cx="2196751" cy="931955"/>
      </dsp:txXfrm>
    </dsp:sp>
    <dsp:sp modelId="{D36DEA26-5C66-4CA3-AE07-4ED1A9CB0792}">
      <dsp:nvSpPr>
        <dsp:cNvPr id="0" name=""/>
        <dsp:cNvSpPr/>
      </dsp:nvSpPr>
      <dsp:spPr>
        <a:xfrm>
          <a:off x="675175" y="1492033"/>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0534F4-C1C6-449F-825A-E24A7D464586}">
      <dsp:nvSpPr>
        <dsp:cNvPr id="0" name=""/>
        <dsp:cNvSpPr/>
      </dsp:nvSpPr>
      <dsp:spPr>
        <a:xfrm>
          <a:off x="871678" y="1687739"/>
          <a:ext cx="540533" cy="54053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F06D81-283E-48C2-98A1-FA91E1D0EEFE}">
      <dsp:nvSpPr>
        <dsp:cNvPr id="0" name=""/>
        <dsp:cNvSpPr/>
      </dsp:nvSpPr>
      <dsp:spPr>
        <a:xfrm>
          <a:off x="1807627" y="1492033"/>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Assessing structures on social farms </a:t>
          </a:r>
          <a:endParaRPr lang="en-DE" sz="1400" kern="1200" dirty="0"/>
        </a:p>
      </dsp:txBody>
      <dsp:txXfrm>
        <a:off x="1807627" y="1492033"/>
        <a:ext cx="2196751" cy="931955"/>
      </dsp:txXfrm>
    </dsp:sp>
    <dsp:sp modelId="{B3DF5192-F3AA-4827-B140-B7B3CD20107E}">
      <dsp:nvSpPr>
        <dsp:cNvPr id="0" name=""/>
        <dsp:cNvSpPr/>
      </dsp:nvSpPr>
      <dsp:spPr>
        <a:xfrm>
          <a:off x="4405645" y="1492033"/>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79A2E4-7A93-4E3A-BC2F-99DDD4165E32}">
      <dsp:nvSpPr>
        <dsp:cNvPr id="0" name=""/>
        <dsp:cNvSpPr/>
      </dsp:nvSpPr>
      <dsp:spPr>
        <a:xfrm>
          <a:off x="4601359" y="1687739"/>
          <a:ext cx="540533" cy="54053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58017-3791-4BCB-8999-E2A94D176199}">
      <dsp:nvSpPr>
        <dsp:cNvPr id="0" name=""/>
        <dsp:cNvSpPr/>
      </dsp:nvSpPr>
      <dsp:spPr>
        <a:xfrm>
          <a:off x="5505559" y="1492033"/>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Comparing different work sequences on farms and applying them to the special needs of people being integrated</a:t>
          </a:r>
          <a:endParaRPr lang="en-DE" sz="1400" kern="1200" dirty="0"/>
        </a:p>
      </dsp:txBody>
      <dsp:txXfrm>
        <a:off x="5505559" y="1492033"/>
        <a:ext cx="2196751" cy="931955"/>
      </dsp:txXfrm>
    </dsp:sp>
    <dsp:sp modelId="{106E159D-C12B-4622-A9A4-22B6D71E32EF}">
      <dsp:nvSpPr>
        <dsp:cNvPr id="0" name=""/>
        <dsp:cNvSpPr/>
      </dsp:nvSpPr>
      <dsp:spPr>
        <a:xfrm>
          <a:off x="675175" y="2784466"/>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B2284B-DBC3-4F58-A8CF-992FA981B0F1}">
      <dsp:nvSpPr>
        <dsp:cNvPr id="0" name=""/>
        <dsp:cNvSpPr/>
      </dsp:nvSpPr>
      <dsp:spPr>
        <a:xfrm>
          <a:off x="884381" y="3056382"/>
          <a:ext cx="540533" cy="54053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4574C-91AF-4B1D-A5EB-331556F47D0A}">
      <dsp:nvSpPr>
        <dsp:cNvPr id="0" name=""/>
        <dsp:cNvSpPr/>
      </dsp:nvSpPr>
      <dsp:spPr>
        <a:xfrm>
          <a:off x="1756816" y="2776181"/>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Analyzing and comparing farms and places in relation to their work and environment (kind of activities, buildings, distance to a city, surrounding environment,…) to appraise if they are suited for special target groups</a:t>
          </a:r>
          <a:endParaRPr lang="en-DE" sz="1400" kern="1200" dirty="0"/>
        </a:p>
      </dsp:txBody>
      <dsp:txXfrm>
        <a:off x="1756816" y="2776181"/>
        <a:ext cx="2196751" cy="931955"/>
      </dsp:txXfrm>
    </dsp:sp>
    <dsp:sp modelId="{231701A2-8DA6-4545-A99E-3D77449A09CB}">
      <dsp:nvSpPr>
        <dsp:cNvPr id="0" name=""/>
        <dsp:cNvSpPr/>
      </dsp:nvSpPr>
      <dsp:spPr>
        <a:xfrm>
          <a:off x="4405645" y="2957297"/>
          <a:ext cx="931955" cy="93195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ABFD74-D678-47D9-AF1E-AD8DD0FB7ED8}">
      <dsp:nvSpPr>
        <dsp:cNvPr id="0" name=""/>
        <dsp:cNvSpPr/>
      </dsp:nvSpPr>
      <dsp:spPr>
        <a:xfrm>
          <a:off x="4601359" y="3127635"/>
          <a:ext cx="540533" cy="54053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0BAD56-C4AB-4062-A86D-6A9D906B5E51}">
      <dsp:nvSpPr>
        <dsp:cNvPr id="0" name=""/>
        <dsp:cNvSpPr/>
      </dsp:nvSpPr>
      <dsp:spPr>
        <a:xfrm>
          <a:off x="5518805" y="2949571"/>
          <a:ext cx="2196751" cy="931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Classifying differences among Social Farming approaches across Europe related to challenges in social and health systems in the countries</a:t>
          </a:r>
          <a:endParaRPr lang="en-DE" sz="1400" kern="1200" dirty="0"/>
        </a:p>
      </dsp:txBody>
      <dsp:txXfrm>
        <a:off x="5518805" y="2949571"/>
        <a:ext cx="2196751" cy="9319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8CE0A-19F4-4318-8C18-CF579B44866D}">
      <dsp:nvSpPr>
        <dsp:cNvPr id="0" name=""/>
        <dsp:cNvSpPr/>
      </dsp:nvSpPr>
      <dsp:spPr>
        <a:xfrm>
          <a:off x="2568080" y="338058"/>
          <a:ext cx="4206948" cy="4206948"/>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N</a:t>
          </a:r>
          <a:r>
            <a:rPr lang="en-DE" sz="1600" b="1" kern="1200" dirty="0" err="1">
              <a:solidFill>
                <a:schemeClr val="tx1"/>
              </a:solidFill>
            </a:rPr>
            <a:t>ational</a:t>
          </a:r>
          <a:r>
            <a:rPr lang="en-DE" sz="1600" b="1" kern="1200" dirty="0">
              <a:solidFill>
                <a:schemeClr val="tx1"/>
              </a:solidFill>
            </a:rPr>
            <a:t> organizations and </a:t>
          </a:r>
          <a:r>
            <a:rPr lang="en-US" sz="1600" b="1" kern="1200" dirty="0">
              <a:solidFill>
                <a:schemeClr val="tx1"/>
              </a:solidFill>
            </a:rPr>
            <a:t>S</a:t>
          </a:r>
          <a:r>
            <a:rPr lang="en-DE" sz="1600" b="1" kern="1200" dirty="0" err="1">
              <a:solidFill>
                <a:schemeClr val="tx1"/>
              </a:solidFill>
            </a:rPr>
            <a:t>ocial</a:t>
          </a:r>
          <a:r>
            <a:rPr lang="en-DE" sz="1600" b="1" kern="1200" dirty="0">
              <a:solidFill>
                <a:schemeClr val="tx1"/>
              </a:solidFill>
            </a:rPr>
            <a:t> </a:t>
          </a:r>
          <a:r>
            <a:rPr lang="en-US" sz="1600" b="1" kern="1200" dirty="0">
              <a:solidFill>
                <a:schemeClr val="tx1"/>
              </a:solidFill>
            </a:rPr>
            <a:t>F</a:t>
          </a:r>
          <a:r>
            <a:rPr lang="en-DE" sz="1600" b="1" kern="1200" dirty="0">
              <a:solidFill>
                <a:schemeClr val="tx1"/>
              </a:solidFill>
            </a:rPr>
            <a:t>arms</a:t>
          </a:r>
          <a:r>
            <a:rPr lang="en-US" sz="1600" b="1" kern="1200" dirty="0">
              <a:solidFill>
                <a:schemeClr val="tx1"/>
              </a:solidFill>
            </a:rPr>
            <a:t> </a:t>
          </a:r>
          <a:r>
            <a:rPr lang="en-DE" sz="1600" b="1" kern="1200" dirty="0">
              <a:solidFill>
                <a:schemeClr val="tx1"/>
              </a:solidFill>
            </a:rPr>
            <a:t>are working on promoting its development</a:t>
          </a:r>
          <a:endParaRPr lang="en-US" sz="1600" b="1" kern="1200" dirty="0">
            <a:solidFill>
              <a:schemeClr val="tx1"/>
            </a:solidFill>
          </a:endParaRPr>
        </a:p>
      </dsp:txBody>
      <dsp:txXfrm>
        <a:off x="4855358" y="1114340"/>
        <a:ext cx="1427357" cy="1402316"/>
      </dsp:txXfrm>
    </dsp:sp>
    <dsp:sp modelId="{9851BAEC-5A97-47B2-AA48-9AA00A4C4501}">
      <dsp:nvSpPr>
        <dsp:cNvPr id="0" name=""/>
        <dsp:cNvSpPr/>
      </dsp:nvSpPr>
      <dsp:spPr>
        <a:xfrm>
          <a:off x="2459635" y="518081"/>
          <a:ext cx="4206948" cy="4206948"/>
        </a:xfrm>
        <a:prstGeom prst="pie">
          <a:avLst>
            <a:gd name="adj1" fmla="val 1800000"/>
            <a:gd name="adj2" fmla="val 90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Most common target groups: people with disabilities and elderly people </a:t>
          </a:r>
        </a:p>
      </dsp:txBody>
      <dsp:txXfrm>
        <a:off x="3611537" y="3172465"/>
        <a:ext cx="1903143" cy="1302150"/>
      </dsp:txXfrm>
    </dsp:sp>
    <dsp:sp modelId="{99068616-8B13-434C-96AB-53F0AA0CA634}">
      <dsp:nvSpPr>
        <dsp:cNvPr id="0" name=""/>
        <dsp:cNvSpPr/>
      </dsp:nvSpPr>
      <dsp:spPr>
        <a:xfrm>
          <a:off x="2351222" y="463265"/>
          <a:ext cx="4206948" cy="4206948"/>
        </a:xfrm>
        <a:prstGeom prst="pie">
          <a:avLst>
            <a:gd name="adj1" fmla="val 90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Educational farms are widespread in all countries</a:t>
          </a:r>
        </a:p>
      </dsp:txBody>
      <dsp:txXfrm>
        <a:off x="2801966" y="1289630"/>
        <a:ext cx="1427357" cy="1402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B7007-DC5E-4CA1-9FF3-24E1449381A9}">
      <dsp:nvSpPr>
        <dsp:cNvPr id="0" name=""/>
        <dsp:cNvSpPr/>
      </dsp:nvSpPr>
      <dsp:spPr>
        <a:xfrm>
          <a:off x="2566531" y="316923"/>
          <a:ext cx="4095630" cy="4095630"/>
        </a:xfrm>
        <a:prstGeom prst="pie">
          <a:avLst>
            <a:gd name="adj1" fmla="val 16200000"/>
            <a:gd name="adj2" fmla="val 1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Political support</a:t>
          </a:r>
        </a:p>
      </dsp:txBody>
      <dsp:txXfrm>
        <a:off x="4725025" y="1184807"/>
        <a:ext cx="1462725" cy="1218937"/>
      </dsp:txXfrm>
    </dsp:sp>
    <dsp:sp modelId="{9F56263C-5B82-492C-8072-FA004E7D4A6E}">
      <dsp:nvSpPr>
        <dsp:cNvPr id="0" name=""/>
        <dsp:cNvSpPr/>
      </dsp:nvSpPr>
      <dsp:spPr>
        <a:xfrm>
          <a:off x="2482180" y="508534"/>
          <a:ext cx="4095630" cy="4095630"/>
        </a:xfrm>
        <a:prstGeom prst="pie">
          <a:avLst>
            <a:gd name="adj1" fmla="val 1800000"/>
            <a:gd name="adj2" fmla="val 90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Supporting national associations of Social Farms</a:t>
          </a:r>
        </a:p>
      </dsp:txBody>
      <dsp:txXfrm>
        <a:off x="3457331" y="3165818"/>
        <a:ext cx="2194087" cy="1072665"/>
      </dsp:txXfrm>
    </dsp:sp>
    <dsp:sp modelId="{97597948-818D-43B9-A265-E534F2BB8EC3}">
      <dsp:nvSpPr>
        <dsp:cNvPr id="0" name=""/>
        <dsp:cNvSpPr/>
      </dsp:nvSpPr>
      <dsp:spPr>
        <a:xfrm>
          <a:off x="2397830" y="316923"/>
          <a:ext cx="4095630" cy="4095630"/>
        </a:xfrm>
        <a:prstGeom prst="pie">
          <a:avLst>
            <a:gd name="adj1" fmla="val 90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rPr>
            <a:t>Transfer of knowledge between countries</a:t>
          </a:r>
        </a:p>
      </dsp:txBody>
      <dsp:txXfrm>
        <a:off x="2872240" y="1184807"/>
        <a:ext cx="1462725" cy="1218937"/>
      </dsp:txXfrm>
    </dsp:sp>
    <dsp:sp modelId="{F394182C-7675-4EB5-AEE0-DE8335D4FF5C}">
      <dsp:nvSpPr>
        <dsp:cNvPr id="0" name=""/>
        <dsp:cNvSpPr/>
      </dsp:nvSpPr>
      <dsp:spPr>
        <a:xfrm>
          <a:off x="2313330" y="63384"/>
          <a:ext cx="4602708" cy="4602708"/>
        </a:xfrm>
        <a:prstGeom prst="circularArrow">
          <a:avLst>
            <a:gd name="adj1" fmla="val 5085"/>
            <a:gd name="adj2" fmla="val 327528"/>
            <a:gd name="adj3" fmla="val 1472472"/>
            <a:gd name="adj4" fmla="val 16199432"/>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E21061F-C086-4DB3-AE2A-16B001B081D5}">
      <dsp:nvSpPr>
        <dsp:cNvPr id="0" name=""/>
        <dsp:cNvSpPr/>
      </dsp:nvSpPr>
      <dsp:spPr>
        <a:xfrm>
          <a:off x="2228641" y="254736"/>
          <a:ext cx="4602708" cy="4602708"/>
        </a:xfrm>
        <a:prstGeom prst="circularArrow">
          <a:avLst>
            <a:gd name="adj1" fmla="val 5085"/>
            <a:gd name="adj2" fmla="val 327528"/>
            <a:gd name="adj3" fmla="val 8671970"/>
            <a:gd name="adj4" fmla="val 1800502"/>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65C526B8-6425-46E6-AA76-DA7FC0ED56C6}">
      <dsp:nvSpPr>
        <dsp:cNvPr id="0" name=""/>
        <dsp:cNvSpPr/>
      </dsp:nvSpPr>
      <dsp:spPr>
        <a:xfrm>
          <a:off x="2143953" y="63384"/>
          <a:ext cx="4602708" cy="4602708"/>
        </a:xfrm>
        <a:prstGeom prst="circularArrow">
          <a:avLst>
            <a:gd name="adj1" fmla="val 5085"/>
            <a:gd name="adj2" fmla="val 327528"/>
            <a:gd name="adj3" fmla="val 15873039"/>
            <a:gd name="adj4" fmla="val 9000000"/>
            <a:gd name="adj5" fmla="val 5932"/>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AA261-44B4-4E80-A1A3-9BFBCCCEEB9A}" type="datetimeFigureOut">
              <a:rPr lang="en-DE" smtClean="0"/>
              <a:t>04/12/2021</a:t>
            </a:fld>
            <a:endParaRPr lang="en-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459ED-19C6-4F5D-929C-07FDFD1689A2}" type="slidenum">
              <a:rPr lang="en-DE" smtClean="0"/>
              <a:t>‹Nr.›</a:t>
            </a:fld>
            <a:endParaRPr lang="en-DE"/>
          </a:p>
        </p:txBody>
      </p:sp>
    </p:spTree>
    <p:extLst>
      <p:ext uri="{BB962C8B-B14F-4D97-AF65-F5344CB8AC3E}">
        <p14:creationId xmlns:p14="http://schemas.microsoft.com/office/powerpoint/2010/main" val="1001256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a:t>
            </a:fld>
            <a:endParaRPr lang="en-DE"/>
          </a:p>
        </p:txBody>
      </p:sp>
    </p:spTree>
    <p:extLst>
      <p:ext uri="{BB962C8B-B14F-4D97-AF65-F5344CB8AC3E}">
        <p14:creationId xmlns:p14="http://schemas.microsoft.com/office/powerpoint/2010/main" val="2289377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17</a:t>
            </a:fld>
            <a:endParaRPr lang="en-DE"/>
          </a:p>
        </p:txBody>
      </p:sp>
    </p:spTree>
    <p:extLst>
      <p:ext uri="{BB962C8B-B14F-4D97-AF65-F5344CB8AC3E}">
        <p14:creationId xmlns:p14="http://schemas.microsoft.com/office/powerpoint/2010/main" val="161716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19</a:t>
            </a:fld>
            <a:endParaRPr lang="en-DE"/>
          </a:p>
        </p:txBody>
      </p:sp>
    </p:spTree>
    <p:extLst>
      <p:ext uri="{BB962C8B-B14F-4D97-AF65-F5344CB8AC3E}">
        <p14:creationId xmlns:p14="http://schemas.microsoft.com/office/powerpoint/2010/main" val="133636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20</a:t>
            </a:fld>
            <a:endParaRPr lang="en-DE"/>
          </a:p>
        </p:txBody>
      </p:sp>
    </p:spTree>
    <p:extLst>
      <p:ext uri="{BB962C8B-B14F-4D97-AF65-F5344CB8AC3E}">
        <p14:creationId xmlns:p14="http://schemas.microsoft.com/office/powerpoint/2010/main" val="58555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sz="1800" kern="1200" dirty="0">
              <a:solidFill>
                <a:srgbClr val="76B82A"/>
              </a:solidFill>
              <a:latin typeface="+mn-lt"/>
              <a:ea typeface="+mn-ea"/>
              <a:cs typeface="+mn-cs"/>
            </a:endParaRPr>
          </a:p>
        </p:txBody>
      </p:sp>
      <p:sp>
        <p:nvSpPr>
          <p:cNvPr id="4" name="Foliennummernplatzhalter 3"/>
          <p:cNvSpPr>
            <a:spLocks noGrp="1"/>
          </p:cNvSpPr>
          <p:nvPr>
            <p:ph type="sldNum" sz="quarter" idx="5"/>
          </p:nvPr>
        </p:nvSpPr>
        <p:spPr/>
        <p:txBody>
          <a:bodyPr/>
          <a:lstStyle/>
          <a:p>
            <a:fld id="{AED459ED-19C6-4F5D-929C-07FDFD1689A2}" type="slidenum">
              <a:rPr lang="en-DE" smtClean="0"/>
              <a:t>23</a:t>
            </a:fld>
            <a:endParaRPr lang="en-DE"/>
          </a:p>
        </p:txBody>
      </p:sp>
    </p:spTree>
    <p:extLst>
      <p:ext uri="{BB962C8B-B14F-4D97-AF65-F5344CB8AC3E}">
        <p14:creationId xmlns:p14="http://schemas.microsoft.com/office/powerpoint/2010/main" val="3862100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In </a:t>
            </a:r>
            <a:r>
              <a:rPr lang="en-US" dirty="0" err="1"/>
              <a:t>besprechung</a:t>
            </a:r>
            <a:r>
              <a:rPr lang="en-US" dirty="0"/>
              <a:t> </a:t>
            </a:r>
            <a:r>
              <a:rPr lang="en-US" dirty="0" err="1"/>
              <a:t>sagen</a:t>
            </a:r>
            <a:r>
              <a:rPr lang="en-US" dirty="0"/>
              <a:t> was man </a:t>
            </a:r>
            <a:r>
              <a:rPr lang="en-US" dirty="0" err="1"/>
              <a:t>dort</a:t>
            </a:r>
            <a:r>
              <a:rPr lang="en-US" dirty="0"/>
              <a:t> </a:t>
            </a:r>
            <a:r>
              <a:rPr lang="en-US" dirty="0" err="1"/>
              <a:t>findet</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24</a:t>
            </a:fld>
            <a:endParaRPr lang="en-DE"/>
          </a:p>
        </p:txBody>
      </p:sp>
    </p:spTree>
    <p:extLst>
      <p:ext uri="{BB962C8B-B14F-4D97-AF65-F5344CB8AC3E}">
        <p14:creationId xmlns:p14="http://schemas.microsoft.com/office/powerpoint/2010/main" val="4037659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26</a:t>
            </a:fld>
            <a:endParaRPr lang="en-DE"/>
          </a:p>
        </p:txBody>
      </p:sp>
    </p:spTree>
    <p:extLst>
      <p:ext uri="{BB962C8B-B14F-4D97-AF65-F5344CB8AC3E}">
        <p14:creationId xmlns:p14="http://schemas.microsoft.com/office/powerpoint/2010/main" val="279808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AWBZ is a Dutch health care law that provides a general insurance for specific target groups</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27</a:t>
            </a:fld>
            <a:endParaRPr lang="en-DE"/>
          </a:p>
        </p:txBody>
      </p:sp>
    </p:spTree>
    <p:extLst>
      <p:ext uri="{BB962C8B-B14F-4D97-AF65-F5344CB8AC3E}">
        <p14:creationId xmlns:p14="http://schemas.microsoft.com/office/powerpoint/2010/main" val="106067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28</a:t>
            </a:fld>
            <a:endParaRPr lang="en-DE"/>
          </a:p>
        </p:txBody>
      </p:sp>
    </p:spTree>
    <p:extLst>
      <p:ext uri="{BB962C8B-B14F-4D97-AF65-F5344CB8AC3E}">
        <p14:creationId xmlns:p14="http://schemas.microsoft.com/office/powerpoint/2010/main" val="1777781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29</a:t>
            </a:fld>
            <a:endParaRPr lang="en-DE"/>
          </a:p>
        </p:txBody>
      </p:sp>
    </p:spTree>
    <p:extLst>
      <p:ext uri="{BB962C8B-B14F-4D97-AF65-F5344CB8AC3E}">
        <p14:creationId xmlns:p14="http://schemas.microsoft.com/office/powerpoint/2010/main" val="3191404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Many organic farms</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31</a:t>
            </a:fld>
            <a:endParaRPr lang="en-DE"/>
          </a:p>
        </p:txBody>
      </p:sp>
    </p:spTree>
    <p:extLst>
      <p:ext uri="{BB962C8B-B14F-4D97-AF65-F5344CB8AC3E}">
        <p14:creationId xmlns:p14="http://schemas.microsoft.com/office/powerpoint/2010/main" val="62271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Einfach</a:t>
            </a:r>
            <a:r>
              <a:rPr lang="en-US" dirty="0"/>
              <a:t> </a:t>
            </a:r>
            <a:r>
              <a:rPr lang="en-US" dirty="0" err="1"/>
              <a:t>noch</a:t>
            </a:r>
            <a:r>
              <a:rPr lang="en-US" dirty="0"/>
              <a:t> </a:t>
            </a:r>
            <a:r>
              <a:rPr lang="en-US" dirty="0" err="1"/>
              <a:t>mehr</a:t>
            </a:r>
            <a:r>
              <a:rPr lang="en-US" dirty="0"/>
              <a:t> </a:t>
            </a:r>
            <a:r>
              <a:rPr lang="en-US" dirty="0" err="1"/>
              <a:t>dazu</a:t>
            </a:r>
            <a:r>
              <a:rPr lang="en-US" dirty="0"/>
              <a:t> </a:t>
            </a:r>
            <a:r>
              <a:rPr lang="en-US" dirty="0" err="1"/>
              <a:t>sagen</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2</a:t>
            </a:fld>
            <a:endParaRPr lang="en-DE"/>
          </a:p>
        </p:txBody>
      </p:sp>
    </p:spTree>
    <p:extLst>
      <p:ext uri="{BB962C8B-B14F-4D97-AF65-F5344CB8AC3E}">
        <p14:creationId xmlns:p14="http://schemas.microsoft.com/office/powerpoint/2010/main" val="30327915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Scandal in 1970: </a:t>
            </a:r>
            <a:r>
              <a:rPr lang="en-US" sz="1200" b="0" i="0" u="none" strike="noStrike" baseline="0" dirty="0">
                <a:latin typeface="Calibri" panose="020F0502020204030204" pitchFamily="34" charset="0"/>
              </a:rPr>
              <a:t>people with mental disabilities were forced to live and work on farms under inhumane conditions;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Calibri" panose="020F0502020204030204" pitchFamily="34" charset="0"/>
              </a:rPr>
              <a:t>these were external workplaces of a psychiatric clinic, a cheap alternative,</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32</a:t>
            </a:fld>
            <a:endParaRPr lang="en-DE"/>
          </a:p>
        </p:txBody>
      </p:sp>
    </p:spTree>
    <p:extLst>
      <p:ext uri="{BB962C8B-B14F-4D97-AF65-F5344CB8AC3E}">
        <p14:creationId xmlns:p14="http://schemas.microsoft.com/office/powerpoint/2010/main" val="316210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baseline="0" dirty="0">
              <a:latin typeface="Calibri" panose="020F0502020204030204" pitchFamily="34" charset="0"/>
            </a:endParaRP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33</a:t>
            </a:fld>
            <a:endParaRPr lang="en-DE"/>
          </a:p>
        </p:txBody>
      </p:sp>
    </p:spTree>
    <p:extLst>
      <p:ext uri="{BB962C8B-B14F-4D97-AF65-F5344CB8AC3E}">
        <p14:creationId xmlns:p14="http://schemas.microsoft.com/office/powerpoint/2010/main" val="1211585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ED459ED-19C6-4F5D-929C-07FDFD1689A2}" type="slidenum">
              <a:rPr lang="en-DE" smtClean="0"/>
              <a:t>34</a:t>
            </a:fld>
            <a:endParaRPr lang="en-DE"/>
          </a:p>
        </p:txBody>
      </p:sp>
    </p:spTree>
    <p:extLst>
      <p:ext uri="{BB962C8B-B14F-4D97-AF65-F5344CB8AC3E}">
        <p14:creationId xmlns:p14="http://schemas.microsoft.com/office/powerpoint/2010/main" val="1155123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quellen</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35</a:t>
            </a:fld>
            <a:endParaRPr lang="en-DE"/>
          </a:p>
        </p:txBody>
      </p:sp>
    </p:spTree>
    <p:extLst>
      <p:ext uri="{BB962C8B-B14F-4D97-AF65-F5344CB8AC3E}">
        <p14:creationId xmlns:p14="http://schemas.microsoft.com/office/powerpoint/2010/main" val="4047026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36</a:t>
            </a:fld>
            <a:endParaRPr lang="en-DE"/>
          </a:p>
        </p:txBody>
      </p:sp>
    </p:spTree>
    <p:extLst>
      <p:ext uri="{BB962C8B-B14F-4D97-AF65-F5344CB8AC3E}">
        <p14:creationId xmlns:p14="http://schemas.microsoft.com/office/powerpoint/2010/main" val="615935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Journal GREEN CARE: published four times a year</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37</a:t>
            </a:fld>
            <a:endParaRPr lang="en-DE"/>
          </a:p>
        </p:txBody>
      </p:sp>
    </p:spTree>
    <p:extLst>
      <p:ext uri="{BB962C8B-B14F-4D97-AF65-F5344CB8AC3E}">
        <p14:creationId xmlns:p14="http://schemas.microsoft.com/office/powerpoint/2010/main" val="314402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Big political involvement: Together with the national network, a national green care strategy was created in 2014. It includes the cooperation with social services and the involvement of NGOs. It also promotes the scientifically aspect of social farming.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Financial support</a:t>
            </a:r>
            <a:r>
              <a:rPr lang="en-US" dirty="0"/>
              <a:t>: However, the study of WIESINGER et al. (2013) figured out that only 17,3 % of the people who participated in the study receive funding or financial support. Educational farms receive payments from either the schools themselves or from the federation of schools (HAUBENHOFER, </a:t>
            </a:r>
            <a:r>
              <a:rPr lang="en-US" dirty="0" err="1"/>
              <a:t>intvw</a:t>
            </a:r>
            <a:r>
              <a:rPr lang="en-US" dirty="0"/>
              <a:t>.).</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38</a:t>
            </a:fld>
            <a:endParaRPr lang="en-DE"/>
          </a:p>
        </p:txBody>
      </p:sp>
    </p:spTree>
    <p:extLst>
      <p:ext uri="{BB962C8B-B14F-4D97-AF65-F5344CB8AC3E}">
        <p14:creationId xmlns:p14="http://schemas.microsoft.com/office/powerpoint/2010/main" val="251702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800" b="0" i="0" u="none" strike="noStrike" baseline="0" dirty="0">
                <a:latin typeface="Calibri" panose="020F0502020204030204" pitchFamily="34" charset="0"/>
              </a:rPr>
              <a:t>The University College for agrarian and environmental pedagogy offers a </a:t>
            </a:r>
            <a:r>
              <a:rPr lang="en-US" sz="1800" b="1" i="0" u="none" strike="noStrike" baseline="0" dirty="0">
                <a:latin typeface="Calibri" panose="020F0502020204030204" pitchFamily="34" charset="0"/>
              </a:rPr>
              <a:t>master study program </a:t>
            </a:r>
            <a:r>
              <a:rPr lang="en-US" sz="1800" b="0" i="0" u="none" strike="noStrike" baseline="0" dirty="0">
                <a:latin typeface="Calibri" panose="020F0502020204030204" pitchFamily="34" charset="0"/>
              </a:rPr>
              <a:t>since 2012 and also a course for academic experts in </a:t>
            </a:r>
            <a:r>
              <a:rPr lang="en-US" sz="1800" b="1" i="0" u="none" strike="noStrike" baseline="0" dirty="0">
                <a:latin typeface="Calibri" panose="020F0502020204030204" pitchFamily="34" charset="0"/>
              </a:rPr>
              <a:t>gardening therapy</a:t>
            </a:r>
            <a:r>
              <a:rPr lang="en-US" sz="1800" b="0" i="0" u="none" strike="noStrike" baseline="0" dirty="0">
                <a:latin typeface="Calibri" panose="020F0502020204030204" pitchFamily="34" charset="0"/>
              </a:rPr>
              <a:t>. </a:t>
            </a:r>
          </a:p>
          <a:p>
            <a:pPr algn="l"/>
            <a:r>
              <a:rPr lang="en-US" sz="1800" b="0" i="0" u="none" strike="noStrike" baseline="0" dirty="0">
                <a:latin typeface="Calibri" panose="020F0502020204030204" pitchFamily="34" charset="0"/>
              </a:rPr>
              <a:t>(HAUBENHOFER 2017).</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39</a:t>
            </a:fld>
            <a:endParaRPr lang="en-DE"/>
          </a:p>
        </p:txBody>
      </p:sp>
    </p:spTree>
    <p:extLst>
      <p:ext uri="{BB962C8B-B14F-4D97-AF65-F5344CB8AC3E}">
        <p14:creationId xmlns:p14="http://schemas.microsoft.com/office/powerpoint/2010/main" val="934704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a:p>
            <a:pPr marL="171450" indent="-171450">
              <a:buFont typeface="Arial" panose="020B0604020202020204" pitchFamily="34" charset="0"/>
              <a:buChar char="•"/>
            </a:pPr>
            <a:r>
              <a:rPr lang="en-US" sz="1200" dirty="0">
                <a:effectLst/>
              </a:rPr>
              <a:t>certification for agricultural and forestry companies that offer products and services in the field of education, health or social affairs with certain quality standards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This Certification defines business, organizational, legal and social standards that must be met by the companies and employees and are regularly evaluated and audited by an accredited certification body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rPr>
              <a:t>The aim is to ensure the quality of social services on agricultural and forestry enterprises, to recognize and support social service providers and to establish Green Care as part of diversification in agriculture and forestry, in addition to direct marketing and tourism </a:t>
            </a:r>
          </a:p>
          <a:p>
            <a:pPr marL="171450" indent="-171450">
              <a:buFont typeface="Arial" panose="020B0604020202020204" pitchFamily="34" charset="0"/>
              <a:buChar char="•"/>
            </a:pPr>
            <a:endParaRPr lang="en-US" dirty="0"/>
          </a:p>
          <a:p>
            <a:r>
              <a:rPr lang="en-US" dirty="0"/>
              <a:t>´where people thrive´</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40</a:t>
            </a:fld>
            <a:endParaRPr lang="en-DE"/>
          </a:p>
        </p:txBody>
      </p:sp>
    </p:spTree>
    <p:extLst>
      <p:ext uri="{BB962C8B-B14F-4D97-AF65-F5344CB8AC3E}">
        <p14:creationId xmlns:p14="http://schemas.microsoft.com/office/powerpoint/2010/main" val="31465647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Austria </a:t>
            </a:r>
            <a:r>
              <a:rPr lang="en-US" dirty="0" err="1"/>
              <a:t>ausbildungs</a:t>
            </a:r>
            <a:r>
              <a:rPr lang="en-US" dirty="0"/>
              <a:t> websites </a:t>
            </a:r>
            <a:r>
              <a:rPr lang="en-US" dirty="0" err="1"/>
              <a:t>siehe</a:t>
            </a:r>
            <a:r>
              <a:rPr lang="en-US" dirty="0"/>
              <a:t> </a:t>
            </a:r>
            <a:r>
              <a:rPr lang="en-US" dirty="0" err="1"/>
              <a:t>vorherige</a:t>
            </a:r>
            <a:r>
              <a:rPr lang="en-US" dirty="0"/>
              <a:t> folie, </a:t>
            </a:r>
          </a:p>
          <a:p>
            <a:r>
              <a:rPr lang="en-US" dirty="0"/>
              <a:t>Green care Austria, you find there farms in Austria, news, handbooks, information about training possibilities and many other things</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41</a:t>
            </a:fld>
            <a:endParaRPr lang="en-DE"/>
          </a:p>
        </p:txBody>
      </p:sp>
    </p:spTree>
    <p:extLst>
      <p:ext uri="{BB962C8B-B14F-4D97-AF65-F5344CB8AC3E}">
        <p14:creationId xmlns:p14="http://schemas.microsoft.com/office/powerpoint/2010/main" val="166532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a:t>
            </a:fld>
            <a:endParaRPr lang="en-DE"/>
          </a:p>
        </p:txBody>
      </p:sp>
    </p:spTree>
    <p:extLst>
      <p:ext uri="{BB962C8B-B14F-4D97-AF65-F5344CB8AC3E}">
        <p14:creationId xmlns:p14="http://schemas.microsoft.com/office/powerpoint/2010/main" val="3814510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dk1"/>
                </a:solidFill>
                <a:effectLst/>
                <a:latin typeface="+mn-lt"/>
                <a:ea typeface="+mn-ea"/>
                <a:cs typeface="+mn-cs"/>
              </a:rPr>
              <a:t>F</a:t>
            </a:r>
            <a:r>
              <a:rPr lang="en-DE" sz="1200" kern="1200" dirty="0" err="1">
                <a:solidFill>
                  <a:schemeClr val="dk1"/>
                </a:solidFill>
                <a:effectLst/>
                <a:latin typeface="+mn-lt"/>
                <a:ea typeface="+mn-ea"/>
                <a:cs typeface="+mn-cs"/>
              </a:rPr>
              <a:t>ederal</a:t>
            </a:r>
            <a:r>
              <a:rPr lang="en-DE" sz="1200" kern="1200" dirty="0">
                <a:solidFill>
                  <a:schemeClr val="dk1"/>
                </a:solidFill>
                <a:effectLst/>
                <a:latin typeface="+mn-lt"/>
                <a:ea typeface="+mn-ea"/>
                <a:cs typeface="+mn-cs"/>
              </a:rPr>
              <a:t> participation Act </a:t>
            </a:r>
            <a:r>
              <a:rPr lang="en-US" sz="1200" kern="1200" dirty="0">
                <a:solidFill>
                  <a:schemeClr val="dk1"/>
                </a:solidFill>
                <a:effectLst/>
                <a:latin typeface="+mn-lt"/>
                <a:ea typeface="+mn-ea"/>
                <a:cs typeface="+mn-cs"/>
              </a:rPr>
              <a:t> from 2016 </a:t>
            </a:r>
            <a:r>
              <a:rPr lang="en-US" dirty="0"/>
              <a:t>´</a:t>
            </a:r>
            <a:r>
              <a:rPr lang="en-US" dirty="0" err="1"/>
              <a:t>Bundesteilhabegesetz</a:t>
            </a:r>
            <a:r>
              <a:rPr lang="en-US" dirty="0"/>
              <a:t>´ </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43</a:t>
            </a:fld>
            <a:endParaRPr lang="en-DE"/>
          </a:p>
        </p:txBody>
      </p:sp>
    </p:spTree>
    <p:extLst>
      <p:ext uri="{BB962C8B-B14F-4D97-AF65-F5344CB8AC3E}">
        <p14:creationId xmlns:p14="http://schemas.microsoft.com/office/powerpoint/2010/main" val="6779303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150 of 800 sheltered workshops are </a:t>
            </a:r>
            <a:r>
              <a:rPr lang="en-US" i="1" dirty="0"/>
              <a:t>green sheltered workshops </a:t>
            </a:r>
            <a:r>
              <a:rPr lang="en-US" dirty="0"/>
              <a:t>offering horticultural or agricultural work opportunities </a:t>
            </a:r>
            <a:br>
              <a:rPr lang="en-US" dirty="0"/>
            </a:br>
            <a:r>
              <a:rPr lang="en-US" sz="1000" dirty="0">
                <a:latin typeface="Calibri" panose="020F0502020204030204" pitchFamily="34" charset="0"/>
              </a:rPr>
              <a:t>(BRUDER et al. 2015)</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44</a:t>
            </a:fld>
            <a:endParaRPr lang="en-DE"/>
          </a:p>
        </p:txBody>
      </p:sp>
    </p:spTree>
    <p:extLst>
      <p:ext uri="{BB962C8B-B14F-4D97-AF65-F5344CB8AC3E}">
        <p14:creationId xmlns:p14="http://schemas.microsoft.com/office/powerpoint/2010/main" val="3988147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The abbreviation "</a:t>
            </a:r>
            <a:r>
              <a:rPr lang="en-US" dirty="0" err="1"/>
              <a:t>BAGLoB</a:t>
            </a:r>
            <a:r>
              <a:rPr lang="en-US" dirty="0"/>
              <a:t>" stands for "</a:t>
            </a:r>
            <a:r>
              <a:rPr lang="en-US" dirty="0" err="1"/>
              <a:t>Bundesarbeitsgemeinschaft</a:t>
            </a:r>
            <a:r>
              <a:rPr lang="en-US" dirty="0"/>
              <a:t> </a:t>
            </a:r>
            <a:r>
              <a:rPr lang="en-US" dirty="0" err="1"/>
              <a:t>Lernort</a:t>
            </a:r>
            <a:r>
              <a:rPr lang="en-US" dirty="0"/>
              <a:t> </a:t>
            </a:r>
            <a:r>
              <a:rPr lang="en-US" dirty="0" err="1"/>
              <a:t>Bauernhof</a:t>
            </a:r>
            <a:r>
              <a:rPr lang="en-US" dirty="0"/>
              <a:t> e. V.". It is an association of pedagogically working persons, initiatives and organizations that jointly pursue the goal of making everyday agricultural life and the origin and processing of food tangible for children, adolescents and adults.</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45</a:t>
            </a:fld>
            <a:endParaRPr lang="en-DE"/>
          </a:p>
        </p:txBody>
      </p:sp>
    </p:spTree>
    <p:extLst>
      <p:ext uri="{BB962C8B-B14F-4D97-AF65-F5344CB8AC3E}">
        <p14:creationId xmlns:p14="http://schemas.microsoft.com/office/powerpoint/2010/main" val="244506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Vacancy = </a:t>
            </a:r>
            <a:r>
              <a:rPr lang="en-US" dirty="0" err="1"/>
              <a:t>offene</a:t>
            </a:r>
            <a:r>
              <a:rPr lang="en-US" dirty="0"/>
              <a:t> Stelle</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46</a:t>
            </a:fld>
            <a:endParaRPr lang="en-DE"/>
          </a:p>
        </p:txBody>
      </p:sp>
    </p:spTree>
    <p:extLst>
      <p:ext uri="{BB962C8B-B14F-4D97-AF65-F5344CB8AC3E}">
        <p14:creationId xmlns:p14="http://schemas.microsoft.com/office/powerpoint/2010/main" val="33981730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right you see a manual about the work with unaccompanied minor refugees in a farm-context publishes by </a:t>
            </a:r>
            <a:r>
              <a:rPr lang="en-US" dirty="0" err="1"/>
              <a:t>Thüringer</a:t>
            </a:r>
            <a:r>
              <a:rPr lang="en-US" dirty="0"/>
              <a:t> </a:t>
            </a:r>
            <a:r>
              <a:rPr lang="en-US" dirty="0" err="1"/>
              <a:t>Ökoherz</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Initiatives with unaccompanied minor refugees e.g. launched by the association </a:t>
            </a:r>
            <a:r>
              <a:rPr lang="en-US" dirty="0" err="1"/>
              <a:t>Ökoherzin</a:t>
            </a:r>
            <a:r>
              <a:rPr lang="en-US" dirty="0"/>
              <a:t> Thuringia (VAN ELSEN &amp; RETKOWSKI 2019), represent a new branch which is hardly represented in other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exception are the initiatives launched by the target groups themselves (WIESINGER 2013), such as Hof </a:t>
            </a:r>
            <a:r>
              <a:rPr lang="en-US" dirty="0" err="1"/>
              <a:t>Fleckenbühl</a:t>
            </a:r>
            <a:r>
              <a:rPr lang="en-US" dirty="0"/>
              <a:t>, where people with addiction problems live and work without outside care or therapists.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47</a:t>
            </a:fld>
            <a:endParaRPr lang="en-DE"/>
          </a:p>
        </p:txBody>
      </p:sp>
    </p:spTree>
    <p:extLst>
      <p:ext uri="{BB962C8B-B14F-4D97-AF65-F5344CB8AC3E}">
        <p14:creationId xmlns:p14="http://schemas.microsoft.com/office/powerpoint/2010/main" val="480998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r>
              <a:rPr lang="en-US" sz="1200" b="0" i="0" u="none" strike="noStrike" baseline="0" dirty="0">
                <a:latin typeface="Calibri" panose="020F0502020204030204" pitchFamily="34" charset="0"/>
              </a:rPr>
              <a:t>Regional networks: For example, in Bavaria social farming is part of a sub authority of the ministry of agriculture, there is a contact person for social farming in each administrative district </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48</a:t>
            </a:fld>
            <a:endParaRPr lang="en-DE"/>
          </a:p>
        </p:txBody>
      </p:sp>
    </p:spTree>
    <p:extLst>
      <p:ext uri="{BB962C8B-B14F-4D97-AF65-F5344CB8AC3E}">
        <p14:creationId xmlns:p14="http://schemas.microsoft.com/office/powerpoint/2010/main" val="25913390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website about social farming (www. soziale-landwirtschaft.de)</a:t>
            </a:r>
          </a:p>
          <a:p>
            <a:r>
              <a:rPr lang="en-US" dirty="0"/>
              <a:t>including a search function for social farms; it informs about latest news, meetings, events and provide information about regional networks. Also, publications, papers and degree theses about the topic can be downloaded and links to books and journals are displayed. In addition,</a:t>
            </a:r>
          </a:p>
          <a:p>
            <a:r>
              <a:rPr lang="en-US" dirty="0"/>
              <a:t>the head of the association sends a </a:t>
            </a:r>
          </a:p>
          <a:p>
            <a:r>
              <a:rPr lang="en-US" dirty="0"/>
              <a:t> quarterly newsletter to all interested parties, in which he informs about events and meetings, including reports about the recent development of social farming or information about individual farms or projects.</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49</a:t>
            </a:fld>
            <a:endParaRPr lang="en-DE"/>
          </a:p>
        </p:txBody>
      </p:sp>
    </p:spTree>
    <p:extLst>
      <p:ext uri="{BB962C8B-B14F-4D97-AF65-F5344CB8AC3E}">
        <p14:creationId xmlns:p14="http://schemas.microsoft.com/office/powerpoint/2010/main" val="605279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Modules in the bachelor and master studies in </a:t>
            </a:r>
            <a:r>
              <a:rPr lang="en-US" dirty="0" err="1"/>
              <a:t>Witzenhausen</a:t>
            </a:r>
            <a:r>
              <a:rPr lang="en-US" dirty="0"/>
              <a:t>,</a:t>
            </a:r>
          </a:p>
          <a:p>
            <a:r>
              <a:rPr lang="en-US" dirty="0"/>
              <a:t>Eberswalde offers an additional course which people can do besides or after their studies</a:t>
            </a:r>
          </a:p>
          <a:p>
            <a:r>
              <a:rPr lang="en-US" dirty="0"/>
              <a:t>Other private offers such as the </a:t>
            </a:r>
            <a:r>
              <a:rPr lang="en-US" dirty="0" err="1"/>
              <a:t>the</a:t>
            </a:r>
            <a:r>
              <a:rPr lang="en-US" dirty="0"/>
              <a:t> institute for social learning with animals where one can do a course in animal-assisted therapy</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50</a:t>
            </a:fld>
            <a:endParaRPr lang="en-DE"/>
          </a:p>
        </p:txBody>
      </p:sp>
    </p:spTree>
    <p:extLst>
      <p:ext uri="{BB962C8B-B14F-4D97-AF65-F5344CB8AC3E}">
        <p14:creationId xmlns:p14="http://schemas.microsoft.com/office/powerpoint/2010/main" val="486722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Potential of NGO´s is not used very well</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54</a:t>
            </a:fld>
            <a:endParaRPr lang="en-DE"/>
          </a:p>
        </p:txBody>
      </p:sp>
    </p:spTree>
    <p:extLst>
      <p:ext uri="{BB962C8B-B14F-4D97-AF65-F5344CB8AC3E}">
        <p14:creationId xmlns:p14="http://schemas.microsoft.com/office/powerpoint/2010/main" val="2133114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0" dirty="0">
                <a:effectLst/>
              </a:rPr>
              <a:t>In 2015, an agenda of social farming gained a particular prominence as a new opportunity for rural development, and it comes under the Ministry of Agriculture of the Czech Republic. An interdepartmental Working Committee on Social Farming consisting of representatives from the Ministry of Agriculture, the Ministry of </a:t>
            </a:r>
            <a:r>
              <a:rPr lang="en-US" b="0" dirty="0" err="1">
                <a:effectLst/>
              </a:rPr>
              <a:t>Labour</a:t>
            </a:r>
            <a:r>
              <a:rPr lang="en-US" b="0" dirty="0">
                <a:effectLst/>
              </a:rPr>
              <a:t> and Social Affairs, from the European Economic and Social Committee, representatives from academic, non-profit and profit sector was established and meets regularly since there. This Working Committee aims to promote this agenda and find specific </a:t>
            </a:r>
            <a:r>
              <a:rPr lang="en-US" b="0" dirty="0" err="1">
                <a:effectLst/>
              </a:rPr>
              <a:t>programmes</a:t>
            </a:r>
            <a:r>
              <a:rPr lang="en-US" b="0" dirty="0">
                <a:effectLst/>
              </a:rPr>
              <a:t> of support in different policy chapters. </a:t>
            </a:r>
          </a:p>
          <a:p>
            <a:pPr marL="171450" indent="-171450">
              <a:buFont typeface="Arial" panose="020B0604020202020204" pitchFamily="34" charset="0"/>
              <a:buChar char="•"/>
            </a:pPr>
            <a:r>
              <a:rPr lang="en-US" b="0" dirty="0">
                <a:effectLst/>
              </a:rPr>
              <a:t>In 2017, the National Social Agriculture Association was established as a non-profit body for the connection, cooperation, and the support of social farmers, academics, researchers in this area. </a:t>
            </a:r>
          </a:p>
          <a:p>
            <a:pPr marL="171450" indent="-171450">
              <a:buFont typeface="Arial" panose="020B0604020202020204" pitchFamily="34" charset="0"/>
              <a:buChar char="•"/>
            </a:pPr>
            <a:r>
              <a:rPr lang="en-US" b="0" dirty="0">
                <a:effectLst/>
              </a:rPr>
              <a:t>Finally, at the end of 2017 co-called Thematic Working Group on Social Farming was founded for the similar purpose as the Committee but on the regional level. </a:t>
            </a:r>
            <a:endParaRPr lang="en-US"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55</a:t>
            </a:fld>
            <a:endParaRPr lang="en-DE"/>
          </a:p>
        </p:txBody>
      </p:sp>
    </p:spTree>
    <p:extLst>
      <p:ext uri="{BB962C8B-B14F-4D97-AF65-F5344CB8AC3E}">
        <p14:creationId xmlns:p14="http://schemas.microsoft.com/office/powerpoint/2010/main" val="1617438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a:t>Viele</a:t>
            </a:r>
            <a:r>
              <a:rPr lang="en-US" dirty="0"/>
              <a:t> </a:t>
            </a:r>
            <a:r>
              <a:rPr lang="en-US" dirty="0" err="1"/>
              <a:t>bilder</a:t>
            </a:r>
            <a:r>
              <a:rPr lang="en-US" dirty="0"/>
              <a:t> </a:t>
            </a:r>
            <a:r>
              <a:rPr lang="en-US" dirty="0" err="1"/>
              <a:t>etc</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a:t>
            </a:fld>
            <a:endParaRPr lang="en-DE"/>
          </a:p>
        </p:txBody>
      </p:sp>
    </p:spTree>
    <p:extLst>
      <p:ext uri="{BB962C8B-B14F-4D97-AF65-F5344CB8AC3E}">
        <p14:creationId xmlns:p14="http://schemas.microsoft.com/office/powerpoint/2010/main" val="32041387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56</a:t>
            </a:fld>
            <a:endParaRPr lang="en-DE"/>
          </a:p>
        </p:txBody>
      </p:sp>
    </p:spTree>
    <p:extLst>
      <p:ext uri="{BB962C8B-B14F-4D97-AF65-F5344CB8AC3E}">
        <p14:creationId xmlns:p14="http://schemas.microsoft.com/office/powerpoint/2010/main" val="4216445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57</a:t>
            </a:fld>
            <a:endParaRPr lang="en-DE"/>
          </a:p>
        </p:txBody>
      </p:sp>
    </p:spTree>
    <p:extLst>
      <p:ext uri="{BB962C8B-B14F-4D97-AF65-F5344CB8AC3E}">
        <p14:creationId xmlns:p14="http://schemas.microsoft.com/office/powerpoint/2010/main" val="8780457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In 2015 the very first long educational course on social farming was accredited at the Ministry of </a:t>
            </a:r>
            <a:r>
              <a:rPr lang="en-US" dirty="0" err="1"/>
              <a:t>Labour</a:t>
            </a:r>
            <a:r>
              <a:rPr lang="en-US" dirty="0"/>
              <a:t> and Social Affairs and is taught at </a:t>
            </a:r>
            <a:r>
              <a:rPr lang="en-US" dirty="0" err="1"/>
              <a:t>Jabok</a:t>
            </a:r>
            <a:r>
              <a:rPr lang="en-US" dirty="0"/>
              <a:t> – Institute of social pedagogy and theology in Prague.</a:t>
            </a:r>
          </a:p>
          <a:p>
            <a:pPr marL="171450" indent="-171450">
              <a:buFont typeface="Arial" panose="020B0604020202020204" pitchFamily="34" charset="0"/>
              <a:buChar char="•"/>
            </a:pPr>
            <a:r>
              <a:rPr lang="en-US" dirty="0"/>
              <a:t>The topic of social farming regularly emerges in the subjects of multifunctional agriculture, landscape ecology or regional development at the University of South Bohemia in </a:t>
            </a:r>
            <a:r>
              <a:rPr lang="en-US" dirty="0" err="1"/>
              <a:t>České</a:t>
            </a:r>
            <a:r>
              <a:rPr lang="en-US" dirty="0"/>
              <a:t> </a:t>
            </a:r>
            <a:r>
              <a:rPr lang="en-US" dirty="0" err="1"/>
              <a:t>Budějovice</a:t>
            </a:r>
            <a:r>
              <a:rPr lang="en-US" dirty="0"/>
              <a:t>, the Czech University of Life Sciences in Prague, or Mendel University in Brno. </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58</a:t>
            </a:fld>
            <a:endParaRPr lang="en-DE"/>
          </a:p>
        </p:txBody>
      </p:sp>
    </p:spTree>
    <p:extLst>
      <p:ext uri="{BB962C8B-B14F-4D97-AF65-F5344CB8AC3E}">
        <p14:creationId xmlns:p14="http://schemas.microsoft.com/office/powerpoint/2010/main" val="22425578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farms in Poland as the farmers need to obey different standards, which is why there is </a:t>
            </a:r>
          </a:p>
          <a:p>
            <a:r>
              <a:rPr lang="en-US" dirty="0"/>
              <a:t>no diversity of target groups on one farm . When dealing with elderly people, the farmers need</a:t>
            </a:r>
          </a:p>
          <a:p>
            <a:r>
              <a:rPr lang="en-US" dirty="0"/>
              <a:t>to cooperate with the ministry of social affairs, caring for disabled people, they need to collaborate</a:t>
            </a:r>
          </a:p>
          <a:p>
            <a:r>
              <a:rPr lang="en-US" dirty="0"/>
              <a:t>with the institutions funding those services, when offering work for people with mental</a:t>
            </a:r>
          </a:p>
          <a:p>
            <a:r>
              <a:rPr lang="en-US" dirty="0"/>
              <a:t>diseases, the ministry of health needs to be involved and at educational farms the ministry of education is implicated (STEPNIK, </a:t>
            </a:r>
            <a:r>
              <a:rPr lang="en-US" dirty="0" err="1"/>
              <a:t>intvw</a:t>
            </a:r>
            <a:r>
              <a:rPr lang="en-US" dirty="0"/>
              <a:t>.). </a:t>
            </a:r>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62</a:t>
            </a:fld>
            <a:endParaRPr lang="en-DE"/>
          </a:p>
        </p:txBody>
      </p:sp>
    </p:spTree>
    <p:extLst>
      <p:ext uri="{BB962C8B-B14F-4D97-AF65-F5344CB8AC3E}">
        <p14:creationId xmlns:p14="http://schemas.microsoft.com/office/powerpoint/2010/main" val="241694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Social Farming started in the 70s in Portugal  with pioneers coming back from Holland, started anthroposophical institutions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Concept with the name Social Farming was established during the Cost Action in 2009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Portugal has and still is participating in different international projects such as DIANA, MAIE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68</a:t>
            </a:fld>
            <a:endParaRPr lang="en-DE"/>
          </a:p>
        </p:txBody>
      </p:sp>
    </p:spTree>
    <p:extLst>
      <p:ext uri="{BB962C8B-B14F-4D97-AF65-F5344CB8AC3E}">
        <p14:creationId xmlns:p14="http://schemas.microsoft.com/office/powerpoint/2010/main" val="388659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dirty="0"/>
              <a:t>There are different initiators of SF in Portugal. </a:t>
            </a:r>
          </a:p>
          <a:p>
            <a:pPr marL="171450" indent="-171450">
              <a:buFont typeface="Arial" panose="020B0604020202020204" pitchFamily="34" charset="0"/>
              <a:buChar char="•"/>
            </a:pPr>
            <a:r>
              <a:rPr lang="en-US" dirty="0" err="1"/>
              <a:t>Romi´s</a:t>
            </a:r>
            <a:r>
              <a:rPr lang="en-US" dirty="0"/>
              <a:t> Way is an organization which was founded in 2019 and is trying to start agricultural activities with schools (BRITES, </a:t>
            </a:r>
            <a:r>
              <a:rPr lang="en-US" dirty="0" err="1"/>
              <a:t>intvw</a:t>
            </a:r>
            <a:r>
              <a:rPr lang="en-US" dirty="0"/>
              <a:t>.) </a:t>
            </a:r>
          </a:p>
          <a:p>
            <a:pPr marL="171450" indent="-171450">
              <a:buFont typeface="Arial" panose="020B0604020202020204" pitchFamily="34" charset="0"/>
              <a:buChar char="•"/>
            </a:pPr>
            <a:r>
              <a:rPr lang="en-US" dirty="0"/>
              <a:t>Other initiators of Social Farm projects are the Holy House of Mercy, IPSS and ASTA. </a:t>
            </a:r>
          </a:p>
          <a:p>
            <a:pPr marL="171450" indent="-171450">
              <a:buFont typeface="Arial" panose="020B0604020202020204" pitchFamily="34" charset="0"/>
              <a:buChar char="•"/>
            </a:pPr>
            <a:r>
              <a:rPr lang="en-US" dirty="0"/>
              <a:t>The Holy House of Mercy has 388 active institutions all over Portugal and is the most important partner for social work and has a long history (FIRMINO, </a:t>
            </a:r>
            <a:r>
              <a:rPr lang="en-US" dirty="0" err="1"/>
              <a:t>intvw</a:t>
            </a:r>
            <a:r>
              <a:rPr lang="en-US" dirty="0"/>
              <a:t>.) </a:t>
            </a:r>
          </a:p>
          <a:p>
            <a:pPr marL="171450" indent="-171450">
              <a:buFont typeface="Arial" panose="020B0604020202020204" pitchFamily="34" charset="0"/>
              <a:buChar char="•"/>
            </a:pPr>
            <a:r>
              <a:rPr lang="en-US" dirty="0"/>
              <a:t>Mostly this kind of institutions are setting up a Social Farm, only a few farmers are among the initiators (FIRMINO, </a:t>
            </a:r>
            <a:r>
              <a:rPr lang="en-US" dirty="0" err="1"/>
              <a:t>intvw</a:t>
            </a:r>
            <a:r>
              <a:rPr lang="en-US" dirty="0"/>
              <a:t>.) </a:t>
            </a:r>
          </a:p>
          <a:p>
            <a:pPr marL="171450" indent="-171450">
              <a:buFont typeface="Arial" panose="020B0604020202020204" pitchFamily="34" charset="0"/>
              <a:buChar char="•"/>
            </a:pPr>
            <a:r>
              <a:rPr lang="en-US" dirty="0"/>
              <a:t>Nearly 14 000 IPSS across Portugal (IPSS stands for </a:t>
            </a:r>
            <a:r>
              <a:rPr lang="en-US" dirty="0" err="1"/>
              <a:t>Instituicao</a:t>
            </a:r>
            <a:r>
              <a:rPr lang="en-US" dirty="0"/>
              <a:t> Particular de </a:t>
            </a:r>
            <a:r>
              <a:rPr lang="en-US" dirty="0" err="1"/>
              <a:t>Solidariedade</a:t>
            </a:r>
            <a:r>
              <a:rPr lang="en-US" dirty="0"/>
              <a:t> Social and is a big network that offers services for various target groups from children to elderly people) (VINCENTE n.d.) </a:t>
            </a:r>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69</a:t>
            </a:fld>
            <a:endParaRPr lang="en-DE"/>
          </a:p>
        </p:txBody>
      </p:sp>
    </p:spTree>
    <p:extLst>
      <p:ext uri="{BB962C8B-B14F-4D97-AF65-F5344CB8AC3E}">
        <p14:creationId xmlns:p14="http://schemas.microsoft.com/office/powerpoint/2010/main" val="965266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6</a:t>
            </a:fld>
            <a:endParaRPr lang="en-DE"/>
          </a:p>
        </p:txBody>
      </p:sp>
    </p:spTree>
    <p:extLst>
      <p:ext uri="{BB962C8B-B14F-4D97-AF65-F5344CB8AC3E}">
        <p14:creationId xmlns:p14="http://schemas.microsoft.com/office/powerpoint/2010/main" val="126094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Other countries such as France, Great Britain, Hungary are not included . Are nor listed cause too little is known. Great Britain has a lot of horticultural social activities, know for garden therapy</a:t>
            </a:r>
          </a:p>
        </p:txBody>
      </p:sp>
      <p:sp>
        <p:nvSpPr>
          <p:cNvPr id="4" name="Foliennummernplatzhalter 3"/>
          <p:cNvSpPr>
            <a:spLocks noGrp="1"/>
          </p:cNvSpPr>
          <p:nvPr>
            <p:ph type="sldNum" sz="quarter" idx="5"/>
          </p:nvPr>
        </p:nvSpPr>
        <p:spPr/>
        <p:txBody>
          <a:bodyPr/>
          <a:lstStyle/>
          <a:p>
            <a:fld id="{AED459ED-19C6-4F5D-929C-07FDFD1689A2}" type="slidenum">
              <a:rPr lang="en-DE" smtClean="0"/>
              <a:t>9</a:t>
            </a:fld>
            <a:endParaRPr lang="en-DE"/>
          </a:p>
        </p:txBody>
      </p:sp>
    </p:spTree>
    <p:extLst>
      <p:ext uri="{BB962C8B-B14F-4D97-AF65-F5344CB8AC3E}">
        <p14:creationId xmlns:p14="http://schemas.microsoft.com/office/powerpoint/2010/main" val="282250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11</a:t>
            </a:fld>
            <a:endParaRPr lang="en-DE"/>
          </a:p>
        </p:txBody>
      </p:sp>
    </p:spTree>
    <p:extLst>
      <p:ext uri="{BB962C8B-B14F-4D97-AF65-F5344CB8AC3E}">
        <p14:creationId xmlns:p14="http://schemas.microsoft.com/office/powerpoint/2010/main" val="3188240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DE" dirty="0"/>
          </a:p>
        </p:txBody>
      </p:sp>
      <p:sp>
        <p:nvSpPr>
          <p:cNvPr id="4" name="Foliennummernplatzhalter 3"/>
          <p:cNvSpPr>
            <a:spLocks noGrp="1"/>
          </p:cNvSpPr>
          <p:nvPr>
            <p:ph type="sldNum" sz="quarter" idx="5"/>
          </p:nvPr>
        </p:nvSpPr>
        <p:spPr/>
        <p:txBody>
          <a:bodyPr/>
          <a:lstStyle/>
          <a:p>
            <a:fld id="{AED459ED-19C6-4F5D-929C-07FDFD1689A2}" type="slidenum">
              <a:rPr lang="en-DE" smtClean="0"/>
              <a:t>12</a:t>
            </a:fld>
            <a:endParaRPr lang="en-DE"/>
          </a:p>
        </p:txBody>
      </p:sp>
    </p:spTree>
    <p:extLst>
      <p:ext uri="{BB962C8B-B14F-4D97-AF65-F5344CB8AC3E}">
        <p14:creationId xmlns:p14="http://schemas.microsoft.com/office/powerpoint/2010/main" val="2541963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eaLnBrk="1" hangingPunct="1">
              <a:spcBef>
                <a:spcPts val="600"/>
              </a:spcBef>
              <a:spcAft>
                <a:spcPct val="0"/>
              </a:spcAft>
              <a:buClrTx/>
              <a:buFont typeface="Arial" panose="020B0604020202020204" pitchFamily="34" charset="0"/>
              <a:buNone/>
            </a:pPr>
            <a:r>
              <a:rPr lang="de-DE" altLang="de-DE" sz="1200" dirty="0"/>
              <a:t>Überwiegend biologische Bewirtschaftung, </a:t>
            </a:r>
            <a:endParaRPr lang="en-US" dirty="0"/>
          </a:p>
        </p:txBody>
      </p:sp>
      <p:sp>
        <p:nvSpPr>
          <p:cNvPr id="4" name="Foliennummernplatzhalter 3"/>
          <p:cNvSpPr>
            <a:spLocks noGrp="1"/>
          </p:cNvSpPr>
          <p:nvPr>
            <p:ph type="sldNum" sz="quarter" idx="5"/>
          </p:nvPr>
        </p:nvSpPr>
        <p:spPr/>
        <p:txBody>
          <a:bodyPr/>
          <a:lstStyle/>
          <a:p>
            <a:fld id="{AED459ED-19C6-4F5D-929C-07FDFD1689A2}" type="slidenum">
              <a:rPr lang="en-DE" smtClean="0"/>
              <a:t>14</a:t>
            </a:fld>
            <a:endParaRPr lang="en-DE"/>
          </a:p>
        </p:txBody>
      </p:sp>
    </p:spTree>
    <p:extLst>
      <p:ext uri="{BB962C8B-B14F-4D97-AF65-F5344CB8AC3E}">
        <p14:creationId xmlns:p14="http://schemas.microsoft.com/office/powerpoint/2010/main" val="286508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DDA819-98A1-4198-9101-2E2338D071D7}"/>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it-IT"/>
          </a:p>
        </p:txBody>
      </p:sp>
      <p:sp>
        <p:nvSpPr>
          <p:cNvPr id="3" name="Sottotitolo 2">
            <a:extLst>
              <a:ext uri="{FF2B5EF4-FFF2-40B4-BE49-F238E27FC236}">
                <a16:creationId xmlns:a16="http://schemas.microsoft.com/office/drawing/2014/main" id="{902EF67E-47E5-4525-8E81-29E113DCFF4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it-IT"/>
          </a:p>
        </p:txBody>
      </p:sp>
      <p:sp>
        <p:nvSpPr>
          <p:cNvPr id="6" name="Segnaposto numero diapositiva 5">
            <a:extLst>
              <a:ext uri="{FF2B5EF4-FFF2-40B4-BE49-F238E27FC236}">
                <a16:creationId xmlns:a16="http://schemas.microsoft.com/office/drawing/2014/main" id="{5A9693AC-89A8-4372-8B13-8BF2C423E8FB}"/>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106283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72EA35-18DB-4E7E-A58A-9299B76A6103}"/>
              </a:ext>
            </a:extLst>
          </p:cNvPr>
          <p:cNvSpPr>
            <a:spLocks noGrp="1"/>
          </p:cNvSpPr>
          <p:nvPr>
            <p:ph type="title"/>
          </p:nvPr>
        </p:nvSpPr>
        <p:spPr/>
        <p:txBody>
          <a:bodyPr/>
          <a:lstStyle/>
          <a:p>
            <a:r>
              <a:rPr lang="de-DE"/>
              <a:t>Mastertitelformat bearbeiten</a:t>
            </a:r>
            <a:endParaRPr lang="it-IT"/>
          </a:p>
        </p:txBody>
      </p:sp>
      <p:sp>
        <p:nvSpPr>
          <p:cNvPr id="3" name="Segnaposto testo verticale 2">
            <a:extLst>
              <a:ext uri="{FF2B5EF4-FFF2-40B4-BE49-F238E27FC236}">
                <a16:creationId xmlns:a16="http://schemas.microsoft.com/office/drawing/2014/main" id="{E22B5D21-E0A7-4CDD-B79C-EB73D2BA310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2C2F49D7-8A91-444C-8DDA-4016734130D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0496903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1E99EC-C7AB-4784-9472-4785E57F54F7}"/>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it-IT"/>
          </a:p>
        </p:txBody>
      </p:sp>
      <p:sp>
        <p:nvSpPr>
          <p:cNvPr id="3" name="Segnaposto testo verticale 2">
            <a:extLst>
              <a:ext uri="{FF2B5EF4-FFF2-40B4-BE49-F238E27FC236}">
                <a16:creationId xmlns:a16="http://schemas.microsoft.com/office/drawing/2014/main" id="{04E1CEFD-3A6C-4A58-85BC-38B2578D1B71}"/>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2E886229-473A-4A9A-BCF2-FB7E841D6985}"/>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2953206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C196DC-07FF-46BC-B5C3-6D35A2EE106C}"/>
              </a:ext>
            </a:extLst>
          </p:cNvPr>
          <p:cNvSpPr>
            <a:spLocks noGrp="1"/>
          </p:cNvSpPr>
          <p:nvPr>
            <p:ph type="title"/>
          </p:nvPr>
        </p:nvSpPr>
        <p:spPr/>
        <p:txBody>
          <a:bodyPr/>
          <a:lstStyle/>
          <a:p>
            <a:r>
              <a:rPr lang="de-DE"/>
              <a:t>Mastertitelformat bearbeiten</a:t>
            </a:r>
            <a:endParaRPr lang="it-IT"/>
          </a:p>
        </p:txBody>
      </p:sp>
      <p:sp>
        <p:nvSpPr>
          <p:cNvPr id="3" name="Segnaposto contenuto 2">
            <a:extLst>
              <a:ext uri="{FF2B5EF4-FFF2-40B4-BE49-F238E27FC236}">
                <a16:creationId xmlns:a16="http://schemas.microsoft.com/office/drawing/2014/main" id="{E6B32E27-A2AA-4C24-8CC1-5ABFE674536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6" name="Segnaposto numero diapositiva 5">
            <a:extLst>
              <a:ext uri="{FF2B5EF4-FFF2-40B4-BE49-F238E27FC236}">
                <a16:creationId xmlns:a16="http://schemas.microsoft.com/office/drawing/2014/main" id="{75C97C12-9314-45D4-824A-6781E0B374CD}"/>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402388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29744D-1769-4534-A97C-EA7C47596DF8}"/>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it-IT"/>
          </a:p>
        </p:txBody>
      </p:sp>
      <p:sp>
        <p:nvSpPr>
          <p:cNvPr id="3" name="Segnaposto testo 2">
            <a:extLst>
              <a:ext uri="{FF2B5EF4-FFF2-40B4-BE49-F238E27FC236}">
                <a16:creationId xmlns:a16="http://schemas.microsoft.com/office/drawing/2014/main" id="{595C8C96-1506-4434-AF8D-681F542C328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6" name="Segnaposto numero diapositiva 5">
            <a:extLst>
              <a:ext uri="{FF2B5EF4-FFF2-40B4-BE49-F238E27FC236}">
                <a16:creationId xmlns:a16="http://schemas.microsoft.com/office/drawing/2014/main" id="{33C17FFD-1634-40E8-BF1F-AFBF2F8D17E1}"/>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8057242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077F1B-6398-47D6-BCD4-C9048C32787E}"/>
              </a:ext>
            </a:extLst>
          </p:cNvPr>
          <p:cNvSpPr>
            <a:spLocks noGrp="1"/>
          </p:cNvSpPr>
          <p:nvPr>
            <p:ph type="title"/>
          </p:nvPr>
        </p:nvSpPr>
        <p:spPr/>
        <p:txBody>
          <a:bodyPr/>
          <a:lstStyle/>
          <a:p>
            <a:r>
              <a:rPr lang="de-DE"/>
              <a:t>Mastertitelformat bearbeiten</a:t>
            </a:r>
            <a:endParaRPr lang="it-IT"/>
          </a:p>
        </p:txBody>
      </p:sp>
      <p:sp>
        <p:nvSpPr>
          <p:cNvPr id="3" name="Segnaposto contenuto 2">
            <a:extLst>
              <a:ext uri="{FF2B5EF4-FFF2-40B4-BE49-F238E27FC236}">
                <a16:creationId xmlns:a16="http://schemas.microsoft.com/office/drawing/2014/main" id="{D5F45C23-A5A8-426D-ACEB-5B0D2F61DCE4}"/>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contenuto 3">
            <a:extLst>
              <a:ext uri="{FF2B5EF4-FFF2-40B4-BE49-F238E27FC236}">
                <a16:creationId xmlns:a16="http://schemas.microsoft.com/office/drawing/2014/main" id="{BCE4C456-FFA5-46F1-A469-CC5B735E79C9}"/>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Segnaposto numero diapositiva 6">
            <a:extLst>
              <a:ext uri="{FF2B5EF4-FFF2-40B4-BE49-F238E27FC236}">
                <a16:creationId xmlns:a16="http://schemas.microsoft.com/office/drawing/2014/main" id="{A9AFE69E-5AB9-4B28-8C62-197B8DD24CF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926679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0CC69C-7363-48C7-9BBD-C0D1F955071A}"/>
              </a:ext>
            </a:extLst>
          </p:cNvPr>
          <p:cNvSpPr>
            <a:spLocks noGrp="1"/>
          </p:cNvSpPr>
          <p:nvPr>
            <p:ph type="title"/>
          </p:nvPr>
        </p:nvSpPr>
        <p:spPr>
          <a:xfrm>
            <a:off x="629841" y="365126"/>
            <a:ext cx="7886700" cy="1325563"/>
          </a:xfrm>
        </p:spPr>
        <p:txBody>
          <a:bodyPr/>
          <a:lstStyle/>
          <a:p>
            <a:r>
              <a:rPr lang="de-DE"/>
              <a:t>Mastertitelformat bearbeiten</a:t>
            </a:r>
            <a:endParaRPr lang="it-IT"/>
          </a:p>
        </p:txBody>
      </p:sp>
      <p:sp>
        <p:nvSpPr>
          <p:cNvPr id="3" name="Segnaposto testo 2">
            <a:extLst>
              <a:ext uri="{FF2B5EF4-FFF2-40B4-BE49-F238E27FC236}">
                <a16:creationId xmlns:a16="http://schemas.microsoft.com/office/drawing/2014/main" id="{4013E8AB-84D3-40FF-81D1-00E0F8D849B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Segnaposto contenuto 3">
            <a:extLst>
              <a:ext uri="{FF2B5EF4-FFF2-40B4-BE49-F238E27FC236}">
                <a16:creationId xmlns:a16="http://schemas.microsoft.com/office/drawing/2014/main" id="{AFBC62EB-1FE4-4F68-BC00-DF97E0517EE3}"/>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Segnaposto testo 4">
            <a:extLst>
              <a:ext uri="{FF2B5EF4-FFF2-40B4-BE49-F238E27FC236}">
                <a16:creationId xmlns:a16="http://schemas.microsoft.com/office/drawing/2014/main" id="{DEECAF15-63CA-463B-9934-4D6043B6FA2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Segnaposto contenuto 5">
            <a:extLst>
              <a:ext uri="{FF2B5EF4-FFF2-40B4-BE49-F238E27FC236}">
                <a16:creationId xmlns:a16="http://schemas.microsoft.com/office/drawing/2014/main" id="{AF4DC971-8C8A-48BD-B2ED-0BFB3858A4A0}"/>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9" name="Segnaposto numero diapositiva 8">
            <a:extLst>
              <a:ext uri="{FF2B5EF4-FFF2-40B4-BE49-F238E27FC236}">
                <a16:creationId xmlns:a16="http://schemas.microsoft.com/office/drawing/2014/main" id="{0D70414F-3CF5-4CA2-9E89-3F54A8FEF28E}"/>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248656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45F6A4-3678-413A-8854-420615295CE8}"/>
              </a:ext>
            </a:extLst>
          </p:cNvPr>
          <p:cNvSpPr>
            <a:spLocks noGrp="1"/>
          </p:cNvSpPr>
          <p:nvPr>
            <p:ph type="title"/>
          </p:nvPr>
        </p:nvSpPr>
        <p:spPr/>
        <p:txBody>
          <a:bodyPr/>
          <a:lstStyle/>
          <a:p>
            <a:r>
              <a:rPr lang="de-DE"/>
              <a:t>Mastertitelformat bearbeiten</a:t>
            </a:r>
            <a:endParaRPr lang="it-IT"/>
          </a:p>
        </p:txBody>
      </p:sp>
      <p:sp>
        <p:nvSpPr>
          <p:cNvPr id="5" name="Segnaposto numero diapositiva 4">
            <a:extLst>
              <a:ext uri="{FF2B5EF4-FFF2-40B4-BE49-F238E27FC236}">
                <a16:creationId xmlns:a16="http://schemas.microsoft.com/office/drawing/2014/main" id="{6FD406C0-CD3E-40E2-896A-70A4C4871638}"/>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4150364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2FA434F-43A8-490B-8C73-CAD6CAA11429}"/>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12191785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BA2264-B4BC-40E9-8C12-57BF5E95DE54}"/>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it-IT"/>
          </a:p>
        </p:txBody>
      </p:sp>
      <p:sp>
        <p:nvSpPr>
          <p:cNvPr id="3" name="Segnaposto contenuto 2">
            <a:extLst>
              <a:ext uri="{FF2B5EF4-FFF2-40B4-BE49-F238E27FC236}">
                <a16:creationId xmlns:a16="http://schemas.microsoft.com/office/drawing/2014/main" id="{6EE1ABE2-1038-4DA0-997C-F107D031F75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Segnaposto testo 3">
            <a:extLst>
              <a:ext uri="{FF2B5EF4-FFF2-40B4-BE49-F238E27FC236}">
                <a16:creationId xmlns:a16="http://schemas.microsoft.com/office/drawing/2014/main" id="{1EE32488-72FB-45C0-A7B0-17E9FD19860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7" name="Segnaposto numero diapositiva 6">
            <a:extLst>
              <a:ext uri="{FF2B5EF4-FFF2-40B4-BE49-F238E27FC236}">
                <a16:creationId xmlns:a16="http://schemas.microsoft.com/office/drawing/2014/main" id="{AF1724F6-48AF-40EC-A876-6B762FCE3A91}"/>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5833402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03E89A-4BAE-48D6-842B-6EC1BFB9FD0E}"/>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it-IT"/>
          </a:p>
        </p:txBody>
      </p:sp>
      <p:sp>
        <p:nvSpPr>
          <p:cNvPr id="3" name="Segnaposto immagine 2">
            <a:extLst>
              <a:ext uri="{FF2B5EF4-FFF2-40B4-BE49-F238E27FC236}">
                <a16:creationId xmlns:a16="http://schemas.microsoft.com/office/drawing/2014/main" id="{A86B7A0D-6DB6-4F97-AEFF-5AF23FF02EA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it-IT"/>
          </a:p>
        </p:txBody>
      </p:sp>
      <p:sp>
        <p:nvSpPr>
          <p:cNvPr id="4" name="Segnaposto testo 3">
            <a:extLst>
              <a:ext uri="{FF2B5EF4-FFF2-40B4-BE49-F238E27FC236}">
                <a16:creationId xmlns:a16="http://schemas.microsoft.com/office/drawing/2014/main" id="{B929586A-78ED-4493-943C-FA71220A824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7" name="Segnaposto numero diapositiva 6">
            <a:extLst>
              <a:ext uri="{FF2B5EF4-FFF2-40B4-BE49-F238E27FC236}">
                <a16:creationId xmlns:a16="http://schemas.microsoft.com/office/drawing/2014/main" id="{EB6C3C62-E86B-4B8E-B815-34B988B6C523}"/>
              </a:ext>
            </a:extLst>
          </p:cNvPr>
          <p:cNvSpPr>
            <a:spLocks noGrp="1"/>
          </p:cNvSpPr>
          <p:nvPr>
            <p:ph type="sldNum" sz="quarter" idx="12"/>
          </p:nvPr>
        </p:nvSpPr>
        <p:spPr/>
        <p:txBody>
          <a:bodyPr/>
          <a:lstStyle/>
          <a:p>
            <a:fld id="{F5D31388-1EA4-4B74-8FFA-0D39003D9700}" type="slidenum">
              <a:rPr lang="it-IT" smtClean="0"/>
              <a:t>‹Nr.›</a:t>
            </a:fld>
            <a:endParaRPr lang="it-IT"/>
          </a:p>
        </p:txBody>
      </p:sp>
    </p:spTree>
    <p:extLst>
      <p:ext uri="{BB962C8B-B14F-4D97-AF65-F5344CB8AC3E}">
        <p14:creationId xmlns:p14="http://schemas.microsoft.com/office/powerpoint/2010/main" val="3483867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EA711EC-948A-4576-AD07-E33F10DB14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7637" y="5034875"/>
            <a:ext cx="9379273" cy="2405280"/>
          </a:xfrm>
          <a:prstGeom prst="rect">
            <a:avLst/>
          </a:prstGeom>
        </p:spPr>
      </p:pic>
      <p:sp>
        <p:nvSpPr>
          <p:cNvPr id="2" name="Segnaposto titolo 1">
            <a:extLst>
              <a:ext uri="{FF2B5EF4-FFF2-40B4-BE49-F238E27FC236}">
                <a16:creationId xmlns:a16="http://schemas.microsoft.com/office/drawing/2014/main" id="{E823E71C-C102-457B-846D-C528A823A2DC}"/>
              </a:ext>
            </a:extLst>
          </p:cNvPr>
          <p:cNvSpPr>
            <a:spLocks noGrp="1"/>
          </p:cNvSpPr>
          <p:nvPr>
            <p:ph type="title"/>
          </p:nvPr>
        </p:nvSpPr>
        <p:spPr>
          <a:xfrm>
            <a:off x="375556" y="800100"/>
            <a:ext cx="8392886" cy="890589"/>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15E3DD5-0C21-4D27-A219-93CC26B8F6AC}"/>
              </a:ext>
            </a:extLst>
          </p:cNvPr>
          <p:cNvSpPr>
            <a:spLocks noGrp="1"/>
          </p:cNvSpPr>
          <p:nvPr>
            <p:ph type="body" idx="1"/>
          </p:nvPr>
        </p:nvSpPr>
        <p:spPr>
          <a:xfrm>
            <a:off x="375556" y="1823125"/>
            <a:ext cx="8392886"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a:extLst>
              <a:ext uri="{FF2B5EF4-FFF2-40B4-BE49-F238E27FC236}">
                <a16:creationId xmlns:a16="http://schemas.microsoft.com/office/drawing/2014/main" id="{E9A5408B-9D07-4503-A292-B790B08EBEFB}"/>
              </a:ext>
            </a:extLst>
          </p:cNvPr>
          <p:cNvSpPr>
            <a:spLocks noGrp="1"/>
          </p:cNvSpPr>
          <p:nvPr>
            <p:ph type="sldNum" sz="quarter" idx="4"/>
          </p:nvPr>
        </p:nvSpPr>
        <p:spPr>
          <a:xfrm>
            <a:off x="8278585" y="6310311"/>
            <a:ext cx="489857" cy="365125"/>
          </a:xfrm>
          <a:prstGeom prst="rect">
            <a:avLst/>
          </a:prstGeom>
        </p:spPr>
        <p:txBody>
          <a:bodyPr vert="horz" lIns="91440" tIns="45720" rIns="91440" bIns="45720" rtlCol="0" anchor="ctr"/>
          <a:lstStyle>
            <a:lvl1pPr algn="r">
              <a:defRPr sz="900">
                <a:solidFill>
                  <a:schemeClr val="bg1"/>
                </a:solidFill>
              </a:defRPr>
            </a:lvl1pPr>
          </a:lstStyle>
          <a:p>
            <a:fld id="{F5D31388-1EA4-4B74-8FFA-0D39003D9700}" type="slidenum">
              <a:rPr lang="it-IT" smtClean="0"/>
              <a:pPr/>
              <a:t>‹Nr.›</a:t>
            </a:fld>
            <a:endParaRPr lang="it-IT" dirty="0"/>
          </a:p>
        </p:txBody>
      </p:sp>
      <p:sp>
        <p:nvSpPr>
          <p:cNvPr id="9" name="Google Shape;55;p13">
            <a:extLst>
              <a:ext uri="{FF2B5EF4-FFF2-40B4-BE49-F238E27FC236}">
                <a16:creationId xmlns:a16="http://schemas.microsoft.com/office/drawing/2014/main" id="{45A9DD9F-F47E-4A0A-9BB0-5EE7E8CDC37B}"/>
              </a:ext>
            </a:extLst>
          </p:cNvPr>
          <p:cNvSpPr txBox="1"/>
          <p:nvPr userDrawn="1"/>
        </p:nvSpPr>
        <p:spPr>
          <a:xfrm>
            <a:off x="507643" y="6311899"/>
            <a:ext cx="7846383" cy="42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it" sz="800" dirty="0">
                <a:solidFill>
                  <a:schemeClr val="bg1"/>
                </a:solidFill>
                <a:latin typeface="Montserrat"/>
                <a:ea typeface="Montserrat"/>
                <a:cs typeface="Montserrat"/>
                <a:sym typeface="Montserrat"/>
              </a:rPr>
              <a:t>The European Commission support for the production of this publication does not constitute endorsement of the contents which reflects the views only</a:t>
            </a:r>
            <a:r>
              <a:rPr lang="it" sz="800" baseline="0" dirty="0">
                <a:solidFill>
                  <a:schemeClr val="bg1"/>
                </a:solidFill>
                <a:latin typeface="Montserrat"/>
                <a:ea typeface="Montserrat"/>
                <a:cs typeface="Montserrat"/>
                <a:sym typeface="Montserrat"/>
              </a:rPr>
              <a:t> </a:t>
            </a:r>
            <a:r>
              <a:rPr lang="it" sz="800" dirty="0">
                <a:solidFill>
                  <a:schemeClr val="bg1"/>
                </a:solidFill>
                <a:latin typeface="Montserrat"/>
                <a:ea typeface="Montserrat"/>
                <a:cs typeface="Montserrat"/>
                <a:sym typeface="Montserrat"/>
              </a:rPr>
              <a:t>of the authors, and the Commission cannot be held responsible for any use which may be made of the information contained therein.</a:t>
            </a:r>
            <a:endParaRPr sz="800" dirty="0">
              <a:solidFill>
                <a:schemeClr val="bg1"/>
              </a:solidFill>
              <a:latin typeface="Montserrat"/>
              <a:ea typeface="Montserrat"/>
              <a:cs typeface="Montserrat"/>
              <a:sym typeface="Montserrat"/>
            </a:endParaRPr>
          </a:p>
        </p:txBody>
      </p:sp>
      <p:pic>
        <p:nvPicPr>
          <p:cNvPr id="11" name="Immagine 10">
            <a:extLst>
              <a:ext uri="{FF2B5EF4-FFF2-40B4-BE49-F238E27FC236}">
                <a16:creationId xmlns:a16="http://schemas.microsoft.com/office/drawing/2014/main" id="{5BBFABC3-3641-4FD4-A618-B562D776BE9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332220" y="135123"/>
            <a:ext cx="2459082" cy="527541"/>
          </a:xfrm>
          <a:prstGeom prst="rect">
            <a:avLst/>
          </a:prstGeom>
        </p:spPr>
      </p:pic>
      <p:pic>
        <p:nvPicPr>
          <p:cNvPr id="13" name="Immagine 12">
            <a:extLst>
              <a:ext uri="{FF2B5EF4-FFF2-40B4-BE49-F238E27FC236}">
                <a16:creationId xmlns:a16="http://schemas.microsoft.com/office/drawing/2014/main" id="{38499B4E-2B9F-4805-8782-F01A7E2983F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9368" y="120101"/>
            <a:ext cx="2502413" cy="597409"/>
          </a:xfrm>
          <a:prstGeom prst="rect">
            <a:avLst/>
          </a:prstGeom>
        </p:spPr>
      </p:pic>
    </p:spTree>
    <p:extLst>
      <p:ext uri="{BB962C8B-B14F-4D97-AF65-F5344CB8AC3E}">
        <p14:creationId xmlns:p14="http://schemas.microsoft.com/office/powerpoint/2010/main" val="3895978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rgbClr val="159A34"/>
          </a:solidFill>
          <a:latin typeface="Arial Rounded MT Bold" panose="020F070403050403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76B82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DEDC0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85000"/>
              <a:lumOff val="15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85000"/>
              <a:lumOff val="1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cdn.thinglink.me/api/image/498245129388163074/1024/10/scaletowidth/0/0/1/1/false/true?wait=true"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i0.wp.com/hardcoreitalians.blog/wp-content/uploads/2020/06/countryside-farm-italy-landscape-1575820.jpg?ssl=1"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orumagricolturasociale.it/esperienze/"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rica.crea.gov.it/APP/agricoltura_sociale/#hom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s://modernfarmer.com/2014/02/giving-mafia-land-farmer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zorgboeren.nl/" TargetMode="External"/><Relationship Id="rId2" Type="http://schemas.openxmlformats.org/officeDocument/2006/relationships/hyperlink" Target="http://zorgboerderij.startpagina.nl/" TargetMode="External"/><Relationship Id="rId1" Type="http://schemas.openxmlformats.org/officeDocument/2006/relationships/slideLayout" Target="../slideLayouts/slideLayout2.xml"/><Relationship Id="rId4" Type="http://schemas.openxmlformats.org/officeDocument/2006/relationships/hyperlink" Target="http://www.zorgboerderijgids.n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hyperlink" Target="https://www.haup.ac.at/e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www.greencare-oe.at/" TargetMode="External"/><Relationship Id="rId4" Type="http://schemas.openxmlformats.org/officeDocument/2006/relationships/hyperlink" Target="https://www.greencare.at/"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svg"/></Relationships>
</file>

<file path=ppt/slides/_rels/slide51.xml.rels><?xml version="1.0" encoding="UTF-8" standalone="yes"?>
<Relationships xmlns="http://schemas.openxmlformats.org/package/2006/relationships"><Relationship Id="rId8" Type="http://schemas.openxmlformats.org/officeDocument/2006/relationships/hyperlink" Target="https://lernen-mit-tieren.de/" TargetMode="External"/><Relationship Id="rId3" Type="http://schemas.openxmlformats.org/officeDocument/2006/relationships/hyperlink" Target="https://baglob.de/" TargetMode="External"/><Relationship Id="rId7" Type="http://schemas.openxmlformats.org/officeDocument/2006/relationships/hyperlink" Target="https://www.uni-kassel.de/uni/universitaet/kontakt-und-standorte/standort-witzenhausen/" TargetMode="External"/><Relationship Id="rId2" Type="http://schemas.openxmlformats.org/officeDocument/2006/relationships/hyperlink" Target="http://www.soziale-landwirtschaft.de/" TargetMode="External"/><Relationship Id="rId1" Type="http://schemas.openxmlformats.org/officeDocument/2006/relationships/slideLayout" Target="../slideLayouts/slideLayout2.xml"/><Relationship Id="rId6" Type="http://schemas.openxmlformats.org/officeDocument/2006/relationships/hyperlink" Target="http://www.hnee.de/" TargetMode="External"/><Relationship Id="rId5" Type="http://schemas.openxmlformats.org/officeDocument/2006/relationships/hyperlink" Target="https://bio-thueringen.de/" TargetMode="External"/><Relationship Id="rId4" Type="http://schemas.openxmlformats.org/officeDocument/2006/relationships/hyperlink" Target="http://www.netzwerk-alma.de/"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i.pinimg.com/originals/06/38/53/06385377d4b9dd95286cc7b5a0673504.jpg"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zf.jcu.cz/cz/" TargetMode="External"/><Relationship Id="rId2" Type="http://schemas.openxmlformats.org/officeDocument/2006/relationships/hyperlink" Target="http://www.socialni-zemedelstvi.cz/" TargetMode="Externa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channel/UC_YrlGIHTQP-rc_SKZsQqgg" TargetMode="External"/><Relationship Id="rId2" Type="http://schemas.openxmlformats.org/officeDocument/2006/relationships/hyperlink" Target="https://www.gospodarstwaedukacyjne.pl/" TargetMode="Externa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iphone.facebook.com/romisway/" TargetMode="External"/><Relationship Id="rId2" Type="http://schemas.openxmlformats.org/officeDocument/2006/relationships/hyperlink" Target="http://www.romisway.net/"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hyperlink" Target="http://www.innpatunet.no/" TargetMode="Externa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sofaredu.eu/" TargetMode="External"/><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s://www.mind.org.uk/media/211255/Ecotherapy_"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sofaredu.eu/" TargetMode="External"/><Relationship Id="rId2" Type="http://schemas.openxmlformats.org/officeDocument/2006/relationships/hyperlink" Target="http://www.sofar-d.de/?Projekt_SoFar" TargetMode="External"/><Relationship Id="rId1" Type="http://schemas.openxmlformats.org/officeDocument/2006/relationships/slideLayout" Target="../slideLayouts/slideLayout2.xml"/><Relationship Id="rId5" Type="http://schemas.openxmlformats.org/officeDocument/2006/relationships/hyperlink" Target="http://www.soziale-landwirtschaft.de/forschung/projekte/profarmprojekt/" TargetMode="External"/><Relationship Id="rId4" Type="http://schemas.openxmlformats.org/officeDocument/2006/relationships/hyperlink" Target="http://www.soziale-landwirtschaft.de/veranstaltungen/veranstaltungsberichte/"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27AB5358-C3CC-4042-8067-9773CEFD893C}"/>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37194" y="-41983"/>
            <a:ext cx="9181194" cy="7436696"/>
          </a:xfrm>
          <a:prstGeom prst="rect">
            <a:avLst/>
          </a:prstGeom>
          <a:noFill/>
        </p:spPr>
      </p:pic>
      <p:pic>
        <p:nvPicPr>
          <p:cNvPr id="9" name="Immagine 8">
            <a:extLst>
              <a:ext uri="{FF2B5EF4-FFF2-40B4-BE49-F238E27FC236}">
                <a16:creationId xmlns:a16="http://schemas.microsoft.com/office/drawing/2014/main" id="{0823CFD9-DD03-4D77-A44E-F56612639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0" y="1057672"/>
            <a:ext cx="2010364" cy="4864100"/>
          </a:xfrm>
          <a:prstGeom prst="rect">
            <a:avLst/>
          </a:prstGeom>
        </p:spPr>
      </p:pic>
      <p:pic>
        <p:nvPicPr>
          <p:cNvPr id="7" name="Immagine 6">
            <a:extLst>
              <a:ext uri="{FF2B5EF4-FFF2-40B4-BE49-F238E27FC236}">
                <a16:creationId xmlns:a16="http://schemas.microsoft.com/office/drawing/2014/main" id="{13CF8A4F-194E-4EBB-A02A-7413B811B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753" y="800100"/>
            <a:ext cx="3357793" cy="5143500"/>
          </a:xfrm>
          <a:prstGeom prst="rect">
            <a:avLst/>
          </a:prstGeom>
        </p:spPr>
      </p:pic>
      <p:sp>
        <p:nvSpPr>
          <p:cNvPr id="8" name="Textfeld 7">
            <a:extLst>
              <a:ext uri="{FF2B5EF4-FFF2-40B4-BE49-F238E27FC236}">
                <a16:creationId xmlns:a16="http://schemas.microsoft.com/office/drawing/2014/main" id="{3F7F1274-3903-4959-A946-CA895643B1F3}"/>
              </a:ext>
            </a:extLst>
          </p:cNvPr>
          <p:cNvSpPr txBox="1"/>
          <p:nvPr/>
        </p:nvSpPr>
        <p:spPr>
          <a:xfrm>
            <a:off x="74273" y="1525847"/>
            <a:ext cx="9144000" cy="4524315"/>
          </a:xfrm>
          <a:prstGeom prst="rect">
            <a:avLst/>
          </a:prstGeom>
          <a:noFill/>
        </p:spPr>
        <p:txBody>
          <a:bodyPr wrap="square">
            <a:spAutoFit/>
          </a:bodyPr>
          <a:lstStyle/>
          <a:p>
            <a:pPr algn="ctr"/>
            <a:r>
              <a:rPr kumimoji="0" lang="en-US" sz="48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rPr>
              <a:t>Social farming across Europe</a:t>
            </a:r>
          </a:p>
          <a:p>
            <a:pPr algn="ctr"/>
            <a:endParaRPr kumimoji="0" lang="en-US" sz="54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9A34"/>
                </a:solidFill>
                <a:effectLst/>
                <a:uLnTx/>
                <a:uFillTx/>
                <a:latin typeface="Calibri" panose="020F0502020204030204"/>
                <a:ea typeface="+mn-ea"/>
                <a:cs typeface="+mn-cs"/>
              </a:rPr>
              <a:t>Unit 3.2.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59A34"/>
                </a:solidFill>
                <a:effectLst/>
                <a:uLnTx/>
                <a:uFillTx/>
                <a:latin typeface="Calibri" panose="020F0502020204030204"/>
                <a:ea typeface="+mn-ea"/>
                <a:cs typeface="+mn-cs"/>
              </a:rPr>
              <a:t>Module 3: Methods, techniques and experiences of Social Farming</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dirty="0">
              <a:solidFill>
                <a:srgbClr val="159A34"/>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a:rPr>
              <a:t>Larissa Nagorka</a:t>
            </a:r>
            <a:endParaRPr kumimoji="0" lang="en-DE" sz="2000" b="0" i="0" u="none" strike="noStrike" kern="1200" cap="none" spc="0" normalizeH="0" baseline="0" noProof="0" dirty="0">
              <a:ln>
                <a:noFill/>
              </a:ln>
              <a:effectLst/>
              <a:uLnTx/>
              <a:uFillTx/>
              <a:latin typeface="Calibri" panose="020F0502020204030204"/>
              <a:ea typeface="+mn-ea"/>
              <a:cs typeface="+mn-cs"/>
            </a:endParaRPr>
          </a:p>
          <a:p>
            <a:pPr algn="ctr"/>
            <a:endParaRPr lang="en-DE" sz="5400" dirty="0"/>
          </a:p>
        </p:txBody>
      </p:sp>
      <p:sp>
        <p:nvSpPr>
          <p:cNvPr id="2" name="Textfeld 1">
            <a:extLst>
              <a:ext uri="{FF2B5EF4-FFF2-40B4-BE49-F238E27FC236}">
                <a16:creationId xmlns:a16="http://schemas.microsoft.com/office/drawing/2014/main" id="{E318557B-EB2D-42DF-9A49-FD53BF8AD398}"/>
              </a:ext>
            </a:extLst>
          </p:cNvPr>
          <p:cNvSpPr txBox="1"/>
          <p:nvPr/>
        </p:nvSpPr>
        <p:spPr>
          <a:xfrm>
            <a:off x="3230611" y="7102118"/>
            <a:ext cx="6649989" cy="246221"/>
          </a:xfrm>
          <a:prstGeom prst="rect">
            <a:avLst/>
          </a:prstGeom>
          <a:noFill/>
        </p:spPr>
        <p:txBody>
          <a:bodyPr wrap="square" rtlCol="0">
            <a:spAutoFit/>
          </a:bodyPr>
          <a:lstStyle/>
          <a:p>
            <a:r>
              <a:rPr lang="en-US" sz="1000" dirty="0">
                <a:hlinkClick r:id="rId6">
                  <a:extLst>
                    <a:ext uri="{A12FA001-AC4F-418D-AE19-62706E023703}">
                      <ahyp:hlinkClr xmlns:ahyp="http://schemas.microsoft.com/office/drawing/2018/hyperlinkcolor" val="tx"/>
                    </a:ext>
                  </a:extLst>
                </a:hlinkClick>
              </a:rPr>
              <a:t>http://cdn.thinglink.me/api/image/498245129388163074/1024/10/scaletowidth/0/0/1/1/false/true?wait=true</a:t>
            </a:r>
            <a:endParaRPr lang="en-DE" sz="1000" dirty="0"/>
          </a:p>
        </p:txBody>
      </p:sp>
    </p:spTree>
    <p:extLst>
      <p:ext uri="{BB962C8B-B14F-4D97-AF65-F5344CB8AC3E}">
        <p14:creationId xmlns:p14="http://schemas.microsoft.com/office/powerpoint/2010/main" val="2756876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F6368-0B1F-493F-896A-CE19C5D37FFE}"/>
              </a:ext>
            </a:extLst>
          </p:cNvPr>
          <p:cNvSpPr>
            <a:spLocks noGrp="1"/>
          </p:cNvSpPr>
          <p:nvPr>
            <p:ph type="title"/>
          </p:nvPr>
        </p:nvSpPr>
        <p:spPr>
          <a:xfrm>
            <a:off x="375556" y="800100"/>
            <a:ext cx="8392886" cy="890589"/>
          </a:xfrm>
        </p:spPr>
        <p:txBody>
          <a:bodyPr anchor="ctr">
            <a:normAutofit/>
          </a:bodyPr>
          <a:lstStyle/>
          <a:p>
            <a:r>
              <a:rPr lang="en-US" dirty="0"/>
              <a:t>1. Italy</a:t>
            </a:r>
            <a:endParaRPr lang="en-DE" dirty="0"/>
          </a:p>
        </p:txBody>
      </p:sp>
      <p:pic>
        <p:nvPicPr>
          <p:cNvPr id="5" name="Grafik 4" descr="Ein Bild, das Gras, draußen, Himmel, Feld enthält.&#10;&#10;Automatisch generierte Beschreibung">
            <a:extLst>
              <a:ext uri="{FF2B5EF4-FFF2-40B4-BE49-F238E27FC236}">
                <a16:creationId xmlns:a16="http://schemas.microsoft.com/office/drawing/2014/main" id="{608F29D4-6CF5-4576-8B84-BBAA4E86CC53}"/>
              </a:ext>
            </a:extLst>
          </p:cNvPr>
          <p:cNvPicPr>
            <a:picLocks noChangeAspect="1"/>
          </p:cNvPicPr>
          <p:nvPr/>
        </p:nvPicPr>
        <p:blipFill rotWithShape="1">
          <a:blip r:embed="rId2">
            <a:extLst>
              <a:ext uri="{28A0092B-C50C-407E-A947-70E740481C1C}">
                <a14:useLocalDpi xmlns:a14="http://schemas.microsoft.com/office/drawing/2010/main" val="0"/>
              </a:ext>
            </a:extLst>
          </a:blip>
          <a:srcRect l="12164" r="12370" b="2"/>
          <a:stretch/>
        </p:blipFill>
        <p:spPr>
          <a:xfrm>
            <a:off x="628650" y="1825625"/>
            <a:ext cx="3886200" cy="4351338"/>
          </a:xfrm>
          <a:prstGeom prst="rect">
            <a:avLst/>
          </a:prstGeom>
          <a:noFill/>
        </p:spPr>
      </p:pic>
      <p:sp>
        <p:nvSpPr>
          <p:cNvPr id="3" name="Inhaltsplatzhalter 2">
            <a:extLst>
              <a:ext uri="{FF2B5EF4-FFF2-40B4-BE49-F238E27FC236}">
                <a16:creationId xmlns:a16="http://schemas.microsoft.com/office/drawing/2014/main" id="{2AB6BC28-2B64-486E-80D6-C8305FFA9C1A}"/>
              </a:ext>
            </a:extLst>
          </p:cNvPr>
          <p:cNvSpPr>
            <a:spLocks noGrp="1"/>
          </p:cNvSpPr>
          <p:nvPr>
            <p:ph sz="half" idx="2"/>
          </p:nvPr>
        </p:nvSpPr>
        <p:spPr>
          <a:xfrm>
            <a:off x="4629150" y="1825625"/>
            <a:ext cx="3886200" cy="4351338"/>
          </a:xfrm>
        </p:spPr>
        <p:txBody>
          <a:bodyPr>
            <a:normAutofit/>
          </a:bodyPr>
          <a:lstStyle/>
          <a:p>
            <a:r>
              <a:rPr lang="en-US" sz="2400" dirty="0"/>
              <a:t>Located in the South- central Europe</a:t>
            </a:r>
          </a:p>
          <a:p>
            <a:r>
              <a:rPr lang="en-US" sz="2400" dirty="0"/>
              <a:t>One of the founding members of the European Economic Community</a:t>
            </a:r>
          </a:p>
          <a:p>
            <a:r>
              <a:rPr lang="en-US" sz="2400" dirty="0"/>
              <a:t>Social Farming is well established in Italy</a:t>
            </a:r>
            <a:endParaRPr lang="en-DE" sz="2400" dirty="0"/>
          </a:p>
        </p:txBody>
      </p:sp>
      <p:sp>
        <p:nvSpPr>
          <p:cNvPr id="4" name="Textfeld 3">
            <a:extLst>
              <a:ext uri="{FF2B5EF4-FFF2-40B4-BE49-F238E27FC236}">
                <a16:creationId xmlns:a16="http://schemas.microsoft.com/office/drawing/2014/main" id="{C3DA2AC2-C94B-4AAA-91A9-9B483DBC0F56}"/>
              </a:ext>
            </a:extLst>
          </p:cNvPr>
          <p:cNvSpPr txBox="1"/>
          <p:nvPr/>
        </p:nvSpPr>
        <p:spPr>
          <a:xfrm>
            <a:off x="609600" y="5838409"/>
            <a:ext cx="3905250" cy="338554"/>
          </a:xfrm>
          <a:prstGeom prst="rect">
            <a:avLst/>
          </a:prstGeom>
          <a:noFill/>
        </p:spPr>
        <p:txBody>
          <a:bodyPr wrap="square" rtlCol="0">
            <a:spAutoFit/>
          </a:bodyPr>
          <a:lstStyle/>
          <a:p>
            <a:r>
              <a:rPr lang="en-US" sz="800" dirty="0">
                <a:solidFill>
                  <a:schemeClr val="bg1">
                    <a:lumMod val="65000"/>
                  </a:schemeClr>
                </a:solidFill>
                <a:hlinkClick r:id="rId3">
                  <a:extLst>
                    <a:ext uri="{A12FA001-AC4F-418D-AE19-62706E023703}">
                      <ahyp:hlinkClr xmlns:ahyp="http://schemas.microsoft.com/office/drawing/2018/hyperlinkcolor" val="tx"/>
                    </a:ext>
                  </a:extLst>
                </a:hlinkClick>
              </a:rPr>
              <a:t>https://i0.wp.com/hardcoreitalians.blog/wp-content/uploads/2020/06/countryside-farm-italy-landscape-1575820.jpg?ssl=1</a:t>
            </a:r>
            <a:endParaRPr lang="en-US" sz="800" dirty="0">
              <a:solidFill>
                <a:schemeClr val="bg1">
                  <a:lumMod val="65000"/>
                </a:schemeClr>
              </a:solidFill>
            </a:endParaRPr>
          </a:p>
        </p:txBody>
      </p:sp>
    </p:spTree>
    <p:extLst>
      <p:ext uri="{BB962C8B-B14F-4D97-AF65-F5344CB8AC3E}">
        <p14:creationId xmlns:p14="http://schemas.microsoft.com/office/powerpoint/2010/main" val="2858785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0"/>
            <a:ext cx="8392886" cy="600075"/>
          </a:xfrm>
        </p:spPr>
        <p:txBody>
          <a:bodyPr>
            <a:normAutofit/>
          </a:bodyPr>
          <a:lstStyle/>
          <a:p>
            <a:r>
              <a:rPr lang="en-US" sz="2400" dirty="0"/>
              <a:t>SWOT-Analysis Italy</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1124692764"/>
              </p:ext>
            </p:extLst>
          </p:nvPr>
        </p:nvGraphicFramePr>
        <p:xfrm>
          <a:off x="375557" y="1400175"/>
          <a:ext cx="8391524" cy="4693506"/>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41849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Law for Social Farming</a:t>
                      </a:r>
                    </a:p>
                    <a:p>
                      <a:r>
                        <a:rPr lang="en-US" sz="1350" b="0" i="0" u="none" strike="noStrike" kern="1200" baseline="0" dirty="0">
                          <a:solidFill>
                            <a:schemeClr val="lt1"/>
                          </a:solidFill>
                          <a:latin typeface="+mn-lt"/>
                          <a:ea typeface="+mn-ea"/>
                          <a:cs typeface="+mn-cs"/>
                        </a:rPr>
                        <a:t>• Umbrella organization exists</a:t>
                      </a:r>
                    </a:p>
                    <a:p>
                      <a:r>
                        <a:rPr lang="en-US" sz="1350" b="0" i="0" u="none" strike="noStrike" kern="1200" baseline="0" dirty="0">
                          <a:solidFill>
                            <a:schemeClr val="lt1"/>
                          </a:solidFill>
                          <a:latin typeface="+mn-lt"/>
                          <a:ea typeface="+mn-ea"/>
                          <a:cs typeface="+mn-cs"/>
                        </a:rPr>
                        <a:t>• Farms spread over the whole country</a:t>
                      </a:r>
                    </a:p>
                    <a:p>
                      <a:r>
                        <a:rPr lang="en-US" sz="1350" b="0" i="0" u="none" strike="noStrike" kern="1200" baseline="0" dirty="0">
                          <a:solidFill>
                            <a:schemeClr val="lt1"/>
                          </a:solidFill>
                          <a:latin typeface="+mn-lt"/>
                          <a:ea typeface="+mn-ea"/>
                          <a:cs typeface="+mn-cs"/>
                        </a:rPr>
                        <a:t>• Well known in the society</a:t>
                      </a:r>
                    </a:p>
                    <a:p>
                      <a:r>
                        <a:rPr lang="en-US" sz="1350" b="0" i="0" u="none" strike="noStrike" kern="1200" baseline="0" dirty="0">
                          <a:solidFill>
                            <a:schemeClr val="lt1"/>
                          </a:solidFill>
                          <a:latin typeface="+mn-lt"/>
                          <a:ea typeface="+mn-ea"/>
                          <a:cs typeface="+mn-cs"/>
                        </a:rPr>
                        <a:t>• In use to fight mafia</a:t>
                      </a:r>
                    </a:p>
                    <a:p>
                      <a:r>
                        <a:rPr lang="en-US" sz="1350" b="0" i="0" u="none" strike="noStrike" kern="1200" baseline="0" dirty="0">
                          <a:solidFill>
                            <a:schemeClr val="lt1"/>
                          </a:solidFill>
                          <a:latin typeface="+mn-lt"/>
                          <a:ea typeface="+mn-ea"/>
                          <a:cs typeface="+mn-cs"/>
                        </a:rPr>
                        <a:t>• Chart of principles</a:t>
                      </a:r>
                    </a:p>
                    <a:p>
                      <a:r>
                        <a:rPr lang="en-US" sz="1350" b="0" i="0" u="none" strike="noStrike" kern="1200" baseline="0" dirty="0">
                          <a:solidFill>
                            <a:schemeClr val="lt1"/>
                          </a:solidFill>
                          <a:latin typeface="+mn-lt"/>
                          <a:ea typeface="+mn-ea"/>
                          <a:cs typeface="+mn-cs"/>
                        </a:rPr>
                        <a:t>• Standard criteria for assuring the</a:t>
                      </a:r>
                    </a:p>
                    <a:p>
                      <a:r>
                        <a:rPr lang="en-US" sz="1350" b="0" i="0" u="none" strike="noStrike" kern="1200" baseline="0" dirty="0">
                          <a:solidFill>
                            <a:schemeClr val="lt1"/>
                          </a:solidFill>
                          <a:latin typeface="+mn-lt"/>
                          <a:ea typeface="+mn-ea"/>
                          <a:cs typeface="+mn-cs"/>
                        </a:rPr>
                        <a:t>   quality</a:t>
                      </a:r>
                    </a:p>
                    <a:p>
                      <a:r>
                        <a:rPr lang="en-US" sz="1350" b="0" i="0" u="none" strike="noStrike" kern="1200" baseline="0" dirty="0">
                          <a:solidFill>
                            <a:schemeClr val="lt1"/>
                          </a:solidFill>
                          <a:latin typeface="+mn-lt"/>
                          <a:ea typeface="+mn-ea"/>
                          <a:cs typeface="+mn-cs"/>
                        </a:rPr>
                        <a:t>• Education at different universities</a:t>
                      </a:r>
                    </a:p>
                    <a:p>
                      <a:r>
                        <a:rPr lang="en-US" sz="1350" b="0" i="0" u="none" strike="noStrike" kern="1200" baseline="0" dirty="0">
                          <a:solidFill>
                            <a:schemeClr val="lt1"/>
                          </a:solidFill>
                          <a:latin typeface="+mn-lt"/>
                          <a:ea typeface="+mn-ea"/>
                          <a:cs typeface="+mn-cs"/>
                        </a:rPr>
                        <a:t>• Guide for Social Farming</a:t>
                      </a:r>
                    </a:p>
                    <a:p>
                      <a:r>
                        <a:rPr lang="en-US" sz="1350" b="0" i="0" u="none" strike="noStrike" kern="1200" baseline="0" dirty="0">
                          <a:solidFill>
                            <a:schemeClr val="lt1"/>
                          </a:solidFill>
                          <a:latin typeface="+mn-lt"/>
                          <a:ea typeface="+mn-ea"/>
                          <a:cs typeface="+mn-cs"/>
                        </a:rPr>
                        <a:t>• Map of Social Farming practices</a:t>
                      </a:r>
                    </a:p>
                    <a:p>
                      <a:r>
                        <a:rPr lang="en-US" sz="1350" b="0" i="0" u="none" strike="noStrike" kern="1200" baseline="0" dirty="0">
                          <a:solidFill>
                            <a:schemeClr val="lt1"/>
                          </a:solidFill>
                          <a:latin typeface="+mn-lt"/>
                          <a:ea typeface="+mn-ea"/>
                          <a:cs typeface="+mn-cs"/>
                        </a:rPr>
                        <a:t>• member and also initiator of multiple</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European projects</a:t>
                      </a:r>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Finances sometimes linked to a  time-limited project</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and therefor difficult to implement Social Farming   </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activities in a long run </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Law for school inclusion</a:t>
                      </a:r>
                    </a:p>
                    <a:p>
                      <a:r>
                        <a:rPr lang="en-US" sz="1350" b="0" i="0" u="none" strike="noStrike" kern="1200" baseline="0" dirty="0">
                          <a:solidFill>
                            <a:schemeClr val="dk1"/>
                          </a:solidFill>
                          <a:latin typeface="+mn-lt"/>
                          <a:ea typeface="+mn-ea"/>
                          <a:cs typeface="+mn-cs"/>
                        </a:rPr>
                        <a:t>• Law for work inclusion</a:t>
                      </a:r>
                    </a:p>
                    <a:p>
                      <a:r>
                        <a:rPr lang="en-US" sz="1350" b="0" i="0" u="none" strike="noStrike" kern="1200" baseline="0" dirty="0">
                          <a:solidFill>
                            <a:schemeClr val="dk1"/>
                          </a:solidFill>
                          <a:latin typeface="+mn-lt"/>
                          <a:ea typeface="+mn-ea"/>
                          <a:cs typeface="+mn-cs"/>
                        </a:rPr>
                        <a:t>• Different funding opportunities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Advertised as solution for everything</a:t>
                      </a:r>
                    </a:p>
                    <a:p>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3" name="Textfeld 2">
            <a:extLst>
              <a:ext uri="{FF2B5EF4-FFF2-40B4-BE49-F238E27FC236}">
                <a16:creationId xmlns:a16="http://schemas.microsoft.com/office/drawing/2014/main" id="{48100C0B-42E2-43F4-949A-45F6075F5480}"/>
              </a:ext>
            </a:extLst>
          </p:cNvPr>
          <p:cNvSpPr txBox="1"/>
          <p:nvPr/>
        </p:nvSpPr>
        <p:spPr>
          <a:xfrm>
            <a:off x="7424057" y="5724349"/>
            <a:ext cx="2253343" cy="369332"/>
          </a:xfrm>
          <a:prstGeom prst="rect">
            <a:avLst/>
          </a:prstGeom>
          <a:noFill/>
        </p:spPr>
        <p:txBody>
          <a:bodyPr wrap="square" rtlCol="0">
            <a:spAutoFit/>
          </a:bodyPr>
          <a:lstStyle/>
          <a:p>
            <a:r>
              <a:rPr lang="en-US" dirty="0"/>
              <a:t>Tornier, 2020</a:t>
            </a:r>
            <a:endParaRPr lang="en-DE" dirty="0"/>
          </a:p>
        </p:txBody>
      </p:sp>
    </p:spTree>
    <p:extLst>
      <p:ext uri="{BB962C8B-B14F-4D97-AF65-F5344CB8AC3E}">
        <p14:creationId xmlns:p14="http://schemas.microsoft.com/office/powerpoint/2010/main" val="1294576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5AE90-7A05-41C8-83E7-E2693E1C6426}"/>
              </a:ext>
            </a:extLst>
          </p:cNvPr>
          <p:cNvSpPr>
            <a:spLocks noGrp="1"/>
          </p:cNvSpPr>
          <p:nvPr>
            <p:ph type="title"/>
          </p:nvPr>
        </p:nvSpPr>
        <p:spPr>
          <a:xfrm>
            <a:off x="375556" y="932537"/>
            <a:ext cx="8392886" cy="679288"/>
          </a:xfrm>
        </p:spPr>
        <p:txBody>
          <a:bodyPr>
            <a:normAutofit/>
          </a:bodyPr>
          <a:lstStyle/>
          <a:p>
            <a:r>
              <a:rPr lang="en-US" sz="2400" dirty="0"/>
              <a:t>History of Social Farming in Italy</a:t>
            </a:r>
            <a:endParaRPr lang="en-DE" sz="2400" dirty="0"/>
          </a:p>
        </p:txBody>
      </p:sp>
      <p:sp>
        <p:nvSpPr>
          <p:cNvPr id="3" name="Inhaltsplatzhalter 2">
            <a:extLst>
              <a:ext uri="{FF2B5EF4-FFF2-40B4-BE49-F238E27FC236}">
                <a16:creationId xmlns:a16="http://schemas.microsoft.com/office/drawing/2014/main" id="{A6BAD58A-1946-4C4C-8572-4AE20E5EB81F}"/>
              </a:ext>
            </a:extLst>
          </p:cNvPr>
          <p:cNvSpPr>
            <a:spLocks noGrp="1"/>
          </p:cNvSpPr>
          <p:nvPr>
            <p:ph idx="1"/>
          </p:nvPr>
        </p:nvSpPr>
        <p:spPr>
          <a:xfrm>
            <a:off x="375556" y="1611825"/>
            <a:ext cx="8392886" cy="4351338"/>
          </a:xfrm>
        </p:spPr>
        <p:txBody>
          <a:bodyPr>
            <a:normAutofit/>
          </a:bodyPr>
          <a:lstStyle/>
          <a:p>
            <a:pPr algn="just"/>
            <a:r>
              <a:rPr lang="en-US" dirty="0"/>
              <a:t>In 2015: national law on Social Farming </a:t>
            </a:r>
            <a:r>
              <a:rPr lang="en-US" dirty="0">
                <a:sym typeface="Wingdings" panose="05000000000000000000" pitchFamily="2" charset="2"/>
              </a:rPr>
              <a:t> </a:t>
            </a:r>
            <a:r>
              <a:rPr lang="en-US" dirty="0"/>
              <a:t>framework of principles and procedures for recognizing Social Farming practices</a:t>
            </a:r>
          </a:p>
          <a:p>
            <a:pPr algn="just"/>
            <a:r>
              <a:rPr lang="en-US" dirty="0"/>
              <a:t>2011: founding of </a:t>
            </a:r>
            <a:r>
              <a:rPr lang="en-US" i="1" dirty="0"/>
              <a:t>The Forum Nazionale Agricultura </a:t>
            </a:r>
            <a:r>
              <a:rPr lang="en-US" i="1" dirty="0" err="1"/>
              <a:t>Sociale</a:t>
            </a:r>
            <a:r>
              <a:rPr lang="en-US" dirty="0"/>
              <a:t> </a:t>
            </a:r>
          </a:p>
          <a:p>
            <a:pPr lvl="1" algn="just">
              <a:buFont typeface="Wingdings" panose="05000000000000000000" pitchFamily="2" charset="2"/>
              <a:buChar char="à"/>
            </a:pPr>
            <a:r>
              <a:rPr lang="en-US" sz="2000" dirty="0">
                <a:solidFill>
                  <a:srgbClr val="76B82A"/>
                </a:solidFill>
              </a:rPr>
              <a:t> Multifunctional association to promote the idea of Social Farming, coordinate projects and interact with the ministries and stakeholders</a:t>
            </a:r>
          </a:p>
          <a:p>
            <a:pPr marL="342900" lvl="1" indent="0" algn="just">
              <a:buNone/>
            </a:pPr>
            <a:r>
              <a:rPr lang="en-US" sz="2000" dirty="0">
                <a:solidFill>
                  <a:srgbClr val="76B82A"/>
                </a:solidFill>
                <a:sym typeface="Wingdings" panose="05000000000000000000" pitchFamily="2" charset="2"/>
              </a:rPr>
              <a:t> C</a:t>
            </a:r>
            <a:r>
              <a:rPr lang="en-US" sz="2000" dirty="0">
                <a:solidFill>
                  <a:srgbClr val="76B82A"/>
                </a:solidFill>
              </a:rPr>
              <a:t>ontributed mainly to the development of Social Farming in Italy</a:t>
            </a:r>
          </a:p>
          <a:p>
            <a:pPr algn="just"/>
            <a:r>
              <a:rPr lang="en-US" dirty="0"/>
              <a:t>But: beginning of Social Farming in Italy was years ago:</a:t>
            </a:r>
          </a:p>
          <a:p>
            <a:pPr algn="just"/>
            <a:r>
              <a:rPr lang="en-US" dirty="0"/>
              <a:t>Change of law 180 in 1978: shut down of the large state-run hospitals and set up of smaller community-based facilities </a:t>
            </a:r>
            <a:r>
              <a:rPr lang="en-US" sz="1800" dirty="0"/>
              <a:t>(MOSHER 1982)</a:t>
            </a:r>
          </a:p>
          <a:p>
            <a:pPr marL="342900" lvl="1" indent="0" algn="just">
              <a:buNone/>
            </a:pPr>
            <a:r>
              <a:rPr lang="en-US" sz="2000" dirty="0">
                <a:solidFill>
                  <a:srgbClr val="76B82A"/>
                </a:solidFill>
                <a:sym typeface="Wingdings" panose="05000000000000000000" pitchFamily="2" charset="2"/>
              </a:rPr>
              <a:t> M</a:t>
            </a:r>
            <a:r>
              <a:rPr lang="en-US" sz="2000" dirty="0">
                <a:solidFill>
                  <a:srgbClr val="76B82A"/>
                </a:solidFill>
              </a:rPr>
              <a:t>ilestone enabled farms to open their gates </a:t>
            </a:r>
          </a:p>
          <a:p>
            <a:pPr lvl="1" algn="just">
              <a:buFont typeface="Wingdings" panose="05000000000000000000" pitchFamily="2" charset="2"/>
              <a:buChar char="à"/>
            </a:pPr>
            <a:r>
              <a:rPr lang="en-US" sz="2000" dirty="0">
                <a:solidFill>
                  <a:srgbClr val="76B82A"/>
                </a:solidFill>
              </a:rPr>
              <a:t> Since then, Social Farming has been growing very fast </a:t>
            </a:r>
            <a:r>
              <a:rPr lang="en-US" sz="1600" dirty="0">
                <a:solidFill>
                  <a:srgbClr val="76B82A"/>
                </a:solidFill>
              </a:rPr>
              <a:t>(SIGNORIELLO, </a:t>
            </a:r>
            <a:r>
              <a:rPr lang="en-US" sz="1600" dirty="0" err="1">
                <a:solidFill>
                  <a:srgbClr val="76B82A"/>
                </a:solidFill>
              </a:rPr>
              <a:t>intvw</a:t>
            </a:r>
            <a:r>
              <a:rPr lang="en-US" sz="1600" dirty="0">
                <a:solidFill>
                  <a:srgbClr val="76B82A"/>
                </a:solidFill>
              </a:rPr>
              <a:t>.)</a:t>
            </a:r>
          </a:p>
          <a:p>
            <a:pPr>
              <a:buFont typeface="Wingdings" panose="05000000000000000000" pitchFamily="2" charset="2"/>
              <a:buChar char="à"/>
            </a:pPr>
            <a:endParaRPr lang="en-US" dirty="0"/>
          </a:p>
          <a:p>
            <a:endParaRPr lang="en-DE" dirty="0"/>
          </a:p>
        </p:txBody>
      </p:sp>
    </p:spTree>
    <p:extLst>
      <p:ext uri="{BB962C8B-B14F-4D97-AF65-F5344CB8AC3E}">
        <p14:creationId xmlns:p14="http://schemas.microsoft.com/office/powerpoint/2010/main" val="946824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Gras, Himmel, draußen, Person enthält.&#10;&#10;Automatisch generierte Beschreibung">
            <a:extLst>
              <a:ext uri="{FF2B5EF4-FFF2-40B4-BE49-F238E27FC236}">
                <a16:creationId xmlns:a16="http://schemas.microsoft.com/office/drawing/2014/main" id="{2D89C7C9-F45C-48BC-B704-D979398C82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298" y="461433"/>
            <a:ext cx="7543404" cy="5028936"/>
          </a:xfrm>
        </p:spPr>
      </p:pic>
      <p:sp>
        <p:nvSpPr>
          <p:cNvPr id="6" name="Textfeld 5">
            <a:extLst>
              <a:ext uri="{FF2B5EF4-FFF2-40B4-BE49-F238E27FC236}">
                <a16:creationId xmlns:a16="http://schemas.microsoft.com/office/drawing/2014/main" id="{3A4D9C9C-9E87-4CDE-A503-43C5D919F007}"/>
              </a:ext>
            </a:extLst>
          </p:cNvPr>
          <p:cNvSpPr txBox="1"/>
          <p:nvPr/>
        </p:nvSpPr>
        <p:spPr>
          <a:xfrm>
            <a:off x="3517900" y="5244148"/>
            <a:ext cx="7175500" cy="246221"/>
          </a:xfrm>
          <a:prstGeom prst="rect">
            <a:avLst/>
          </a:prstGeom>
          <a:noFill/>
        </p:spPr>
        <p:txBody>
          <a:bodyPr wrap="square" rtlCol="0">
            <a:spAutoFit/>
          </a:bodyPr>
          <a:lstStyle/>
          <a:p>
            <a:r>
              <a:rPr lang="en-US" sz="1000" dirty="0">
                <a:solidFill>
                  <a:schemeClr val="bg1"/>
                </a:solidFill>
              </a:rPr>
              <a:t>https://www.forumagricolturasociale.it/agricoltura-sociale/storia-dellagricoltura-sociale/</a:t>
            </a:r>
            <a:endParaRPr lang="en-DE" sz="1000" dirty="0">
              <a:solidFill>
                <a:schemeClr val="bg1"/>
              </a:solidFill>
            </a:endParaRPr>
          </a:p>
        </p:txBody>
      </p:sp>
    </p:spTree>
    <p:extLst>
      <p:ext uri="{BB962C8B-B14F-4D97-AF65-F5344CB8AC3E}">
        <p14:creationId xmlns:p14="http://schemas.microsoft.com/office/powerpoint/2010/main" val="3388787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AAA385-582A-4D28-BFAD-4EED6497A1C8}"/>
              </a:ext>
            </a:extLst>
          </p:cNvPr>
          <p:cNvSpPr>
            <a:spLocks noGrp="1"/>
          </p:cNvSpPr>
          <p:nvPr>
            <p:ph type="title"/>
          </p:nvPr>
        </p:nvSpPr>
        <p:spPr>
          <a:xfrm>
            <a:off x="375556" y="800101"/>
            <a:ext cx="8392886" cy="520700"/>
          </a:xfrm>
        </p:spPr>
        <p:txBody>
          <a:bodyPr>
            <a:normAutofit/>
          </a:bodyPr>
          <a:lstStyle/>
          <a:p>
            <a:r>
              <a:rPr lang="en-US" sz="2400" dirty="0"/>
              <a:t>Forms of Social Farming in Italy</a:t>
            </a:r>
            <a:endParaRPr lang="en-DE" sz="2400" dirty="0"/>
          </a:p>
        </p:txBody>
      </p:sp>
      <p:sp>
        <p:nvSpPr>
          <p:cNvPr id="3" name="Inhaltsplatzhalter 2">
            <a:extLst>
              <a:ext uri="{FF2B5EF4-FFF2-40B4-BE49-F238E27FC236}">
                <a16:creationId xmlns:a16="http://schemas.microsoft.com/office/drawing/2014/main" id="{3D64B67D-CEBF-4B60-84B2-9A162B222127}"/>
              </a:ext>
            </a:extLst>
          </p:cNvPr>
          <p:cNvSpPr>
            <a:spLocks noGrp="1"/>
          </p:cNvSpPr>
          <p:nvPr>
            <p:ph idx="1"/>
          </p:nvPr>
        </p:nvSpPr>
        <p:spPr>
          <a:xfrm>
            <a:off x="375557" y="1420136"/>
            <a:ext cx="8392886" cy="4688563"/>
          </a:xfrm>
        </p:spPr>
        <p:txBody>
          <a:bodyPr>
            <a:normAutofit/>
          </a:bodyPr>
          <a:lstStyle/>
          <a:p>
            <a:pPr algn="just"/>
            <a:r>
              <a:rPr lang="en-US" dirty="0"/>
              <a:t>Most of the institutions doing Social Farming are social cooperatives </a:t>
            </a:r>
            <a:r>
              <a:rPr lang="en-US" sz="1600" dirty="0"/>
              <a:t>(SIGNORIELLO, </a:t>
            </a:r>
            <a:r>
              <a:rPr lang="en-US" sz="1600" dirty="0" err="1"/>
              <a:t>intvw</a:t>
            </a:r>
            <a:r>
              <a:rPr lang="en-US" sz="1600" dirty="0"/>
              <a:t>.)</a:t>
            </a:r>
          </a:p>
          <a:p>
            <a:pPr algn="just"/>
            <a:r>
              <a:rPr lang="en-US" dirty="0"/>
              <a:t>Social cooperatives account for app.  50 % of the total number of Social </a:t>
            </a:r>
            <a:r>
              <a:rPr lang="en-US" sz="2200" dirty="0"/>
              <a:t>Farms </a:t>
            </a:r>
            <a:r>
              <a:rPr lang="en-US" sz="1600" dirty="0"/>
              <a:t>(GIARÉ (</a:t>
            </a:r>
            <a:r>
              <a:rPr lang="en-US" sz="1600" dirty="0" err="1"/>
              <a:t>intvw</a:t>
            </a:r>
            <a:r>
              <a:rPr lang="en-US" sz="1600" dirty="0"/>
              <a:t>.))</a:t>
            </a:r>
          </a:p>
          <a:p>
            <a:pPr algn="just"/>
            <a:r>
              <a:rPr lang="en-US" dirty="0"/>
              <a:t>Other half mainly consists of small-scale farms</a:t>
            </a:r>
          </a:p>
          <a:p>
            <a:pPr marL="0" indent="0" algn="just">
              <a:buNone/>
            </a:pPr>
            <a:r>
              <a:rPr lang="en-US" b="1" dirty="0"/>
              <a:t>Two kinds </a:t>
            </a:r>
            <a:r>
              <a:rPr lang="en-US" dirty="0"/>
              <a:t>of social cooperatives </a:t>
            </a:r>
            <a:r>
              <a:rPr lang="en-US" sz="1600" dirty="0"/>
              <a:t>(CREA PB. LANFRANCHI et al. (2015)): </a:t>
            </a:r>
          </a:p>
          <a:p>
            <a:pPr marL="0" indent="0" algn="just">
              <a:buNone/>
            </a:pPr>
            <a:r>
              <a:rPr lang="en-US" u="sng" dirty="0"/>
              <a:t>Type A: </a:t>
            </a:r>
          </a:p>
          <a:p>
            <a:pPr algn="just">
              <a:buFont typeface="Wingdings" panose="05000000000000000000" pitchFamily="2" charset="2"/>
              <a:buChar char="à"/>
            </a:pPr>
            <a:r>
              <a:rPr lang="en-US" dirty="0"/>
              <a:t> Managing health and educational services for people with disabilities</a:t>
            </a:r>
          </a:p>
          <a:p>
            <a:pPr algn="just">
              <a:buFont typeface="Wingdings" panose="05000000000000000000" pitchFamily="2" charset="2"/>
              <a:buChar char="à"/>
            </a:pPr>
            <a:r>
              <a:rPr lang="en-US" dirty="0"/>
              <a:t> For rehabilitation, educational purposes or for socialization</a:t>
            </a:r>
          </a:p>
          <a:p>
            <a:pPr marL="0" indent="0" algn="just">
              <a:buNone/>
            </a:pPr>
            <a:r>
              <a:rPr lang="en-US" u="sng" dirty="0"/>
              <a:t>Type B:</a:t>
            </a:r>
          </a:p>
          <a:p>
            <a:pPr marL="0" indent="0" algn="just">
              <a:buNone/>
            </a:pP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sym typeface="Wingdings" panose="05000000000000000000" pitchFamily="2" charset="2"/>
              </a:rPr>
              <a:t></a:t>
            </a:r>
            <a:r>
              <a:rPr lang="en-US" dirty="0"/>
              <a:t> Focus on the employment of disadvantaged people, which are </a:t>
            </a:r>
            <a:r>
              <a:rPr lang="en-US" b="1" dirty="0"/>
              <a:t>working</a:t>
            </a:r>
            <a:br>
              <a:rPr lang="en-US" dirty="0"/>
            </a:br>
            <a:r>
              <a:rPr lang="en-US" dirty="0"/>
              <a:t>     on the farm </a:t>
            </a:r>
            <a:r>
              <a:rPr lang="en-US" sz="1600" dirty="0"/>
              <a:t>(LANFRANCHI et al. 2015) </a:t>
            </a:r>
          </a:p>
          <a:p>
            <a:endParaRPr lang="en-DE" dirty="0"/>
          </a:p>
        </p:txBody>
      </p:sp>
    </p:spTree>
    <p:extLst>
      <p:ext uri="{BB962C8B-B14F-4D97-AF65-F5344CB8AC3E}">
        <p14:creationId xmlns:p14="http://schemas.microsoft.com/office/powerpoint/2010/main" val="2191550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658E23-D403-42B4-A657-053F861F5D64}"/>
              </a:ext>
            </a:extLst>
          </p:cNvPr>
          <p:cNvSpPr>
            <a:spLocks noGrp="1"/>
          </p:cNvSpPr>
          <p:nvPr>
            <p:ph type="title"/>
          </p:nvPr>
        </p:nvSpPr>
        <p:spPr/>
        <p:txBody>
          <a:bodyPr/>
          <a:lstStyle/>
          <a:p>
            <a:r>
              <a:rPr lang="en-US" dirty="0"/>
              <a:t>Financing of SF in Italy</a:t>
            </a:r>
            <a:endParaRPr lang="en-DE" dirty="0"/>
          </a:p>
        </p:txBody>
      </p:sp>
      <p:sp>
        <p:nvSpPr>
          <p:cNvPr id="3" name="Inhaltsplatzhalter 2">
            <a:extLst>
              <a:ext uri="{FF2B5EF4-FFF2-40B4-BE49-F238E27FC236}">
                <a16:creationId xmlns:a16="http://schemas.microsoft.com/office/drawing/2014/main" id="{2F2A2AD8-C045-45B9-8F72-8BC8FA880ADC}"/>
              </a:ext>
            </a:extLst>
          </p:cNvPr>
          <p:cNvSpPr>
            <a:spLocks noGrp="1"/>
          </p:cNvSpPr>
          <p:nvPr>
            <p:ph idx="1"/>
          </p:nvPr>
        </p:nvSpPr>
        <p:spPr/>
        <p:txBody>
          <a:bodyPr/>
          <a:lstStyle/>
          <a:p>
            <a:pPr algn="l"/>
            <a:r>
              <a:rPr lang="en-US" sz="2400" b="0" i="0" u="none" strike="noStrike" baseline="0" dirty="0">
                <a:latin typeface="Calibri" panose="020F0502020204030204" pitchFamily="34" charset="0"/>
              </a:rPr>
              <a:t>Many enterprises invest money in social activity since Social </a:t>
            </a:r>
            <a:r>
              <a:rPr lang="en-US" sz="2400" dirty="0">
                <a:latin typeface="Calibri" panose="020F0502020204030204" pitchFamily="34" charset="0"/>
              </a:rPr>
              <a:t>F</a:t>
            </a:r>
            <a:r>
              <a:rPr lang="en-US" sz="2400" b="0" i="0" u="none" strike="noStrike" baseline="0" dirty="0">
                <a:latin typeface="Calibri" panose="020F0502020204030204" pitchFamily="34" charset="0"/>
              </a:rPr>
              <a:t>arming is very popular in Italy right now</a:t>
            </a:r>
          </a:p>
          <a:p>
            <a:pPr algn="l"/>
            <a:r>
              <a:rPr lang="en-US" sz="2400" b="0" i="0" u="none" strike="noStrike" baseline="0" dirty="0">
                <a:latin typeface="Calibri" panose="020F0502020204030204" pitchFamily="34" charset="0"/>
              </a:rPr>
              <a:t>The support is often linked to a time-limited project, which makes it difficult to implement Social </a:t>
            </a:r>
            <a:r>
              <a:rPr lang="en-US" sz="2400" dirty="0">
                <a:latin typeface="Calibri" panose="020F0502020204030204" pitchFamily="34" charset="0"/>
              </a:rPr>
              <a:t>F</a:t>
            </a:r>
            <a:r>
              <a:rPr lang="en-US" sz="2400" b="0" i="0" u="none" strike="noStrike" baseline="0" dirty="0">
                <a:latin typeface="Calibri" panose="020F0502020204030204" pitchFamily="34" charset="0"/>
              </a:rPr>
              <a:t>arming activities in a long run </a:t>
            </a:r>
            <a:r>
              <a:rPr lang="en-US" sz="1800" b="0" i="0" u="none" strike="noStrike" baseline="0" dirty="0">
                <a:latin typeface="Calibri" panose="020F0502020204030204" pitchFamily="34" charset="0"/>
              </a:rPr>
              <a:t>(GIARÉ, </a:t>
            </a:r>
            <a:r>
              <a:rPr lang="en-US" sz="1800" b="0" i="0" u="none" strike="noStrike" baseline="0" dirty="0" err="1">
                <a:latin typeface="Calibri" panose="020F0502020204030204" pitchFamily="34" charset="0"/>
              </a:rPr>
              <a:t>intvw</a:t>
            </a:r>
            <a:r>
              <a:rPr lang="en-US" sz="1800" b="0" i="0" u="none" strike="noStrike" baseline="0" dirty="0">
                <a:latin typeface="Calibri" panose="020F0502020204030204" pitchFamily="34" charset="0"/>
              </a:rPr>
              <a:t>.)</a:t>
            </a:r>
            <a:endParaRPr lang="en-DE" sz="1800" dirty="0"/>
          </a:p>
        </p:txBody>
      </p:sp>
    </p:spTree>
    <p:extLst>
      <p:ext uri="{BB962C8B-B14F-4D97-AF65-F5344CB8AC3E}">
        <p14:creationId xmlns:p14="http://schemas.microsoft.com/office/powerpoint/2010/main" val="843835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Prosp_It_Weinb_Titel">
            <a:extLst>
              <a:ext uri="{FF2B5EF4-FFF2-40B4-BE49-F238E27FC236}">
                <a16:creationId xmlns:a16="http://schemas.microsoft.com/office/drawing/2014/main" id="{F7A982C2-6669-4E01-A8C4-EE8ACBE662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5455" y="1122148"/>
            <a:ext cx="6245631" cy="630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4C5B3415-FF5A-4C65-BE32-9F69711989C8}"/>
              </a:ext>
            </a:extLst>
          </p:cNvPr>
          <p:cNvSpPr txBox="1"/>
          <p:nvPr/>
        </p:nvSpPr>
        <p:spPr>
          <a:xfrm>
            <a:off x="246743" y="1570291"/>
            <a:ext cx="3976914" cy="2854115"/>
          </a:xfrm>
          <a:prstGeom prst="rect">
            <a:avLst/>
          </a:prstGeom>
          <a:noFill/>
        </p:spPr>
        <p:txBody>
          <a:bodyPr wrap="square" rtlCol="0">
            <a:spAutoFit/>
          </a:bodyPr>
          <a:lstStyle/>
          <a:p>
            <a:pPr marL="171450" indent="-171450" defTabSz="685800">
              <a:lnSpc>
                <a:spcPct val="90000"/>
              </a:lnSpc>
              <a:spcBef>
                <a:spcPts val="750"/>
              </a:spcBef>
              <a:buFont typeface="Arial" panose="020B0604020202020204" pitchFamily="34" charset="0"/>
              <a:buChar char="•"/>
            </a:pPr>
            <a:r>
              <a:rPr lang="en-US" sz="2400" dirty="0">
                <a:solidFill>
                  <a:srgbClr val="76B82A"/>
                </a:solidFill>
                <a:latin typeface="Calibri" panose="020F0502020204030204" pitchFamily="34" charset="0"/>
              </a:rPr>
              <a:t>In Italy, many products of Social Farming are advertised as such </a:t>
            </a:r>
          </a:p>
          <a:p>
            <a:pPr marL="171450" indent="-171450" defTabSz="685800">
              <a:lnSpc>
                <a:spcPct val="90000"/>
              </a:lnSpc>
              <a:spcBef>
                <a:spcPts val="750"/>
              </a:spcBef>
              <a:buFont typeface="Arial" panose="020B0604020202020204" pitchFamily="34" charset="0"/>
              <a:buChar char="•"/>
            </a:pPr>
            <a:r>
              <a:rPr lang="en-US" sz="2400" dirty="0">
                <a:solidFill>
                  <a:srgbClr val="76B82A"/>
                </a:solidFill>
                <a:latin typeface="Calibri" panose="020F0502020204030204" pitchFamily="34" charset="0"/>
              </a:rPr>
              <a:t>The high quality of the products, which also contain a social value motivates customers to buy "socially" produced food</a:t>
            </a:r>
            <a:endParaRPr lang="en-DE" sz="2400" dirty="0">
              <a:solidFill>
                <a:srgbClr val="76B82A"/>
              </a:solidFill>
              <a:latin typeface="Calibri" panose="020F0502020204030204" pitchFamily="34" charset="0"/>
            </a:endParaRPr>
          </a:p>
        </p:txBody>
      </p:sp>
      <p:sp>
        <p:nvSpPr>
          <p:cNvPr id="7" name="Textfeld 6">
            <a:extLst>
              <a:ext uri="{FF2B5EF4-FFF2-40B4-BE49-F238E27FC236}">
                <a16:creationId xmlns:a16="http://schemas.microsoft.com/office/drawing/2014/main" id="{5076E483-905B-46C5-819F-5DA9EF494C3C}"/>
              </a:ext>
            </a:extLst>
          </p:cNvPr>
          <p:cNvSpPr txBox="1"/>
          <p:nvPr/>
        </p:nvSpPr>
        <p:spPr>
          <a:xfrm>
            <a:off x="8229600" y="6609914"/>
            <a:ext cx="1828800" cy="246221"/>
          </a:xfrm>
          <a:prstGeom prst="rect">
            <a:avLst/>
          </a:prstGeom>
          <a:noFill/>
        </p:spPr>
        <p:txBody>
          <a:bodyPr wrap="square" rtlCol="0">
            <a:spAutoFit/>
          </a:bodyPr>
          <a:lstStyle/>
          <a:p>
            <a:r>
              <a:rPr lang="en-US" sz="1000" dirty="0"/>
              <a:t>van </a:t>
            </a:r>
            <a:r>
              <a:rPr lang="en-US" sz="1000" dirty="0" err="1"/>
              <a:t>Elsen</a:t>
            </a:r>
            <a:r>
              <a:rPr lang="en-US" sz="1000" dirty="0"/>
              <a:t>, 2021</a:t>
            </a:r>
            <a:endParaRPr lang="en-DE" sz="1000" dirty="0"/>
          </a:p>
        </p:txBody>
      </p:sp>
      <p:sp>
        <p:nvSpPr>
          <p:cNvPr id="3" name="Textfeld 2">
            <a:extLst>
              <a:ext uri="{FF2B5EF4-FFF2-40B4-BE49-F238E27FC236}">
                <a16:creationId xmlns:a16="http://schemas.microsoft.com/office/drawing/2014/main" id="{D2E6A14B-B237-4635-AD29-A4D5EF20867C}"/>
              </a:ext>
            </a:extLst>
          </p:cNvPr>
          <p:cNvSpPr txBox="1"/>
          <p:nvPr/>
        </p:nvSpPr>
        <p:spPr>
          <a:xfrm>
            <a:off x="246743" y="860538"/>
            <a:ext cx="8585533" cy="523220"/>
          </a:xfrm>
          <a:prstGeom prst="rect">
            <a:avLst/>
          </a:prstGeom>
          <a:noFill/>
        </p:spPr>
        <p:txBody>
          <a:bodyPr wrap="square" rtlCol="0">
            <a:spAutoFit/>
          </a:bodyPr>
          <a:lstStyle/>
          <a:p>
            <a:r>
              <a:rPr lang="en-US" sz="2800" dirty="0">
                <a:solidFill>
                  <a:srgbClr val="159A34"/>
                </a:solidFill>
                <a:latin typeface="Arial Rounded MT Bold" panose="020F0704030504030204" pitchFamily="34" charset="0"/>
                <a:ea typeface="+mj-ea"/>
                <a:cs typeface="+mj-cs"/>
              </a:rPr>
              <a:t>Advertisement for products from a Social Farm</a:t>
            </a:r>
            <a:endParaRPr lang="en-DE" sz="2800" dirty="0">
              <a:solidFill>
                <a:srgbClr val="159A34"/>
              </a:solidFill>
              <a:latin typeface="Arial Rounded MT Bold" panose="020F0704030504030204" pitchFamily="34" charset="0"/>
              <a:ea typeface="+mj-ea"/>
              <a:cs typeface="+mj-cs"/>
            </a:endParaRPr>
          </a:p>
        </p:txBody>
      </p:sp>
    </p:spTree>
    <p:extLst>
      <p:ext uri="{BB962C8B-B14F-4D97-AF65-F5344CB8AC3E}">
        <p14:creationId xmlns:p14="http://schemas.microsoft.com/office/powerpoint/2010/main" val="23095659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Prosp_It_Weinb_Bild">
            <a:extLst>
              <a:ext uri="{FF2B5EF4-FFF2-40B4-BE49-F238E27FC236}">
                <a16:creationId xmlns:a16="http://schemas.microsoft.com/office/drawing/2014/main" id="{26A4521C-D621-4806-B32C-B8FB4AE13A9D}"/>
              </a:ext>
            </a:extLst>
          </p:cNvPr>
          <p:cNvPicPr>
            <a:picLocks noGrp="1" noChangeAspect="1" noChangeArrowheads="1"/>
          </p:cNvPicPr>
          <p:nvPr>
            <p:ph idx="1"/>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806799"/>
            <a:ext cx="5172847" cy="524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Prosp_It_Weinb_Bilder">
            <a:extLst>
              <a:ext uri="{FF2B5EF4-FFF2-40B4-BE49-F238E27FC236}">
                <a16:creationId xmlns:a16="http://schemas.microsoft.com/office/drawing/2014/main" id="{55C96988-BA8F-4665-99D2-E36C90F26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2663" y="1032328"/>
            <a:ext cx="5621337"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96574EE4-C6B0-4C40-9797-E6CCB195781E}"/>
              </a:ext>
            </a:extLst>
          </p:cNvPr>
          <p:cNvSpPr txBox="1"/>
          <p:nvPr/>
        </p:nvSpPr>
        <p:spPr>
          <a:xfrm>
            <a:off x="0" y="5761330"/>
            <a:ext cx="2264229" cy="246221"/>
          </a:xfrm>
          <a:prstGeom prst="rect">
            <a:avLst/>
          </a:prstGeom>
          <a:noFill/>
        </p:spPr>
        <p:txBody>
          <a:bodyPr wrap="square" rtlCol="0">
            <a:spAutoFit/>
          </a:bodyPr>
          <a:lstStyle/>
          <a:p>
            <a:r>
              <a:rPr lang="en-US" sz="1000" dirty="0">
                <a:solidFill>
                  <a:schemeClr val="bg1"/>
                </a:solidFill>
              </a:rPr>
              <a:t>Van </a:t>
            </a:r>
            <a:r>
              <a:rPr lang="en-US" sz="1000" dirty="0" err="1">
                <a:solidFill>
                  <a:schemeClr val="bg1"/>
                </a:solidFill>
              </a:rPr>
              <a:t>Elsen</a:t>
            </a:r>
            <a:r>
              <a:rPr lang="en-US" sz="1000" dirty="0">
                <a:solidFill>
                  <a:schemeClr val="bg1"/>
                </a:solidFill>
              </a:rPr>
              <a:t>, 2021</a:t>
            </a:r>
            <a:endParaRPr lang="en-DE" sz="1000" dirty="0">
              <a:solidFill>
                <a:schemeClr val="bg1"/>
              </a:solidFill>
            </a:endParaRPr>
          </a:p>
        </p:txBody>
      </p:sp>
    </p:spTree>
    <p:extLst>
      <p:ext uri="{BB962C8B-B14F-4D97-AF65-F5344CB8AC3E}">
        <p14:creationId xmlns:p14="http://schemas.microsoft.com/office/powerpoint/2010/main" val="3472282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Prosp_It_Pizz_Titel">
            <a:extLst>
              <a:ext uri="{FF2B5EF4-FFF2-40B4-BE49-F238E27FC236}">
                <a16:creationId xmlns:a16="http://schemas.microsoft.com/office/drawing/2014/main" id="{E0365044-B602-4EF3-AA6C-DC08B5D651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78756"/>
            <a:ext cx="4337312"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Prosp_It_Pizz_Bilder">
            <a:extLst>
              <a:ext uri="{FF2B5EF4-FFF2-40B4-BE49-F238E27FC236}">
                <a16:creationId xmlns:a16="http://schemas.microsoft.com/office/drawing/2014/main" id="{BCA9E1FF-A8E3-4B87-83DF-EA44AE388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350" y="1027906"/>
            <a:ext cx="558165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AF4457EF-F52E-44AF-A137-65DCC811B9F0}"/>
              </a:ext>
            </a:extLst>
          </p:cNvPr>
          <p:cNvSpPr txBox="1"/>
          <p:nvPr/>
        </p:nvSpPr>
        <p:spPr>
          <a:xfrm>
            <a:off x="101600" y="5830094"/>
            <a:ext cx="1973943" cy="246221"/>
          </a:xfrm>
          <a:prstGeom prst="rect">
            <a:avLst/>
          </a:prstGeom>
          <a:noFill/>
        </p:spPr>
        <p:txBody>
          <a:bodyPr wrap="square" rtlCol="0">
            <a:spAutoFit/>
          </a:bodyPr>
          <a:lstStyle/>
          <a:p>
            <a:r>
              <a:rPr lang="en-US" sz="1000" dirty="0"/>
              <a:t>Van </a:t>
            </a:r>
            <a:r>
              <a:rPr lang="en-US" sz="1000" dirty="0" err="1"/>
              <a:t>Elsen</a:t>
            </a:r>
            <a:r>
              <a:rPr lang="en-US" sz="1000" dirty="0"/>
              <a:t>, 2021</a:t>
            </a:r>
            <a:endParaRPr lang="en-DE" sz="1000" dirty="0"/>
          </a:p>
        </p:txBody>
      </p:sp>
    </p:spTree>
    <p:extLst>
      <p:ext uri="{BB962C8B-B14F-4D97-AF65-F5344CB8AC3E}">
        <p14:creationId xmlns:p14="http://schemas.microsoft.com/office/powerpoint/2010/main" val="3199587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85AE90-7A05-41C8-83E7-E2693E1C6426}"/>
              </a:ext>
            </a:extLst>
          </p:cNvPr>
          <p:cNvSpPr>
            <a:spLocks noGrp="1"/>
          </p:cNvSpPr>
          <p:nvPr>
            <p:ph type="title"/>
          </p:nvPr>
        </p:nvSpPr>
        <p:spPr>
          <a:xfrm>
            <a:off x="375556" y="800100"/>
            <a:ext cx="8392886" cy="672239"/>
          </a:xfrm>
        </p:spPr>
        <p:txBody>
          <a:bodyPr anchor="ctr">
            <a:normAutofit/>
          </a:bodyPr>
          <a:lstStyle/>
          <a:p>
            <a:r>
              <a:rPr lang="en-US" sz="2400" dirty="0"/>
              <a:t>Number and target groups of Social Farms in Italy</a:t>
            </a:r>
            <a:endParaRPr lang="en-DE" sz="2400" dirty="0"/>
          </a:p>
        </p:txBody>
      </p:sp>
      <p:sp>
        <p:nvSpPr>
          <p:cNvPr id="3" name="Inhaltsplatzhalter 2">
            <a:extLst>
              <a:ext uri="{FF2B5EF4-FFF2-40B4-BE49-F238E27FC236}">
                <a16:creationId xmlns:a16="http://schemas.microsoft.com/office/drawing/2014/main" id="{A6BAD58A-1946-4C4C-8572-4AE20E5EB81F}"/>
              </a:ext>
            </a:extLst>
          </p:cNvPr>
          <p:cNvSpPr>
            <a:spLocks noGrp="1"/>
          </p:cNvSpPr>
          <p:nvPr>
            <p:ph sz="half" idx="1"/>
          </p:nvPr>
        </p:nvSpPr>
        <p:spPr>
          <a:xfrm>
            <a:off x="375555" y="1472339"/>
            <a:ext cx="8137823" cy="4351338"/>
          </a:xfrm>
        </p:spPr>
        <p:txBody>
          <a:bodyPr>
            <a:normAutofit/>
          </a:bodyPr>
          <a:lstStyle/>
          <a:p>
            <a:r>
              <a:rPr lang="en-US" sz="2400" dirty="0"/>
              <a:t>Approximately 3000 Social Farms all over Italy</a:t>
            </a:r>
          </a:p>
          <a:p>
            <a:r>
              <a:rPr lang="en-US" sz="2400" dirty="0"/>
              <a:t>CREA PB has 1500 addresses or names of cooperatives and farms (GIARÉ, </a:t>
            </a:r>
            <a:r>
              <a:rPr lang="en-US" sz="2400" dirty="0" err="1"/>
              <a:t>intvw</a:t>
            </a:r>
            <a:r>
              <a:rPr lang="en-US" sz="2400" dirty="0"/>
              <a:t>.)</a:t>
            </a:r>
          </a:p>
          <a:p>
            <a:r>
              <a:rPr lang="en-US" sz="2400" dirty="0"/>
              <a:t>Some regions even have public lists of Social Farmers, but most of them are incomplete</a:t>
            </a:r>
          </a:p>
          <a:p>
            <a:pPr>
              <a:buFont typeface="Wingdings" panose="05000000000000000000" pitchFamily="2" charset="2"/>
              <a:buChar char="à"/>
            </a:pPr>
            <a:r>
              <a:rPr lang="en-US" sz="2400" dirty="0"/>
              <a:t> Difficult to determine the exact number</a:t>
            </a:r>
          </a:p>
          <a:p>
            <a:r>
              <a:rPr lang="en-US" sz="2400" b="1" dirty="0"/>
              <a:t>Largest target group </a:t>
            </a:r>
            <a:r>
              <a:rPr lang="en-US" sz="2400" dirty="0"/>
              <a:t>are people with disabilities, refugees, prisoners and elderly people (SIGNORIELLO, </a:t>
            </a:r>
            <a:r>
              <a:rPr lang="en-US" sz="2400" dirty="0" err="1"/>
              <a:t>intvw</a:t>
            </a:r>
            <a:r>
              <a:rPr lang="en-US" sz="2400" dirty="0"/>
              <a:t>.) </a:t>
            </a:r>
          </a:p>
          <a:p>
            <a:r>
              <a:rPr lang="en-US" sz="2400" b="1" dirty="0"/>
              <a:t>Educational farms</a:t>
            </a:r>
            <a:r>
              <a:rPr lang="en-US" sz="2400" dirty="0"/>
              <a:t> are very common</a:t>
            </a:r>
          </a:p>
          <a:p>
            <a:pPr>
              <a:buFont typeface="Wingdings" panose="05000000000000000000" pitchFamily="2" charset="2"/>
              <a:buChar char="à"/>
            </a:pPr>
            <a:endParaRPr lang="en-US" sz="1500" dirty="0"/>
          </a:p>
          <a:p>
            <a:endParaRPr lang="en-DE" sz="1500" dirty="0"/>
          </a:p>
        </p:txBody>
      </p:sp>
    </p:spTree>
    <p:extLst>
      <p:ext uri="{BB962C8B-B14F-4D97-AF65-F5344CB8AC3E}">
        <p14:creationId xmlns:p14="http://schemas.microsoft.com/office/powerpoint/2010/main" val="36630851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A177AC-5595-473F-BE5B-6610E6A967A8}"/>
              </a:ext>
            </a:extLst>
          </p:cNvPr>
          <p:cNvSpPr>
            <a:spLocks noGrp="1"/>
          </p:cNvSpPr>
          <p:nvPr>
            <p:ph type="title"/>
          </p:nvPr>
        </p:nvSpPr>
        <p:spPr/>
        <p:txBody>
          <a:bodyPr/>
          <a:lstStyle/>
          <a:p>
            <a:r>
              <a:rPr lang="en-US" dirty="0"/>
              <a:t>Presentation of myself</a:t>
            </a:r>
            <a:endParaRPr lang="en-DE" dirty="0"/>
          </a:p>
        </p:txBody>
      </p:sp>
      <p:pic>
        <p:nvPicPr>
          <p:cNvPr id="7" name="Inhaltsplatzhalter 6" descr="Ein Bild, das Wand, Person, drinnen, lächelnd enthält.&#10;&#10;Automatisch generierte Beschreibung">
            <a:extLst>
              <a:ext uri="{FF2B5EF4-FFF2-40B4-BE49-F238E27FC236}">
                <a16:creationId xmlns:a16="http://schemas.microsoft.com/office/drawing/2014/main" id="{FD96DFBC-2AA9-4A25-AA92-E26D92A82E4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96276" y="1690689"/>
            <a:ext cx="3072166" cy="2047185"/>
          </a:xfrm>
        </p:spPr>
      </p:pic>
      <p:sp>
        <p:nvSpPr>
          <p:cNvPr id="8" name="Textfeld 7">
            <a:extLst>
              <a:ext uri="{FF2B5EF4-FFF2-40B4-BE49-F238E27FC236}">
                <a16:creationId xmlns:a16="http://schemas.microsoft.com/office/drawing/2014/main" id="{C6BA00BE-8FDE-4782-A1A0-9C6F890BF4C6}"/>
              </a:ext>
            </a:extLst>
          </p:cNvPr>
          <p:cNvSpPr txBox="1"/>
          <p:nvPr/>
        </p:nvSpPr>
        <p:spPr>
          <a:xfrm>
            <a:off x="375556" y="1802296"/>
            <a:ext cx="4859053" cy="2815643"/>
          </a:xfrm>
          <a:prstGeom prst="rect">
            <a:avLst/>
          </a:prstGeom>
          <a:noFill/>
        </p:spPr>
        <p:txBody>
          <a:bodyPr wrap="square" rtlCol="0">
            <a:spAutoFit/>
          </a:bodyPr>
          <a:lstStyle/>
          <a:p>
            <a:pPr marL="342900" marR="0" lvl="0" indent="-34290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Larissa Nagorka</a:t>
            </a:r>
          </a:p>
          <a:p>
            <a:pPr marL="342900" marR="0" lvl="0" indent="-34290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B. Sc. Organic Agricultural </a:t>
            </a:r>
            <a:r>
              <a:rPr lang="en-US" sz="2100" dirty="0">
                <a:solidFill>
                  <a:srgbClr val="76B82A"/>
                </a:solidFill>
                <a:latin typeface="Calibri" panose="020F0502020204030204"/>
              </a:rPr>
              <a:t>S</a:t>
            </a:r>
            <a:r>
              <a:rPr kumimoji="0" lang="en-US" sz="2100" b="0" i="0" u="none" strike="noStrike" kern="1200" cap="none" spc="0" normalizeH="0" baseline="0" noProof="0" dirty="0" err="1">
                <a:ln>
                  <a:noFill/>
                </a:ln>
                <a:solidFill>
                  <a:srgbClr val="76B82A"/>
                </a:solidFill>
                <a:effectLst/>
                <a:uLnTx/>
                <a:uFillTx/>
                <a:latin typeface="Calibri" panose="020F0502020204030204"/>
                <a:ea typeface="+mn-ea"/>
                <a:cs typeface="+mn-cs"/>
              </a:rPr>
              <a:t>ciences</a:t>
            </a:r>
            <a:endPar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endParaRPr>
          </a:p>
          <a:p>
            <a:pPr marL="342900" marR="0" lvl="0" indent="-34290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Employed at </a:t>
            </a:r>
            <a:r>
              <a:rPr lang="en-US" sz="2100" cap="small" dirty="0">
                <a:solidFill>
                  <a:srgbClr val="76B82A"/>
                </a:solidFill>
                <a:latin typeface="Calibri" panose="020F0502020204030204"/>
              </a:rPr>
              <a:t>P</a:t>
            </a:r>
            <a:r>
              <a:rPr kumimoji="0" lang="en-US" sz="2100" b="0" i="0" u="none" strike="noStrike" kern="1200" cap="small" spc="0" normalizeH="0" baseline="0" noProof="0" dirty="0" err="1">
                <a:ln>
                  <a:noFill/>
                </a:ln>
                <a:solidFill>
                  <a:srgbClr val="76B82A"/>
                </a:solidFill>
                <a:effectLst/>
                <a:uLnTx/>
                <a:uFillTx/>
                <a:latin typeface="Calibri" panose="020F0502020204030204"/>
                <a:ea typeface="+mn-ea"/>
                <a:cs typeface="+mn-cs"/>
              </a:rPr>
              <a:t>etrarca</a:t>
            </a: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 since 2021</a:t>
            </a:r>
          </a:p>
          <a:p>
            <a:pPr marL="342900" indent="-342900" algn="just" defTabSz="685800">
              <a:lnSpc>
                <a:spcPct val="90000"/>
              </a:lnSpc>
              <a:spcBef>
                <a:spcPts val="750"/>
              </a:spcBef>
              <a:buFont typeface="Arial" panose="020B0604020202020204" pitchFamily="34" charset="0"/>
              <a:buChar char="•"/>
              <a:defRPr/>
            </a:pPr>
            <a:r>
              <a:rPr lang="en-US" sz="2100" dirty="0">
                <a:solidFill>
                  <a:srgbClr val="76B82A"/>
                </a:solidFill>
                <a:latin typeface="Calibri" panose="020F0502020204030204"/>
              </a:rPr>
              <a:t>Bachelor thesis: </a:t>
            </a:r>
            <a:r>
              <a:rPr lang="en-US" sz="2100" i="1" dirty="0">
                <a:solidFill>
                  <a:srgbClr val="76B82A"/>
                </a:solidFill>
                <a:latin typeface="Calibri" panose="020F0502020204030204"/>
              </a:rPr>
              <a:t>The effect of gardening activities on people with a psychiatric disorder</a:t>
            </a:r>
            <a:endParaRPr kumimoji="0" lang="en-US" sz="2100" b="0" i="1" u="none" strike="noStrike" kern="1200" cap="none" spc="0" normalizeH="0" baseline="0" noProof="0" dirty="0">
              <a:ln>
                <a:noFill/>
              </a:ln>
              <a:solidFill>
                <a:srgbClr val="76B82A"/>
              </a:solidFill>
              <a:effectLst/>
              <a:uLnTx/>
              <a:uFillTx/>
              <a:latin typeface="Calibri" panose="020F0502020204030204"/>
              <a:ea typeface="+mn-ea"/>
              <a:cs typeface="+mn-cs"/>
            </a:endParaRPr>
          </a:p>
          <a:p>
            <a:pPr marL="342900" marR="0" lvl="0" indent="-342900" algn="just"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B.Sc. Psychology (4</a:t>
            </a:r>
            <a:r>
              <a:rPr kumimoji="0" lang="en-US" sz="2100" b="0" i="0" u="none" strike="noStrike" kern="1200" cap="none" spc="0" normalizeH="0" baseline="30000" noProof="0" dirty="0">
                <a:ln>
                  <a:noFill/>
                </a:ln>
                <a:solidFill>
                  <a:srgbClr val="76B82A"/>
                </a:solidFill>
                <a:effectLst/>
                <a:uLnTx/>
                <a:uFillTx/>
                <a:latin typeface="Calibri" panose="020F0502020204030204"/>
                <a:ea typeface="+mn-ea"/>
                <a:cs typeface="+mn-cs"/>
              </a:rPr>
              <a:t>th</a:t>
            </a:r>
            <a:r>
              <a:rPr kumimoji="0" lang="en-US" sz="2100" b="0" i="0" u="none" strike="noStrike" kern="1200" cap="none" spc="0" normalizeH="0" baseline="0" noProof="0" dirty="0">
                <a:ln>
                  <a:noFill/>
                </a:ln>
                <a:solidFill>
                  <a:srgbClr val="76B82A"/>
                </a:solidFill>
                <a:effectLst/>
                <a:uLnTx/>
                <a:uFillTx/>
                <a:latin typeface="Calibri" panose="020F0502020204030204"/>
                <a:ea typeface="+mn-ea"/>
                <a:cs typeface="+mn-cs"/>
              </a:rPr>
              <a:t> semester)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077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CCA1EB-ECF2-44AD-8831-88BCC1BB5E8A}"/>
              </a:ext>
            </a:extLst>
          </p:cNvPr>
          <p:cNvSpPr>
            <a:spLocks noGrp="1"/>
          </p:cNvSpPr>
          <p:nvPr>
            <p:ph type="title"/>
          </p:nvPr>
        </p:nvSpPr>
        <p:spPr>
          <a:xfrm>
            <a:off x="375556" y="815973"/>
            <a:ext cx="8392886" cy="736600"/>
          </a:xfrm>
        </p:spPr>
        <p:txBody>
          <a:bodyPr anchor="ctr">
            <a:normAutofit/>
          </a:bodyPr>
          <a:lstStyle/>
          <a:p>
            <a:r>
              <a:rPr lang="en-US" sz="2400" dirty="0"/>
              <a:t>Locations of Social Farms in Italy</a:t>
            </a:r>
            <a:endParaRPr lang="en-DE" sz="2400" dirty="0"/>
          </a:p>
        </p:txBody>
      </p:sp>
      <p:sp>
        <p:nvSpPr>
          <p:cNvPr id="3" name="Inhaltsplatzhalter 2">
            <a:extLst>
              <a:ext uri="{FF2B5EF4-FFF2-40B4-BE49-F238E27FC236}">
                <a16:creationId xmlns:a16="http://schemas.microsoft.com/office/drawing/2014/main" id="{C46684CF-225B-4FD0-B1DC-E6FC32DC99EF}"/>
              </a:ext>
            </a:extLst>
          </p:cNvPr>
          <p:cNvSpPr>
            <a:spLocks noGrp="1"/>
          </p:cNvSpPr>
          <p:nvPr>
            <p:ph sz="half" idx="1"/>
          </p:nvPr>
        </p:nvSpPr>
        <p:spPr>
          <a:xfrm>
            <a:off x="375556" y="1690689"/>
            <a:ext cx="3886200" cy="4351338"/>
          </a:xfrm>
        </p:spPr>
        <p:txBody>
          <a:bodyPr>
            <a:normAutofit/>
          </a:bodyPr>
          <a:lstStyle/>
          <a:p>
            <a:pPr algn="just"/>
            <a:r>
              <a:rPr lang="en-US" sz="2000" dirty="0"/>
              <a:t>Mainly located in the North of Italy (GIARÉ, </a:t>
            </a:r>
            <a:r>
              <a:rPr lang="en-US" sz="2000" dirty="0" err="1"/>
              <a:t>intvw</a:t>
            </a:r>
            <a:r>
              <a:rPr lang="en-US" sz="2000" dirty="0"/>
              <a:t>.)</a:t>
            </a:r>
          </a:p>
          <a:p>
            <a:pPr algn="just"/>
            <a:r>
              <a:rPr lang="en-US" sz="2000" dirty="0"/>
              <a:t>Also many farms in the South and on Sicily </a:t>
            </a:r>
            <a:r>
              <a:rPr lang="en-US" sz="1800" dirty="0"/>
              <a:t>(FOTI et al. (2013))</a:t>
            </a:r>
          </a:p>
          <a:p>
            <a:pPr algn="just"/>
            <a:r>
              <a:rPr lang="en-US" sz="2000" dirty="0"/>
              <a:t>Website of the association also provides a map with information about the existing Social Farms (shown on the right)</a:t>
            </a:r>
          </a:p>
          <a:p>
            <a:pPr algn="just"/>
            <a:r>
              <a:rPr lang="en-US" sz="2000" dirty="0"/>
              <a:t>Figure: Map of Social Farms in Italy </a:t>
            </a:r>
            <a:r>
              <a:rPr lang="en-US" sz="1800" dirty="0"/>
              <a:t> (</a:t>
            </a:r>
            <a:r>
              <a:rPr lang="en-US" sz="1800" dirty="0">
                <a:solidFill>
                  <a:schemeClr val="accent6"/>
                </a:solidFill>
                <a:hlinkClick r:id="rId3">
                  <a:extLst>
                    <a:ext uri="{A12FA001-AC4F-418D-AE19-62706E023703}">
                      <ahyp:hlinkClr xmlns:ahyp="http://schemas.microsoft.com/office/drawing/2018/hyperlinkcolor" val="tx"/>
                    </a:ext>
                  </a:extLst>
                </a:hlinkClick>
              </a:rPr>
              <a:t>https://www.forumagricolturasociale.it/esperienze/</a:t>
            </a:r>
            <a:r>
              <a:rPr lang="en-US" sz="1800" dirty="0">
                <a:solidFill>
                  <a:schemeClr val="accent6"/>
                </a:solidFill>
              </a:rPr>
              <a:t> )</a:t>
            </a:r>
          </a:p>
        </p:txBody>
      </p:sp>
      <p:pic>
        <p:nvPicPr>
          <p:cNvPr id="5" name="Grafik 4">
            <a:extLst>
              <a:ext uri="{FF2B5EF4-FFF2-40B4-BE49-F238E27FC236}">
                <a16:creationId xmlns:a16="http://schemas.microsoft.com/office/drawing/2014/main" id="{263B4A21-7116-4EC6-A552-4CFC90806939}"/>
              </a:ext>
            </a:extLst>
          </p:cNvPr>
          <p:cNvPicPr>
            <a:picLocks noChangeAspect="1"/>
          </p:cNvPicPr>
          <p:nvPr/>
        </p:nvPicPr>
        <p:blipFill>
          <a:blip r:embed="rId4"/>
          <a:stretch>
            <a:fillRect/>
          </a:stretch>
        </p:blipFill>
        <p:spPr>
          <a:xfrm>
            <a:off x="4571999" y="1690689"/>
            <a:ext cx="4413250" cy="2544905"/>
          </a:xfrm>
          <a:prstGeom prst="rect">
            <a:avLst/>
          </a:prstGeom>
          <a:noFill/>
          <a:effectLst/>
        </p:spPr>
      </p:pic>
    </p:spTree>
    <p:extLst>
      <p:ext uri="{BB962C8B-B14F-4D97-AF65-F5344CB8AC3E}">
        <p14:creationId xmlns:p14="http://schemas.microsoft.com/office/powerpoint/2010/main" val="41137970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9A2E83-8ACD-4A8B-BBBC-069B31074D2D}"/>
              </a:ext>
            </a:extLst>
          </p:cNvPr>
          <p:cNvSpPr>
            <a:spLocks noGrp="1"/>
          </p:cNvSpPr>
          <p:nvPr>
            <p:ph type="title"/>
          </p:nvPr>
        </p:nvSpPr>
        <p:spPr>
          <a:xfrm>
            <a:off x="375557" y="600074"/>
            <a:ext cx="8392886" cy="890589"/>
          </a:xfrm>
        </p:spPr>
        <p:txBody>
          <a:bodyPr anchor="ctr">
            <a:normAutofit/>
          </a:bodyPr>
          <a:lstStyle/>
          <a:p>
            <a:r>
              <a:rPr lang="en-US" sz="2800" dirty="0"/>
              <a:t>Social Farming in Italy and the Mafia</a:t>
            </a:r>
            <a:endParaRPr lang="en-DE" sz="2800" dirty="0"/>
          </a:p>
        </p:txBody>
      </p:sp>
      <p:sp>
        <p:nvSpPr>
          <p:cNvPr id="3" name="Inhaltsplatzhalter 2">
            <a:extLst>
              <a:ext uri="{FF2B5EF4-FFF2-40B4-BE49-F238E27FC236}">
                <a16:creationId xmlns:a16="http://schemas.microsoft.com/office/drawing/2014/main" id="{AFC682B2-9BE0-4CD6-B7BE-D6DF43F8249F}"/>
              </a:ext>
            </a:extLst>
          </p:cNvPr>
          <p:cNvSpPr>
            <a:spLocks noGrp="1"/>
          </p:cNvSpPr>
          <p:nvPr>
            <p:ph sz="half" idx="1"/>
          </p:nvPr>
        </p:nvSpPr>
        <p:spPr>
          <a:xfrm>
            <a:off x="628650" y="1579404"/>
            <a:ext cx="3886200" cy="4351338"/>
          </a:xfrm>
        </p:spPr>
        <p:txBody>
          <a:bodyPr>
            <a:normAutofit/>
          </a:bodyPr>
          <a:lstStyle/>
          <a:p>
            <a:pPr algn="just"/>
            <a:r>
              <a:rPr lang="en-US" dirty="0"/>
              <a:t>A special feature in Italy is the influence of the Mafia </a:t>
            </a:r>
          </a:p>
          <a:p>
            <a:pPr algn="just"/>
            <a:r>
              <a:rPr lang="en-US" dirty="0"/>
              <a:t>To fight their negation of the human rights, initiatives started Social Farming on the land to work with children of the mafia and to give confiscated land to organic farmers</a:t>
            </a:r>
          </a:p>
          <a:p>
            <a:pPr algn="just"/>
            <a:r>
              <a:rPr lang="en-US" dirty="0"/>
              <a:t>The concept is quite a success, even though the farms sometimes get into trouble with the mafia as they burn down or steal equipment such as a tractor </a:t>
            </a:r>
            <a:r>
              <a:rPr lang="en-US" sz="1800" dirty="0"/>
              <a:t>(SIGNORIELLO, </a:t>
            </a:r>
            <a:r>
              <a:rPr lang="en-US" sz="1800" dirty="0" err="1"/>
              <a:t>intvw</a:t>
            </a:r>
            <a:r>
              <a:rPr lang="en-US" sz="1800" dirty="0"/>
              <a:t>.)</a:t>
            </a:r>
          </a:p>
          <a:p>
            <a:endParaRPr lang="en-DE" dirty="0"/>
          </a:p>
        </p:txBody>
      </p:sp>
      <p:pic>
        <p:nvPicPr>
          <p:cNvPr id="5" name="Grafik 4" descr="Ein Bild, das draußen, Person, haltend, Baum enthält.&#10;&#10;Automatisch generierte Beschreibung">
            <a:extLst>
              <a:ext uri="{FF2B5EF4-FFF2-40B4-BE49-F238E27FC236}">
                <a16:creationId xmlns:a16="http://schemas.microsoft.com/office/drawing/2014/main" id="{E17E28B6-EA28-4357-80CB-39BB15BDA28E}"/>
              </a:ext>
            </a:extLst>
          </p:cNvPr>
          <p:cNvPicPr>
            <a:picLocks noChangeAspect="1"/>
          </p:cNvPicPr>
          <p:nvPr/>
        </p:nvPicPr>
        <p:blipFill rotWithShape="1">
          <a:blip r:embed="rId2">
            <a:extLst>
              <a:ext uri="{28A0092B-C50C-407E-A947-70E740481C1C}">
                <a14:useLocalDpi xmlns:a14="http://schemas.microsoft.com/office/drawing/2010/main" val="0"/>
              </a:ext>
            </a:extLst>
          </a:blip>
          <a:srcRect l="8953" r="31432" b="-1"/>
          <a:stretch/>
        </p:blipFill>
        <p:spPr>
          <a:xfrm>
            <a:off x="4572000" y="1579404"/>
            <a:ext cx="3886200" cy="4351338"/>
          </a:xfrm>
          <a:prstGeom prst="rect">
            <a:avLst/>
          </a:prstGeom>
          <a:noFill/>
        </p:spPr>
      </p:pic>
      <p:sp>
        <p:nvSpPr>
          <p:cNvPr id="6" name="Textfeld 5">
            <a:extLst>
              <a:ext uri="{FF2B5EF4-FFF2-40B4-BE49-F238E27FC236}">
                <a16:creationId xmlns:a16="http://schemas.microsoft.com/office/drawing/2014/main" id="{B3CB8F5A-D34C-4780-BAE9-E39520C98480}"/>
              </a:ext>
            </a:extLst>
          </p:cNvPr>
          <p:cNvSpPr txBox="1"/>
          <p:nvPr/>
        </p:nvSpPr>
        <p:spPr>
          <a:xfrm>
            <a:off x="4743450" y="5930742"/>
            <a:ext cx="3886200" cy="246221"/>
          </a:xfrm>
          <a:prstGeom prst="rect">
            <a:avLst/>
          </a:prstGeom>
          <a:noFill/>
        </p:spPr>
        <p:txBody>
          <a:bodyPr wrap="square" rtlCol="0">
            <a:spAutoFit/>
          </a:bodyPr>
          <a:lstStyle/>
          <a:p>
            <a:r>
              <a:rPr lang="en-US" sz="1000" dirty="0">
                <a:solidFill>
                  <a:schemeClr val="bg1"/>
                </a:solidFill>
              </a:rPr>
              <a:t>https://modernfarmer.com/2014/02/giving-mafia-land-farmers/</a:t>
            </a:r>
            <a:endParaRPr lang="en-DE" sz="1000" dirty="0">
              <a:solidFill>
                <a:schemeClr val="bg1"/>
              </a:solidFill>
            </a:endParaRPr>
          </a:p>
        </p:txBody>
      </p:sp>
    </p:spTree>
    <p:extLst>
      <p:ext uri="{BB962C8B-B14F-4D97-AF65-F5344CB8AC3E}">
        <p14:creationId xmlns:p14="http://schemas.microsoft.com/office/powerpoint/2010/main" val="3843105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7EED26-5F1E-44CC-9532-8D1B77FC4A56}"/>
              </a:ext>
            </a:extLst>
          </p:cNvPr>
          <p:cNvSpPr>
            <a:spLocks noGrp="1"/>
          </p:cNvSpPr>
          <p:nvPr>
            <p:ph type="title"/>
          </p:nvPr>
        </p:nvSpPr>
        <p:spPr>
          <a:xfrm>
            <a:off x="375557" y="843643"/>
            <a:ext cx="8392886" cy="694871"/>
          </a:xfrm>
        </p:spPr>
        <p:txBody>
          <a:bodyPr>
            <a:normAutofit/>
          </a:bodyPr>
          <a:lstStyle/>
          <a:p>
            <a:r>
              <a:rPr lang="en-US" sz="2800" dirty="0"/>
              <a:t>Social Farming for Prisoners in Italy</a:t>
            </a:r>
            <a:endParaRPr lang="en-DE" sz="2800" dirty="0"/>
          </a:p>
        </p:txBody>
      </p:sp>
      <p:sp>
        <p:nvSpPr>
          <p:cNvPr id="3" name="Inhaltsplatzhalter 2">
            <a:extLst>
              <a:ext uri="{FF2B5EF4-FFF2-40B4-BE49-F238E27FC236}">
                <a16:creationId xmlns:a16="http://schemas.microsoft.com/office/drawing/2014/main" id="{A4236887-8557-4395-BD2A-50CA1DE9C881}"/>
              </a:ext>
            </a:extLst>
          </p:cNvPr>
          <p:cNvSpPr>
            <a:spLocks noGrp="1"/>
          </p:cNvSpPr>
          <p:nvPr>
            <p:ph sz="half" idx="1"/>
          </p:nvPr>
        </p:nvSpPr>
        <p:spPr>
          <a:xfrm>
            <a:off x="375557" y="1538514"/>
            <a:ext cx="3145064" cy="4351338"/>
          </a:xfrm>
        </p:spPr>
        <p:txBody>
          <a:bodyPr/>
          <a:lstStyle/>
          <a:p>
            <a:r>
              <a:rPr lang="en-US" dirty="0">
                <a:effectLst/>
              </a:rPr>
              <a:t>Focus on working with prisoners</a:t>
            </a:r>
          </a:p>
          <a:p>
            <a:r>
              <a:rPr lang="en-US" dirty="0">
                <a:effectLst/>
              </a:rPr>
              <a:t>Rehabilitation of prisoners through Social Farming</a:t>
            </a:r>
          </a:p>
          <a:p>
            <a:r>
              <a:rPr lang="en-US" dirty="0">
                <a:effectLst/>
              </a:rPr>
              <a:t>Employment </a:t>
            </a:r>
            <a:r>
              <a:rPr lang="en-US" dirty="0"/>
              <a:t>l</a:t>
            </a:r>
            <a:r>
              <a:rPr lang="en-US" dirty="0">
                <a:effectLst/>
              </a:rPr>
              <a:t>aw for prisoners, which allows their employment in agriculture (inside and outside the prison walls)</a:t>
            </a:r>
          </a:p>
          <a:p>
            <a:endParaRPr lang="en-DE" dirty="0"/>
          </a:p>
        </p:txBody>
      </p:sp>
      <p:pic>
        <p:nvPicPr>
          <p:cNvPr id="5" name="Picture 4" descr="Wachteln">
            <a:extLst>
              <a:ext uri="{FF2B5EF4-FFF2-40B4-BE49-F238E27FC236}">
                <a16:creationId xmlns:a16="http://schemas.microsoft.com/office/drawing/2014/main" id="{1E51E540-AAF1-4C93-A258-E2A7F5B33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771" y="1538514"/>
            <a:ext cx="477467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4282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109239-0513-433F-8B62-D5B0E0C6A948}"/>
              </a:ext>
            </a:extLst>
          </p:cNvPr>
          <p:cNvSpPr>
            <a:spLocks noGrp="1"/>
          </p:cNvSpPr>
          <p:nvPr>
            <p:ph type="title"/>
          </p:nvPr>
        </p:nvSpPr>
        <p:spPr>
          <a:xfrm>
            <a:off x="375556" y="800101"/>
            <a:ext cx="8392886" cy="734232"/>
          </a:xfrm>
        </p:spPr>
        <p:txBody>
          <a:bodyPr>
            <a:normAutofit/>
          </a:bodyPr>
          <a:lstStyle/>
          <a:p>
            <a:r>
              <a:rPr lang="en-US" sz="2400" dirty="0"/>
              <a:t>Educational offers</a:t>
            </a:r>
            <a:endParaRPr lang="en-DE" sz="2400" dirty="0"/>
          </a:p>
        </p:txBody>
      </p:sp>
      <p:sp>
        <p:nvSpPr>
          <p:cNvPr id="3" name="Inhaltsplatzhalter 2">
            <a:extLst>
              <a:ext uri="{FF2B5EF4-FFF2-40B4-BE49-F238E27FC236}">
                <a16:creationId xmlns:a16="http://schemas.microsoft.com/office/drawing/2014/main" id="{E61F0518-2CA2-4D84-BD93-7BB96066DFB8}"/>
              </a:ext>
            </a:extLst>
          </p:cNvPr>
          <p:cNvSpPr>
            <a:spLocks noGrp="1"/>
          </p:cNvSpPr>
          <p:nvPr>
            <p:ph idx="1"/>
          </p:nvPr>
        </p:nvSpPr>
        <p:spPr>
          <a:xfrm>
            <a:off x="375556" y="1534333"/>
            <a:ext cx="8392886" cy="4351338"/>
          </a:xfrm>
        </p:spPr>
        <p:txBody>
          <a:bodyPr/>
          <a:lstStyle/>
          <a:p>
            <a:r>
              <a:rPr lang="en-US" dirty="0"/>
              <a:t>As one of the principles is the Network and Community Development, the farms can learn from each other</a:t>
            </a:r>
          </a:p>
          <a:p>
            <a:r>
              <a:rPr lang="en-US" dirty="0"/>
              <a:t>The National Forum is also offering training courses for the farmers and other people who are interested in Social Farming</a:t>
            </a:r>
          </a:p>
          <a:p>
            <a:r>
              <a:rPr lang="en-US" dirty="0"/>
              <a:t>At universities in Italy people can take courses about this topic in the framework of the bachelor study as well as in the master programs</a:t>
            </a:r>
          </a:p>
          <a:p>
            <a:r>
              <a:rPr lang="en-US" dirty="0"/>
              <a:t>Research centers offer workshops and seminars </a:t>
            </a:r>
          </a:p>
          <a:p>
            <a:pPr marL="0" indent="0">
              <a:buNone/>
            </a:pPr>
            <a:r>
              <a:rPr lang="en-US" sz="1400" dirty="0"/>
              <a:t>(SIGNORIELLO, </a:t>
            </a:r>
            <a:r>
              <a:rPr lang="en-US" sz="1400" dirty="0" err="1"/>
              <a:t>intvw</a:t>
            </a:r>
            <a:r>
              <a:rPr lang="en-US" sz="1400" dirty="0"/>
              <a:t>., GIARÉ, </a:t>
            </a:r>
            <a:r>
              <a:rPr lang="en-US" sz="1400" dirty="0" err="1"/>
              <a:t>intvw</a:t>
            </a:r>
            <a:r>
              <a:rPr lang="en-US" sz="1400" dirty="0"/>
              <a:t>.)</a:t>
            </a:r>
          </a:p>
          <a:p>
            <a:endParaRPr lang="en-DE" dirty="0"/>
          </a:p>
        </p:txBody>
      </p:sp>
    </p:spTree>
    <p:extLst>
      <p:ext uri="{BB962C8B-B14F-4D97-AF65-F5344CB8AC3E}">
        <p14:creationId xmlns:p14="http://schemas.microsoft.com/office/powerpoint/2010/main" val="1082068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6D26-824A-404D-889F-D2AB3DBCCA72}"/>
              </a:ext>
            </a:extLst>
          </p:cNvPr>
          <p:cNvSpPr>
            <a:spLocks noGrp="1"/>
          </p:cNvSpPr>
          <p:nvPr>
            <p:ph type="title"/>
          </p:nvPr>
        </p:nvSpPr>
        <p:spPr>
          <a:xfrm>
            <a:off x="375556" y="800101"/>
            <a:ext cx="8392886" cy="685800"/>
          </a:xfrm>
        </p:spPr>
        <p:txBody>
          <a:bodyPr>
            <a:normAutofit/>
          </a:bodyPr>
          <a:lstStyle/>
          <a:p>
            <a:r>
              <a:rPr lang="en-US" sz="2800" dirty="0"/>
              <a:t>Further reading</a:t>
            </a:r>
            <a:endParaRPr lang="en-DE" sz="2800" dirty="0"/>
          </a:p>
        </p:txBody>
      </p:sp>
      <p:sp>
        <p:nvSpPr>
          <p:cNvPr id="3" name="Inhaltsplatzhalter 2">
            <a:extLst>
              <a:ext uri="{FF2B5EF4-FFF2-40B4-BE49-F238E27FC236}">
                <a16:creationId xmlns:a16="http://schemas.microsoft.com/office/drawing/2014/main" id="{F3DC175C-48A8-4908-8017-D42DD04D5D86}"/>
              </a:ext>
            </a:extLst>
          </p:cNvPr>
          <p:cNvSpPr>
            <a:spLocks noGrp="1"/>
          </p:cNvSpPr>
          <p:nvPr>
            <p:ph idx="1"/>
          </p:nvPr>
        </p:nvSpPr>
        <p:spPr/>
        <p:txBody>
          <a:bodyPr/>
          <a:lstStyle/>
          <a:p>
            <a:r>
              <a:rPr lang="it-IT" sz="1800" b="1" dirty="0"/>
              <a:t>Fotografia dell'Agricoltura Sociale in Italia: </a:t>
            </a:r>
            <a:br>
              <a:rPr lang="it-IT" sz="1800" b="1" dirty="0"/>
            </a:br>
            <a:r>
              <a:rPr lang="it-IT" sz="1800" dirty="0">
                <a:solidFill>
                  <a:schemeClr val="accent6"/>
                </a:solidFill>
                <a:hlinkClick r:id="rId3">
                  <a:extLst>
                    <a:ext uri="{A12FA001-AC4F-418D-AE19-62706E023703}">
                      <ahyp:hlinkClr xmlns:ahyp="http://schemas.microsoft.com/office/drawing/2018/hyperlinkcolor" val="tx"/>
                    </a:ext>
                  </a:extLst>
                </a:hlinkClick>
              </a:rPr>
              <a:t>rica.crea.gov.it/APP/</a:t>
            </a:r>
            <a:r>
              <a:rPr lang="it-IT" sz="1800" dirty="0" err="1">
                <a:solidFill>
                  <a:schemeClr val="accent6"/>
                </a:solidFill>
                <a:hlinkClick r:id="rId3">
                  <a:extLst>
                    <a:ext uri="{A12FA001-AC4F-418D-AE19-62706E023703}">
                      <ahyp:hlinkClr xmlns:ahyp="http://schemas.microsoft.com/office/drawing/2018/hyperlinkcolor" val="tx"/>
                    </a:ext>
                  </a:extLst>
                </a:hlinkClick>
              </a:rPr>
              <a:t>agricoltura_sociale</a:t>
            </a:r>
            <a:r>
              <a:rPr lang="it-IT" sz="1800" dirty="0">
                <a:solidFill>
                  <a:schemeClr val="accent6"/>
                </a:solidFill>
                <a:hlinkClick r:id="rId3">
                  <a:extLst>
                    <a:ext uri="{A12FA001-AC4F-418D-AE19-62706E023703}">
                      <ahyp:hlinkClr xmlns:ahyp="http://schemas.microsoft.com/office/drawing/2018/hyperlinkcolor" val="tx"/>
                    </a:ext>
                  </a:extLst>
                </a:hlinkClick>
              </a:rPr>
              <a:t>/</a:t>
            </a:r>
            <a:endParaRPr lang="it-IT" sz="1800" dirty="0">
              <a:solidFill>
                <a:schemeClr val="accent6"/>
              </a:solidFill>
            </a:endParaRPr>
          </a:p>
          <a:p>
            <a:r>
              <a:rPr lang="it-IT" sz="1800" b="1" dirty="0" err="1"/>
              <a:t>Modern</a:t>
            </a:r>
            <a:r>
              <a:rPr lang="it-IT" sz="1800" b="1" dirty="0"/>
              <a:t> farmer:</a:t>
            </a:r>
            <a:br>
              <a:rPr lang="it-IT" sz="1800" b="1" dirty="0"/>
            </a:br>
            <a:r>
              <a:rPr lang="it-IT" sz="1800" dirty="0">
                <a:solidFill>
                  <a:schemeClr val="accent6"/>
                </a:solidFill>
                <a:hlinkClick r:id="rId4">
                  <a:extLst>
                    <a:ext uri="{A12FA001-AC4F-418D-AE19-62706E023703}">
                      <ahyp:hlinkClr xmlns:ahyp="http://schemas.microsoft.com/office/drawing/2018/hyperlinkcolor" val="tx"/>
                    </a:ext>
                  </a:extLst>
                </a:hlinkClick>
              </a:rPr>
              <a:t>https://modernfarmer.com/2014/02/giving-mafia-land-farmers/</a:t>
            </a:r>
            <a:endParaRPr lang="it-IT" sz="1800" dirty="0">
              <a:solidFill>
                <a:schemeClr val="accent6"/>
              </a:solidFill>
            </a:endParaRPr>
          </a:p>
          <a:p>
            <a:endParaRPr lang="it-IT" dirty="0"/>
          </a:p>
          <a:p>
            <a:endParaRPr lang="en-DE" dirty="0"/>
          </a:p>
        </p:txBody>
      </p:sp>
      <p:pic>
        <p:nvPicPr>
          <p:cNvPr id="4" name="Grafik 3" descr="Ein Bild, das Text, Uhr enthält.&#10;&#10;Automatisch generierte Beschreibung">
            <a:extLst>
              <a:ext uri="{FF2B5EF4-FFF2-40B4-BE49-F238E27FC236}">
                <a16:creationId xmlns:a16="http://schemas.microsoft.com/office/drawing/2014/main" id="{56A90CA0-278B-4FBB-A454-536846EE4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892" y="1042472"/>
            <a:ext cx="1561306" cy="1561306"/>
          </a:xfrm>
          <a:prstGeom prst="rect">
            <a:avLst/>
          </a:prstGeom>
        </p:spPr>
      </p:pic>
    </p:spTree>
    <p:extLst>
      <p:ext uri="{BB962C8B-B14F-4D97-AF65-F5344CB8AC3E}">
        <p14:creationId xmlns:p14="http://schemas.microsoft.com/office/powerpoint/2010/main" val="2224773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Gras, Kuh, Feld, Himmel enthält.&#10;&#10;Automatisch generierte Beschreibung">
            <a:extLst>
              <a:ext uri="{FF2B5EF4-FFF2-40B4-BE49-F238E27FC236}">
                <a16:creationId xmlns:a16="http://schemas.microsoft.com/office/drawing/2014/main" id="{63D48138-83F0-4C0F-977E-7AE9CA398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060" y="2021908"/>
            <a:ext cx="5439189" cy="3064076"/>
          </a:xfrm>
          <a:prstGeom prst="rect">
            <a:avLst/>
          </a:prstGeom>
        </p:spPr>
      </p:pic>
      <p:sp>
        <p:nvSpPr>
          <p:cNvPr id="2" name="Titel 1">
            <a:extLst>
              <a:ext uri="{FF2B5EF4-FFF2-40B4-BE49-F238E27FC236}">
                <a16:creationId xmlns:a16="http://schemas.microsoft.com/office/drawing/2014/main" id="{B7877A3B-FBDF-403C-8A4F-65D7175AB6B1}"/>
              </a:ext>
            </a:extLst>
          </p:cNvPr>
          <p:cNvSpPr>
            <a:spLocks noGrp="1"/>
          </p:cNvSpPr>
          <p:nvPr>
            <p:ph type="title"/>
          </p:nvPr>
        </p:nvSpPr>
        <p:spPr/>
        <p:txBody>
          <a:bodyPr/>
          <a:lstStyle/>
          <a:p>
            <a:r>
              <a:rPr lang="en-US" dirty="0"/>
              <a:t>2. The Netherlands</a:t>
            </a:r>
            <a:endParaRPr lang="en-DE" dirty="0"/>
          </a:p>
        </p:txBody>
      </p:sp>
      <p:sp>
        <p:nvSpPr>
          <p:cNvPr id="3" name="Inhaltsplatzhalter 2">
            <a:extLst>
              <a:ext uri="{FF2B5EF4-FFF2-40B4-BE49-F238E27FC236}">
                <a16:creationId xmlns:a16="http://schemas.microsoft.com/office/drawing/2014/main" id="{21FD06EC-DB5D-4BF0-B8C5-7B0ACFFF62EA}"/>
              </a:ext>
            </a:extLst>
          </p:cNvPr>
          <p:cNvSpPr>
            <a:spLocks noGrp="1"/>
          </p:cNvSpPr>
          <p:nvPr>
            <p:ph idx="1"/>
          </p:nvPr>
        </p:nvSpPr>
        <p:spPr>
          <a:xfrm>
            <a:off x="375556" y="2021908"/>
            <a:ext cx="3043504" cy="4351338"/>
          </a:xfrm>
        </p:spPr>
        <p:txBody>
          <a:bodyPr/>
          <a:lstStyle/>
          <a:p>
            <a:r>
              <a:rPr lang="en-US" dirty="0"/>
              <a:t>Located in north-west of Europe</a:t>
            </a:r>
          </a:p>
          <a:p>
            <a:r>
              <a:rPr lang="en-US" dirty="0"/>
              <a:t>Considered as a pioneer of Social Farming</a:t>
            </a:r>
          </a:p>
          <a:p>
            <a:r>
              <a:rPr lang="en-US" dirty="0"/>
              <a:t>Social Farming is known as </a:t>
            </a:r>
            <a:r>
              <a:rPr lang="en-US" b="1" dirty="0"/>
              <a:t>Care Farming </a:t>
            </a:r>
            <a:r>
              <a:rPr lang="en-US" dirty="0"/>
              <a:t>because of the connection between the health care sector and agriculture</a:t>
            </a:r>
          </a:p>
          <a:p>
            <a:endParaRPr lang="en-DE" dirty="0"/>
          </a:p>
        </p:txBody>
      </p:sp>
      <p:sp>
        <p:nvSpPr>
          <p:cNvPr id="4" name="Textfeld 3">
            <a:extLst>
              <a:ext uri="{FF2B5EF4-FFF2-40B4-BE49-F238E27FC236}">
                <a16:creationId xmlns:a16="http://schemas.microsoft.com/office/drawing/2014/main" id="{D9A6B406-C49A-487E-A833-4852C0EC2FE2}"/>
              </a:ext>
            </a:extLst>
          </p:cNvPr>
          <p:cNvSpPr txBox="1"/>
          <p:nvPr/>
        </p:nvSpPr>
        <p:spPr>
          <a:xfrm>
            <a:off x="3419061" y="4724400"/>
            <a:ext cx="5439188" cy="677108"/>
          </a:xfrm>
          <a:prstGeom prst="rect">
            <a:avLst/>
          </a:prstGeom>
          <a:noFill/>
        </p:spPr>
        <p:txBody>
          <a:bodyPr wrap="square" rtlCol="0">
            <a:spAutoFit/>
          </a:bodyPr>
          <a:lstStyle/>
          <a:p>
            <a:r>
              <a:rPr lang="en-US" sz="1000" dirty="0"/>
              <a:t>https://stmaaprodfwsite.blob.core.windows.net/assets/sites/1/2016/11/231116-cows-and-windmills-c-Cultura-REX-Shutterstock-rexfeatures_3418445a.jpg</a:t>
            </a:r>
          </a:p>
          <a:p>
            <a:endParaRPr lang="en-DE" dirty="0"/>
          </a:p>
        </p:txBody>
      </p:sp>
    </p:spTree>
    <p:extLst>
      <p:ext uri="{BB962C8B-B14F-4D97-AF65-F5344CB8AC3E}">
        <p14:creationId xmlns:p14="http://schemas.microsoft.com/office/powerpoint/2010/main" val="42606773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0"/>
            <a:ext cx="8392886" cy="600075"/>
          </a:xfrm>
        </p:spPr>
        <p:txBody>
          <a:bodyPr>
            <a:normAutofit/>
          </a:bodyPr>
          <a:lstStyle/>
          <a:p>
            <a:r>
              <a:rPr lang="en-US" sz="2400" dirty="0"/>
              <a:t>SWOT Analysis Netherlands</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2950609635"/>
              </p:ext>
            </p:extLst>
          </p:nvPr>
        </p:nvGraphicFramePr>
        <p:xfrm>
          <a:off x="375557" y="1400175"/>
          <a:ext cx="8391524" cy="4487766"/>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41849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Started already in the 1960s</a:t>
                      </a:r>
                    </a:p>
                    <a:p>
                      <a:r>
                        <a:rPr lang="en-US" sz="1350" b="0" i="0" u="none" strike="noStrike" kern="1200" baseline="0" dirty="0">
                          <a:solidFill>
                            <a:schemeClr val="lt1"/>
                          </a:solidFill>
                          <a:latin typeface="+mn-lt"/>
                          <a:ea typeface="+mn-ea"/>
                          <a:cs typeface="+mn-cs"/>
                        </a:rPr>
                        <a:t>• Spread all over the Netherlands</a:t>
                      </a:r>
                    </a:p>
                    <a:p>
                      <a:r>
                        <a:rPr lang="en-US" sz="1350" b="0" i="0" u="none" strike="noStrike" kern="1200" baseline="0" dirty="0">
                          <a:solidFill>
                            <a:schemeClr val="lt1"/>
                          </a:solidFill>
                          <a:latin typeface="+mn-lt"/>
                          <a:ea typeface="+mn-ea"/>
                          <a:cs typeface="+mn-cs"/>
                        </a:rPr>
                        <a:t>• Well known in the society</a:t>
                      </a:r>
                    </a:p>
                    <a:p>
                      <a:r>
                        <a:rPr lang="en-US" sz="1350" b="0" i="0" u="none" strike="noStrike" kern="1200" baseline="0" dirty="0">
                          <a:solidFill>
                            <a:schemeClr val="lt1"/>
                          </a:solidFill>
                          <a:latin typeface="+mn-lt"/>
                          <a:ea typeface="+mn-ea"/>
                          <a:cs typeface="+mn-cs"/>
                        </a:rPr>
                        <a:t>• Positive image</a:t>
                      </a:r>
                    </a:p>
                    <a:p>
                      <a:r>
                        <a:rPr lang="en-US" sz="1350" b="0" i="0" u="none" strike="noStrike" kern="1200" baseline="0" dirty="0">
                          <a:solidFill>
                            <a:schemeClr val="lt1"/>
                          </a:solidFill>
                          <a:latin typeface="+mn-lt"/>
                          <a:ea typeface="+mn-ea"/>
                          <a:cs typeface="+mn-cs"/>
                        </a:rPr>
                        <a:t>• Quality assessments</a:t>
                      </a:r>
                    </a:p>
                    <a:p>
                      <a:r>
                        <a:rPr lang="en-US" sz="1350" b="0" i="0" u="none" strike="noStrike" kern="1200" baseline="0" dirty="0">
                          <a:solidFill>
                            <a:schemeClr val="lt1"/>
                          </a:solidFill>
                          <a:latin typeface="+mn-lt"/>
                          <a:ea typeface="+mn-ea"/>
                          <a:cs typeface="+mn-cs"/>
                        </a:rPr>
                        <a:t>• Certification</a:t>
                      </a:r>
                    </a:p>
                    <a:p>
                      <a:r>
                        <a:rPr lang="en-US" sz="1350" b="0" i="0" u="none" strike="noStrike" kern="1200" baseline="0" dirty="0">
                          <a:solidFill>
                            <a:schemeClr val="lt1"/>
                          </a:solidFill>
                          <a:latin typeface="+mn-lt"/>
                          <a:ea typeface="+mn-ea"/>
                          <a:cs typeface="+mn-cs"/>
                        </a:rPr>
                        <a:t>• Training possibilities</a:t>
                      </a:r>
                    </a:p>
                    <a:p>
                      <a:r>
                        <a:rPr lang="en-US" sz="1350" b="0" i="0" u="none" strike="noStrike" kern="1200" baseline="0" dirty="0">
                          <a:solidFill>
                            <a:schemeClr val="lt1"/>
                          </a:solidFill>
                          <a:latin typeface="+mn-lt"/>
                          <a:ea typeface="+mn-ea"/>
                          <a:cs typeface="+mn-cs"/>
                        </a:rPr>
                        <a:t>• Handbook available</a:t>
                      </a:r>
                    </a:p>
                    <a:p>
                      <a:r>
                        <a:rPr lang="en-US" sz="1350" b="0" i="0" u="none" strike="noStrike" kern="1200" baseline="0" dirty="0">
                          <a:solidFill>
                            <a:schemeClr val="lt1"/>
                          </a:solidFill>
                          <a:latin typeface="+mn-lt"/>
                          <a:ea typeface="+mn-ea"/>
                          <a:cs typeface="+mn-cs"/>
                        </a:rPr>
                        <a:t>• Financial support from regions and</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state</a:t>
                      </a:r>
                    </a:p>
                    <a:p>
                      <a:r>
                        <a:rPr lang="en-US" sz="1350" b="0" i="0" u="none" strike="noStrike" kern="1200" baseline="0" dirty="0">
                          <a:solidFill>
                            <a:schemeClr val="lt1"/>
                          </a:solidFill>
                          <a:latin typeface="+mn-lt"/>
                          <a:ea typeface="+mn-ea"/>
                          <a:cs typeface="+mn-cs"/>
                        </a:rPr>
                        <a:t>• Member and initiator of multiple</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European projects</a:t>
                      </a:r>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Not everyone uses certification</a:t>
                      </a:r>
                    </a:p>
                    <a:p>
                      <a:r>
                        <a:rPr lang="en-US" sz="1350" b="0" i="0" u="none" strike="noStrike" kern="1200" baseline="0" dirty="0">
                          <a:solidFill>
                            <a:schemeClr val="lt1"/>
                          </a:solidFill>
                          <a:latin typeface="+mn-lt"/>
                          <a:ea typeface="+mn-ea"/>
                          <a:cs typeface="+mn-cs"/>
                        </a:rPr>
                        <a:t>• Not every farm is in the system</a:t>
                      </a:r>
                    </a:p>
                    <a:p>
                      <a:r>
                        <a:rPr lang="en-US" sz="1350" b="0" i="0" u="none" strike="noStrike" kern="1200" baseline="0" dirty="0">
                          <a:solidFill>
                            <a:schemeClr val="lt1"/>
                          </a:solidFill>
                          <a:latin typeface="+mn-lt"/>
                          <a:ea typeface="+mn-ea"/>
                          <a:cs typeface="+mn-cs"/>
                        </a:rPr>
                        <a:t>• Most are dependent on financial</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support</a:t>
                      </a:r>
                    </a:p>
                    <a:p>
                      <a:r>
                        <a:rPr lang="en-US" sz="1350" b="0" i="0" u="none" strike="noStrike" kern="1200" baseline="0" dirty="0">
                          <a:solidFill>
                            <a:schemeClr val="lt1"/>
                          </a:solidFill>
                          <a:latin typeface="+mn-lt"/>
                          <a:ea typeface="+mn-ea"/>
                          <a:cs typeface="+mn-cs"/>
                        </a:rPr>
                        <a:t>• No need for professional know-how</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to start a Care Farm</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Law for work inclusion</a:t>
                      </a:r>
                    </a:p>
                    <a:p>
                      <a:r>
                        <a:rPr lang="en-US" sz="1350" b="0" i="0" u="none" strike="noStrike" kern="1200" baseline="0" dirty="0">
                          <a:solidFill>
                            <a:schemeClr val="dk1"/>
                          </a:solidFill>
                          <a:latin typeface="+mn-lt"/>
                          <a:ea typeface="+mn-ea"/>
                          <a:cs typeface="+mn-cs"/>
                        </a:rPr>
                        <a:t>• Contracts with municipalities</a:t>
                      </a:r>
                    </a:p>
                    <a:p>
                      <a:r>
                        <a:rPr lang="en-US" sz="1350" b="0" i="0" u="none" strike="noStrike" kern="1200" baseline="0" dirty="0">
                          <a:solidFill>
                            <a:schemeClr val="dk1"/>
                          </a:solidFill>
                          <a:latin typeface="+mn-lt"/>
                          <a:ea typeface="+mn-ea"/>
                          <a:cs typeface="+mn-cs"/>
                        </a:rPr>
                        <a:t>• Politics are involved</a:t>
                      </a:r>
                    </a:p>
                    <a:p>
                      <a:r>
                        <a:rPr lang="en-US" sz="1350" b="0" i="0" u="none" strike="noStrike" kern="1200" baseline="0" dirty="0">
                          <a:solidFill>
                            <a:schemeClr val="dk1"/>
                          </a:solidFill>
                          <a:latin typeface="+mn-lt"/>
                          <a:ea typeface="+mn-ea"/>
                          <a:cs typeface="+mn-cs"/>
                        </a:rPr>
                        <a:t>• Changes in the social sector</a:t>
                      </a:r>
                    </a:p>
                    <a:p>
                      <a:r>
                        <a:rPr lang="en-US" sz="1350" b="0" i="0" u="none" strike="noStrike" kern="1200" baseline="0" dirty="0">
                          <a:solidFill>
                            <a:schemeClr val="dk1"/>
                          </a:solidFill>
                          <a:latin typeface="+mn-lt"/>
                          <a:ea typeface="+mn-ea"/>
                          <a:cs typeface="+mn-cs"/>
                        </a:rPr>
                        <a:t>• Professionality in the sector</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Stagnation</a:t>
                      </a:r>
                    </a:p>
                    <a:p>
                      <a:r>
                        <a:rPr lang="en-US" sz="1350" b="0" i="0" u="none" strike="noStrike" kern="1200" baseline="0" dirty="0">
                          <a:solidFill>
                            <a:schemeClr val="dk1"/>
                          </a:solidFill>
                          <a:latin typeface="+mn-lt"/>
                          <a:ea typeface="+mn-ea"/>
                          <a:cs typeface="+mn-cs"/>
                        </a:rPr>
                        <a:t>• Economic benefits may become</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more important than the social ones</a:t>
                      </a:r>
                    </a:p>
                    <a:p>
                      <a:r>
                        <a:rPr lang="en-US" sz="1350" b="0" i="0" u="none" strike="noStrike" kern="1200" baseline="0" dirty="0">
                          <a:solidFill>
                            <a:schemeClr val="dk1"/>
                          </a:solidFill>
                          <a:latin typeface="+mn-lt"/>
                          <a:ea typeface="+mn-ea"/>
                          <a:cs typeface="+mn-cs"/>
                        </a:rPr>
                        <a:t>• Relationship of the social and agricultural</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sector are instable</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3" name="Textfeld 2">
            <a:extLst>
              <a:ext uri="{FF2B5EF4-FFF2-40B4-BE49-F238E27FC236}">
                <a16:creationId xmlns:a16="http://schemas.microsoft.com/office/drawing/2014/main" id="{07C2E7C5-0FD2-4AD4-827A-435214E6F12E}"/>
              </a:ext>
            </a:extLst>
          </p:cNvPr>
          <p:cNvSpPr txBox="1"/>
          <p:nvPr/>
        </p:nvSpPr>
        <p:spPr>
          <a:xfrm>
            <a:off x="7391400" y="5600700"/>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23710702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F4F63E-013C-4195-8E5D-A7997EF64C2F}"/>
              </a:ext>
            </a:extLst>
          </p:cNvPr>
          <p:cNvSpPr>
            <a:spLocks noGrp="1"/>
          </p:cNvSpPr>
          <p:nvPr>
            <p:ph type="title"/>
          </p:nvPr>
        </p:nvSpPr>
        <p:spPr>
          <a:xfrm>
            <a:off x="375556" y="972329"/>
            <a:ext cx="8392886" cy="370667"/>
          </a:xfrm>
        </p:spPr>
        <p:txBody>
          <a:bodyPr>
            <a:normAutofit fontScale="90000"/>
          </a:bodyPr>
          <a:lstStyle/>
          <a:p>
            <a:r>
              <a:rPr lang="en-US" sz="2700" dirty="0"/>
              <a:t>History of Social Farming in the Netherlands</a:t>
            </a:r>
            <a:br>
              <a:rPr lang="en-US" sz="2400" dirty="0"/>
            </a:br>
            <a:endParaRPr lang="en-DE" sz="2400" dirty="0"/>
          </a:p>
        </p:txBody>
      </p:sp>
      <p:sp>
        <p:nvSpPr>
          <p:cNvPr id="3" name="Inhaltsplatzhalter 2">
            <a:extLst>
              <a:ext uri="{FF2B5EF4-FFF2-40B4-BE49-F238E27FC236}">
                <a16:creationId xmlns:a16="http://schemas.microsoft.com/office/drawing/2014/main" id="{A688AF19-761B-45EE-B594-7ACED8ECD93D}"/>
              </a:ext>
            </a:extLst>
          </p:cNvPr>
          <p:cNvSpPr>
            <a:spLocks noGrp="1"/>
          </p:cNvSpPr>
          <p:nvPr>
            <p:ph idx="1"/>
          </p:nvPr>
        </p:nvSpPr>
        <p:spPr>
          <a:xfrm>
            <a:off x="375556" y="1339792"/>
            <a:ext cx="8392886" cy="4542675"/>
          </a:xfrm>
        </p:spPr>
        <p:txBody>
          <a:bodyPr>
            <a:normAutofit fontScale="55000" lnSpcReduction="20000"/>
          </a:bodyPr>
          <a:lstStyle/>
          <a:p>
            <a:r>
              <a:rPr lang="en-US" sz="2900" dirty="0"/>
              <a:t>The development of Care Farming started in the 1960s or 1970s  </a:t>
            </a:r>
            <a:r>
              <a:rPr lang="en-US" sz="2000" dirty="0"/>
              <a:t>(HASSINK, </a:t>
            </a:r>
            <a:r>
              <a:rPr lang="en-US" sz="2000" dirty="0" err="1"/>
              <a:t>intvw</a:t>
            </a:r>
            <a:r>
              <a:rPr lang="en-US" sz="2000" dirty="0"/>
              <a:t>.; HASSINK 2017)</a:t>
            </a:r>
          </a:p>
          <a:p>
            <a:r>
              <a:rPr lang="en-US" sz="2900" dirty="0"/>
              <a:t>1997: interest in Care Farming increased</a:t>
            </a:r>
          </a:p>
          <a:p>
            <a:r>
              <a:rPr lang="en-US" sz="2900" dirty="0"/>
              <a:t>Decisive factor for this growth: anthroposophist organization named </a:t>
            </a:r>
            <a:r>
              <a:rPr lang="en-US" sz="2900" dirty="0" err="1"/>
              <a:t>Omslag</a:t>
            </a:r>
            <a:r>
              <a:rPr lang="en-US" sz="2900" dirty="0"/>
              <a:t>, the national </a:t>
            </a:r>
            <a:r>
              <a:rPr lang="en-US" sz="2900" dirty="0" err="1"/>
              <a:t>farmers´organization</a:t>
            </a:r>
            <a:endParaRPr lang="en-US" sz="2900" dirty="0"/>
          </a:p>
          <a:p>
            <a:pPr marL="171450" lvl="1">
              <a:spcBef>
                <a:spcPts val="750"/>
              </a:spcBef>
            </a:pPr>
            <a:r>
              <a:rPr lang="en-US" sz="2900" dirty="0">
                <a:solidFill>
                  <a:srgbClr val="76B82A"/>
                </a:solidFill>
                <a:sym typeface="Wingdings" panose="05000000000000000000" pitchFamily="2" charset="2"/>
              </a:rPr>
              <a:t> T</a:t>
            </a:r>
            <a:r>
              <a:rPr lang="en-US" sz="2900" dirty="0">
                <a:solidFill>
                  <a:srgbClr val="76B82A"/>
                </a:solidFill>
              </a:rPr>
              <a:t>ried to mobilize political support for this matter </a:t>
            </a:r>
            <a:r>
              <a:rPr lang="en-US" sz="2000" dirty="0">
                <a:solidFill>
                  <a:srgbClr val="76B82A"/>
                </a:solidFill>
              </a:rPr>
              <a:t>(HASSINK 2017) </a:t>
            </a:r>
          </a:p>
          <a:p>
            <a:r>
              <a:rPr lang="en-US" sz="2900" dirty="0"/>
              <a:t>1999 the </a:t>
            </a:r>
            <a:r>
              <a:rPr lang="en-US" sz="2900" i="1" dirty="0"/>
              <a:t>National Support Center Agriculture and Care </a:t>
            </a:r>
            <a:r>
              <a:rPr lang="en-US" sz="2900" dirty="0"/>
              <a:t>was created, subsidized by the ministry of agriculture and the ministry of health, welfare and sports </a:t>
            </a:r>
            <a:r>
              <a:rPr lang="en-US" sz="2000" dirty="0"/>
              <a:t>(ROEST et al. 2010)</a:t>
            </a:r>
          </a:p>
          <a:p>
            <a:pPr marL="342900" lvl="1" indent="0">
              <a:buNone/>
            </a:pPr>
            <a:r>
              <a:rPr lang="en-US" sz="2900" dirty="0">
                <a:solidFill>
                  <a:srgbClr val="76B82A"/>
                </a:solidFill>
                <a:sym typeface="Wingdings" panose="05000000000000000000" pitchFamily="2" charset="2"/>
              </a:rPr>
              <a:t> Spreading of </a:t>
            </a:r>
            <a:r>
              <a:rPr lang="en-US" sz="2900" dirty="0">
                <a:solidFill>
                  <a:srgbClr val="76B82A"/>
                </a:solidFill>
              </a:rPr>
              <a:t>information about care farming over newsletters and a website </a:t>
            </a:r>
            <a:br>
              <a:rPr lang="en-US" sz="2900" dirty="0">
                <a:solidFill>
                  <a:srgbClr val="76B82A"/>
                </a:solidFill>
              </a:rPr>
            </a:br>
            <a:r>
              <a:rPr lang="en-US" sz="2900" dirty="0">
                <a:solidFill>
                  <a:srgbClr val="76B82A"/>
                </a:solidFill>
              </a:rPr>
              <a:t>    </a:t>
            </a:r>
            <a:r>
              <a:rPr lang="en-US" sz="2000" dirty="0">
                <a:solidFill>
                  <a:srgbClr val="76B82A"/>
                </a:solidFill>
              </a:rPr>
              <a:t>   (HAUBENHOFER et al. 2012)</a:t>
            </a:r>
          </a:p>
          <a:p>
            <a:pPr lvl="1">
              <a:buFont typeface="Wingdings" panose="05000000000000000000" pitchFamily="2" charset="2"/>
              <a:buChar char="à"/>
            </a:pPr>
            <a:r>
              <a:rPr lang="en-US" sz="2900" dirty="0">
                <a:solidFill>
                  <a:srgbClr val="76B82A"/>
                </a:solidFill>
              </a:rPr>
              <a:t> Publishing a handbook about setting up a Care Farm</a:t>
            </a:r>
          </a:p>
          <a:p>
            <a:pPr lvl="1">
              <a:buFont typeface="Wingdings" panose="05000000000000000000" pitchFamily="2" charset="2"/>
              <a:buChar char="à"/>
            </a:pPr>
            <a:r>
              <a:rPr lang="en-US" sz="2900" dirty="0">
                <a:solidFill>
                  <a:srgbClr val="76B82A"/>
                </a:solidFill>
              </a:rPr>
              <a:t> Creating a quality system for Care Farming</a:t>
            </a:r>
          </a:p>
          <a:p>
            <a:r>
              <a:rPr lang="en-US" sz="2900" dirty="0"/>
              <a:t>2008: the financial support of the ministries came to its end, therefore the work of the center stopped </a:t>
            </a:r>
            <a:r>
              <a:rPr lang="en-US" sz="2000" dirty="0"/>
              <a:t>(ROEST et al. 2010)</a:t>
            </a:r>
          </a:p>
          <a:p>
            <a:pPr lvl="1">
              <a:buFont typeface="Wingdings" panose="05000000000000000000" pitchFamily="2" charset="2"/>
              <a:buChar char="à"/>
            </a:pPr>
            <a:r>
              <a:rPr lang="en-US" sz="2900" dirty="0">
                <a:solidFill>
                  <a:srgbClr val="76B82A"/>
                </a:solidFill>
              </a:rPr>
              <a:t> The ministries tried to push the Care Farming sector in a direction of independency</a:t>
            </a:r>
          </a:p>
          <a:p>
            <a:pPr marL="171450" lvl="1">
              <a:spcBef>
                <a:spcPts val="750"/>
              </a:spcBef>
            </a:pPr>
            <a:r>
              <a:rPr lang="en-US" sz="2900" dirty="0">
                <a:solidFill>
                  <a:srgbClr val="76B82A"/>
                </a:solidFill>
              </a:rPr>
              <a:t> The </a:t>
            </a:r>
            <a:r>
              <a:rPr lang="en-US" sz="2900" i="1" dirty="0">
                <a:solidFill>
                  <a:srgbClr val="76B82A"/>
                </a:solidFill>
              </a:rPr>
              <a:t>National Federation of Care Farms </a:t>
            </a:r>
            <a:r>
              <a:rPr lang="en-US" sz="2900" dirty="0">
                <a:solidFill>
                  <a:srgbClr val="76B82A"/>
                </a:solidFill>
              </a:rPr>
              <a:t>was established and financed by the Care Farmers themselves </a:t>
            </a:r>
            <a:r>
              <a:rPr lang="en-US" sz="2000" dirty="0">
                <a:solidFill>
                  <a:srgbClr val="76B82A"/>
                </a:solidFill>
              </a:rPr>
              <a:t>(HASSINK 2017)</a:t>
            </a:r>
          </a:p>
          <a:p>
            <a:r>
              <a:rPr lang="en-US" sz="2900" dirty="0"/>
              <a:t>2000: regional foundations of Care Farms were created</a:t>
            </a:r>
          </a:p>
          <a:p>
            <a:r>
              <a:rPr lang="en-US" sz="2900" dirty="0"/>
              <a:t>In 1995, farmers could either function as a social institution or be part of a social institution to receive the AWBZ accreditation and to be financed through them </a:t>
            </a:r>
            <a:r>
              <a:rPr lang="en-US" sz="2000" dirty="0"/>
              <a:t>(HAUBENHOFER et al. 2012) </a:t>
            </a:r>
          </a:p>
          <a:p>
            <a:endParaRPr lang="en-DE" dirty="0"/>
          </a:p>
        </p:txBody>
      </p:sp>
    </p:spTree>
    <p:extLst>
      <p:ext uri="{BB962C8B-B14F-4D97-AF65-F5344CB8AC3E}">
        <p14:creationId xmlns:p14="http://schemas.microsoft.com/office/powerpoint/2010/main" val="25789993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132B06-88E5-42EA-B446-9E52D690008D}"/>
              </a:ext>
            </a:extLst>
          </p:cNvPr>
          <p:cNvSpPr>
            <a:spLocks noGrp="1"/>
          </p:cNvSpPr>
          <p:nvPr>
            <p:ph type="title"/>
          </p:nvPr>
        </p:nvSpPr>
        <p:spPr>
          <a:xfrm>
            <a:off x="375556" y="800100"/>
            <a:ext cx="8392886" cy="890589"/>
          </a:xfrm>
        </p:spPr>
        <p:txBody>
          <a:bodyPr anchor="ctr">
            <a:normAutofit/>
          </a:bodyPr>
          <a:lstStyle/>
          <a:p>
            <a:r>
              <a:rPr lang="en-US" sz="2400" dirty="0"/>
              <a:t>Target groups in the NL</a:t>
            </a:r>
            <a:endParaRPr lang="en-DE" sz="2400" dirty="0"/>
          </a:p>
        </p:txBody>
      </p:sp>
      <p:sp>
        <p:nvSpPr>
          <p:cNvPr id="3" name="Inhaltsplatzhalter 2">
            <a:extLst>
              <a:ext uri="{FF2B5EF4-FFF2-40B4-BE49-F238E27FC236}">
                <a16:creationId xmlns:a16="http://schemas.microsoft.com/office/drawing/2014/main" id="{F591F76E-6807-4A95-B75D-D06B338EEDA6}"/>
              </a:ext>
            </a:extLst>
          </p:cNvPr>
          <p:cNvSpPr>
            <a:spLocks noGrp="1"/>
          </p:cNvSpPr>
          <p:nvPr>
            <p:ph sz="half" idx="1"/>
          </p:nvPr>
        </p:nvSpPr>
        <p:spPr>
          <a:xfrm>
            <a:off x="375556" y="1690689"/>
            <a:ext cx="7739744" cy="4351338"/>
          </a:xfrm>
        </p:spPr>
        <p:txBody>
          <a:bodyPr>
            <a:normAutofit/>
          </a:bodyPr>
          <a:lstStyle/>
          <a:p>
            <a:r>
              <a:rPr lang="en-US" sz="1800" dirty="0"/>
              <a:t>In the beginning, most of the Care Farms welcomed people with intellectual disabilities</a:t>
            </a:r>
          </a:p>
          <a:p>
            <a:r>
              <a:rPr lang="en-US" sz="1800" dirty="0"/>
              <a:t>Nowadays the farms are more open to different kind of target groups </a:t>
            </a:r>
            <a:r>
              <a:rPr lang="en-US" sz="1600" dirty="0"/>
              <a:t>(ELINGS, </a:t>
            </a:r>
            <a:r>
              <a:rPr lang="en-US" sz="1600" dirty="0" err="1"/>
              <a:t>intvw</a:t>
            </a:r>
            <a:r>
              <a:rPr lang="en-US" sz="1600" dirty="0"/>
              <a:t>.; HASSINK et al. 2020)</a:t>
            </a:r>
            <a:endParaRPr lang="en-US" sz="1800" dirty="0"/>
          </a:p>
          <a:p>
            <a:r>
              <a:rPr lang="en-US" sz="1800" dirty="0"/>
              <a:t>Main target groups: Elderly people with dementia and youth with behavior or learning problems and people with intellectual disabilities (ELINGS, </a:t>
            </a:r>
            <a:r>
              <a:rPr lang="en-US" sz="1800" dirty="0" err="1"/>
              <a:t>intvw</a:t>
            </a:r>
            <a:r>
              <a:rPr lang="en-US" sz="1800" dirty="0"/>
              <a:t>.)</a:t>
            </a:r>
          </a:p>
          <a:p>
            <a:r>
              <a:rPr lang="en-US" sz="1800" dirty="0"/>
              <a:t>Different target groups are often mixed on one farm </a:t>
            </a:r>
            <a:r>
              <a:rPr lang="en-US" sz="1600" dirty="0"/>
              <a:t>(van </a:t>
            </a:r>
            <a:r>
              <a:rPr lang="en-US" sz="1600" dirty="0" err="1"/>
              <a:t>Elsen</a:t>
            </a:r>
            <a:r>
              <a:rPr lang="en-US" sz="1600" dirty="0"/>
              <a:t>, 2021)</a:t>
            </a:r>
          </a:p>
          <a:p>
            <a:endParaRPr lang="en-DE" dirty="0"/>
          </a:p>
        </p:txBody>
      </p:sp>
    </p:spTree>
    <p:extLst>
      <p:ext uri="{BB962C8B-B14F-4D97-AF65-F5344CB8AC3E}">
        <p14:creationId xmlns:p14="http://schemas.microsoft.com/office/powerpoint/2010/main" val="2394520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4F4066-E173-46D6-9717-C446A9445F9F}"/>
              </a:ext>
            </a:extLst>
          </p:cNvPr>
          <p:cNvSpPr>
            <a:spLocks noGrp="1"/>
          </p:cNvSpPr>
          <p:nvPr>
            <p:ph type="title"/>
          </p:nvPr>
        </p:nvSpPr>
        <p:spPr>
          <a:xfrm>
            <a:off x="375556" y="800100"/>
            <a:ext cx="8392886" cy="619125"/>
          </a:xfrm>
        </p:spPr>
        <p:txBody>
          <a:bodyPr>
            <a:normAutofit/>
          </a:bodyPr>
          <a:lstStyle/>
          <a:p>
            <a:r>
              <a:rPr lang="en-US" sz="2400" dirty="0"/>
              <a:t>Number of Care Farms in the NL</a:t>
            </a:r>
            <a:endParaRPr lang="en-DE" sz="2400" dirty="0"/>
          </a:p>
        </p:txBody>
      </p:sp>
      <p:sp>
        <p:nvSpPr>
          <p:cNvPr id="3" name="Inhaltsplatzhalter 2">
            <a:extLst>
              <a:ext uri="{FF2B5EF4-FFF2-40B4-BE49-F238E27FC236}">
                <a16:creationId xmlns:a16="http://schemas.microsoft.com/office/drawing/2014/main" id="{C9512AFD-4E3B-4946-91E4-4328722060B1}"/>
              </a:ext>
            </a:extLst>
          </p:cNvPr>
          <p:cNvSpPr>
            <a:spLocks noGrp="1"/>
          </p:cNvSpPr>
          <p:nvPr>
            <p:ph idx="1"/>
          </p:nvPr>
        </p:nvSpPr>
        <p:spPr>
          <a:xfrm>
            <a:off x="375556" y="1419225"/>
            <a:ext cx="8392886" cy="4351338"/>
          </a:xfrm>
        </p:spPr>
        <p:txBody>
          <a:bodyPr>
            <a:normAutofit/>
          </a:bodyPr>
          <a:lstStyle/>
          <a:p>
            <a:pPr algn="just"/>
            <a:r>
              <a:rPr lang="en-US" dirty="0"/>
              <a:t>In 1998: approximately 75 Care Farms</a:t>
            </a:r>
          </a:p>
          <a:p>
            <a:pPr algn="just"/>
            <a:r>
              <a:rPr lang="en-US" dirty="0"/>
              <a:t>The highest increase happened from 1999 until 2001, due to the development of the </a:t>
            </a:r>
            <a:r>
              <a:rPr lang="en-US" i="1" dirty="0"/>
              <a:t>National Support Center </a:t>
            </a:r>
            <a:endParaRPr lang="en-US" dirty="0"/>
          </a:p>
          <a:p>
            <a:pPr algn="just"/>
            <a:r>
              <a:rPr lang="en-US" dirty="0"/>
              <a:t>From 2007-2018 around 1250 Care Farms estimated</a:t>
            </a:r>
            <a:r>
              <a:rPr lang="en-US" sz="1600" dirty="0"/>
              <a:t> (VAN DER MEULEN et al. 2019)</a:t>
            </a:r>
          </a:p>
          <a:p>
            <a:pPr algn="just"/>
            <a:r>
              <a:rPr lang="en-US" dirty="0"/>
              <a:t>2003: second increase of Care Farms took place after the implementation of the personal budget which was made available for a variety of target groups</a:t>
            </a:r>
          </a:p>
          <a:p>
            <a:pPr algn="just"/>
            <a:r>
              <a:rPr lang="en-US" dirty="0"/>
              <a:t>In 2008 the number increased above 800 </a:t>
            </a:r>
            <a:r>
              <a:rPr lang="en-US" sz="1600" dirty="0"/>
              <a:t>(ELINGS &amp; HASSINK 2008)</a:t>
            </a:r>
          </a:p>
          <a:p>
            <a:pPr algn="just"/>
            <a:r>
              <a:rPr lang="en-US" dirty="0"/>
              <a:t>Decline of Care Farms after 2011 might be due to the limited agricultural economic activity or because of the fact, that only certified Care Farms were registered by the Federation of Care Farms and other farms are not listed anywhere </a:t>
            </a:r>
            <a:r>
              <a:rPr lang="en-US" sz="1600" dirty="0"/>
              <a:t>(VAN DER MEULEN et al. 2019)</a:t>
            </a:r>
          </a:p>
        </p:txBody>
      </p:sp>
    </p:spTree>
    <p:extLst>
      <p:ext uri="{BB962C8B-B14F-4D97-AF65-F5344CB8AC3E}">
        <p14:creationId xmlns:p14="http://schemas.microsoft.com/office/powerpoint/2010/main" val="27895741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Baum, draußen, Pflanze enthält.&#10;&#10;Automatisch generierte Beschreibung">
            <a:extLst>
              <a:ext uri="{FF2B5EF4-FFF2-40B4-BE49-F238E27FC236}">
                <a16:creationId xmlns:a16="http://schemas.microsoft.com/office/drawing/2014/main" id="{2E6E7A11-5EB4-4635-B98A-037BB92C1507}"/>
              </a:ext>
            </a:extLst>
          </p:cNvPr>
          <p:cNvPicPr>
            <a:picLocks noChangeAspect="1"/>
          </p:cNvPicPr>
          <p:nvPr/>
        </p:nvPicPr>
        <p:blipFill>
          <a:blip r:embed="rId2">
            <a:alphaModFix amt="55000"/>
            <a:extLst>
              <a:ext uri="{28A0092B-C50C-407E-A947-70E740481C1C}">
                <a14:useLocalDpi xmlns:a14="http://schemas.microsoft.com/office/drawing/2010/main" val="0"/>
              </a:ext>
            </a:extLst>
          </a:blip>
          <a:stretch>
            <a:fillRect/>
          </a:stretch>
        </p:blipFill>
        <p:spPr>
          <a:xfrm rot="5400000">
            <a:off x="-1327853" y="1288984"/>
            <a:ext cx="7441036" cy="4785329"/>
          </a:xfrm>
          <a:prstGeom prst="rect">
            <a:avLst/>
          </a:prstGeom>
        </p:spPr>
      </p:pic>
      <p:sp>
        <p:nvSpPr>
          <p:cNvPr id="2" name="Titel 1">
            <a:extLst>
              <a:ext uri="{FF2B5EF4-FFF2-40B4-BE49-F238E27FC236}">
                <a16:creationId xmlns:a16="http://schemas.microsoft.com/office/drawing/2014/main" id="{782B4B8C-B797-4EBD-8087-9BD6E7076BA8}"/>
              </a:ext>
            </a:extLst>
          </p:cNvPr>
          <p:cNvSpPr>
            <a:spLocks noGrp="1"/>
          </p:cNvSpPr>
          <p:nvPr>
            <p:ph type="title"/>
          </p:nvPr>
        </p:nvSpPr>
        <p:spPr>
          <a:xfrm>
            <a:off x="-366454" y="1813613"/>
            <a:ext cx="4720441" cy="800100"/>
          </a:xfrm>
        </p:spPr>
        <p:txBody>
          <a:bodyPr anchor="b">
            <a:normAutofit fontScale="90000"/>
          </a:bodyPr>
          <a:lstStyle/>
          <a:p>
            <a:pPr algn="ctr"/>
            <a:r>
              <a:rPr lang="en-US" sz="3200" dirty="0">
                <a:solidFill>
                  <a:schemeClr val="tx1"/>
                </a:solidFill>
              </a:rPr>
              <a:t>Content of </a:t>
            </a:r>
            <a:br>
              <a:rPr lang="en-US" sz="3200" dirty="0">
                <a:solidFill>
                  <a:schemeClr val="tx1"/>
                </a:solidFill>
              </a:rPr>
            </a:br>
            <a:r>
              <a:rPr lang="en-US" sz="3200" dirty="0">
                <a:solidFill>
                  <a:schemeClr val="tx1"/>
                </a:solidFill>
              </a:rPr>
              <a:t>this Unit:</a:t>
            </a:r>
            <a:endParaRPr lang="en-DE" sz="3200" dirty="0">
              <a:solidFill>
                <a:schemeClr val="tx1"/>
              </a:solidFill>
            </a:endParaRPr>
          </a:p>
        </p:txBody>
      </p:sp>
      <p:graphicFrame>
        <p:nvGraphicFramePr>
          <p:cNvPr id="5" name="Inhaltsplatzhalter 2">
            <a:extLst>
              <a:ext uri="{FF2B5EF4-FFF2-40B4-BE49-F238E27FC236}">
                <a16:creationId xmlns:a16="http://schemas.microsoft.com/office/drawing/2014/main" id="{2ECB37FA-F51E-4828-AEFB-5DF98EA23559}"/>
              </a:ext>
            </a:extLst>
          </p:cNvPr>
          <p:cNvGraphicFramePr>
            <a:graphicFrameLocks noGrp="1"/>
          </p:cNvGraphicFramePr>
          <p:nvPr>
            <p:ph idx="1"/>
            <p:extLst>
              <p:ext uri="{D42A27DB-BD31-4B8C-83A1-F6EECF244321}">
                <p14:modId xmlns:p14="http://schemas.microsoft.com/office/powerpoint/2010/main" val="1331345254"/>
              </p:ext>
            </p:extLst>
          </p:nvPr>
        </p:nvGraphicFramePr>
        <p:xfrm>
          <a:off x="3731211" y="1104900"/>
          <a:ext cx="4785330" cy="4756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feld 2">
            <a:extLst>
              <a:ext uri="{FF2B5EF4-FFF2-40B4-BE49-F238E27FC236}">
                <a16:creationId xmlns:a16="http://schemas.microsoft.com/office/drawing/2014/main" id="{DA02F51E-60B4-43B0-B316-9788E235C421}"/>
              </a:ext>
            </a:extLst>
          </p:cNvPr>
          <p:cNvSpPr txBox="1"/>
          <p:nvPr/>
        </p:nvSpPr>
        <p:spPr>
          <a:xfrm>
            <a:off x="123987" y="6858000"/>
            <a:ext cx="1642820" cy="246221"/>
          </a:xfrm>
          <a:prstGeom prst="rect">
            <a:avLst/>
          </a:prstGeom>
          <a:noFill/>
        </p:spPr>
        <p:txBody>
          <a:bodyPr wrap="square" rtlCol="0">
            <a:spAutoFit/>
          </a:bodyPr>
          <a:lstStyle/>
          <a:p>
            <a:r>
              <a:rPr lang="en-US" sz="1000" dirty="0">
                <a:solidFill>
                  <a:schemeClr val="bg1"/>
                </a:solidFill>
              </a:rPr>
              <a:t>Thomas van </a:t>
            </a:r>
            <a:r>
              <a:rPr lang="en-US" sz="1000" dirty="0" err="1">
                <a:solidFill>
                  <a:schemeClr val="bg1"/>
                </a:solidFill>
              </a:rPr>
              <a:t>Elsen</a:t>
            </a:r>
            <a:endParaRPr lang="en-DE" sz="1000" dirty="0">
              <a:solidFill>
                <a:schemeClr val="bg1"/>
              </a:solidFill>
            </a:endParaRPr>
          </a:p>
        </p:txBody>
      </p:sp>
    </p:spTree>
    <p:extLst>
      <p:ext uri="{BB962C8B-B14F-4D97-AF65-F5344CB8AC3E}">
        <p14:creationId xmlns:p14="http://schemas.microsoft.com/office/powerpoint/2010/main" val="2780641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333694-3E22-496F-BB69-C84BEBA92CDD}"/>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F3CB21B8-3A94-46B6-9988-79EE3E0C87EA}"/>
              </a:ext>
            </a:extLst>
          </p:cNvPr>
          <p:cNvSpPr>
            <a:spLocks noGrp="1"/>
          </p:cNvSpPr>
          <p:nvPr>
            <p:ph idx="1"/>
          </p:nvPr>
        </p:nvSpPr>
        <p:spPr/>
        <p:txBody>
          <a:bodyPr/>
          <a:lstStyle/>
          <a:p>
            <a:r>
              <a:rPr lang="de-DE" b="1" dirty="0"/>
              <a:t>(Pflege)Höfe in den Niederlanden (</a:t>
            </a:r>
            <a:r>
              <a:rPr lang="de-DE" dirty="0"/>
              <a:t>Seite mit Links zu über 100 Höfen der Sozialen Landwirtschaft in den Niederlanden):</a:t>
            </a:r>
            <a:br>
              <a:rPr lang="de-DE" dirty="0"/>
            </a:br>
            <a:r>
              <a:rPr lang="en-US" dirty="0">
                <a:hlinkClick r:id="rId2">
                  <a:extLst>
                    <a:ext uri="{A12FA001-AC4F-418D-AE19-62706E023703}">
                      <ahyp:hlinkClr xmlns:ahyp="http://schemas.microsoft.com/office/drawing/2018/hyperlinkcolor" val="tx"/>
                    </a:ext>
                  </a:extLst>
                </a:hlinkClick>
              </a:rPr>
              <a:t>http://zorgboerderij.startpagina.nl</a:t>
            </a:r>
            <a:endParaRPr lang="en-US" dirty="0"/>
          </a:p>
          <a:p>
            <a:r>
              <a:rPr lang="en-US" dirty="0">
                <a:hlinkClick r:id="rId3">
                  <a:extLst>
                    <a:ext uri="{A12FA001-AC4F-418D-AE19-62706E023703}">
                      <ahyp:hlinkClr xmlns:ahyp="http://schemas.microsoft.com/office/drawing/2018/hyperlinkcolor" val="tx"/>
                    </a:ext>
                  </a:extLst>
                </a:hlinkClick>
              </a:rPr>
              <a:t>www.zorgboeren.nl/</a:t>
            </a:r>
            <a:endParaRPr lang="en-US" dirty="0"/>
          </a:p>
          <a:p>
            <a:r>
              <a:rPr lang="en-US" dirty="0">
                <a:hlinkClick r:id="rId4">
                  <a:extLst>
                    <a:ext uri="{A12FA001-AC4F-418D-AE19-62706E023703}">
                      <ahyp:hlinkClr xmlns:ahyp="http://schemas.microsoft.com/office/drawing/2018/hyperlinkcolor" val="tx"/>
                    </a:ext>
                  </a:extLst>
                </a:hlinkClick>
              </a:rPr>
              <a:t>www.zorgboerderijgids.nl/</a:t>
            </a:r>
            <a:endParaRPr lang="en-DE" dirty="0"/>
          </a:p>
        </p:txBody>
      </p:sp>
    </p:spTree>
    <p:extLst>
      <p:ext uri="{BB962C8B-B14F-4D97-AF65-F5344CB8AC3E}">
        <p14:creationId xmlns:p14="http://schemas.microsoft.com/office/powerpoint/2010/main" val="38017524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D681B-BBC7-4770-B562-BF8065A76D6B}"/>
              </a:ext>
            </a:extLst>
          </p:cNvPr>
          <p:cNvSpPr>
            <a:spLocks noGrp="1"/>
          </p:cNvSpPr>
          <p:nvPr>
            <p:ph type="title"/>
          </p:nvPr>
        </p:nvSpPr>
        <p:spPr/>
        <p:txBody>
          <a:bodyPr/>
          <a:lstStyle/>
          <a:p>
            <a:r>
              <a:rPr lang="en-US" dirty="0"/>
              <a:t>3. Austria</a:t>
            </a:r>
            <a:endParaRPr lang="en-DE" dirty="0"/>
          </a:p>
        </p:txBody>
      </p:sp>
      <p:sp>
        <p:nvSpPr>
          <p:cNvPr id="3" name="Inhaltsplatzhalter 2">
            <a:extLst>
              <a:ext uri="{FF2B5EF4-FFF2-40B4-BE49-F238E27FC236}">
                <a16:creationId xmlns:a16="http://schemas.microsoft.com/office/drawing/2014/main" id="{69687EC6-72AE-43D2-AB8F-E93CDB88781B}"/>
              </a:ext>
            </a:extLst>
          </p:cNvPr>
          <p:cNvSpPr>
            <a:spLocks noGrp="1"/>
          </p:cNvSpPr>
          <p:nvPr>
            <p:ph idx="1"/>
          </p:nvPr>
        </p:nvSpPr>
        <p:spPr>
          <a:xfrm>
            <a:off x="375557" y="1823125"/>
            <a:ext cx="3637644" cy="4351338"/>
          </a:xfrm>
        </p:spPr>
        <p:txBody>
          <a:bodyPr/>
          <a:lstStyle/>
          <a:p>
            <a:pPr algn="l"/>
            <a:r>
              <a:rPr lang="en-US" sz="1800" dirty="0">
                <a:latin typeface="Calibri" panose="020F0502020204030204" pitchFamily="34" charset="0"/>
              </a:rPr>
              <a:t>L</a:t>
            </a:r>
            <a:r>
              <a:rPr lang="en-US" sz="1800" b="0" i="0" u="none" strike="noStrike" baseline="0" dirty="0">
                <a:latin typeface="Calibri" panose="020F0502020204030204" pitchFamily="34" charset="0"/>
              </a:rPr>
              <a:t>andlocked country in the middle of Europe</a:t>
            </a:r>
          </a:p>
          <a:p>
            <a:pPr algn="l"/>
            <a:r>
              <a:rPr lang="en-US" sz="1800" dirty="0">
                <a:latin typeface="Calibri" panose="020F0502020204030204" pitchFamily="34" charset="0"/>
              </a:rPr>
              <a:t>D</a:t>
            </a:r>
            <a:r>
              <a:rPr lang="en-US" sz="1800" b="0" i="0" u="none" strike="noStrike" baseline="0" dirty="0">
                <a:latin typeface="Calibri" panose="020F0502020204030204" pitchFamily="34" charset="0"/>
              </a:rPr>
              <a:t>ivided into 9 federal states</a:t>
            </a:r>
          </a:p>
          <a:p>
            <a:pPr algn="l"/>
            <a:r>
              <a:rPr lang="en-US" sz="1800" b="0" i="0" u="none" strike="noStrike" baseline="0" dirty="0">
                <a:latin typeface="Calibri" panose="020F0502020204030204" pitchFamily="34" charset="0"/>
              </a:rPr>
              <a:t>Relatively sparsely populated </a:t>
            </a:r>
          </a:p>
          <a:p>
            <a:pPr algn="l"/>
            <a:r>
              <a:rPr lang="en-US" sz="1800" b="0" i="0" u="none" strike="noStrike" baseline="0" dirty="0">
                <a:latin typeface="Calibri" panose="020F0502020204030204" pitchFamily="34" charset="0"/>
              </a:rPr>
              <a:t>Social Farming in Austria is estimated as a part of </a:t>
            </a:r>
            <a:r>
              <a:rPr lang="en-US" sz="1800" i="1" dirty="0">
                <a:latin typeface="Calibri" panose="020F0502020204030204" pitchFamily="34" charset="0"/>
              </a:rPr>
              <a:t>G</a:t>
            </a:r>
            <a:r>
              <a:rPr lang="en-US" sz="1800" b="0" i="1" u="none" strike="noStrike" baseline="0" dirty="0">
                <a:latin typeface="Calibri" panose="020F0502020204030204" pitchFamily="34" charset="0"/>
              </a:rPr>
              <a:t>reen </a:t>
            </a:r>
            <a:r>
              <a:rPr lang="en-US" sz="1800" i="1" dirty="0">
                <a:latin typeface="Calibri" panose="020F0502020204030204" pitchFamily="34" charset="0"/>
              </a:rPr>
              <a:t>C</a:t>
            </a:r>
            <a:r>
              <a:rPr lang="en-US" sz="1800" b="0" i="1" u="none" strike="noStrike" baseline="0" dirty="0">
                <a:latin typeface="Calibri" panose="020F0502020204030204" pitchFamily="34" charset="0"/>
              </a:rPr>
              <a:t>are</a:t>
            </a:r>
            <a:r>
              <a:rPr lang="en-US" sz="1800" b="0" i="0" u="none" strike="noStrike" baseline="0" dirty="0">
                <a:latin typeface="Calibri" panose="020F0502020204030204" pitchFamily="34" charset="0"/>
              </a:rPr>
              <a:t>, which is a well-known term</a:t>
            </a:r>
            <a:r>
              <a:rPr lang="en-US" sz="1800" dirty="0">
                <a:latin typeface="Calibri" panose="020F0502020204030204" pitchFamily="34" charset="0"/>
              </a:rPr>
              <a:t> </a:t>
            </a:r>
            <a:r>
              <a:rPr lang="en-US" sz="1800" b="0" i="0" u="none" strike="noStrike" baseline="0" dirty="0">
                <a:latin typeface="Calibri" panose="020F0502020204030204" pitchFamily="34" charset="0"/>
              </a:rPr>
              <a:t>in the society</a:t>
            </a:r>
            <a:endParaRPr lang="en-US" sz="1800" dirty="0">
              <a:latin typeface="Calibri" panose="020F0502020204030204" pitchFamily="34" charset="0"/>
            </a:endParaRPr>
          </a:p>
          <a:p>
            <a:r>
              <a:rPr lang="en-US" sz="1800" b="0" i="0" u="none" strike="noStrike" baseline="0" dirty="0">
                <a:latin typeface="Calibri" panose="020F0502020204030204" pitchFamily="34" charset="0"/>
              </a:rPr>
              <a:t>Many small-scaled agricultural businesses</a:t>
            </a:r>
          </a:p>
        </p:txBody>
      </p:sp>
      <p:pic>
        <p:nvPicPr>
          <p:cNvPr id="8" name="Grafik 7" descr="Ein Bild, das Berg, Himmel, Gras, Baum enthält.&#10;&#10;Automatisch generierte Beschreibung">
            <a:extLst>
              <a:ext uri="{FF2B5EF4-FFF2-40B4-BE49-F238E27FC236}">
                <a16:creationId xmlns:a16="http://schemas.microsoft.com/office/drawing/2014/main" id="{4A0F279B-159A-45F7-AF8F-C1A332A26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999" y="1823125"/>
            <a:ext cx="5006185" cy="3337456"/>
          </a:xfrm>
          <a:prstGeom prst="rect">
            <a:avLst/>
          </a:prstGeom>
        </p:spPr>
      </p:pic>
      <p:sp>
        <p:nvSpPr>
          <p:cNvPr id="9" name="Textfeld 8">
            <a:extLst>
              <a:ext uri="{FF2B5EF4-FFF2-40B4-BE49-F238E27FC236}">
                <a16:creationId xmlns:a16="http://schemas.microsoft.com/office/drawing/2014/main" id="{803D993D-DF83-4DDE-89B0-701464228067}"/>
              </a:ext>
            </a:extLst>
          </p:cNvPr>
          <p:cNvSpPr txBox="1"/>
          <p:nvPr/>
        </p:nvSpPr>
        <p:spPr>
          <a:xfrm>
            <a:off x="4314943" y="4945137"/>
            <a:ext cx="4628242" cy="215444"/>
          </a:xfrm>
          <a:prstGeom prst="rect">
            <a:avLst/>
          </a:prstGeom>
          <a:noFill/>
        </p:spPr>
        <p:txBody>
          <a:bodyPr wrap="square" rtlCol="0">
            <a:spAutoFit/>
          </a:bodyPr>
          <a:lstStyle/>
          <a:p>
            <a:r>
              <a:rPr lang="en-US" sz="800" dirty="0"/>
              <a:t>https://www.mediastorehouse.com/p/251/typical-austrian-farm-europe-austria-innsbruck-15235436.jpg</a:t>
            </a:r>
            <a:endParaRPr lang="en-DE" sz="800" dirty="0"/>
          </a:p>
        </p:txBody>
      </p:sp>
    </p:spTree>
    <p:extLst>
      <p:ext uri="{BB962C8B-B14F-4D97-AF65-F5344CB8AC3E}">
        <p14:creationId xmlns:p14="http://schemas.microsoft.com/office/powerpoint/2010/main" val="4144874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1"/>
            <a:ext cx="8392886" cy="647700"/>
          </a:xfrm>
        </p:spPr>
        <p:txBody>
          <a:bodyPr>
            <a:normAutofit/>
          </a:bodyPr>
          <a:lstStyle/>
          <a:p>
            <a:r>
              <a:rPr lang="en-US" sz="2400" dirty="0"/>
              <a:t>Austria</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1261099193"/>
              </p:ext>
            </p:extLst>
          </p:nvPr>
        </p:nvGraphicFramePr>
        <p:xfrm>
          <a:off x="584200" y="1447801"/>
          <a:ext cx="8182881" cy="4147185"/>
        </p:xfrm>
        <a:graphic>
          <a:graphicData uri="http://schemas.openxmlformats.org/drawingml/2006/table">
            <a:tbl>
              <a:tblPr firstRow="1" bandRow="1">
                <a:tableStyleId>{5C22544A-7EE6-4342-B048-85BDC9FD1C3A}</a:tableStyleId>
              </a:tblPr>
              <a:tblGrid>
                <a:gridCol w="4089400">
                  <a:extLst>
                    <a:ext uri="{9D8B030D-6E8A-4147-A177-3AD203B41FA5}">
                      <a16:colId xmlns:a16="http://schemas.microsoft.com/office/drawing/2014/main" val="165832559"/>
                    </a:ext>
                  </a:extLst>
                </a:gridCol>
                <a:gridCol w="4093481">
                  <a:extLst>
                    <a:ext uri="{9D8B030D-6E8A-4147-A177-3AD203B41FA5}">
                      <a16:colId xmlns:a16="http://schemas.microsoft.com/office/drawing/2014/main" val="238728316"/>
                    </a:ext>
                  </a:extLst>
                </a:gridCol>
              </a:tblGrid>
              <a:tr h="237172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Studies about the situation of S</a:t>
                      </a:r>
                      <a:r>
                        <a:rPr lang="en-US" b="0" dirty="0"/>
                        <a:t>ocial</a:t>
                      </a:r>
                      <a:br>
                        <a:rPr lang="en-US" b="0" dirty="0"/>
                      </a:br>
                      <a:r>
                        <a:rPr lang="en-US" b="0" dirty="0"/>
                        <a:t>   Farming</a:t>
                      </a:r>
                      <a:r>
                        <a:rPr lang="en-US" sz="1350" b="0" i="0" u="none" strike="noStrike" kern="1200" baseline="0" dirty="0">
                          <a:solidFill>
                            <a:schemeClr val="lt1"/>
                          </a:solidFill>
                          <a:latin typeface="+mn-lt"/>
                          <a:ea typeface="+mn-ea"/>
                          <a:cs typeface="+mn-cs"/>
                        </a:rPr>
                        <a:t> in  Austria</a:t>
                      </a:r>
                    </a:p>
                    <a:p>
                      <a:r>
                        <a:rPr lang="en-US" sz="1350" b="0" i="0" u="none" strike="noStrike" kern="1200" baseline="0" dirty="0">
                          <a:solidFill>
                            <a:schemeClr val="lt1"/>
                          </a:solidFill>
                          <a:latin typeface="+mn-lt"/>
                          <a:ea typeface="+mn-ea"/>
                          <a:cs typeface="+mn-cs"/>
                        </a:rPr>
                        <a:t>• Journal “Green Care”</a:t>
                      </a:r>
                    </a:p>
                    <a:p>
                      <a:r>
                        <a:rPr lang="en-US" sz="1350" b="0" i="0" u="none" strike="noStrike" kern="1200" baseline="0" dirty="0">
                          <a:solidFill>
                            <a:schemeClr val="lt1"/>
                          </a:solidFill>
                          <a:latin typeface="+mn-lt"/>
                          <a:ea typeface="+mn-ea"/>
                          <a:cs typeface="+mn-cs"/>
                        </a:rPr>
                        <a:t>• Umbrella organization</a:t>
                      </a:r>
                    </a:p>
                    <a:p>
                      <a:r>
                        <a:rPr lang="en-US" sz="1350" b="0" i="0" u="none" strike="noStrike" kern="1200" baseline="0" dirty="0">
                          <a:solidFill>
                            <a:schemeClr val="lt1"/>
                          </a:solidFill>
                          <a:latin typeface="+mn-lt"/>
                          <a:ea typeface="+mn-ea"/>
                          <a:cs typeface="+mn-cs"/>
                        </a:rPr>
                        <a:t>• Education at universities/colleges</a:t>
                      </a:r>
                    </a:p>
                    <a:p>
                      <a:r>
                        <a:rPr lang="en-US" sz="1350" b="0" i="0" u="none" strike="noStrike" kern="1200" baseline="0" dirty="0">
                          <a:solidFill>
                            <a:schemeClr val="lt1"/>
                          </a:solidFill>
                          <a:latin typeface="+mn-lt"/>
                          <a:ea typeface="+mn-ea"/>
                          <a:cs typeface="+mn-cs"/>
                        </a:rPr>
                        <a:t>• Advisory centers in every region</a:t>
                      </a:r>
                    </a:p>
                    <a:p>
                      <a:r>
                        <a:rPr lang="en-US" sz="1350" b="0" i="0" u="none" strike="noStrike" kern="1200" baseline="0" dirty="0">
                          <a:solidFill>
                            <a:schemeClr val="lt1"/>
                          </a:solidFill>
                          <a:latin typeface="+mn-lt"/>
                          <a:ea typeface="+mn-ea"/>
                          <a:cs typeface="+mn-cs"/>
                        </a:rPr>
                        <a:t>• Well known by the society</a:t>
                      </a:r>
                    </a:p>
                    <a:p>
                      <a:r>
                        <a:rPr lang="en-US" sz="1350" b="0" i="0" u="none" strike="noStrike" kern="1200" baseline="0" dirty="0">
                          <a:solidFill>
                            <a:schemeClr val="lt1"/>
                          </a:solidFill>
                          <a:latin typeface="+mn-lt"/>
                          <a:ea typeface="+mn-ea"/>
                          <a:cs typeface="+mn-cs"/>
                        </a:rPr>
                        <a:t>• Educational farms</a:t>
                      </a:r>
                    </a:p>
                    <a:p>
                      <a:r>
                        <a:rPr lang="en-US" sz="1350" b="0" i="0" u="none" strike="noStrike" kern="1200" baseline="0" dirty="0">
                          <a:solidFill>
                            <a:schemeClr val="lt1"/>
                          </a:solidFill>
                          <a:latin typeface="+mn-lt"/>
                          <a:ea typeface="+mn-ea"/>
                          <a:cs typeface="+mn-cs"/>
                        </a:rPr>
                        <a:t>• Member of multiple European projects</a:t>
                      </a:r>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Scandal in 70s is still in the people’s</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mind</a:t>
                      </a:r>
                    </a:p>
                    <a:p>
                      <a:r>
                        <a:rPr lang="en-US" sz="1350" b="0" i="0" u="none" strike="noStrike" kern="1200" baseline="0" dirty="0">
                          <a:solidFill>
                            <a:schemeClr val="lt1"/>
                          </a:solidFill>
                          <a:latin typeface="+mn-lt"/>
                          <a:ea typeface="+mn-ea"/>
                          <a:cs typeface="+mn-cs"/>
                        </a:rPr>
                        <a:t>• Educational farms are declining</a:t>
                      </a:r>
                    </a:p>
                    <a:p>
                      <a:r>
                        <a:rPr lang="en-US" sz="1350" b="0" i="0" u="none" strike="noStrike" kern="1200" baseline="0" dirty="0">
                          <a:solidFill>
                            <a:schemeClr val="lt1"/>
                          </a:solidFill>
                          <a:latin typeface="+mn-lt"/>
                          <a:ea typeface="+mn-ea"/>
                          <a:cs typeface="+mn-cs"/>
                        </a:rPr>
                        <a:t>• Great bureaucratical effort to receive existing</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funding</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Politics involved</a:t>
                      </a:r>
                    </a:p>
                    <a:p>
                      <a:r>
                        <a:rPr lang="en-US" sz="1350" b="0" i="0" u="none" strike="noStrike" kern="1200" baseline="0" dirty="0">
                          <a:solidFill>
                            <a:schemeClr val="dk1"/>
                          </a:solidFill>
                          <a:latin typeface="+mn-lt"/>
                          <a:ea typeface="+mn-ea"/>
                          <a:cs typeface="+mn-cs"/>
                        </a:rPr>
                        <a:t>• Funding opportunities from different </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sectors</a:t>
                      </a:r>
                    </a:p>
                    <a:p>
                      <a:r>
                        <a:rPr lang="en-US" sz="1350" b="0" i="0" u="none" strike="noStrike" kern="1200" baseline="0" dirty="0">
                          <a:solidFill>
                            <a:schemeClr val="dk1"/>
                          </a:solidFill>
                          <a:latin typeface="+mn-lt"/>
                          <a:ea typeface="+mn-ea"/>
                          <a:cs typeface="+mn-cs"/>
                        </a:rPr>
                        <a:t>• Law for work inclusion</a:t>
                      </a:r>
                    </a:p>
                    <a:p>
                      <a:r>
                        <a:rPr lang="en-US" sz="1350" b="0" i="0" u="none" strike="noStrike" kern="1200" baseline="0" dirty="0">
                          <a:solidFill>
                            <a:schemeClr val="dk1"/>
                          </a:solidFill>
                          <a:latin typeface="+mn-lt"/>
                          <a:ea typeface="+mn-ea"/>
                          <a:cs typeface="+mn-cs"/>
                        </a:rPr>
                        <a:t>• Trend towards outsourcing of therapies</a:t>
                      </a:r>
                    </a:p>
                    <a:p>
                      <a:r>
                        <a:rPr lang="en-US" sz="1350" b="0" i="0" u="none" strike="noStrike" kern="1200" baseline="0" dirty="0">
                          <a:solidFill>
                            <a:schemeClr val="dk1"/>
                          </a:solidFill>
                          <a:latin typeface="+mn-lt"/>
                          <a:ea typeface="+mn-ea"/>
                          <a:cs typeface="+mn-cs"/>
                        </a:rPr>
                        <a:t>• High percentage of organic and</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small- scaled farms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Migration from the countryside</a:t>
                      </a:r>
                    </a:p>
                    <a:p>
                      <a:r>
                        <a:rPr lang="en-US" sz="1350" b="0" i="0" u="none" strike="noStrike" kern="1200" baseline="0" dirty="0">
                          <a:solidFill>
                            <a:schemeClr val="dk1"/>
                          </a:solidFill>
                          <a:latin typeface="+mn-lt"/>
                          <a:ea typeface="+mn-ea"/>
                          <a:cs typeface="+mn-cs"/>
                        </a:rPr>
                        <a:t>• Medium-sized farms are declining</a:t>
                      </a:r>
                    </a:p>
                    <a:p>
                      <a:r>
                        <a:rPr lang="en-US" sz="1350" b="0" i="0" u="none" strike="noStrike" kern="1200" baseline="0" dirty="0">
                          <a:solidFill>
                            <a:schemeClr val="dk1"/>
                          </a:solidFill>
                          <a:latin typeface="+mn-lt"/>
                          <a:ea typeface="+mn-ea"/>
                          <a:cs typeface="+mn-cs"/>
                        </a:rPr>
                        <a:t>• Low recognition in health sector</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5" name="Textfeld 4">
            <a:extLst>
              <a:ext uri="{FF2B5EF4-FFF2-40B4-BE49-F238E27FC236}">
                <a16:creationId xmlns:a16="http://schemas.microsoft.com/office/drawing/2014/main" id="{5D2DB3B6-F0D0-4CCF-B8FE-7E0269AE5F6D}"/>
              </a:ext>
            </a:extLst>
          </p:cNvPr>
          <p:cNvSpPr txBox="1"/>
          <p:nvPr/>
        </p:nvSpPr>
        <p:spPr>
          <a:xfrm>
            <a:off x="7658100" y="5594986"/>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752631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BA52C2-0B10-4F83-A3A7-0BBE0ED2CBAA}"/>
              </a:ext>
            </a:extLst>
          </p:cNvPr>
          <p:cNvSpPr>
            <a:spLocks noGrp="1"/>
          </p:cNvSpPr>
          <p:nvPr>
            <p:ph type="title"/>
          </p:nvPr>
        </p:nvSpPr>
        <p:spPr>
          <a:xfrm>
            <a:off x="375556" y="800100"/>
            <a:ext cx="8392886" cy="542925"/>
          </a:xfrm>
        </p:spPr>
        <p:txBody>
          <a:bodyPr>
            <a:normAutofit/>
          </a:bodyPr>
          <a:lstStyle/>
          <a:p>
            <a:r>
              <a:rPr lang="en-US" sz="2400" dirty="0"/>
              <a:t>History of Social Farming in Austria</a:t>
            </a:r>
            <a:endParaRPr lang="en-DE" sz="2400" dirty="0"/>
          </a:p>
        </p:txBody>
      </p:sp>
      <p:sp>
        <p:nvSpPr>
          <p:cNvPr id="3" name="Inhaltsplatzhalter 2">
            <a:extLst>
              <a:ext uri="{FF2B5EF4-FFF2-40B4-BE49-F238E27FC236}">
                <a16:creationId xmlns:a16="http://schemas.microsoft.com/office/drawing/2014/main" id="{17637D57-DC00-4F0A-B737-ACC1A0322240}"/>
              </a:ext>
            </a:extLst>
          </p:cNvPr>
          <p:cNvSpPr>
            <a:spLocks noGrp="1"/>
          </p:cNvSpPr>
          <p:nvPr>
            <p:ph idx="1"/>
          </p:nvPr>
        </p:nvSpPr>
        <p:spPr>
          <a:xfrm>
            <a:off x="375556" y="1343025"/>
            <a:ext cx="8392886" cy="4351338"/>
          </a:xfrm>
        </p:spPr>
        <p:txBody>
          <a:bodyPr>
            <a:noAutofit/>
          </a:bodyPr>
          <a:lstStyle/>
          <a:p>
            <a:r>
              <a:rPr lang="en-US" sz="1600" b="0" i="0" u="none" strike="noStrike" baseline="0" dirty="0">
                <a:latin typeface="Calibri" panose="020F0502020204030204" pitchFamily="34" charset="0"/>
              </a:rPr>
              <a:t>Cost Action Green Care in agriculture played an important role for the development of Social </a:t>
            </a:r>
            <a:r>
              <a:rPr lang="en-US" sz="1600" dirty="0">
                <a:latin typeface="Calibri" panose="020F0502020204030204" pitchFamily="34" charset="0"/>
              </a:rPr>
              <a:t>F</a:t>
            </a:r>
            <a:r>
              <a:rPr lang="en-US" sz="1600" b="0" i="0" u="none" strike="noStrike" baseline="0" dirty="0">
                <a:latin typeface="Calibri" panose="020F0502020204030204" pitchFamily="34" charset="0"/>
              </a:rPr>
              <a:t>arming</a:t>
            </a:r>
          </a:p>
          <a:p>
            <a:r>
              <a:rPr lang="en-US" sz="1600" dirty="0">
                <a:latin typeface="Calibri" panose="020F0502020204030204" pitchFamily="34" charset="0"/>
              </a:rPr>
              <a:t>The </a:t>
            </a:r>
            <a:r>
              <a:rPr lang="en-US" sz="1600" b="0" i="0" u="none" strike="noStrike" baseline="0" dirty="0">
                <a:latin typeface="Calibri" panose="020F0502020204030204" pitchFamily="34" charset="0"/>
              </a:rPr>
              <a:t>definition of Social </a:t>
            </a:r>
            <a:r>
              <a:rPr lang="en-US" sz="1600" dirty="0">
                <a:latin typeface="Calibri" panose="020F0502020204030204" pitchFamily="34" charset="0"/>
              </a:rPr>
              <a:t>F</a:t>
            </a:r>
            <a:r>
              <a:rPr lang="en-US" sz="1600" b="0" i="0" u="none" strike="noStrike" baseline="0" dirty="0">
                <a:latin typeface="Calibri" panose="020F0502020204030204" pitchFamily="34" charset="0"/>
              </a:rPr>
              <a:t>arming as a subsection of Green Care was adopted from the project </a:t>
            </a:r>
            <a:r>
              <a:rPr lang="en-US" sz="1400" b="0" i="0" u="none" strike="noStrike" baseline="0" dirty="0">
                <a:latin typeface="Calibri" panose="020F0502020204030204" pitchFamily="34" charset="0"/>
              </a:rPr>
              <a:t>(WIESINGER, </a:t>
            </a:r>
            <a:r>
              <a:rPr lang="en-US" sz="1400" b="0" i="0" u="none" strike="noStrike" baseline="0" dirty="0" err="1">
                <a:latin typeface="Calibri" panose="020F0502020204030204" pitchFamily="34" charset="0"/>
              </a:rPr>
              <a:t>intvw</a:t>
            </a:r>
            <a:r>
              <a:rPr lang="en-US" sz="1400" b="0" i="0" u="none" strike="noStrike" baseline="0" dirty="0">
                <a:latin typeface="Calibri" panose="020F0502020204030204" pitchFamily="34" charset="0"/>
              </a:rPr>
              <a:t>.)</a:t>
            </a:r>
            <a:endParaRPr lang="en-US" sz="1600" b="0" i="0" u="none" strike="noStrike" baseline="0" dirty="0">
              <a:latin typeface="Calibri" panose="020F0502020204030204" pitchFamily="34" charset="0"/>
            </a:endParaRPr>
          </a:p>
          <a:p>
            <a:r>
              <a:rPr lang="en-US" sz="1600" dirty="0">
                <a:latin typeface="Calibri" panose="020F0502020204030204" pitchFamily="34" charset="0"/>
              </a:rPr>
              <a:t>Before </a:t>
            </a:r>
            <a:r>
              <a:rPr lang="en-US" sz="1600" b="0" i="0" u="none" strike="noStrike" baseline="0" dirty="0">
                <a:latin typeface="Calibri" panose="020F0502020204030204" pitchFamily="34" charset="0"/>
              </a:rPr>
              <a:t>2006 the number of Social </a:t>
            </a:r>
            <a:r>
              <a:rPr lang="en-US" sz="1600" dirty="0">
                <a:latin typeface="Calibri" panose="020F0502020204030204" pitchFamily="34" charset="0"/>
              </a:rPr>
              <a:t>F</a:t>
            </a:r>
            <a:r>
              <a:rPr lang="en-US" sz="1600" b="0" i="0" u="none" strike="noStrike" baseline="0" dirty="0">
                <a:latin typeface="Calibri" panose="020F0502020204030204" pitchFamily="34" charset="0"/>
              </a:rPr>
              <a:t>arms was estimated at 200-300</a:t>
            </a:r>
          </a:p>
          <a:p>
            <a:r>
              <a:rPr lang="en-US" sz="1600" b="0" i="0" u="none" strike="noStrike" baseline="0" dirty="0">
                <a:latin typeface="Calibri" panose="020F0502020204030204" pitchFamily="34" charset="0"/>
              </a:rPr>
              <a:t>Most of the Social </a:t>
            </a:r>
            <a:r>
              <a:rPr lang="en-US" sz="1600" dirty="0">
                <a:latin typeface="Calibri" panose="020F0502020204030204" pitchFamily="34" charset="0"/>
              </a:rPr>
              <a:t>F</a:t>
            </a:r>
            <a:r>
              <a:rPr lang="en-US" sz="1600" b="0" i="0" u="none" strike="noStrike" baseline="0" dirty="0">
                <a:latin typeface="Calibri" panose="020F0502020204030204" pitchFamily="34" charset="0"/>
              </a:rPr>
              <a:t>arms were integrated into a family structure </a:t>
            </a:r>
            <a:r>
              <a:rPr lang="en-US" sz="1400" dirty="0">
                <a:latin typeface="Calibri" panose="020F0502020204030204" pitchFamily="34" charset="0"/>
              </a:rPr>
              <a:t>(WIESINGER et al. 2011)</a:t>
            </a:r>
          </a:p>
          <a:p>
            <a:r>
              <a:rPr lang="en-US" sz="1600" b="0" i="0" u="none" strike="noStrike" baseline="0" dirty="0">
                <a:latin typeface="Calibri" panose="020F0502020204030204" pitchFamily="34" charset="0"/>
              </a:rPr>
              <a:t>Until the middle of the last decade, it was widespread in rural regions of Austria that poor, sick, old or disabled people worked in different farms, changing periodically as an economic support for the farm</a:t>
            </a:r>
          </a:p>
          <a:p>
            <a:r>
              <a:rPr lang="en-US" sz="1600" dirty="0">
                <a:latin typeface="Calibri" panose="020F0502020204030204" pitchFamily="34" charset="0"/>
              </a:rPr>
              <a:t>    </a:t>
            </a:r>
            <a:r>
              <a:rPr lang="en-US" sz="1600" dirty="0">
                <a:solidFill>
                  <a:srgbClr val="76B82A"/>
                </a:solidFill>
                <a:latin typeface="Calibri" panose="020F0502020204030204" pitchFamily="34" charset="0"/>
                <a:sym typeface="Wingdings" panose="05000000000000000000" pitchFamily="2" charset="2"/>
              </a:rPr>
              <a:t> </a:t>
            </a:r>
            <a:r>
              <a:rPr lang="en-US" sz="1600" dirty="0">
                <a:latin typeface="Calibri" panose="020F0502020204030204" pitchFamily="34" charset="0"/>
                <a:sym typeface="Wingdings" panose="05000000000000000000" pitchFamily="2" charset="2"/>
              </a:rPr>
              <a:t>T</a:t>
            </a:r>
            <a:r>
              <a:rPr lang="en-US" sz="1600" dirty="0">
                <a:solidFill>
                  <a:srgbClr val="76B82A"/>
                </a:solidFill>
                <a:latin typeface="Calibri" panose="020F0502020204030204" pitchFamily="34" charset="0"/>
              </a:rPr>
              <a:t>his was an obligation for farmers in specific communities and the target group</a:t>
            </a:r>
            <a:br>
              <a:rPr lang="en-US" sz="1600" dirty="0">
                <a:solidFill>
                  <a:srgbClr val="76B82A"/>
                </a:solidFill>
                <a:latin typeface="Calibri" panose="020F0502020204030204" pitchFamily="34" charset="0"/>
              </a:rPr>
            </a:br>
            <a:r>
              <a:rPr lang="en-US" sz="1600" dirty="0">
                <a:solidFill>
                  <a:srgbClr val="76B82A"/>
                </a:solidFill>
                <a:latin typeface="Calibri" panose="020F0502020204030204" pitchFamily="34" charset="0"/>
              </a:rPr>
              <a:t>          had to work on the farm, which sometimes led to exploitation </a:t>
            </a:r>
            <a:br>
              <a:rPr lang="en-US" sz="1600" dirty="0">
                <a:solidFill>
                  <a:srgbClr val="76B82A"/>
                </a:solidFill>
                <a:latin typeface="Calibri" panose="020F0502020204030204" pitchFamily="34" charset="0"/>
              </a:rPr>
            </a:br>
            <a:r>
              <a:rPr lang="en-US" sz="1400" dirty="0">
                <a:latin typeface="Calibri" panose="020F0502020204030204" pitchFamily="34" charset="0"/>
              </a:rPr>
              <a:t>           (WIESINGER et al. 2013)</a:t>
            </a:r>
          </a:p>
          <a:p>
            <a:r>
              <a:rPr lang="en-US" sz="1600" b="0" i="0" u="none" strike="noStrike" baseline="0" dirty="0">
                <a:latin typeface="Calibri" panose="020F0502020204030204" pitchFamily="34" charset="0"/>
              </a:rPr>
              <a:t>    </a:t>
            </a:r>
            <a:r>
              <a:rPr lang="en-US" sz="1600" b="0" i="0" u="none" strike="noStrike" baseline="0" dirty="0">
                <a:latin typeface="Calibri" panose="020F0502020204030204" pitchFamily="34" charset="0"/>
                <a:sym typeface="Wingdings" panose="05000000000000000000" pitchFamily="2" charset="2"/>
              </a:rPr>
              <a:t> </a:t>
            </a:r>
            <a:r>
              <a:rPr lang="en-US" sz="1600" b="0" i="0" u="none" strike="noStrike" baseline="0" dirty="0">
                <a:latin typeface="Calibri" panose="020F0502020204030204" pitchFamily="34" charset="0"/>
              </a:rPr>
              <a:t>Scandals in 1970 still in people´s minds </a:t>
            </a:r>
            <a:r>
              <a:rPr lang="en-US" sz="1400" dirty="0">
                <a:latin typeface="Calibri" panose="020F0502020204030204" pitchFamily="34" charset="0"/>
              </a:rPr>
              <a:t>(HAUBENHOFER, </a:t>
            </a:r>
            <a:r>
              <a:rPr lang="en-US" sz="1400" dirty="0" err="1">
                <a:latin typeface="Calibri" panose="020F0502020204030204" pitchFamily="34" charset="0"/>
              </a:rPr>
              <a:t>intvw</a:t>
            </a:r>
            <a:r>
              <a:rPr lang="en-US" sz="1400" dirty="0">
                <a:latin typeface="Calibri" panose="020F0502020204030204" pitchFamily="34" charset="0"/>
              </a:rPr>
              <a:t>.)</a:t>
            </a:r>
          </a:p>
          <a:p>
            <a:r>
              <a:rPr lang="en-US" sz="1600" b="0" i="0" u="none" strike="noStrike" baseline="0" dirty="0">
                <a:latin typeface="Calibri" panose="020F0502020204030204" pitchFamily="34" charset="0"/>
              </a:rPr>
              <a:t>In the beginning of the current century the ´</a:t>
            </a:r>
            <a:r>
              <a:rPr lang="en-US" sz="1600" b="1" dirty="0" err="1">
                <a:latin typeface="Calibri" panose="020F0502020204030204" pitchFamily="34" charset="0"/>
              </a:rPr>
              <a:t>Ö</a:t>
            </a:r>
            <a:r>
              <a:rPr lang="en-US" sz="1600" b="1" i="0" u="none" strike="noStrike" baseline="0" dirty="0" err="1">
                <a:latin typeface="Calibri" panose="020F0502020204030204" pitchFamily="34" charset="0"/>
              </a:rPr>
              <a:t>sterreichische</a:t>
            </a:r>
            <a:r>
              <a:rPr lang="en-US" sz="1600" b="1" i="0" u="none" strike="noStrike" baseline="0" dirty="0">
                <a:latin typeface="Calibri" panose="020F0502020204030204" pitchFamily="34" charset="0"/>
              </a:rPr>
              <a:t> </a:t>
            </a:r>
            <a:r>
              <a:rPr lang="en-US" sz="1600" b="1" i="0" u="none" strike="noStrike" baseline="0" dirty="0" err="1">
                <a:latin typeface="Calibri" panose="020F0502020204030204" pitchFamily="34" charset="0"/>
              </a:rPr>
              <a:t>Gartenbaugesellschaft</a:t>
            </a:r>
            <a:r>
              <a:rPr lang="en-US" sz="1600" dirty="0">
                <a:latin typeface="Calibri" panose="020F0502020204030204" pitchFamily="34" charset="0"/>
              </a:rPr>
              <a:t>´</a:t>
            </a:r>
            <a:r>
              <a:rPr lang="en-US" sz="1600" b="0" i="0" u="none" strike="noStrike" baseline="0" dirty="0">
                <a:latin typeface="Calibri" panose="020F0502020204030204" pitchFamily="34" charset="0"/>
              </a:rPr>
              <a:t>, a horticultural corporation organized a well-attended conference about garden therapy</a:t>
            </a:r>
          </a:p>
          <a:p>
            <a:r>
              <a:rPr lang="en-US" sz="1600" b="0" i="0" u="none" strike="noStrike" baseline="0" dirty="0">
                <a:latin typeface="Calibri" panose="020F0502020204030204" pitchFamily="34" charset="0"/>
              </a:rPr>
              <a:t>Three years later the association ´</a:t>
            </a:r>
            <a:r>
              <a:rPr lang="en-US" sz="1600" b="1" i="0" u="none" strike="noStrike" baseline="0" dirty="0" err="1">
                <a:latin typeface="Calibri" panose="020F0502020204030204" pitchFamily="34" charset="0"/>
              </a:rPr>
              <a:t>GartenTherapieWerkstatt</a:t>
            </a:r>
            <a:r>
              <a:rPr lang="en-US" sz="1600" dirty="0">
                <a:latin typeface="Calibri" panose="020F0502020204030204" pitchFamily="34" charset="0"/>
              </a:rPr>
              <a:t>´</a:t>
            </a:r>
            <a:r>
              <a:rPr lang="en-US" sz="1600" b="0" i="0" u="none" strike="noStrike" baseline="0" dirty="0">
                <a:latin typeface="Calibri" panose="020F0502020204030204" pitchFamily="34" charset="0"/>
              </a:rPr>
              <a:t> was founded by the </a:t>
            </a:r>
            <a:r>
              <a:rPr lang="en-US" sz="1600" b="1" i="0" u="none" strike="noStrike" baseline="0" dirty="0">
                <a:latin typeface="Calibri" panose="020F0502020204030204" pitchFamily="34" charset="0"/>
              </a:rPr>
              <a:t>University College for Agrarian and Environmental </a:t>
            </a:r>
            <a:r>
              <a:rPr lang="en-US" sz="1600" b="1" dirty="0">
                <a:latin typeface="Calibri" panose="020F0502020204030204" pitchFamily="34" charset="0"/>
              </a:rPr>
              <a:t>P</a:t>
            </a:r>
            <a:r>
              <a:rPr lang="en-US" sz="1600" b="1" i="0" u="none" strike="noStrike" baseline="0" dirty="0">
                <a:latin typeface="Calibri" panose="020F0502020204030204" pitchFamily="34" charset="0"/>
              </a:rPr>
              <a:t>edagogy </a:t>
            </a:r>
            <a:r>
              <a:rPr lang="en-US" sz="1400" dirty="0">
                <a:latin typeface="Calibri" panose="020F0502020204030204" pitchFamily="34" charset="0"/>
              </a:rPr>
              <a:t>(WIESINGER et al. 2011)</a:t>
            </a:r>
          </a:p>
        </p:txBody>
      </p:sp>
    </p:spTree>
    <p:extLst>
      <p:ext uri="{BB962C8B-B14F-4D97-AF65-F5344CB8AC3E}">
        <p14:creationId xmlns:p14="http://schemas.microsoft.com/office/powerpoint/2010/main" val="3621954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FB54B-FB38-40CF-9202-5D01A49F9CAF}"/>
              </a:ext>
            </a:extLst>
          </p:cNvPr>
          <p:cNvSpPr>
            <a:spLocks noGrp="1"/>
          </p:cNvSpPr>
          <p:nvPr>
            <p:ph type="title"/>
          </p:nvPr>
        </p:nvSpPr>
        <p:spPr>
          <a:xfrm>
            <a:off x="231085" y="1014402"/>
            <a:ext cx="8392886" cy="666093"/>
          </a:xfrm>
        </p:spPr>
        <p:txBody>
          <a:bodyPr anchor="ctr">
            <a:normAutofit/>
          </a:bodyPr>
          <a:lstStyle/>
          <a:p>
            <a:r>
              <a:rPr lang="en-US" sz="2400" dirty="0"/>
              <a:t>Main target groups in Austria</a:t>
            </a:r>
            <a:endParaRPr lang="en-DE" sz="2400" dirty="0"/>
          </a:p>
        </p:txBody>
      </p:sp>
      <p:sp>
        <p:nvSpPr>
          <p:cNvPr id="19" name="Content Placeholder 2">
            <a:extLst>
              <a:ext uri="{FF2B5EF4-FFF2-40B4-BE49-F238E27FC236}">
                <a16:creationId xmlns:a16="http://schemas.microsoft.com/office/drawing/2014/main" id="{A1530037-5C11-4F13-8C84-49374932AB97}"/>
              </a:ext>
            </a:extLst>
          </p:cNvPr>
          <p:cNvSpPr>
            <a:spLocks noGrp="1"/>
          </p:cNvSpPr>
          <p:nvPr>
            <p:ph sz="half" idx="1"/>
          </p:nvPr>
        </p:nvSpPr>
        <p:spPr>
          <a:xfrm>
            <a:off x="231085" y="1680495"/>
            <a:ext cx="8282294" cy="4351338"/>
          </a:xfrm>
        </p:spPr>
        <p:txBody>
          <a:bodyPr>
            <a:normAutofit/>
          </a:bodyPr>
          <a:lstStyle/>
          <a:p>
            <a:r>
              <a:rPr lang="en-US" sz="2000" dirty="0"/>
              <a:t>L</a:t>
            </a:r>
            <a:r>
              <a:rPr lang="en-US" sz="2000" b="0" i="0" u="none" strike="noStrike" baseline="0" dirty="0"/>
              <a:t>argest field: </a:t>
            </a:r>
            <a:r>
              <a:rPr lang="en-US" sz="2000" b="1" i="0" u="none" strike="noStrike" baseline="0" dirty="0"/>
              <a:t>pedagogy</a:t>
            </a:r>
            <a:r>
              <a:rPr lang="en-US" sz="2000" dirty="0"/>
              <a:t> (educational sector, school on the farm)</a:t>
            </a:r>
          </a:p>
          <a:p>
            <a:r>
              <a:rPr lang="en-US" sz="2000" b="0" i="0" u="none" strike="noStrike" baseline="0" dirty="0"/>
              <a:t>2</a:t>
            </a:r>
            <a:r>
              <a:rPr lang="en-US" sz="2000" b="0" i="0" u="none" strike="noStrike" baseline="30000" dirty="0"/>
              <a:t>nd</a:t>
            </a:r>
            <a:r>
              <a:rPr lang="en-US" sz="2000" b="0" i="0" u="none" strike="noStrike" baseline="0" dirty="0"/>
              <a:t> most frequently represented area is</a:t>
            </a:r>
            <a:r>
              <a:rPr lang="en-US" sz="2000" b="1" i="0" u="none" strike="noStrike" baseline="0" dirty="0"/>
              <a:t> integration </a:t>
            </a:r>
            <a:r>
              <a:rPr lang="en-US" sz="2000" b="0" i="0" u="none" strike="noStrike" baseline="0" dirty="0"/>
              <a:t>(of people with mental problems, children and young people with social problems)</a:t>
            </a:r>
          </a:p>
          <a:p>
            <a:r>
              <a:rPr lang="en-US" sz="2000" dirty="0"/>
              <a:t>F</a:t>
            </a:r>
            <a:r>
              <a:rPr lang="en-US" sz="2000" b="0" i="0" u="none" strike="noStrike" baseline="0" dirty="0"/>
              <a:t>ew projects with </a:t>
            </a:r>
            <a:r>
              <a:rPr lang="en-US" sz="2000" b="1" i="0" u="none" strike="noStrike" baseline="0" dirty="0"/>
              <a:t>prisoners </a:t>
            </a:r>
            <a:r>
              <a:rPr lang="en-US" sz="2000" b="0" i="0" u="none" strike="noStrike" baseline="0" dirty="0"/>
              <a:t>and long-term </a:t>
            </a:r>
            <a:r>
              <a:rPr lang="en-US" sz="2000" b="1" i="0" u="none" strike="noStrike" baseline="0" dirty="0"/>
              <a:t>unemployed women</a:t>
            </a:r>
            <a:r>
              <a:rPr lang="en-US" sz="2000" b="0" i="0" u="none" strike="noStrike" baseline="0" dirty="0"/>
              <a:t> were also identified </a:t>
            </a:r>
          </a:p>
          <a:p>
            <a:r>
              <a:rPr lang="en-US" sz="2000" b="0" i="0" u="none" strike="noStrike" baseline="0" dirty="0"/>
              <a:t>The last area </a:t>
            </a:r>
            <a:r>
              <a:rPr lang="en-US" sz="2000" dirty="0"/>
              <a:t>is </a:t>
            </a:r>
            <a:r>
              <a:rPr lang="en-US" sz="2000" b="1" dirty="0"/>
              <a:t>C</a:t>
            </a:r>
            <a:r>
              <a:rPr lang="en-US" sz="2000" b="1" i="0" u="none" strike="noStrike" baseline="0" dirty="0"/>
              <a:t>are</a:t>
            </a:r>
            <a:r>
              <a:rPr lang="en-US" sz="2000" b="0" i="0" u="none" strike="noStrike" baseline="0" dirty="0"/>
              <a:t> (dedicated to disabled and elderly people)</a:t>
            </a:r>
          </a:p>
          <a:p>
            <a:pPr marL="0" indent="0">
              <a:buNone/>
            </a:pPr>
            <a:r>
              <a:rPr lang="en-US" sz="1400" b="0" i="0" u="none" strike="noStrike" baseline="0" dirty="0">
                <a:latin typeface="Calibri" panose="020F0502020204030204" pitchFamily="34" charset="0"/>
              </a:rPr>
              <a:t>   (WIESINGER et al. 2013)</a:t>
            </a:r>
            <a:endParaRPr lang="en-DE" sz="1400" dirty="0"/>
          </a:p>
          <a:p>
            <a:endParaRPr lang="en-US" sz="1300" dirty="0"/>
          </a:p>
        </p:txBody>
      </p:sp>
    </p:spTree>
    <p:extLst>
      <p:ext uri="{BB962C8B-B14F-4D97-AF65-F5344CB8AC3E}">
        <p14:creationId xmlns:p14="http://schemas.microsoft.com/office/powerpoint/2010/main" val="9244937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Karte enthält.&#10;&#10;Automatisch generierte Beschreibung">
            <a:extLst>
              <a:ext uri="{FF2B5EF4-FFF2-40B4-BE49-F238E27FC236}">
                <a16:creationId xmlns:a16="http://schemas.microsoft.com/office/drawing/2014/main" id="{055AC769-C77B-48FF-BFD4-59F899FCE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398" y="1492758"/>
            <a:ext cx="5181601" cy="2888742"/>
          </a:xfrm>
          <a:prstGeom prst="rect">
            <a:avLst/>
          </a:prstGeom>
          <a:noFill/>
          <a:effectLst>
            <a:reflection blurRad="6350" stA="50000" endA="300" endPos="55000" dir="5400000" sy="-100000" algn="bl" rotWithShape="0"/>
          </a:effectLst>
        </p:spPr>
      </p:pic>
      <p:sp>
        <p:nvSpPr>
          <p:cNvPr id="9" name="Title 1">
            <a:extLst>
              <a:ext uri="{FF2B5EF4-FFF2-40B4-BE49-F238E27FC236}">
                <a16:creationId xmlns:a16="http://schemas.microsoft.com/office/drawing/2014/main" id="{169A0E42-78E6-490B-95A3-7F35CFB676EC}"/>
              </a:ext>
            </a:extLst>
          </p:cNvPr>
          <p:cNvSpPr>
            <a:spLocks noGrp="1"/>
          </p:cNvSpPr>
          <p:nvPr>
            <p:ph type="title"/>
          </p:nvPr>
        </p:nvSpPr>
        <p:spPr>
          <a:xfrm>
            <a:off x="165382" y="939610"/>
            <a:ext cx="5818584" cy="554038"/>
          </a:xfrm>
        </p:spPr>
        <p:txBody>
          <a:bodyPr anchor="b">
            <a:normAutofit fontScale="90000"/>
          </a:bodyPr>
          <a:lstStyle/>
          <a:p>
            <a:r>
              <a:rPr lang="en-US" sz="2800" dirty="0"/>
              <a:t>Locations of Social Farms in Austria</a:t>
            </a:r>
          </a:p>
        </p:txBody>
      </p:sp>
      <p:sp>
        <p:nvSpPr>
          <p:cNvPr id="11" name="Content Placeholder 2">
            <a:extLst>
              <a:ext uri="{FF2B5EF4-FFF2-40B4-BE49-F238E27FC236}">
                <a16:creationId xmlns:a16="http://schemas.microsoft.com/office/drawing/2014/main" id="{CB267385-5E1E-44D9-BB03-B33CDD4254E9}"/>
              </a:ext>
            </a:extLst>
          </p:cNvPr>
          <p:cNvSpPr>
            <a:spLocks noGrp="1"/>
          </p:cNvSpPr>
          <p:nvPr>
            <p:ph type="body" sz="half" idx="2"/>
          </p:nvPr>
        </p:nvSpPr>
        <p:spPr>
          <a:xfrm>
            <a:off x="165382" y="1653835"/>
            <a:ext cx="3797017" cy="4209936"/>
          </a:xfrm>
        </p:spPr>
        <p:txBody>
          <a:bodyPr>
            <a:normAutofit fontScale="92500"/>
          </a:bodyPr>
          <a:lstStyle/>
          <a:p>
            <a:pPr marL="171450" indent="-171450">
              <a:buFont typeface="Arial" panose="020B0604020202020204" pitchFamily="34" charset="0"/>
              <a:buChar char="•"/>
            </a:pPr>
            <a:r>
              <a:rPr lang="en-US" sz="2200" dirty="0"/>
              <a:t>Located all over the country</a:t>
            </a:r>
          </a:p>
          <a:p>
            <a:pPr marL="171450" indent="-171450">
              <a:buFont typeface="Arial" panose="020B0604020202020204" pitchFamily="34" charset="0"/>
              <a:buChar char="•"/>
            </a:pPr>
            <a:r>
              <a:rPr lang="en-US" sz="2200" dirty="0"/>
              <a:t>In some federal states more farms can be found</a:t>
            </a:r>
          </a:p>
          <a:p>
            <a:pPr marL="171450" indent="-171450">
              <a:buFont typeface="Arial" panose="020B0604020202020204" pitchFamily="34" charset="0"/>
              <a:buChar char="•"/>
            </a:pPr>
            <a:r>
              <a:rPr lang="en-US" sz="2200" dirty="0"/>
              <a:t>Often located around hotspots of huge social facilities</a:t>
            </a:r>
          </a:p>
          <a:p>
            <a:pPr marL="171450" indent="-171450">
              <a:buFont typeface="Arial" panose="020B0604020202020204" pitchFamily="34" charset="0"/>
              <a:buChar char="•"/>
            </a:pPr>
            <a:r>
              <a:rPr lang="en-US" sz="2200" dirty="0"/>
              <a:t>Educational Farms are located close to cities </a:t>
            </a:r>
          </a:p>
          <a:p>
            <a:pPr marL="171450" indent="-171450">
              <a:buFont typeface="Arial" panose="020B0604020202020204" pitchFamily="34" charset="0"/>
              <a:buChar char="•"/>
            </a:pPr>
            <a:r>
              <a:rPr lang="en-US" sz="2200" dirty="0"/>
              <a:t>The figure presents the different farms on the maps, classified according to their orientation (care, education and integration)</a:t>
            </a:r>
          </a:p>
          <a:p>
            <a:r>
              <a:rPr lang="en-US" sz="1500" b="0" i="0" u="none" strike="noStrike" baseline="0" dirty="0">
                <a:latin typeface="Calibri" panose="020F0502020204030204" pitchFamily="34" charset="0"/>
              </a:rPr>
              <a:t>    (HAUBENHOFER, </a:t>
            </a:r>
            <a:r>
              <a:rPr lang="en-US" sz="1500" b="0" i="0" u="none" strike="noStrike" baseline="0" dirty="0" err="1">
                <a:latin typeface="Calibri" panose="020F0502020204030204" pitchFamily="34" charset="0"/>
              </a:rPr>
              <a:t>intvw</a:t>
            </a:r>
            <a:r>
              <a:rPr lang="en-US" sz="1500" b="0" i="0" u="none" strike="noStrike" baseline="0" dirty="0">
                <a:latin typeface="Calibri" panose="020F0502020204030204" pitchFamily="34" charset="0"/>
              </a:rPr>
              <a:t>)</a:t>
            </a:r>
            <a:endParaRPr lang="en-US" sz="1500" dirty="0"/>
          </a:p>
        </p:txBody>
      </p:sp>
      <p:sp>
        <p:nvSpPr>
          <p:cNvPr id="2" name="Textfeld 1">
            <a:extLst>
              <a:ext uri="{FF2B5EF4-FFF2-40B4-BE49-F238E27FC236}">
                <a16:creationId xmlns:a16="http://schemas.microsoft.com/office/drawing/2014/main" id="{0248673B-538E-4899-B7CA-4010246E4F28}"/>
              </a:ext>
            </a:extLst>
          </p:cNvPr>
          <p:cNvSpPr txBox="1"/>
          <p:nvPr/>
        </p:nvSpPr>
        <p:spPr>
          <a:xfrm>
            <a:off x="7155544" y="5740660"/>
            <a:ext cx="4368800" cy="246221"/>
          </a:xfrm>
          <a:prstGeom prst="rect">
            <a:avLst/>
          </a:prstGeom>
          <a:noFill/>
        </p:spPr>
        <p:txBody>
          <a:bodyPr wrap="square" rtlCol="0">
            <a:spAutoFit/>
          </a:bodyPr>
          <a:lstStyle/>
          <a:p>
            <a:pPr algn="l"/>
            <a:r>
              <a:rPr lang="en-US" sz="1000" b="0" i="1" u="none" strike="noStrike" baseline="0" dirty="0">
                <a:solidFill>
                  <a:srgbClr val="44546A"/>
                </a:solidFill>
                <a:latin typeface="Calibri-Italic"/>
              </a:rPr>
              <a:t>Fig.: WIESINGER et al. 2012)</a:t>
            </a:r>
            <a:endParaRPr lang="en-DE" sz="1000" dirty="0"/>
          </a:p>
        </p:txBody>
      </p:sp>
    </p:spTree>
    <p:extLst>
      <p:ext uri="{BB962C8B-B14F-4D97-AF65-F5344CB8AC3E}">
        <p14:creationId xmlns:p14="http://schemas.microsoft.com/office/powerpoint/2010/main" val="18710098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FB7BB-D1DE-44FB-869E-F8CA88B9DFBA}"/>
              </a:ext>
            </a:extLst>
          </p:cNvPr>
          <p:cNvSpPr>
            <a:spLocks noGrp="1"/>
          </p:cNvSpPr>
          <p:nvPr>
            <p:ph type="title"/>
          </p:nvPr>
        </p:nvSpPr>
        <p:spPr>
          <a:xfrm>
            <a:off x="375557" y="762773"/>
            <a:ext cx="8392886" cy="732653"/>
          </a:xfrm>
        </p:spPr>
        <p:txBody>
          <a:bodyPr anchor="ctr">
            <a:normAutofit fontScale="90000"/>
          </a:bodyPr>
          <a:lstStyle/>
          <a:p>
            <a:r>
              <a:rPr lang="en-US" sz="2400" dirty="0"/>
              <a:t>Comparison of Social Farms with ordinary farms in Austria</a:t>
            </a:r>
            <a:endParaRPr lang="en-DE" sz="2400" dirty="0"/>
          </a:p>
        </p:txBody>
      </p:sp>
      <p:sp>
        <p:nvSpPr>
          <p:cNvPr id="3" name="Inhaltsplatzhalter 2">
            <a:extLst>
              <a:ext uri="{FF2B5EF4-FFF2-40B4-BE49-F238E27FC236}">
                <a16:creationId xmlns:a16="http://schemas.microsoft.com/office/drawing/2014/main" id="{4B4BB93A-CA6F-4775-AF01-6611552E09E9}"/>
              </a:ext>
            </a:extLst>
          </p:cNvPr>
          <p:cNvSpPr>
            <a:spLocks noGrp="1"/>
          </p:cNvSpPr>
          <p:nvPr>
            <p:ph sz="half" idx="1"/>
          </p:nvPr>
        </p:nvSpPr>
        <p:spPr>
          <a:xfrm>
            <a:off x="375556" y="1548626"/>
            <a:ext cx="3886200" cy="4351338"/>
          </a:xfrm>
        </p:spPr>
        <p:txBody>
          <a:bodyPr>
            <a:normAutofit/>
          </a:bodyPr>
          <a:lstStyle/>
          <a:p>
            <a:pPr marL="171450" marR="0" lvl="0" indent="-171450" defTabSz="685800" rtl="0" eaLnBrk="1" fontAlgn="auto" latinLnBrk="0" hangingPunct="1">
              <a:spcBef>
                <a:spcPts val="750"/>
              </a:spcBef>
              <a:spcAft>
                <a:spcPts val="0"/>
              </a:spcAft>
              <a:buClrTx/>
              <a:buSzTx/>
              <a:buFont typeface="Arial" panose="020B0604020202020204" pitchFamily="34" charset="0"/>
              <a:buChar char="•"/>
              <a:tabLst/>
              <a:defRPr/>
            </a:pPr>
            <a:r>
              <a:rPr lang="en-US" dirty="0"/>
              <a:t>M</a:t>
            </a:r>
            <a:r>
              <a:rPr kumimoji="0" lang="en-US" b="0" i="0" u="none" strike="noStrike" kern="1200" cap="none" spc="0" normalizeH="0" baseline="0" noProof="0" dirty="0" err="1">
                <a:ln>
                  <a:noFill/>
                </a:ln>
                <a:effectLst/>
                <a:uLnTx/>
                <a:uFillTx/>
              </a:rPr>
              <a:t>ost</a:t>
            </a:r>
            <a:r>
              <a:rPr kumimoji="0" lang="en-US" b="0" i="0" u="none" strike="noStrike" kern="1200" cap="none" spc="0" normalizeH="0" baseline="0" noProof="0" dirty="0">
                <a:ln>
                  <a:noFill/>
                </a:ln>
                <a:effectLst/>
                <a:uLnTx/>
                <a:uFillTx/>
              </a:rPr>
              <a:t> of the Social </a:t>
            </a:r>
            <a:r>
              <a:rPr lang="en-US" dirty="0"/>
              <a:t>F</a:t>
            </a:r>
            <a:r>
              <a:rPr kumimoji="0" lang="en-US" b="0" i="0" u="none" strike="noStrike" kern="1200" cap="none" spc="0" normalizeH="0" baseline="0" noProof="0" dirty="0">
                <a:ln>
                  <a:noFill/>
                </a:ln>
                <a:effectLst/>
                <a:uLnTx/>
                <a:uFillTx/>
              </a:rPr>
              <a:t>arms are bigger and more intensively managed (more animals per hectare)</a:t>
            </a:r>
          </a:p>
          <a:p>
            <a:pPr marL="171450" marR="0" lvl="0" indent="-171450" defTabSz="685800" rtl="0" eaLnBrk="1" fontAlgn="auto" latinLnBrk="0" hangingPunct="1">
              <a:spcBef>
                <a:spcPts val="750"/>
              </a:spcBef>
              <a:spcAft>
                <a:spcPts val="0"/>
              </a:spcAft>
              <a:buClrTx/>
              <a:buSzTx/>
              <a:buFont typeface="Arial" panose="020B0604020202020204" pitchFamily="34" charset="0"/>
              <a:buChar char="•"/>
              <a:tabLst/>
              <a:defRPr/>
            </a:pPr>
            <a:r>
              <a:rPr lang="en-US" dirty="0"/>
              <a:t>T</a:t>
            </a:r>
            <a:r>
              <a:rPr kumimoji="0" lang="en-US" b="0" i="0" u="none" strike="noStrike" kern="1200" cap="none" spc="0" normalizeH="0" baseline="0" noProof="0" dirty="0">
                <a:ln>
                  <a:noFill/>
                </a:ln>
                <a:effectLst/>
                <a:uLnTx/>
                <a:uFillTx/>
              </a:rPr>
              <a:t>he farmer´s family is mostly larger</a:t>
            </a:r>
          </a:p>
          <a:p>
            <a:pPr marL="171450" marR="0" lvl="0" indent="-171450" defTabSz="685800" rtl="0" eaLnBrk="1" fontAlgn="auto" latinLnBrk="0" hangingPunct="1">
              <a:spcBef>
                <a:spcPts val="750"/>
              </a:spcBef>
              <a:spcAft>
                <a:spcPts val="0"/>
              </a:spcAft>
              <a:buClrTx/>
              <a:buSzTx/>
              <a:buFont typeface="Arial" panose="020B0604020202020204" pitchFamily="34" charset="0"/>
              <a:buChar char="•"/>
              <a:tabLst/>
              <a:defRPr/>
            </a:pPr>
            <a:r>
              <a:rPr lang="en-US" dirty="0"/>
              <a:t>M</a:t>
            </a:r>
            <a:r>
              <a:rPr kumimoji="0" lang="en-US" b="0" i="0" u="none" strike="noStrike" kern="1200" cap="none" spc="0" normalizeH="0" baseline="0" noProof="0" dirty="0">
                <a:ln>
                  <a:noFill/>
                </a:ln>
                <a:effectLst/>
                <a:uLnTx/>
                <a:uFillTx/>
              </a:rPr>
              <a:t>ore people are employed</a:t>
            </a:r>
          </a:p>
          <a:p>
            <a:pPr marL="171450" marR="0" lvl="0" indent="-171450" defTabSz="685800" rtl="0" eaLnBrk="1" fontAlgn="auto" latinLnBrk="0" hangingPunct="1">
              <a:spcBef>
                <a:spcPts val="750"/>
              </a:spcBef>
              <a:spcAft>
                <a:spcPts val="0"/>
              </a:spcAft>
              <a:buClrTx/>
              <a:buSzTx/>
              <a:buFont typeface="Arial" panose="020B0604020202020204" pitchFamily="34" charset="0"/>
              <a:buChar char="•"/>
              <a:tabLst/>
              <a:defRPr/>
            </a:pPr>
            <a:r>
              <a:rPr lang="en-US" dirty="0"/>
              <a:t>T</a:t>
            </a:r>
            <a:r>
              <a:rPr kumimoji="0" lang="en-US" b="0" i="0" u="none" strike="noStrike" kern="1200" cap="none" spc="0" normalizeH="0" baseline="0" noProof="0" dirty="0">
                <a:ln>
                  <a:noFill/>
                </a:ln>
                <a:effectLst/>
                <a:uLnTx/>
                <a:uFillTx/>
              </a:rPr>
              <a:t>he management consists of younger people </a:t>
            </a:r>
          </a:p>
          <a:p>
            <a:pPr marL="171450" marR="0" lvl="0" indent="-171450" defTabSz="685800" rtl="0" eaLnBrk="1" fontAlgn="auto" latinLnBrk="0" hangingPunct="1">
              <a:spcBef>
                <a:spcPts val="750"/>
              </a:spcBef>
              <a:spcAft>
                <a:spcPts val="0"/>
              </a:spcAft>
              <a:buClrTx/>
              <a:buSzTx/>
              <a:buFont typeface="Arial" panose="020B0604020202020204" pitchFamily="34" charset="0"/>
              <a:buChar char="•"/>
              <a:tabLst/>
              <a:defRPr/>
            </a:pPr>
            <a:r>
              <a:rPr lang="en-US" dirty="0"/>
              <a:t>M</a:t>
            </a:r>
            <a:r>
              <a:rPr kumimoji="0" lang="en-US" b="0" i="0" u="none" strike="noStrike" kern="1200" cap="none" spc="0" normalizeH="0" baseline="0" noProof="0" dirty="0">
                <a:ln>
                  <a:noFill/>
                </a:ln>
                <a:effectLst/>
                <a:uLnTx/>
                <a:uFillTx/>
              </a:rPr>
              <a:t>ore women are in charge as it is the case on general farms</a:t>
            </a:r>
          </a:p>
          <a:p>
            <a:pPr marL="0" marR="0" lvl="0" indent="0" defTabSz="685800" rtl="0" eaLnBrk="1" fontAlgn="auto" latinLnBrk="0" hangingPunct="1">
              <a:spcBef>
                <a:spcPts val="750"/>
              </a:spcBef>
              <a:spcAft>
                <a:spcPts val="0"/>
              </a:spcAft>
              <a:buClrTx/>
              <a:buSzTx/>
              <a:buNone/>
              <a:tabLst/>
              <a:defRPr/>
            </a:pPr>
            <a:r>
              <a:rPr lang="en-US" sz="1400" dirty="0"/>
              <a:t>   (</a:t>
            </a:r>
            <a:r>
              <a:rPr lang="en-US" sz="1400" b="0" i="0" u="none" strike="noStrike" baseline="0" dirty="0">
                <a:latin typeface="Calibri" panose="020F0502020204030204" pitchFamily="34" charset="0"/>
              </a:rPr>
              <a:t>WIESINGER et al., 2012)</a:t>
            </a:r>
            <a:endParaRPr kumimoji="0" lang="en-US" sz="1400" b="0" i="0" u="none" strike="noStrike" kern="1200" cap="none" spc="0" normalizeH="0" baseline="0" noProof="0" dirty="0">
              <a:ln>
                <a:noFill/>
              </a:ln>
              <a:effectLst/>
              <a:uLnTx/>
              <a:uFillTx/>
            </a:endParaRPr>
          </a:p>
          <a:p>
            <a:endParaRPr lang="en-DE" dirty="0"/>
          </a:p>
        </p:txBody>
      </p:sp>
      <p:pic>
        <p:nvPicPr>
          <p:cNvPr id="5" name="Grafik 4" descr="Ein Bild, das Gras, draußen, Kuh, Himmel enthält.&#10;&#10;Automatisch generierte Beschreibung">
            <a:extLst>
              <a:ext uri="{FF2B5EF4-FFF2-40B4-BE49-F238E27FC236}">
                <a16:creationId xmlns:a16="http://schemas.microsoft.com/office/drawing/2014/main" id="{DA21F622-300F-496A-9F47-A190D37EBF1E}"/>
              </a:ext>
            </a:extLst>
          </p:cNvPr>
          <p:cNvPicPr>
            <a:picLocks noChangeAspect="1"/>
          </p:cNvPicPr>
          <p:nvPr/>
        </p:nvPicPr>
        <p:blipFill rotWithShape="1">
          <a:blip r:embed="rId3">
            <a:extLst>
              <a:ext uri="{28A0092B-C50C-407E-A947-70E740481C1C}">
                <a14:useLocalDpi xmlns:a14="http://schemas.microsoft.com/office/drawing/2010/main" val="0"/>
              </a:ext>
            </a:extLst>
          </a:blip>
          <a:srcRect l="29466" r="4221"/>
          <a:stretch/>
        </p:blipFill>
        <p:spPr>
          <a:xfrm>
            <a:off x="4514849" y="1548626"/>
            <a:ext cx="3886200" cy="4351338"/>
          </a:xfrm>
          <a:prstGeom prst="rect">
            <a:avLst/>
          </a:prstGeom>
          <a:noFill/>
        </p:spPr>
      </p:pic>
      <p:sp>
        <p:nvSpPr>
          <p:cNvPr id="6" name="Textfeld 5">
            <a:extLst>
              <a:ext uri="{FF2B5EF4-FFF2-40B4-BE49-F238E27FC236}">
                <a16:creationId xmlns:a16="http://schemas.microsoft.com/office/drawing/2014/main" id="{EB2AB1AA-BA18-43A2-A0FD-4ADDC4CDAA82}"/>
              </a:ext>
            </a:extLst>
          </p:cNvPr>
          <p:cNvSpPr txBox="1"/>
          <p:nvPr/>
        </p:nvSpPr>
        <p:spPr>
          <a:xfrm>
            <a:off x="4514851" y="5345966"/>
            <a:ext cx="3886198" cy="553998"/>
          </a:xfrm>
          <a:prstGeom prst="rect">
            <a:avLst/>
          </a:prstGeom>
          <a:noFill/>
        </p:spPr>
        <p:txBody>
          <a:bodyPr wrap="square" rtlCol="0">
            <a:spAutoFit/>
          </a:bodyPr>
          <a:lstStyle/>
          <a:p>
            <a:r>
              <a:rPr lang="en-US" sz="1000" dirty="0">
                <a:solidFill>
                  <a:schemeClr val="bg1"/>
                </a:solidFill>
              </a:rPr>
              <a:t>https://www.nw.de/_em_daten/_cache/image/1xTUlyckRyY2RlVjdMaC9mL3B0eisxVXBPek9FNFVrT0ZwOGg1a1F3dWlVczRPQXloSHVRMXh5NEFYbnd5eThMUQ/201127-1410-310573815.jpg</a:t>
            </a:r>
            <a:endParaRPr lang="en-DE" sz="1000" dirty="0">
              <a:solidFill>
                <a:schemeClr val="bg1"/>
              </a:solidFill>
            </a:endParaRPr>
          </a:p>
        </p:txBody>
      </p:sp>
    </p:spTree>
    <p:extLst>
      <p:ext uri="{BB962C8B-B14F-4D97-AF65-F5344CB8AC3E}">
        <p14:creationId xmlns:p14="http://schemas.microsoft.com/office/powerpoint/2010/main" val="26633353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2BC69B-BB1E-4C6E-B540-C0C69C4F849D}"/>
              </a:ext>
            </a:extLst>
          </p:cNvPr>
          <p:cNvSpPr>
            <a:spLocks noGrp="1"/>
          </p:cNvSpPr>
          <p:nvPr>
            <p:ph type="title"/>
          </p:nvPr>
        </p:nvSpPr>
        <p:spPr>
          <a:xfrm>
            <a:off x="230414" y="735011"/>
            <a:ext cx="8392886" cy="647700"/>
          </a:xfrm>
        </p:spPr>
        <p:txBody>
          <a:bodyPr anchor="ctr">
            <a:normAutofit/>
          </a:bodyPr>
          <a:lstStyle/>
          <a:p>
            <a:r>
              <a:rPr lang="en-US" sz="2400" dirty="0"/>
              <a:t>Support for Social Farming in Austria</a:t>
            </a:r>
            <a:endParaRPr lang="en-DE" sz="2400" dirty="0"/>
          </a:p>
        </p:txBody>
      </p:sp>
      <p:sp>
        <p:nvSpPr>
          <p:cNvPr id="3" name="Inhaltsplatzhalter 2">
            <a:extLst>
              <a:ext uri="{FF2B5EF4-FFF2-40B4-BE49-F238E27FC236}">
                <a16:creationId xmlns:a16="http://schemas.microsoft.com/office/drawing/2014/main" id="{DCBB4C05-1813-480E-B3FE-0B1F23AFAC8B}"/>
              </a:ext>
            </a:extLst>
          </p:cNvPr>
          <p:cNvSpPr>
            <a:spLocks noGrp="1"/>
          </p:cNvSpPr>
          <p:nvPr>
            <p:ph sz="half" idx="1"/>
          </p:nvPr>
        </p:nvSpPr>
        <p:spPr>
          <a:xfrm>
            <a:off x="375556" y="1495426"/>
            <a:ext cx="4361544" cy="4351338"/>
          </a:xfrm>
        </p:spPr>
        <p:txBody>
          <a:bodyPr>
            <a:noAutofit/>
          </a:bodyPr>
          <a:lstStyle/>
          <a:p>
            <a:r>
              <a:rPr lang="en-US" sz="1600" dirty="0"/>
              <a:t>Dense consulting network Help to initiate new projects</a:t>
            </a:r>
          </a:p>
          <a:p>
            <a:r>
              <a:rPr lang="en-US" sz="1600" dirty="0"/>
              <a:t>Association of Social Farming was founded: “Green Care Austria” was established to develop the idea with the help of the chambers</a:t>
            </a:r>
          </a:p>
          <a:p>
            <a:pPr marL="342900" lvl="1" indent="0">
              <a:buNone/>
            </a:pPr>
            <a:r>
              <a:rPr lang="en-US" sz="1600" dirty="0">
                <a:solidFill>
                  <a:srgbClr val="76B82A"/>
                </a:solidFill>
                <a:sym typeface="Wingdings" panose="05000000000000000000" pitchFamily="2" charset="2"/>
              </a:rPr>
              <a:t></a:t>
            </a:r>
            <a:r>
              <a:rPr lang="en-US" sz="1600" dirty="0">
                <a:solidFill>
                  <a:srgbClr val="76B82A"/>
                </a:solidFill>
              </a:rPr>
              <a:t>Supports and consults farmers to start   </a:t>
            </a:r>
            <a:br>
              <a:rPr lang="en-US" sz="1600" dirty="0">
                <a:solidFill>
                  <a:srgbClr val="76B82A"/>
                </a:solidFill>
              </a:rPr>
            </a:br>
            <a:r>
              <a:rPr lang="en-US" sz="1600" dirty="0">
                <a:solidFill>
                  <a:srgbClr val="76B82A"/>
                </a:solidFill>
              </a:rPr>
              <a:t>     Social Farming</a:t>
            </a:r>
          </a:p>
          <a:p>
            <a:pPr lvl="1">
              <a:buFont typeface="Wingdings" panose="05000000000000000000" pitchFamily="2" charset="2"/>
              <a:buChar char="à"/>
            </a:pPr>
            <a:r>
              <a:rPr lang="en-US" sz="1600" dirty="0">
                <a:solidFill>
                  <a:srgbClr val="76B82A"/>
                </a:solidFill>
              </a:rPr>
              <a:t> Assists existing farms to link demand </a:t>
            </a:r>
            <a:br>
              <a:rPr lang="en-US" sz="1600" dirty="0">
                <a:solidFill>
                  <a:srgbClr val="76B82A"/>
                </a:solidFill>
              </a:rPr>
            </a:br>
            <a:r>
              <a:rPr lang="en-US" sz="1600" dirty="0">
                <a:solidFill>
                  <a:srgbClr val="76B82A"/>
                </a:solidFill>
              </a:rPr>
              <a:t> and supply</a:t>
            </a:r>
          </a:p>
          <a:p>
            <a:pPr lvl="1">
              <a:buFont typeface="Wingdings" panose="05000000000000000000" pitchFamily="2" charset="2"/>
              <a:buChar char="à"/>
            </a:pPr>
            <a:r>
              <a:rPr lang="en-US" sz="1600" dirty="0">
                <a:solidFill>
                  <a:srgbClr val="76B82A"/>
                </a:solidFill>
              </a:rPr>
              <a:t> National network with advisors in  </a:t>
            </a:r>
            <a:br>
              <a:rPr lang="en-US" sz="1600" dirty="0">
                <a:solidFill>
                  <a:srgbClr val="76B82A"/>
                </a:solidFill>
              </a:rPr>
            </a:br>
            <a:r>
              <a:rPr lang="en-US" sz="1600" dirty="0">
                <a:solidFill>
                  <a:srgbClr val="76B82A"/>
                </a:solidFill>
              </a:rPr>
              <a:t> each region</a:t>
            </a:r>
          </a:p>
          <a:p>
            <a:pPr lvl="1">
              <a:buFont typeface="Wingdings" panose="05000000000000000000" pitchFamily="2" charset="2"/>
              <a:buChar char="à"/>
            </a:pPr>
            <a:r>
              <a:rPr lang="en-US" sz="1600" dirty="0">
                <a:solidFill>
                  <a:srgbClr val="76B82A"/>
                </a:solidFill>
              </a:rPr>
              <a:t> Successfully spreading the idea</a:t>
            </a:r>
            <a:br>
              <a:rPr lang="en-US" sz="1600" dirty="0">
                <a:solidFill>
                  <a:srgbClr val="76B82A"/>
                </a:solidFill>
              </a:rPr>
            </a:br>
            <a:r>
              <a:rPr lang="en-US" sz="1600" dirty="0">
                <a:solidFill>
                  <a:srgbClr val="76B82A"/>
                </a:solidFill>
              </a:rPr>
              <a:t> through radio and TV</a:t>
            </a:r>
          </a:p>
          <a:p>
            <a:r>
              <a:rPr lang="en-US" sz="1600" b="1" dirty="0"/>
              <a:t>Journal ´Green Care´, </a:t>
            </a:r>
            <a:r>
              <a:rPr lang="en-US" sz="1600" dirty="0"/>
              <a:t>published by the University College for Agrarian and Environmental Pedagogy</a:t>
            </a:r>
          </a:p>
          <a:p>
            <a:pPr marL="0" indent="0">
              <a:buNone/>
            </a:pPr>
            <a:r>
              <a:rPr lang="en-US" sz="1600" b="0" i="0" u="none" strike="noStrike" baseline="0" dirty="0"/>
              <a:t>   (HAUBENHOFER, </a:t>
            </a:r>
            <a:r>
              <a:rPr lang="en-US" sz="1600" b="0" i="0" u="none" strike="noStrike" baseline="0" dirty="0" err="1"/>
              <a:t>intvw</a:t>
            </a:r>
            <a:r>
              <a:rPr lang="en-US" sz="1600" b="0" i="0" u="none" strike="noStrike" baseline="0" dirty="0"/>
              <a:t>.)</a:t>
            </a:r>
            <a:endParaRPr lang="en-DE" sz="1600" dirty="0"/>
          </a:p>
        </p:txBody>
      </p:sp>
      <p:pic>
        <p:nvPicPr>
          <p:cNvPr id="7" name="Grafik 6" descr="Ein Bild, das Karte enthält.&#10;&#10;Automatisch generierte Beschreibung">
            <a:extLst>
              <a:ext uri="{FF2B5EF4-FFF2-40B4-BE49-F238E27FC236}">
                <a16:creationId xmlns:a16="http://schemas.microsoft.com/office/drawing/2014/main" id="{E576047E-6C13-47F7-9F8F-E755CC6ABCDC}"/>
              </a:ext>
            </a:extLst>
          </p:cNvPr>
          <p:cNvPicPr>
            <a:picLocks noChangeAspect="1"/>
          </p:cNvPicPr>
          <p:nvPr/>
        </p:nvPicPr>
        <p:blipFill rotWithShape="1">
          <a:blip r:embed="rId3">
            <a:extLst>
              <a:ext uri="{28A0092B-C50C-407E-A947-70E740481C1C}">
                <a14:useLocalDpi xmlns:a14="http://schemas.microsoft.com/office/drawing/2010/main" val="0"/>
              </a:ext>
            </a:extLst>
          </a:blip>
          <a:srcRect t="6904" r="-1" b="13877"/>
          <a:stretch/>
        </p:blipFill>
        <p:spPr>
          <a:xfrm>
            <a:off x="4882246" y="1447801"/>
            <a:ext cx="3886200" cy="4351338"/>
          </a:xfrm>
          <a:prstGeom prst="rect">
            <a:avLst/>
          </a:prstGeom>
          <a:noFill/>
        </p:spPr>
      </p:pic>
      <p:sp>
        <p:nvSpPr>
          <p:cNvPr id="8" name="Textfeld 7">
            <a:extLst>
              <a:ext uri="{FF2B5EF4-FFF2-40B4-BE49-F238E27FC236}">
                <a16:creationId xmlns:a16="http://schemas.microsoft.com/office/drawing/2014/main" id="{62D6585A-7490-40EE-B613-139817F5A59D}"/>
              </a:ext>
            </a:extLst>
          </p:cNvPr>
          <p:cNvSpPr txBox="1"/>
          <p:nvPr/>
        </p:nvSpPr>
        <p:spPr>
          <a:xfrm>
            <a:off x="4882246" y="5499100"/>
            <a:ext cx="3741054" cy="338554"/>
          </a:xfrm>
          <a:prstGeom prst="rect">
            <a:avLst/>
          </a:prstGeom>
          <a:noFill/>
        </p:spPr>
        <p:txBody>
          <a:bodyPr wrap="square" rtlCol="0">
            <a:spAutoFit/>
          </a:bodyPr>
          <a:lstStyle/>
          <a:p>
            <a:r>
              <a:rPr lang="en-US" sz="800" dirty="0"/>
              <a:t>https://www.greencare.at/wp-content/uploads/sites/6/2020/09/2020_gcm_02_COVER-768x1086.jpg</a:t>
            </a:r>
            <a:endParaRPr lang="en-DE" sz="800" dirty="0"/>
          </a:p>
        </p:txBody>
      </p:sp>
    </p:spTree>
    <p:extLst>
      <p:ext uri="{BB962C8B-B14F-4D97-AF65-F5344CB8AC3E}">
        <p14:creationId xmlns:p14="http://schemas.microsoft.com/office/powerpoint/2010/main" val="38513593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2D29AC-1828-4CE2-89FF-58A5DDF9C47F}"/>
              </a:ext>
            </a:extLst>
          </p:cNvPr>
          <p:cNvSpPr>
            <a:spLocks noGrp="1"/>
          </p:cNvSpPr>
          <p:nvPr>
            <p:ph type="title"/>
          </p:nvPr>
        </p:nvSpPr>
        <p:spPr/>
        <p:txBody>
          <a:bodyPr>
            <a:normAutofit/>
          </a:bodyPr>
          <a:lstStyle/>
          <a:p>
            <a:r>
              <a:rPr lang="en-US" sz="2400" dirty="0"/>
              <a:t>Financial support of Social Farming in Austria</a:t>
            </a:r>
            <a:endParaRPr lang="en-DE" sz="2400" dirty="0"/>
          </a:p>
        </p:txBody>
      </p:sp>
      <p:sp>
        <p:nvSpPr>
          <p:cNvPr id="3" name="Inhaltsplatzhalter 2">
            <a:extLst>
              <a:ext uri="{FF2B5EF4-FFF2-40B4-BE49-F238E27FC236}">
                <a16:creationId xmlns:a16="http://schemas.microsoft.com/office/drawing/2014/main" id="{5C97F405-3E0B-4FFC-96E6-BC9F01A3616F}"/>
              </a:ext>
            </a:extLst>
          </p:cNvPr>
          <p:cNvSpPr>
            <a:spLocks noGrp="1"/>
          </p:cNvSpPr>
          <p:nvPr>
            <p:ph idx="1"/>
          </p:nvPr>
        </p:nvSpPr>
        <p:spPr>
          <a:xfrm>
            <a:off x="375556" y="1576382"/>
            <a:ext cx="8392886" cy="4351338"/>
          </a:xfrm>
        </p:spPr>
        <p:txBody>
          <a:bodyPr>
            <a:normAutofit/>
          </a:bodyPr>
          <a:lstStyle/>
          <a:p>
            <a:r>
              <a:rPr lang="en-US" sz="2200" dirty="0"/>
              <a:t>Big involvement of the politics </a:t>
            </a:r>
            <a:r>
              <a:rPr lang="en-US" sz="1600" dirty="0"/>
              <a:t>(WIESINGER, </a:t>
            </a:r>
            <a:r>
              <a:rPr lang="en-US" sz="1600" dirty="0" err="1"/>
              <a:t>intvw</a:t>
            </a:r>
            <a:r>
              <a:rPr lang="en-US" sz="1600" dirty="0"/>
              <a:t>.)</a:t>
            </a:r>
          </a:p>
          <a:p>
            <a:pPr marL="0" indent="0">
              <a:buNone/>
            </a:pPr>
            <a:r>
              <a:rPr lang="en-US" sz="2200" dirty="0">
                <a:sym typeface="Wingdings" panose="05000000000000000000" pitchFamily="2" charset="2"/>
              </a:rPr>
              <a:t>      National Green Care strategy</a:t>
            </a:r>
            <a:endParaRPr lang="en-US" sz="2200" dirty="0"/>
          </a:p>
          <a:p>
            <a:r>
              <a:rPr lang="en-US" sz="2200" b="1" dirty="0"/>
              <a:t>Financial support by:</a:t>
            </a:r>
          </a:p>
          <a:p>
            <a:pPr lvl="1">
              <a:buFont typeface="Wingdings" panose="05000000000000000000" pitchFamily="2" charset="2"/>
              <a:buChar char="à"/>
            </a:pPr>
            <a:r>
              <a:rPr lang="en-US" sz="2200" dirty="0">
                <a:solidFill>
                  <a:srgbClr val="76B82A"/>
                </a:solidFill>
              </a:rPr>
              <a:t> Rural development funds </a:t>
            </a:r>
          </a:p>
          <a:p>
            <a:pPr lvl="1">
              <a:buFont typeface="Wingdings" panose="05000000000000000000" pitchFamily="2" charset="2"/>
              <a:buChar char="à"/>
            </a:pPr>
            <a:r>
              <a:rPr lang="en-US" sz="2200" dirty="0">
                <a:solidFill>
                  <a:srgbClr val="76B82A"/>
                </a:solidFill>
              </a:rPr>
              <a:t> Training attendance</a:t>
            </a:r>
          </a:p>
          <a:p>
            <a:pPr lvl="1">
              <a:buFont typeface="Wingdings" panose="05000000000000000000" pitchFamily="2" charset="2"/>
              <a:buChar char="à"/>
            </a:pPr>
            <a:r>
              <a:rPr lang="en-US" sz="2200" dirty="0">
                <a:solidFill>
                  <a:srgbClr val="76B82A"/>
                </a:solidFill>
              </a:rPr>
              <a:t> Allowances for the development of social services in the rural  </a:t>
            </a:r>
            <a:br>
              <a:rPr lang="en-US" sz="2200" dirty="0">
                <a:solidFill>
                  <a:srgbClr val="76B82A"/>
                </a:solidFill>
              </a:rPr>
            </a:br>
            <a:r>
              <a:rPr lang="en-US" sz="2200" dirty="0">
                <a:solidFill>
                  <a:srgbClr val="76B82A"/>
                </a:solidFill>
              </a:rPr>
              <a:t>  development program</a:t>
            </a:r>
            <a:endParaRPr lang="en-US" sz="2000" dirty="0">
              <a:solidFill>
                <a:srgbClr val="76B82A"/>
              </a:solidFill>
            </a:endParaRPr>
          </a:p>
          <a:p>
            <a:pPr marL="0" indent="0">
              <a:buNone/>
            </a:pPr>
            <a:r>
              <a:rPr lang="en-US" sz="1600" dirty="0"/>
              <a:t>(WIESINGER et al. (2013) </a:t>
            </a:r>
          </a:p>
          <a:p>
            <a:pPr marL="0" indent="0">
              <a:buNone/>
            </a:pPr>
            <a:endParaRPr lang="en-DE" sz="1600" dirty="0"/>
          </a:p>
        </p:txBody>
      </p:sp>
      <p:pic>
        <p:nvPicPr>
          <p:cNvPr id="6" name="Grafik 5" descr="Ein Bild, das Pflanze, Blume enthält.&#10;&#10;Automatisch generierte Beschreibung">
            <a:extLst>
              <a:ext uri="{FF2B5EF4-FFF2-40B4-BE49-F238E27FC236}">
                <a16:creationId xmlns:a16="http://schemas.microsoft.com/office/drawing/2014/main" id="{8D511422-E500-4849-ACE4-E05FD5028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33949"/>
            <a:ext cx="9144000" cy="2522067"/>
          </a:xfrm>
          <a:prstGeom prst="rect">
            <a:avLst/>
          </a:prstGeom>
        </p:spPr>
      </p:pic>
      <p:sp>
        <p:nvSpPr>
          <p:cNvPr id="7" name="Textfeld 6">
            <a:extLst>
              <a:ext uri="{FF2B5EF4-FFF2-40B4-BE49-F238E27FC236}">
                <a16:creationId xmlns:a16="http://schemas.microsoft.com/office/drawing/2014/main" id="{BBF825A0-96C8-48B5-907A-BF19DF1AB4C1}"/>
              </a:ext>
            </a:extLst>
          </p:cNvPr>
          <p:cNvSpPr txBox="1"/>
          <p:nvPr/>
        </p:nvSpPr>
        <p:spPr>
          <a:xfrm>
            <a:off x="3943350" y="7162799"/>
            <a:ext cx="5391150" cy="215444"/>
          </a:xfrm>
          <a:prstGeom prst="rect">
            <a:avLst/>
          </a:prstGeom>
          <a:noFill/>
        </p:spPr>
        <p:txBody>
          <a:bodyPr wrap="square" rtlCol="0">
            <a:spAutoFit/>
          </a:bodyPr>
          <a:lstStyle/>
          <a:p>
            <a:r>
              <a:rPr lang="en-US" sz="800" dirty="0">
                <a:solidFill>
                  <a:schemeClr val="bg1"/>
                </a:solidFill>
              </a:rPr>
              <a:t>https://www.greencare.at/wp-content/uploads/sites/6/2021/06/20210604_143735-scaled-e1623096826772-2048x728.jpg</a:t>
            </a:r>
            <a:endParaRPr lang="en-DE" sz="800" dirty="0">
              <a:solidFill>
                <a:schemeClr val="bg1"/>
              </a:solidFill>
            </a:endParaRPr>
          </a:p>
        </p:txBody>
      </p:sp>
    </p:spTree>
    <p:extLst>
      <p:ext uri="{BB962C8B-B14F-4D97-AF65-F5344CB8AC3E}">
        <p14:creationId xmlns:p14="http://schemas.microsoft.com/office/powerpoint/2010/main" val="39766501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FA2871F-D88C-4EC4-971F-FA58F283D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242" y="1494069"/>
            <a:ext cx="3886200" cy="2507225"/>
          </a:xfrm>
          <a:prstGeom prst="rect">
            <a:avLst/>
          </a:prstGeom>
          <a:noFill/>
          <a:effectLst>
            <a:reflection blurRad="6350" stA="50000" endA="300" endPos="55000" dir="5400000" sy="-100000" algn="bl" rotWithShape="0"/>
          </a:effectLst>
        </p:spPr>
      </p:pic>
      <p:sp>
        <p:nvSpPr>
          <p:cNvPr id="2" name="Titel 1">
            <a:extLst>
              <a:ext uri="{FF2B5EF4-FFF2-40B4-BE49-F238E27FC236}">
                <a16:creationId xmlns:a16="http://schemas.microsoft.com/office/drawing/2014/main" id="{CBA353DA-6730-41B5-B5A7-3B1704F7B449}"/>
              </a:ext>
            </a:extLst>
          </p:cNvPr>
          <p:cNvSpPr>
            <a:spLocks noGrp="1"/>
          </p:cNvSpPr>
          <p:nvPr>
            <p:ph type="title"/>
          </p:nvPr>
        </p:nvSpPr>
        <p:spPr>
          <a:xfrm>
            <a:off x="375556" y="800100"/>
            <a:ext cx="8392886" cy="890589"/>
          </a:xfrm>
        </p:spPr>
        <p:txBody>
          <a:bodyPr anchor="ctr">
            <a:normAutofit/>
          </a:bodyPr>
          <a:lstStyle/>
          <a:p>
            <a:r>
              <a:rPr lang="en-US" sz="2400" dirty="0"/>
              <a:t>Educational offers for Social Farming in Austria</a:t>
            </a:r>
            <a:endParaRPr lang="en-DE" sz="2400" dirty="0"/>
          </a:p>
        </p:txBody>
      </p:sp>
      <p:sp>
        <p:nvSpPr>
          <p:cNvPr id="3" name="Inhaltsplatzhalter 2">
            <a:extLst>
              <a:ext uri="{FF2B5EF4-FFF2-40B4-BE49-F238E27FC236}">
                <a16:creationId xmlns:a16="http://schemas.microsoft.com/office/drawing/2014/main" id="{830CDF0E-7CF1-4271-BB2A-1E1DBE2BEAEA}"/>
              </a:ext>
            </a:extLst>
          </p:cNvPr>
          <p:cNvSpPr>
            <a:spLocks noGrp="1"/>
          </p:cNvSpPr>
          <p:nvPr>
            <p:ph sz="half" idx="1"/>
          </p:nvPr>
        </p:nvSpPr>
        <p:spPr>
          <a:xfrm>
            <a:off x="539750" y="1690689"/>
            <a:ext cx="4654550" cy="4351338"/>
          </a:xfrm>
        </p:spPr>
        <p:txBody>
          <a:bodyPr>
            <a:normAutofit/>
          </a:bodyPr>
          <a:lstStyle/>
          <a:p>
            <a:r>
              <a:rPr lang="en-US" dirty="0"/>
              <a:t>Training opportunities for Social Farming are well developed in Austria</a:t>
            </a:r>
          </a:p>
          <a:p>
            <a:r>
              <a:rPr lang="en-US" dirty="0"/>
              <a:t>Different study programs at the </a:t>
            </a:r>
            <a:r>
              <a:rPr lang="en-US" b="1" dirty="0"/>
              <a:t>University College for Agrarian and Environmental Pedagogy </a:t>
            </a:r>
          </a:p>
          <a:p>
            <a:r>
              <a:rPr lang="en-US" dirty="0"/>
              <a:t>Other institutions are offering training possibilities in the field of Social Farming and animal- assisted interventions </a:t>
            </a:r>
          </a:p>
          <a:p>
            <a:r>
              <a:rPr lang="en-US" dirty="0"/>
              <a:t>These courses are officially certified</a:t>
            </a:r>
          </a:p>
          <a:p>
            <a:pPr marL="0" indent="0">
              <a:buNone/>
            </a:pPr>
            <a:r>
              <a:rPr lang="en-US" sz="1600" dirty="0"/>
              <a:t>    (HAUBENHOFER 2017)</a:t>
            </a:r>
          </a:p>
          <a:p>
            <a:endParaRPr lang="en-DE" dirty="0"/>
          </a:p>
        </p:txBody>
      </p:sp>
    </p:spTree>
    <p:extLst>
      <p:ext uri="{BB962C8B-B14F-4D97-AF65-F5344CB8AC3E}">
        <p14:creationId xmlns:p14="http://schemas.microsoft.com/office/powerpoint/2010/main" val="8700596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250AE-0C33-46F6-A966-C619E18D003F}"/>
              </a:ext>
            </a:extLst>
          </p:cNvPr>
          <p:cNvSpPr>
            <a:spLocks noGrp="1"/>
          </p:cNvSpPr>
          <p:nvPr>
            <p:ph type="title"/>
          </p:nvPr>
        </p:nvSpPr>
        <p:spPr>
          <a:xfrm>
            <a:off x="375556" y="800100"/>
            <a:ext cx="8392886" cy="670891"/>
          </a:xfrm>
        </p:spPr>
        <p:txBody>
          <a:bodyPr>
            <a:normAutofit/>
          </a:bodyPr>
          <a:lstStyle/>
          <a:p>
            <a:r>
              <a:rPr lang="en-US" sz="2800" dirty="0"/>
              <a:t>Learning outcomes</a:t>
            </a:r>
            <a:endParaRPr lang="en-DE" sz="2800" dirty="0"/>
          </a:p>
        </p:txBody>
      </p:sp>
      <p:graphicFrame>
        <p:nvGraphicFramePr>
          <p:cNvPr id="4" name="Inhaltsplatzhalter 2">
            <a:extLst>
              <a:ext uri="{FF2B5EF4-FFF2-40B4-BE49-F238E27FC236}">
                <a16:creationId xmlns:a16="http://schemas.microsoft.com/office/drawing/2014/main" id="{BF37E047-AD37-479C-8369-08D284D1B92C}"/>
              </a:ext>
            </a:extLst>
          </p:cNvPr>
          <p:cNvGraphicFramePr>
            <a:graphicFrameLocks noGrp="1"/>
          </p:cNvGraphicFramePr>
          <p:nvPr>
            <p:ph idx="1"/>
            <p:extLst>
              <p:ext uri="{D42A27DB-BD31-4B8C-83A1-F6EECF244321}">
                <p14:modId xmlns:p14="http://schemas.microsoft.com/office/powerpoint/2010/main" val="296681742"/>
              </p:ext>
            </p:extLst>
          </p:nvPr>
        </p:nvGraphicFramePr>
        <p:xfrm>
          <a:off x="-261524" y="1470991"/>
          <a:ext cx="839152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04498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804E76-48C2-4378-9657-B5F35AF51BCA}"/>
              </a:ext>
            </a:extLst>
          </p:cNvPr>
          <p:cNvSpPr>
            <a:spLocks noGrp="1"/>
          </p:cNvSpPr>
          <p:nvPr>
            <p:ph type="title"/>
          </p:nvPr>
        </p:nvSpPr>
        <p:spPr>
          <a:xfrm>
            <a:off x="375556" y="800101"/>
            <a:ext cx="8392886" cy="571500"/>
          </a:xfrm>
        </p:spPr>
        <p:txBody>
          <a:bodyPr anchor="ctr">
            <a:normAutofit/>
          </a:bodyPr>
          <a:lstStyle/>
          <a:p>
            <a:r>
              <a:rPr lang="en-US" sz="2400" dirty="0"/>
              <a:t>Certification of Social Farming in Austria</a:t>
            </a:r>
            <a:endParaRPr lang="en-DE" sz="2400" dirty="0"/>
          </a:p>
        </p:txBody>
      </p:sp>
      <p:sp>
        <p:nvSpPr>
          <p:cNvPr id="3" name="Inhaltsplatzhalter 2">
            <a:extLst>
              <a:ext uri="{FF2B5EF4-FFF2-40B4-BE49-F238E27FC236}">
                <a16:creationId xmlns:a16="http://schemas.microsoft.com/office/drawing/2014/main" id="{04A18124-AB11-485F-9C6A-8BABCF94358B}"/>
              </a:ext>
            </a:extLst>
          </p:cNvPr>
          <p:cNvSpPr>
            <a:spLocks noGrp="1"/>
          </p:cNvSpPr>
          <p:nvPr>
            <p:ph sz="half" idx="1"/>
          </p:nvPr>
        </p:nvSpPr>
        <p:spPr>
          <a:xfrm>
            <a:off x="514348" y="2073276"/>
            <a:ext cx="4367896" cy="5451474"/>
          </a:xfrm>
        </p:spPr>
        <p:txBody>
          <a:bodyPr>
            <a:normAutofit/>
          </a:bodyPr>
          <a:lstStyle/>
          <a:p>
            <a:pPr marL="0" indent="0">
              <a:buNone/>
            </a:pPr>
            <a:r>
              <a:rPr lang="en-US" sz="1600" dirty="0">
                <a:effectLst/>
              </a:rPr>
              <a:t>The Association</a:t>
            </a:r>
            <a:r>
              <a:rPr lang="en-US" sz="1600" i="1" dirty="0">
                <a:effectLst/>
              </a:rPr>
              <a:t> Green Care Austria </a:t>
            </a:r>
            <a:r>
              <a:rPr lang="en-US" sz="1600" dirty="0">
                <a:effectLst/>
              </a:rPr>
              <a:t>provides its own voluntary certification</a:t>
            </a:r>
          </a:p>
          <a:p>
            <a:pPr marL="342900" lvl="1" indent="0">
              <a:buNone/>
            </a:pPr>
            <a:r>
              <a:rPr lang="en-US" sz="1600" dirty="0">
                <a:solidFill>
                  <a:srgbClr val="76B82A"/>
                </a:solidFill>
                <a:sym typeface="Wingdings" panose="05000000000000000000" pitchFamily="2" charset="2"/>
              </a:rPr>
              <a:t> To e</a:t>
            </a:r>
            <a:r>
              <a:rPr lang="en-US" sz="1600" dirty="0">
                <a:solidFill>
                  <a:srgbClr val="76B82A"/>
                </a:solidFill>
                <a:effectLst/>
              </a:rPr>
              <a:t>nsure the quality of social   </a:t>
            </a:r>
            <a:br>
              <a:rPr lang="en-US" sz="1600" dirty="0">
                <a:solidFill>
                  <a:srgbClr val="76B82A"/>
                </a:solidFill>
                <a:effectLst/>
              </a:rPr>
            </a:br>
            <a:r>
              <a:rPr lang="en-US" sz="1600" dirty="0">
                <a:solidFill>
                  <a:srgbClr val="76B82A"/>
                </a:solidFill>
                <a:effectLst/>
              </a:rPr>
              <a:t>      services on agricultural and forestry</a:t>
            </a:r>
            <a:br>
              <a:rPr lang="en-US" sz="1600" dirty="0">
                <a:solidFill>
                  <a:srgbClr val="76B82A"/>
                </a:solidFill>
                <a:effectLst/>
              </a:rPr>
            </a:br>
            <a:r>
              <a:rPr lang="en-US" sz="1600" dirty="0">
                <a:solidFill>
                  <a:srgbClr val="76B82A"/>
                </a:solidFill>
                <a:effectLst/>
              </a:rPr>
              <a:t>      enterprises</a:t>
            </a:r>
          </a:p>
          <a:p>
            <a:pPr lvl="1">
              <a:buFont typeface="Wingdings" panose="05000000000000000000" pitchFamily="2" charset="2"/>
              <a:buChar char="à"/>
            </a:pPr>
            <a:r>
              <a:rPr lang="en-US" sz="1600" dirty="0">
                <a:solidFill>
                  <a:srgbClr val="76B82A"/>
                </a:solidFill>
                <a:effectLst/>
              </a:rPr>
              <a:t> To recognize and support social </a:t>
            </a:r>
            <a:br>
              <a:rPr lang="en-US" sz="1600" dirty="0">
                <a:solidFill>
                  <a:srgbClr val="76B82A"/>
                </a:solidFill>
              </a:rPr>
            </a:br>
            <a:r>
              <a:rPr lang="en-US" sz="1600" dirty="0">
                <a:solidFill>
                  <a:srgbClr val="76B82A"/>
                </a:solidFill>
              </a:rPr>
              <a:t>  </a:t>
            </a:r>
            <a:r>
              <a:rPr lang="en-US" sz="1600" dirty="0">
                <a:solidFill>
                  <a:srgbClr val="76B82A"/>
                </a:solidFill>
                <a:effectLst/>
              </a:rPr>
              <a:t>service</a:t>
            </a:r>
            <a:r>
              <a:rPr lang="en-US" sz="1600" dirty="0">
                <a:solidFill>
                  <a:srgbClr val="76B82A"/>
                </a:solidFill>
              </a:rPr>
              <a:t> </a:t>
            </a:r>
            <a:r>
              <a:rPr lang="en-US" sz="1600" dirty="0">
                <a:solidFill>
                  <a:srgbClr val="76B82A"/>
                </a:solidFill>
                <a:effectLst/>
              </a:rPr>
              <a:t>providers and </a:t>
            </a:r>
          </a:p>
          <a:p>
            <a:pPr lvl="1">
              <a:buFont typeface="Wingdings" panose="05000000000000000000" pitchFamily="2" charset="2"/>
              <a:buChar char="à"/>
            </a:pPr>
            <a:r>
              <a:rPr lang="en-US" sz="1600" dirty="0">
                <a:solidFill>
                  <a:srgbClr val="76B82A"/>
                </a:solidFill>
                <a:effectLst/>
              </a:rPr>
              <a:t> </a:t>
            </a:r>
            <a:r>
              <a:rPr lang="en-US" sz="1600" dirty="0">
                <a:solidFill>
                  <a:srgbClr val="76B82A"/>
                </a:solidFill>
              </a:rPr>
              <a:t>T</a:t>
            </a:r>
            <a:r>
              <a:rPr lang="en-US" sz="1600" dirty="0">
                <a:solidFill>
                  <a:srgbClr val="76B82A"/>
                </a:solidFill>
                <a:effectLst/>
              </a:rPr>
              <a:t>o establish Green Care as part of</a:t>
            </a:r>
            <a:br>
              <a:rPr lang="en-US" sz="1600" dirty="0">
                <a:solidFill>
                  <a:srgbClr val="76B82A"/>
                </a:solidFill>
                <a:effectLst/>
              </a:rPr>
            </a:br>
            <a:r>
              <a:rPr lang="en-US" sz="1600" dirty="0">
                <a:solidFill>
                  <a:srgbClr val="76B82A"/>
                </a:solidFill>
                <a:effectLst/>
              </a:rPr>
              <a:t>  diversification in agriculture and  </a:t>
            </a:r>
            <a:br>
              <a:rPr lang="en-US" sz="1600" dirty="0">
                <a:solidFill>
                  <a:srgbClr val="76B82A"/>
                </a:solidFill>
                <a:effectLst/>
              </a:rPr>
            </a:br>
            <a:r>
              <a:rPr lang="en-US" sz="1600" dirty="0">
                <a:solidFill>
                  <a:srgbClr val="76B82A"/>
                </a:solidFill>
                <a:effectLst/>
              </a:rPr>
              <a:t>  forestry   </a:t>
            </a:r>
          </a:p>
          <a:p>
            <a:pPr marL="0" indent="0">
              <a:buNone/>
            </a:pPr>
            <a:r>
              <a:rPr lang="en-US" sz="1400" dirty="0">
                <a:effectLst/>
              </a:rPr>
              <a:t>(SCHARRE 2016)</a:t>
            </a:r>
          </a:p>
          <a:p>
            <a:endParaRPr lang="en-DE" sz="1500" dirty="0"/>
          </a:p>
        </p:txBody>
      </p:sp>
      <p:pic>
        <p:nvPicPr>
          <p:cNvPr id="5" name="Grafik 4">
            <a:extLst>
              <a:ext uri="{FF2B5EF4-FFF2-40B4-BE49-F238E27FC236}">
                <a16:creationId xmlns:a16="http://schemas.microsoft.com/office/drawing/2014/main" id="{BDDE19F5-644A-4961-A6CA-26D89C88A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452" y="1485900"/>
            <a:ext cx="3886200" cy="3886200"/>
          </a:xfrm>
          <a:prstGeom prst="rect">
            <a:avLst/>
          </a:prstGeom>
          <a:noFill/>
        </p:spPr>
      </p:pic>
    </p:spTree>
    <p:extLst>
      <p:ext uri="{BB962C8B-B14F-4D97-AF65-F5344CB8AC3E}">
        <p14:creationId xmlns:p14="http://schemas.microsoft.com/office/powerpoint/2010/main" val="10014307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8C59B-2F9B-4A2C-BAB3-B5A95B303B7A}"/>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6C1DFDB9-3F62-4478-9A61-96B101EFBCB4}"/>
              </a:ext>
            </a:extLst>
          </p:cNvPr>
          <p:cNvSpPr>
            <a:spLocks noGrp="1"/>
          </p:cNvSpPr>
          <p:nvPr>
            <p:ph idx="1"/>
          </p:nvPr>
        </p:nvSpPr>
        <p:spPr/>
        <p:txBody>
          <a:bodyPr/>
          <a:lstStyle/>
          <a:p>
            <a:r>
              <a:rPr lang="en-US" b="1" dirty="0"/>
              <a:t>University College for Agrarian and Environmental Pedagogy: </a:t>
            </a:r>
            <a:br>
              <a:rPr lang="en-US" b="1" dirty="0"/>
            </a:br>
            <a:r>
              <a:rPr lang="en-US" dirty="0">
                <a:hlinkClick r:id="rId3">
                  <a:extLst>
                    <a:ext uri="{A12FA001-AC4F-418D-AE19-62706E023703}">
                      <ahyp:hlinkClr xmlns:ahyp="http://schemas.microsoft.com/office/drawing/2018/hyperlinkcolor" val="tx"/>
                    </a:ext>
                  </a:extLst>
                </a:hlinkClick>
              </a:rPr>
              <a:t>https://www.haup.ac.at/en/</a:t>
            </a:r>
            <a:endParaRPr lang="en-US" dirty="0"/>
          </a:p>
          <a:p>
            <a:r>
              <a:rPr lang="en-US" b="1" dirty="0">
                <a:hlinkClick r:id="rId4">
                  <a:extLst>
                    <a:ext uri="{A12FA001-AC4F-418D-AE19-62706E023703}">
                      <ahyp:hlinkClr xmlns:ahyp="http://schemas.microsoft.com/office/drawing/2018/hyperlinkcolor" val="tx"/>
                    </a:ext>
                  </a:extLst>
                </a:hlinkClick>
              </a:rPr>
              <a:t>Website of the Green Care Section of the University:</a:t>
            </a:r>
            <a:br>
              <a:rPr lang="en-US" b="1" dirty="0">
                <a:hlinkClick r:id="rId4">
                  <a:extLst>
                    <a:ext uri="{A12FA001-AC4F-418D-AE19-62706E023703}">
                      <ahyp:hlinkClr xmlns:ahyp="http://schemas.microsoft.com/office/drawing/2018/hyperlinkcolor" val="tx"/>
                    </a:ext>
                  </a:extLst>
                </a:hlinkClick>
              </a:rPr>
            </a:br>
            <a:r>
              <a:rPr lang="en-US" dirty="0">
                <a:hlinkClick r:id="rId4">
                  <a:extLst>
                    <a:ext uri="{A12FA001-AC4F-418D-AE19-62706E023703}">
                      <ahyp:hlinkClr xmlns:ahyp="http://schemas.microsoft.com/office/drawing/2018/hyperlinkcolor" val="tx"/>
                    </a:ext>
                  </a:extLst>
                </a:hlinkClick>
              </a:rPr>
              <a:t>https://www.greencare.at/</a:t>
            </a:r>
            <a:endParaRPr lang="en-US" dirty="0"/>
          </a:p>
          <a:p>
            <a:r>
              <a:rPr lang="en-US" b="1" dirty="0">
                <a:hlinkClick r:id="rId4">
                  <a:extLst>
                    <a:ext uri="{A12FA001-AC4F-418D-AE19-62706E023703}">
                      <ahyp:hlinkClr xmlns:ahyp="http://schemas.microsoft.com/office/drawing/2018/hyperlinkcolor" val="tx"/>
                    </a:ext>
                  </a:extLst>
                </a:hlinkClick>
              </a:rPr>
              <a:t>Association Green Care Austria:</a:t>
            </a:r>
            <a:br>
              <a:rPr lang="en-US" b="1" dirty="0">
                <a:hlinkClick r:id="rId4">
                  <a:extLst>
                    <a:ext uri="{A12FA001-AC4F-418D-AE19-62706E023703}">
                      <ahyp:hlinkClr xmlns:ahyp="http://schemas.microsoft.com/office/drawing/2018/hyperlinkcolor" val="tx"/>
                    </a:ext>
                  </a:extLst>
                </a:hlinkClick>
              </a:rPr>
            </a:br>
            <a:r>
              <a:rPr lang="en-US" dirty="0">
                <a:hlinkClick r:id="rId5">
                  <a:extLst>
                    <a:ext uri="{A12FA001-AC4F-418D-AE19-62706E023703}">
                      <ahyp:hlinkClr xmlns:ahyp="http://schemas.microsoft.com/office/drawing/2018/hyperlinkcolor" val="tx"/>
                    </a:ext>
                  </a:extLst>
                </a:hlinkClick>
              </a:rPr>
              <a:t>www.greencare-oe.at</a:t>
            </a:r>
            <a:endParaRPr lang="en-US" dirty="0"/>
          </a:p>
          <a:p>
            <a:endParaRPr lang="en-DE" dirty="0"/>
          </a:p>
        </p:txBody>
      </p:sp>
    </p:spTree>
    <p:extLst>
      <p:ext uri="{BB962C8B-B14F-4D97-AF65-F5344CB8AC3E}">
        <p14:creationId xmlns:p14="http://schemas.microsoft.com/office/powerpoint/2010/main" val="36698881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5EB76-F7C6-4DEF-B50A-5BC5CDD10376}"/>
              </a:ext>
            </a:extLst>
          </p:cNvPr>
          <p:cNvSpPr>
            <a:spLocks noGrp="1"/>
          </p:cNvSpPr>
          <p:nvPr>
            <p:ph type="title"/>
          </p:nvPr>
        </p:nvSpPr>
        <p:spPr>
          <a:xfrm>
            <a:off x="375556" y="800100"/>
            <a:ext cx="8392886" cy="890589"/>
          </a:xfrm>
        </p:spPr>
        <p:txBody>
          <a:bodyPr anchor="ctr">
            <a:normAutofit/>
          </a:bodyPr>
          <a:lstStyle/>
          <a:p>
            <a:r>
              <a:rPr lang="en-US" dirty="0"/>
              <a:t>4. Germany</a:t>
            </a:r>
            <a:endParaRPr lang="en-DE" dirty="0"/>
          </a:p>
        </p:txBody>
      </p:sp>
      <p:sp>
        <p:nvSpPr>
          <p:cNvPr id="3" name="Inhaltsplatzhalter 2">
            <a:extLst>
              <a:ext uri="{FF2B5EF4-FFF2-40B4-BE49-F238E27FC236}">
                <a16:creationId xmlns:a16="http://schemas.microsoft.com/office/drawing/2014/main" id="{05D41265-94B2-4094-A6DB-8E571395A031}"/>
              </a:ext>
            </a:extLst>
          </p:cNvPr>
          <p:cNvSpPr>
            <a:spLocks noGrp="1"/>
          </p:cNvSpPr>
          <p:nvPr>
            <p:ph sz="half" idx="1"/>
          </p:nvPr>
        </p:nvSpPr>
        <p:spPr>
          <a:xfrm>
            <a:off x="375556" y="1690689"/>
            <a:ext cx="3886200" cy="4351338"/>
          </a:xfrm>
        </p:spPr>
        <p:txBody>
          <a:bodyPr>
            <a:normAutofit/>
          </a:bodyPr>
          <a:lstStyle/>
          <a:p>
            <a:r>
              <a:rPr lang="en-US" dirty="0"/>
              <a:t>Federal state located in the middle of Europe</a:t>
            </a:r>
          </a:p>
          <a:p>
            <a:r>
              <a:rPr lang="en-US" dirty="0"/>
              <a:t>Social Farming in this country is scientifically on a good level </a:t>
            </a:r>
          </a:p>
          <a:p>
            <a:r>
              <a:rPr lang="en-US" dirty="0"/>
              <a:t>Motivated pioneers can be found in every region</a:t>
            </a:r>
          </a:p>
        </p:txBody>
      </p:sp>
      <p:pic>
        <p:nvPicPr>
          <p:cNvPr id="5" name="Grafik 4" descr="Ein Bild, das Gras, Himmel, draußen, Baum enthält.&#10;&#10;Automatisch generierte Beschreibung">
            <a:extLst>
              <a:ext uri="{FF2B5EF4-FFF2-40B4-BE49-F238E27FC236}">
                <a16:creationId xmlns:a16="http://schemas.microsoft.com/office/drawing/2014/main" id="{F9F34FD6-0200-49DB-913A-7A9C31C965DD}"/>
              </a:ext>
            </a:extLst>
          </p:cNvPr>
          <p:cNvPicPr>
            <a:picLocks noChangeAspect="1"/>
          </p:cNvPicPr>
          <p:nvPr/>
        </p:nvPicPr>
        <p:blipFill rotWithShape="1">
          <a:blip r:embed="rId2">
            <a:extLst>
              <a:ext uri="{28A0092B-C50C-407E-A947-70E740481C1C}">
                <a14:useLocalDpi xmlns:a14="http://schemas.microsoft.com/office/drawing/2010/main" val="0"/>
              </a:ext>
            </a:extLst>
          </a:blip>
          <a:srcRect l="17726" r="22659" b="-1"/>
          <a:stretch/>
        </p:blipFill>
        <p:spPr>
          <a:xfrm>
            <a:off x="4445451" y="1245394"/>
            <a:ext cx="4139295" cy="4634726"/>
          </a:xfrm>
          <a:prstGeom prst="rect">
            <a:avLst/>
          </a:prstGeom>
          <a:noFill/>
        </p:spPr>
      </p:pic>
      <p:sp>
        <p:nvSpPr>
          <p:cNvPr id="4" name="Textfeld 3">
            <a:extLst>
              <a:ext uri="{FF2B5EF4-FFF2-40B4-BE49-F238E27FC236}">
                <a16:creationId xmlns:a16="http://schemas.microsoft.com/office/drawing/2014/main" id="{B99EA019-98A7-40C5-B99E-C126F0AD6C24}"/>
              </a:ext>
            </a:extLst>
          </p:cNvPr>
          <p:cNvSpPr txBox="1"/>
          <p:nvPr/>
        </p:nvSpPr>
        <p:spPr>
          <a:xfrm>
            <a:off x="4445451" y="5381773"/>
            <a:ext cx="3886200" cy="461665"/>
          </a:xfrm>
          <a:prstGeom prst="rect">
            <a:avLst/>
          </a:prstGeom>
          <a:noFill/>
        </p:spPr>
        <p:txBody>
          <a:bodyPr wrap="square" rtlCol="0">
            <a:spAutoFit/>
          </a:bodyPr>
          <a:lstStyle/>
          <a:p>
            <a:r>
              <a:rPr lang="en-US" sz="800" dirty="0"/>
              <a:t>https://duckduckgo.com/?q=germany+farm&amp;t=ffab&amp;iar=images&amp;iax=images&amp;ia=images&amp;iai=http%3A%2F%2Fimages.fineartamerica.com%2Fimages%2Fartworkimages%2Fmediumlarge%2F1%2Fgerman-farm-in-autumn-romi.jpg</a:t>
            </a:r>
            <a:endParaRPr lang="en-DE" sz="800" dirty="0"/>
          </a:p>
        </p:txBody>
      </p:sp>
    </p:spTree>
    <p:extLst>
      <p:ext uri="{BB962C8B-B14F-4D97-AF65-F5344CB8AC3E}">
        <p14:creationId xmlns:p14="http://schemas.microsoft.com/office/powerpoint/2010/main" val="40145408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777875"/>
            <a:ext cx="8392886" cy="600075"/>
          </a:xfrm>
        </p:spPr>
        <p:txBody>
          <a:bodyPr>
            <a:normAutofit/>
          </a:bodyPr>
          <a:lstStyle/>
          <a:p>
            <a:r>
              <a:rPr lang="en-US" sz="2400" dirty="0"/>
              <a:t>SWOT Analysis of Social Farming in Germany</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2426637862"/>
              </p:ext>
            </p:extLst>
          </p:nvPr>
        </p:nvGraphicFramePr>
        <p:xfrm>
          <a:off x="375557" y="1400175"/>
          <a:ext cx="8391524" cy="4102101"/>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41849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Manuals for Social Farmers</a:t>
                      </a:r>
                    </a:p>
                    <a:p>
                      <a:r>
                        <a:rPr lang="en-US" sz="1350" b="0" i="0" u="none" strike="noStrike" kern="1200" baseline="0" dirty="0">
                          <a:solidFill>
                            <a:schemeClr val="lt1"/>
                          </a:solidFill>
                          <a:latin typeface="+mn-lt"/>
                          <a:ea typeface="+mn-ea"/>
                          <a:cs typeface="+mn-cs"/>
                        </a:rPr>
                        <a:t>• Personal budget of people with disabilities</a:t>
                      </a:r>
                    </a:p>
                    <a:p>
                      <a:r>
                        <a:rPr lang="en-US" sz="1350" b="0" i="0" u="none" strike="noStrike" kern="1200" baseline="0" dirty="0">
                          <a:solidFill>
                            <a:schemeClr val="lt1"/>
                          </a:solidFill>
                          <a:latin typeface="+mn-lt"/>
                          <a:ea typeface="+mn-ea"/>
                          <a:cs typeface="+mn-cs"/>
                        </a:rPr>
                        <a:t>• </a:t>
                      </a:r>
                      <a:r>
                        <a:rPr lang="en-US" sz="1350" b="0" i="0" u="none" strike="noStrike" kern="1200" baseline="0" dirty="0" err="1">
                          <a:solidFill>
                            <a:schemeClr val="lt1"/>
                          </a:solidFill>
                          <a:latin typeface="+mn-lt"/>
                          <a:ea typeface="+mn-ea"/>
                          <a:cs typeface="+mn-cs"/>
                        </a:rPr>
                        <a:t>Cooperations</a:t>
                      </a:r>
                      <a:r>
                        <a:rPr lang="en-US" sz="1350" b="0" i="0" u="none" strike="noStrike" kern="1200" baseline="0" dirty="0">
                          <a:solidFill>
                            <a:schemeClr val="lt1"/>
                          </a:solidFill>
                          <a:latin typeface="+mn-lt"/>
                          <a:ea typeface="+mn-ea"/>
                          <a:cs typeface="+mn-cs"/>
                        </a:rPr>
                        <a:t> with sheltered workshops</a:t>
                      </a:r>
                    </a:p>
                    <a:p>
                      <a:r>
                        <a:rPr lang="en-US" sz="1350" b="0" i="0" u="none" strike="noStrike" kern="1200" baseline="0" dirty="0">
                          <a:solidFill>
                            <a:schemeClr val="lt1"/>
                          </a:solidFill>
                          <a:latin typeface="+mn-lt"/>
                          <a:ea typeface="+mn-ea"/>
                          <a:cs typeface="+mn-cs"/>
                        </a:rPr>
                        <a:t>• Nationwide associations for Social Farming</a:t>
                      </a:r>
                    </a:p>
                    <a:p>
                      <a:r>
                        <a:rPr lang="en-US" sz="1350" b="0" i="0" u="none" strike="noStrike" kern="1200" baseline="0" dirty="0">
                          <a:solidFill>
                            <a:schemeClr val="lt1"/>
                          </a:solidFill>
                          <a:latin typeface="+mn-lt"/>
                          <a:ea typeface="+mn-ea"/>
                          <a:cs typeface="+mn-cs"/>
                        </a:rPr>
                        <a:t>• Newsletter</a:t>
                      </a:r>
                    </a:p>
                    <a:p>
                      <a:r>
                        <a:rPr lang="en-US" sz="1350" b="0" i="0" u="none" strike="noStrike" kern="1200" baseline="0" dirty="0">
                          <a:solidFill>
                            <a:schemeClr val="lt1"/>
                          </a:solidFill>
                          <a:latin typeface="+mn-lt"/>
                          <a:ea typeface="+mn-ea"/>
                          <a:cs typeface="+mn-cs"/>
                        </a:rPr>
                        <a:t>• Regional networks</a:t>
                      </a:r>
                    </a:p>
                    <a:p>
                      <a:r>
                        <a:rPr lang="en-US" sz="1350" b="0" i="0" u="none" strike="noStrike" kern="1200" baseline="0" dirty="0">
                          <a:solidFill>
                            <a:schemeClr val="lt1"/>
                          </a:solidFill>
                          <a:latin typeface="+mn-lt"/>
                          <a:ea typeface="+mn-ea"/>
                          <a:cs typeface="+mn-cs"/>
                        </a:rPr>
                        <a:t>• Training possibilities</a:t>
                      </a:r>
                    </a:p>
                    <a:p>
                      <a:r>
                        <a:rPr lang="en-US" sz="1350" b="0" i="0" u="none" strike="noStrike" kern="1200" baseline="0" dirty="0">
                          <a:solidFill>
                            <a:schemeClr val="lt1"/>
                          </a:solidFill>
                          <a:latin typeface="+mn-lt"/>
                          <a:ea typeface="+mn-ea"/>
                          <a:cs typeface="+mn-cs"/>
                        </a:rPr>
                        <a:t>• Member and also initiator of multiple</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European projects</a:t>
                      </a:r>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endParaRPr lang="en-US" sz="1350" b="0" i="0" u="none" strike="noStrike" kern="1200" baseline="0" dirty="0">
                        <a:solidFill>
                          <a:schemeClr val="lt1"/>
                        </a:solidFill>
                        <a:latin typeface="+mn-lt"/>
                        <a:ea typeface="+mn-ea"/>
                        <a:cs typeface="+mn-cs"/>
                      </a:endParaRPr>
                    </a:p>
                    <a:p>
                      <a:r>
                        <a:rPr lang="en-US" sz="1350" b="0" i="0" u="none" strike="noStrike" kern="1200" baseline="0" dirty="0">
                          <a:solidFill>
                            <a:schemeClr val="lt1"/>
                          </a:solidFill>
                          <a:latin typeface="+mn-lt"/>
                          <a:ea typeface="+mn-ea"/>
                          <a:cs typeface="+mn-cs"/>
                        </a:rPr>
                        <a:t>• Little publicity</a:t>
                      </a:r>
                    </a:p>
                    <a:p>
                      <a:r>
                        <a:rPr lang="en-US" sz="1350" b="0" i="0" u="none" strike="noStrike" kern="1200" baseline="0" dirty="0">
                          <a:solidFill>
                            <a:schemeClr val="lt1"/>
                          </a:solidFill>
                          <a:latin typeface="+mn-lt"/>
                          <a:ea typeface="+mn-ea"/>
                          <a:cs typeface="+mn-cs"/>
                        </a:rPr>
                        <a:t>• Not well known in the society</a:t>
                      </a:r>
                    </a:p>
                    <a:p>
                      <a:r>
                        <a:rPr lang="en-US" sz="1350" b="0" i="0" u="none" strike="noStrike" kern="1200" baseline="0" dirty="0">
                          <a:solidFill>
                            <a:schemeClr val="lt1"/>
                          </a:solidFill>
                          <a:latin typeface="+mn-lt"/>
                          <a:ea typeface="+mn-ea"/>
                          <a:cs typeface="+mn-cs"/>
                        </a:rPr>
                        <a:t>• No regulated quality assurance</a:t>
                      </a:r>
                    </a:p>
                    <a:p>
                      <a:r>
                        <a:rPr lang="en-US" sz="1350" b="0" i="0" u="none" strike="noStrike" kern="1200" baseline="0" dirty="0">
                          <a:solidFill>
                            <a:schemeClr val="lt1"/>
                          </a:solidFill>
                          <a:latin typeface="+mn-lt"/>
                          <a:ea typeface="+mn-ea"/>
                          <a:cs typeface="+mn-cs"/>
                        </a:rPr>
                        <a:t>• High documentary work when receiving</a:t>
                      </a:r>
                    </a:p>
                    <a:p>
                      <a:r>
                        <a:rPr lang="en-US" sz="1350" b="0" i="0" u="none" strike="noStrike" kern="1200" baseline="0" dirty="0">
                          <a:solidFill>
                            <a:schemeClr val="lt1"/>
                          </a:solidFill>
                          <a:latin typeface="+mn-lt"/>
                          <a:ea typeface="+mn-ea"/>
                          <a:cs typeface="+mn-cs"/>
                        </a:rPr>
                        <a:t>   funds</a:t>
                      </a:r>
                    </a:p>
                    <a:p>
                      <a:r>
                        <a:rPr lang="en-US" sz="1350" b="0" i="0" u="none" strike="noStrike" kern="1200" baseline="0" dirty="0">
                          <a:solidFill>
                            <a:schemeClr val="lt1"/>
                          </a:solidFill>
                          <a:latin typeface="+mn-lt"/>
                          <a:ea typeface="+mn-ea"/>
                          <a:cs typeface="+mn-cs"/>
                        </a:rPr>
                        <a:t>• Sheltered workshops with a minimum</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of people</a:t>
                      </a:r>
                    </a:p>
                    <a:p>
                      <a:r>
                        <a:rPr lang="en-US" sz="1350" b="0" i="0" u="none" strike="noStrike" kern="1200" baseline="0" dirty="0">
                          <a:solidFill>
                            <a:schemeClr val="lt1"/>
                          </a:solidFill>
                          <a:latin typeface="+mn-lt"/>
                          <a:ea typeface="+mn-ea"/>
                          <a:cs typeface="+mn-cs"/>
                        </a:rPr>
                        <a:t>• Mostly only one target group on a</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farm</a:t>
                      </a: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Increasing interests of the target</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groups</a:t>
                      </a:r>
                    </a:p>
                    <a:p>
                      <a:r>
                        <a:rPr lang="en-US" sz="1350" b="0" i="0" u="none" strike="noStrike" kern="1200" baseline="0" dirty="0">
                          <a:solidFill>
                            <a:schemeClr val="dk1"/>
                          </a:solidFill>
                          <a:latin typeface="+mn-lt"/>
                          <a:ea typeface="+mn-ea"/>
                          <a:cs typeface="+mn-cs"/>
                        </a:rPr>
                        <a:t>• </a:t>
                      </a:r>
                      <a:r>
                        <a:rPr lang="en-US" sz="1350" b="0" i="0" u="none" strike="noStrike" kern="1200" baseline="0" dirty="0">
                          <a:solidFill>
                            <a:schemeClr val="dk1"/>
                          </a:solidFill>
                          <a:effectLst/>
                          <a:latin typeface="+mn-lt"/>
                          <a:ea typeface="+mn-ea"/>
                          <a:cs typeface="+mn-cs"/>
                        </a:rPr>
                        <a:t>F</a:t>
                      </a:r>
                      <a:r>
                        <a:rPr lang="en-DE" sz="1350" kern="1200" dirty="0" err="1">
                          <a:solidFill>
                            <a:schemeClr val="dk1"/>
                          </a:solidFill>
                          <a:effectLst/>
                          <a:latin typeface="+mn-lt"/>
                          <a:ea typeface="+mn-ea"/>
                          <a:cs typeface="+mn-cs"/>
                        </a:rPr>
                        <a:t>ederal</a:t>
                      </a:r>
                      <a:r>
                        <a:rPr lang="en-DE" sz="1350" kern="1200" dirty="0">
                          <a:solidFill>
                            <a:schemeClr val="dk1"/>
                          </a:solidFill>
                          <a:effectLst/>
                          <a:latin typeface="+mn-lt"/>
                          <a:ea typeface="+mn-ea"/>
                          <a:cs typeface="+mn-cs"/>
                        </a:rPr>
                        <a:t> participation Act </a:t>
                      </a:r>
                      <a:endParaRPr lang="en-US" sz="1350" kern="1200" dirty="0">
                        <a:solidFill>
                          <a:schemeClr val="dk1"/>
                        </a:solidFill>
                        <a:effectLst/>
                        <a:latin typeface="+mn-lt"/>
                        <a:ea typeface="+mn-ea"/>
                        <a:cs typeface="+mn-cs"/>
                      </a:endParaRPr>
                    </a:p>
                    <a:p>
                      <a:r>
                        <a:rPr lang="en-US" sz="1350" b="0" i="0" u="none" strike="noStrike" kern="1200" baseline="0" dirty="0">
                          <a:solidFill>
                            <a:schemeClr val="dk1"/>
                          </a:solidFill>
                          <a:latin typeface="+mn-lt"/>
                          <a:ea typeface="+mn-ea"/>
                          <a:cs typeface="+mn-cs"/>
                        </a:rPr>
                        <a:t>• New approaches of social services</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required</a:t>
                      </a:r>
                    </a:p>
                    <a:p>
                      <a:r>
                        <a:rPr lang="en-US" sz="1350" b="0" i="0" u="none" strike="noStrike" kern="1200" baseline="0" dirty="0">
                          <a:solidFill>
                            <a:schemeClr val="dk1"/>
                          </a:solidFill>
                          <a:latin typeface="+mn-lt"/>
                          <a:ea typeface="+mn-ea"/>
                          <a:cs typeface="+mn-cs"/>
                        </a:rPr>
                        <a:t>• Participation in international projects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Federal states with different rules</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and regulations</a:t>
                      </a:r>
                    </a:p>
                    <a:p>
                      <a:r>
                        <a:rPr lang="en-US" sz="1350" b="0" i="0" u="none" strike="noStrike" kern="1200" baseline="0" dirty="0">
                          <a:solidFill>
                            <a:schemeClr val="dk1"/>
                          </a:solidFill>
                          <a:latin typeface="+mn-lt"/>
                          <a:ea typeface="+mn-ea"/>
                          <a:cs typeface="+mn-cs"/>
                        </a:rPr>
                        <a:t>• Sheltered workshops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5" name="Textfeld 4">
            <a:extLst>
              <a:ext uri="{FF2B5EF4-FFF2-40B4-BE49-F238E27FC236}">
                <a16:creationId xmlns:a16="http://schemas.microsoft.com/office/drawing/2014/main" id="{FC9470FB-567A-45FA-BFB3-7FFA860D272D}"/>
              </a:ext>
            </a:extLst>
          </p:cNvPr>
          <p:cNvSpPr txBox="1"/>
          <p:nvPr/>
        </p:nvSpPr>
        <p:spPr>
          <a:xfrm>
            <a:off x="7658100" y="5877758"/>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25878174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1F771-16C7-4658-8FE4-15BFE8AB680D}"/>
              </a:ext>
            </a:extLst>
          </p:cNvPr>
          <p:cNvSpPr>
            <a:spLocks noGrp="1"/>
          </p:cNvSpPr>
          <p:nvPr>
            <p:ph type="title"/>
          </p:nvPr>
        </p:nvSpPr>
        <p:spPr>
          <a:xfrm>
            <a:off x="375556" y="800101"/>
            <a:ext cx="8392886" cy="571500"/>
          </a:xfrm>
        </p:spPr>
        <p:txBody>
          <a:bodyPr>
            <a:normAutofit/>
          </a:bodyPr>
          <a:lstStyle/>
          <a:p>
            <a:r>
              <a:rPr lang="en-US" sz="2400" dirty="0"/>
              <a:t>Social Farming in Germany</a:t>
            </a:r>
            <a:endParaRPr lang="en-DE" sz="2400" dirty="0"/>
          </a:p>
        </p:txBody>
      </p:sp>
      <p:sp>
        <p:nvSpPr>
          <p:cNvPr id="3" name="Inhaltsplatzhalter 2">
            <a:extLst>
              <a:ext uri="{FF2B5EF4-FFF2-40B4-BE49-F238E27FC236}">
                <a16:creationId xmlns:a16="http://schemas.microsoft.com/office/drawing/2014/main" id="{CD910D9F-3C9A-4CE9-891C-DC3D49E8F1CE}"/>
              </a:ext>
            </a:extLst>
          </p:cNvPr>
          <p:cNvSpPr>
            <a:spLocks noGrp="1"/>
          </p:cNvSpPr>
          <p:nvPr>
            <p:ph idx="1"/>
          </p:nvPr>
        </p:nvSpPr>
        <p:spPr>
          <a:xfrm>
            <a:off x="375556" y="1480225"/>
            <a:ext cx="8392886" cy="4351338"/>
          </a:xfrm>
        </p:spPr>
        <p:txBody>
          <a:bodyPr>
            <a:normAutofit/>
          </a:bodyPr>
          <a:lstStyle/>
          <a:p>
            <a:r>
              <a:rPr lang="en-US" dirty="0"/>
              <a:t>With the help of the </a:t>
            </a:r>
            <a:r>
              <a:rPr lang="en-US" dirty="0" err="1"/>
              <a:t>SoFar</a:t>
            </a:r>
            <a:r>
              <a:rPr lang="en-US" dirty="0"/>
              <a:t> Project research about the state of Social Farming in Germany was carried out</a:t>
            </a:r>
          </a:p>
          <a:p>
            <a:r>
              <a:rPr lang="en-US" dirty="0"/>
              <a:t>Two fields are well established: Educational Farms under the supervision of an association called </a:t>
            </a:r>
            <a:r>
              <a:rPr lang="en-US" b="1" dirty="0"/>
              <a:t>‘</a:t>
            </a:r>
            <a:r>
              <a:rPr lang="en-US" b="1" dirty="0" err="1"/>
              <a:t>Bundesarbeitsgemeinschaft</a:t>
            </a:r>
            <a:r>
              <a:rPr lang="en-US" b="1" dirty="0"/>
              <a:t> </a:t>
            </a:r>
            <a:r>
              <a:rPr lang="en-US" b="1" dirty="0" err="1"/>
              <a:t>Lernort</a:t>
            </a:r>
            <a:r>
              <a:rPr lang="en-US" b="1" dirty="0"/>
              <a:t> </a:t>
            </a:r>
            <a:r>
              <a:rPr lang="en-US" b="1" dirty="0" err="1"/>
              <a:t>Bauernhof</a:t>
            </a:r>
            <a:r>
              <a:rPr lang="en-US" b="1" dirty="0"/>
              <a:t>’ </a:t>
            </a:r>
            <a:r>
              <a:rPr lang="en-US" dirty="0"/>
              <a:t>and </a:t>
            </a:r>
            <a:r>
              <a:rPr lang="en-US" b="1" dirty="0"/>
              <a:t>‘green sheltered workshops’ </a:t>
            </a:r>
            <a:r>
              <a:rPr lang="en-US" dirty="0"/>
              <a:t>(approximately 150 of 800 )</a:t>
            </a:r>
            <a:r>
              <a:rPr lang="en-US" b="1" dirty="0"/>
              <a:t> </a:t>
            </a:r>
            <a:r>
              <a:rPr lang="en-US" sz="1600" dirty="0">
                <a:latin typeface="Calibri" panose="020F0502020204030204" pitchFamily="34" charset="0"/>
              </a:rPr>
              <a:t>(VAN ELSEN 2016)</a:t>
            </a:r>
          </a:p>
          <a:p>
            <a:r>
              <a:rPr lang="en-US" dirty="0"/>
              <a:t>Social Farming could be found on biodynamic farms working with disabled people in a Camphill-like environment</a:t>
            </a:r>
          </a:p>
          <a:p>
            <a:r>
              <a:rPr lang="en-US" dirty="0"/>
              <a:t>Farms dealing with youth, drug addicts or long-term unemployment people were also present at this time, just to a lesser extent </a:t>
            </a:r>
            <a:r>
              <a:rPr lang="en-US" sz="1600" b="0" i="0" u="none" strike="noStrike" baseline="0" dirty="0">
                <a:latin typeface="Calibri" panose="020F0502020204030204" pitchFamily="34" charset="0"/>
              </a:rPr>
              <a:t>(VAN ELSEN 2016)</a:t>
            </a:r>
            <a:endParaRPr lang="en-US" sz="1600" dirty="0"/>
          </a:p>
        </p:txBody>
      </p:sp>
    </p:spTree>
    <p:extLst>
      <p:ext uri="{BB962C8B-B14F-4D97-AF65-F5344CB8AC3E}">
        <p14:creationId xmlns:p14="http://schemas.microsoft.com/office/powerpoint/2010/main" val="424141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5824BD19-0128-4808-BE1C-8E184C4B67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4542" y="4105441"/>
            <a:ext cx="2048343" cy="760463"/>
          </a:xfrm>
        </p:spPr>
      </p:pic>
      <p:pic>
        <p:nvPicPr>
          <p:cNvPr id="8" name="Grafik 7" descr="Ein Bild, das Text, Person, darstellend, stehend enthält.&#10;&#10;Automatisch generierte Beschreibung">
            <a:extLst>
              <a:ext uri="{FF2B5EF4-FFF2-40B4-BE49-F238E27FC236}">
                <a16:creationId xmlns:a16="http://schemas.microsoft.com/office/drawing/2014/main" id="{CC3700B2-798D-4881-8E25-E1BD831B3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744911" cy="3795764"/>
          </a:xfrm>
          <a:prstGeom prst="rect">
            <a:avLst/>
          </a:prstGeom>
        </p:spPr>
      </p:pic>
      <p:pic>
        <p:nvPicPr>
          <p:cNvPr id="10" name="Grafik 9" descr="Ein Bild, das Gras, draußen, Person, Himmel enthält.&#10;&#10;Automatisch generierte Beschreibung">
            <a:extLst>
              <a:ext uri="{FF2B5EF4-FFF2-40B4-BE49-F238E27FC236}">
                <a16:creationId xmlns:a16="http://schemas.microsoft.com/office/drawing/2014/main" id="{50361E40-C92B-4A8B-9817-B9A1F62D71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7428" y="3795764"/>
            <a:ext cx="6336572" cy="3578051"/>
          </a:xfrm>
          <a:prstGeom prst="rect">
            <a:avLst/>
          </a:prstGeom>
        </p:spPr>
      </p:pic>
      <p:sp>
        <p:nvSpPr>
          <p:cNvPr id="11" name="Textfeld 10">
            <a:extLst>
              <a:ext uri="{FF2B5EF4-FFF2-40B4-BE49-F238E27FC236}">
                <a16:creationId xmlns:a16="http://schemas.microsoft.com/office/drawing/2014/main" id="{08F94B17-44F6-4907-BABD-9B2F172EA638}"/>
              </a:ext>
            </a:extLst>
          </p:cNvPr>
          <p:cNvSpPr txBox="1"/>
          <p:nvPr/>
        </p:nvSpPr>
        <p:spPr>
          <a:xfrm>
            <a:off x="7213343" y="7158371"/>
            <a:ext cx="2235200" cy="215444"/>
          </a:xfrm>
          <a:prstGeom prst="rect">
            <a:avLst/>
          </a:prstGeom>
          <a:noFill/>
        </p:spPr>
        <p:txBody>
          <a:bodyPr wrap="square" rtlCol="0">
            <a:spAutoFit/>
          </a:bodyPr>
          <a:lstStyle/>
          <a:p>
            <a:r>
              <a:rPr lang="en-US" sz="800" dirty="0">
                <a:solidFill>
                  <a:schemeClr val="bg1">
                    <a:lumMod val="95000"/>
                  </a:schemeClr>
                </a:solidFill>
              </a:rPr>
              <a:t>https://baglob.de/baglob/#mitgliedschaft</a:t>
            </a:r>
            <a:endParaRPr lang="en-DE" sz="800" dirty="0">
              <a:solidFill>
                <a:schemeClr val="bg1">
                  <a:lumMod val="95000"/>
                </a:schemeClr>
              </a:solidFill>
            </a:endParaRPr>
          </a:p>
        </p:txBody>
      </p:sp>
    </p:spTree>
    <p:extLst>
      <p:ext uri="{BB962C8B-B14F-4D97-AF65-F5344CB8AC3E}">
        <p14:creationId xmlns:p14="http://schemas.microsoft.com/office/powerpoint/2010/main" val="799591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95DC7D-32E8-43BF-93F1-D6D8C68F7893}"/>
              </a:ext>
            </a:extLst>
          </p:cNvPr>
          <p:cNvSpPr>
            <a:spLocks noGrp="1"/>
          </p:cNvSpPr>
          <p:nvPr>
            <p:ph type="title"/>
          </p:nvPr>
        </p:nvSpPr>
        <p:spPr>
          <a:xfrm>
            <a:off x="375556" y="691356"/>
            <a:ext cx="8392886" cy="561975"/>
          </a:xfrm>
        </p:spPr>
        <p:txBody>
          <a:bodyPr/>
          <a:lstStyle/>
          <a:p>
            <a:r>
              <a:rPr kumimoji="0" lang="en-US" sz="24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rPr>
              <a:t>History of Social </a:t>
            </a:r>
            <a:r>
              <a:rPr lang="en-US" sz="2400" dirty="0"/>
              <a:t>F</a:t>
            </a:r>
            <a:r>
              <a:rPr kumimoji="0" lang="en-US" sz="2400" b="0" i="0" u="none" strike="noStrike" kern="1200" cap="none" spc="0" normalizeH="0" baseline="0" noProof="0" dirty="0">
                <a:ln>
                  <a:noFill/>
                </a:ln>
                <a:solidFill>
                  <a:srgbClr val="159A34"/>
                </a:solidFill>
                <a:effectLst/>
                <a:uLnTx/>
                <a:uFillTx/>
                <a:latin typeface="Arial Rounded MT Bold" panose="020F0704030504030204" pitchFamily="34" charset="0"/>
                <a:ea typeface="+mj-ea"/>
                <a:cs typeface="+mj-cs"/>
              </a:rPr>
              <a:t>arming in Germany</a:t>
            </a:r>
            <a:endParaRPr lang="en-DE" dirty="0"/>
          </a:p>
        </p:txBody>
      </p:sp>
      <p:sp>
        <p:nvSpPr>
          <p:cNvPr id="3" name="Inhaltsplatzhalter 2">
            <a:extLst>
              <a:ext uri="{FF2B5EF4-FFF2-40B4-BE49-F238E27FC236}">
                <a16:creationId xmlns:a16="http://schemas.microsoft.com/office/drawing/2014/main" id="{E669BEFE-A014-4095-B448-D87C0A2C27D6}"/>
              </a:ext>
            </a:extLst>
          </p:cNvPr>
          <p:cNvSpPr>
            <a:spLocks noGrp="1"/>
          </p:cNvSpPr>
          <p:nvPr>
            <p:ph idx="1"/>
          </p:nvPr>
        </p:nvSpPr>
        <p:spPr>
          <a:xfrm>
            <a:off x="375556" y="1253331"/>
            <a:ext cx="8392886" cy="4351338"/>
          </a:xfrm>
        </p:spPr>
        <p:txBody>
          <a:bodyPr>
            <a:noAutofit/>
          </a:bodyPr>
          <a:lstStyle/>
          <a:p>
            <a:r>
              <a:rPr lang="en-US" sz="1400" dirty="0"/>
              <a:t>When the federal republic was founded, supervised places for people with disabilities were regulated by law as their lives were unworthy during The Third Reich</a:t>
            </a:r>
          </a:p>
          <a:p>
            <a:pPr marL="342900" lvl="1" indent="0">
              <a:buNone/>
            </a:pPr>
            <a:r>
              <a:rPr lang="en-US" sz="1400" dirty="0">
                <a:solidFill>
                  <a:srgbClr val="76B82A"/>
                </a:solidFill>
                <a:sym typeface="Wingdings" panose="05000000000000000000" pitchFamily="2" charset="2"/>
              </a:rPr>
              <a:t> </a:t>
            </a:r>
            <a:r>
              <a:rPr lang="en-US" sz="1400" dirty="0">
                <a:solidFill>
                  <a:srgbClr val="76B82A"/>
                </a:solidFill>
              </a:rPr>
              <a:t>As a result workshops for disabled people must have a minimum number of 120 supervised  </a:t>
            </a:r>
            <a:br>
              <a:rPr lang="en-US" sz="1400" dirty="0">
                <a:solidFill>
                  <a:srgbClr val="76B82A"/>
                </a:solidFill>
              </a:rPr>
            </a:br>
            <a:r>
              <a:rPr lang="en-US" sz="1400" dirty="0">
                <a:solidFill>
                  <a:srgbClr val="76B82A"/>
                </a:solidFill>
              </a:rPr>
              <a:t>      places in order to ensure a humane treatment of these people</a:t>
            </a:r>
          </a:p>
          <a:p>
            <a:pPr marL="342900" lvl="1" indent="0">
              <a:buNone/>
            </a:pPr>
            <a:r>
              <a:rPr lang="en-US" sz="1400" dirty="0">
                <a:solidFill>
                  <a:srgbClr val="76B82A"/>
                </a:solidFill>
                <a:sym typeface="Wingdings" panose="05000000000000000000" pitchFamily="2" charset="2"/>
              </a:rPr>
              <a:t> </a:t>
            </a:r>
            <a:r>
              <a:rPr lang="en-US" sz="1400" dirty="0">
                <a:solidFill>
                  <a:srgbClr val="76B82A"/>
                </a:solidFill>
              </a:rPr>
              <a:t>This regulation, regardless of its positive features, made the development of Social Farming</a:t>
            </a:r>
            <a:br>
              <a:rPr lang="en-US" sz="1400" dirty="0">
                <a:solidFill>
                  <a:srgbClr val="76B82A"/>
                </a:solidFill>
              </a:rPr>
            </a:br>
            <a:r>
              <a:rPr lang="en-US" sz="1400" dirty="0">
                <a:solidFill>
                  <a:srgbClr val="76B82A"/>
                </a:solidFill>
              </a:rPr>
              <a:t>      in Germany with the involvement of people with disabilities more difficult especially in the</a:t>
            </a:r>
            <a:br>
              <a:rPr lang="en-US" sz="1400" dirty="0">
                <a:solidFill>
                  <a:srgbClr val="76B82A"/>
                </a:solidFill>
              </a:rPr>
            </a:br>
            <a:r>
              <a:rPr lang="en-US" sz="1400" dirty="0">
                <a:solidFill>
                  <a:srgbClr val="76B82A"/>
                </a:solidFill>
              </a:rPr>
              <a:t>      sense of financing and recognition</a:t>
            </a:r>
          </a:p>
          <a:p>
            <a:r>
              <a:rPr lang="en-US" sz="1400" dirty="0"/>
              <a:t>A farm could enter a cooperation with a sheltered workshop, but mostly the workshops are not very interested in submitting skilled clients to so-called external workstations </a:t>
            </a:r>
            <a:r>
              <a:rPr lang="en-US" sz="1400" b="0" i="0" u="none" strike="noStrike" baseline="0" dirty="0">
                <a:latin typeface="Calibri" panose="020F0502020204030204" pitchFamily="34" charset="0"/>
              </a:rPr>
              <a:t>(</a:t>
            </a:r>
            <a:r>
              <a:rPr lang="en-US" sz="1400" dirty="0"/>
              <a:t>VAN ELSEN 2016)</a:t>
            </a:r>
          </a:p>
          <a:p>
            <a:r>
              <a:rPr lang="en-US" sz="1400" dirty="0"/>
              <a:t>With the adoption of the federal participation Act from 2016, people with disability shall now easier be included in the first labor market</a:t>
            </a:r>
          </a:p>
          <a:p>
            <a:r>
              <a:rPr lang="en-US" sz="1400" dirty="0"/>
              <a:t>The budget for work and other service suppliers provides alternatives to the work in a sheltered workshop </a:t>
            </a:r>
            <a:r>
              <a:rPr lang="en-US" sz="1400" b="0" i="0" u="none" strike="noStrike" baseline="0" dirty="0">
                <a:latin typeface="Calibri" panose="020F0502020204030204" pitchFamily="34" charset="0"/>
              </a:rPr>
              <a:t>(FAHNING et al. 2017).</a:t>
            </a:r>
            <a:endParaRPr lang="en-US" sz="1400" dirty="0"/>
          </a:p>
          <a:p>
            <a:r>
              <a:rPr lang="en-US" sz="1400" dirty="0"/>
              <a:t>In addition to the personal budget, which was implemented in 2004 nation-wide, these new rules are strengths of Social Farming (LIMBRUNNER 2010)</a:t>
            </a:r>
          </a:p>
          <a:p>
            <a:r>
              <a:rPr lang="en-US" sz="1400" dirty="0"/>
              <a:t>‘The budget for work’ is for people who are entitled to have a job in a sheltered workshop but are willing to work in another place</a:t>
            </a:r>
          </a:p>
          <a:p>
            <a:r>
              <a:rPr lang="en-US" sz="1400" dirty="0"/>
              <a:t>Companies offering a vacancy may receive up to 75% of the salary as a wage subsidy </a:t>
            </a:r>
            <a:r>
              <a:rPr lang="en-US" sz="1400" b="0" i="0" u="none" strike="noStrike" baseline="0" dirty="0">
                <a:latin typeface="Calibri" panose="020F0502020204030204" pitchFamily="34" charset="0"/>
              </a:rPr>
              <a:t>(LEBENSHILFE)</a:t>
            </a:r>
            <a:endParaRPr lang="en-US" sz="1400" dirty="0"/>
          </a:p>
          <a:p>
            <a:pPr marL="0" lvl="1" indent="0">
              <a:spcBef>
                <a:spcPts val="750"/>
              </a:spcBef>
              <a:buNone/>
            </a:pPr>
            <a:r>
              <a:rPr lang="en-US" sz="1400" dirty="0">
                <a:solidFill>
                  <a:srgbClr val="76B82A"/>
                </a:solidFill>
                <a:sym typeface="Wingdings" panose="05000000000000000000" pitchFamily="2" charset="2"/>
              </a:rPr>
              <a:t>          </a:t>
            </a:r>
            <a:r>
              <a:rPr lang="en-US" sz="1400" dirty="0">
                <a:solidFill>
                  <a:srgbClr val="76B82A"/>
                </a:solidFill>
              </a:rPr>
              <a:t>This legislative change provides opportunities for Social Farming</a:t>
            </a:r>
            <a:endParaRPr lang="en-DE" sz="1400" dirty="0">
              <a:solidFill>
                <a:srgbClr val="76B82A"/>
              </a:solidFill>
            </a:endParaRPr>
          </a:p>
        </p:txBody>
      </p:sp>
    </p:spTree>
    <p:extLst>
      <p:ext uri="{BB962C8B-B14F-4D97-AF65-F5344CB8AC3E}">
        <p14:creationId xmlns:p14="http://schemas.microsoft.com/office/powerpoint/2010/main" val="2940262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A0B2E-EDFF-4295-9CC6-7D9C3B48200C}"/>
              </a:ext>
            </a:extLst>
          </p:cNvPr>
          <p:cNvSpPr>
            <a:spLocks noGrp="1"/>
          </p:cNvSpPr>
          <p:nvPr>
            <p:ph type="title"/>
          </p:nvPr>
        </p:nvSpPr>
        <p:spPr>
          <a:xfrm>
            <a:off x="375556" y="800101"/>
            <a:ext cx="8392886" cy="571500"/>
          </a:xfrm>
        </p:spPr>
        <p:txBody>
          <a:bodyPr anchor="ctr">
            <a:normAutofit/>
          </a:bodyPr>
          <a:lstStyle/>
          <a:p>
            <a:r>
              <a:rPr kumimoji="0" lang="en-US" sz="2400" b="0" i="0" u="none" strike="noStrike" kern="1200" cap="none" spc="0" normalizeH="0" baseline="0" noProof="0" dirty="0">
                <a:ln>
                  <a:noFill/>
                </a:ln>
                <a:effectLst/>
                <a:uLnTx/>
                <a:uFillTx/>
              </a:rPr>
              <a:t>Main target groups of Social Farming in Germany</a:t>
            </a:r>
            <a:endParaRPr lang="en-DE" sz="2400" dirty="0"/>
          </a:p>
        </p:txBody>
      </p:sp>
      <p:sp>
        <p:nvSpPr>
          <p:cNvPr id="3" name="Inhaltsplatzhalter 2">
            <a:extLst>
              <a:ext uri="{FF2B5EF4-FFF2-40B4-BE49-F238E27FC236}">
                <a16:creationId xmlns:a16="http://schemas.microsoft.com/office/drawing/2014/main" id="{0ACA6B21-BA1C-4572-BFA6-D051013C8B9E}"/>
              </a:ext>
            </a:extLst>
          </p:cNvPr>
          <p:cNvSpPr>
            <a:spLocks noGrp="1"/>
          </p:cNvSpPr>
          <p:nvPr>
            <p:ph sz="half" idx="1"/>
          </p:nvPr>
        </p:nvSpPr>
        <p:spPr>
          <a:xfrm>
            <a:off x="375556" y="1472880"/>
            <a:ext cx="4298380" cy="4351338"/>
          </a:xfrm>
        </p:spPr>
        <p:txBody>
          <a:bodyPr>
            <a:normAutofit/>
          </a:bodyPr>
          <a:lstStyle/>
          <a:p>
            <a:r>
              <a:rPr lang="en-US" sz="1800" dirty="0"/>
              <a:t>Type of target group depends on the federal state in which the farm is located as they are involved in projects or part of a regional network</a:t>
            </a:r>
          </a:p>
          <a:p>
            <a:pPr algn="l"/>
            <a:r>
              <a:rPr lang="en-US" sz="1800" b="0" i="0" u="none" strike="noStrike" baseline="0" dirty="0">
                <a:latin typeface="Calibri" panose="020F0502020204030204" pitchFamily="34" charset="0"/>
              </a:rPr>
              <a:t>Target groups are people with disabilities, people with psychic problems, addicts, long-term unemployment people, seniors and asylums.</a:t>
            </a:r>
          </a:p>
          <a:p>
            <a:pPr algn="l"/>
            <a:r>
              <a:rPr lang="en-US" sz="1800" b="0" i="0" u="none" strike="noStrike" baseline="0" dirty="0">
                <a:latin typeface="Calibri" panose="020F0502020204030204" pitchFamily="34" charset="0"/>
              </a:rPr>
              <a:t>Initiatives with unaccompanied minor refugees launched</a:t>
            </a:r>
          </a:p>
          <a:p>
            <a:pPr marL="0" indent="0" algn="l">
              <a:buNone/>
            </a:pPr>
            <a:r>
              <a:rPr lang="en-US" sz="1800" dirty="0">
                <a:latin typeface="Calibri" panose="020F0502020204030204" pitchFamily="34" charset="0"/>
                <a:sym typeface="Wingdings" panose="05000000000000000000" pitchFamily="2" charset="2"/>
              </a:rPr>
              <a:t>   </a:t>
            </a:r>
            <a:r>
              <a:rPr lang="en-US" sz="1800" b="0" i="0" u="none" strike="noStrike" baseline="0" dirty="0">
                <a:latin typeface="Calibri" panose="020F0502020204030204" pitchFamily="34" charset="0"/>
              </a:rPr>
              <a:t> </a:t>
            </a:r>
            <a:r>
              <a:rPr lang="en-US" sz="1800" dirty="0">
                <a:latin typeface="Calibri" panose="020F0502020204030204" pitchFamily="34" charset="0"/>
              </a:rPr>
              <a:t>This r</a:t>
            </a:r>
            <a:r>
              <a:rPr lang="en-US" sz="1800" b="0" i="0" u="none" strike="noStrike" baseline="0" dirty="0">
                <a:latin typeface="Calibri" panose="020F0502020204030204" pitchFamily="34" charset="0"/>
              </a:rPr>
              <a:t>epresents a new branch which is </a:t>
            </a: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        hardly represented in other European</a:t>
            </a:r>
            <a:br>
              <a:rPr lang="en-US" sz="1800" b="0" i="0" u="none" strike="noStrike" baseline="0" dirty="0">
                <a:latin typeface="Calibri" panose="020F0502020204030204" pitchFamily="34" charset="0"/>
              </a:rPr>
            </a:br>
            <a:r>
              <a:rPr lang="en-US" sz="1800" b="0" i="0" u="none" strike="noStrike" baseline="0" dirty="0">
                <a:latin typeface="Calibri" panose="020F0502020204030204" pitchFamily="34" charset="0"/>
              </a:rPr>
              <a:t>        countries</a:t>
            </a:r>
            <a:endParaRPr lang="en-US" sz="2000" dirty="0"/>
          </a:p>
          <a:p>
            <a:pPr marL="0" indent="0">
              <a:buNone/>
            </a:pPr>
            <a:r>
              <a:rPr lang="en-US" sz="1600" b="0" i="0" u="none" strike="noStrike" baseline="0" dirty="0">
                <a:latin typeface="Calibri" panose="020F0502020204030204" pitchFamily="34" charset="0"/>
              </a:rPr>
              <a:t>   (VAN ELSEN &amp; RETKOWSKI 2019)</a:t>
            </a:r>
            <a:endParaRPr lang="en-US" sz="1600" dirty="0"/>
          </a:p>
        </p:txBody>
      </p:sp>
      <p:sp>
        <p:nvSpPr>
          <p:cNvPr id="6" name="Textfeld 5">
            <a:extLst>
              <a:ext uri="{FF2B5EF4-FFF2-40B4-BE49-F238E27FC236}">
                <a16:creationId xmlns:a16="http://schemas.microsoft.com/office/drawing/2014/main" id="{DF96693E-9D8B-4850-8701-1FDF39EE75C6}"/>
              </a:ext>
            </a:extLst>
          </p:cNvPr>
          <p:cNvSpPr txBox="1"/>
          <p:nvPr/>
        </p:nvSpPr>
        <p:spPr>
          <a:xfrm>
            <a:off x="7708900" y="5565457"/>
            <a:ext cx="1219200" cy="246221"/>
          </a:xfrm>
          <a:prstGeom prst="rect">
            <a:avLst/>
          </a:prstGeom>
          <a:noFill/>
        </p:spPr>
        <p:txBody>
          <a:bodyPr wrap="square" rtlCol="0">
            <a:spAutoFit/>
          </a:bodyPr>
          <a:lstStyle/>
          <a:p>
            <a:r>
              <a:rPr lang="en-US" sz="1000" dirty="0"/>
              <a:t>Fig.: Tornier, 2020</a:t>
            </a:r>
            <a:endParaRPr lang="en-DE" sz="1000" dirty="0"/>
          </a:p>
        </p:txBody>
      </p:sp>
      <p:pic>
        <p:nvPicPr>
          <p:cNvPr id="5" name="Grafik 4">
            <a:extLst>
              <a:ext uri="{FF2B5EF4-FFF2-40B4-BE49-F238E27FC236}">
                <a16:creationId xmlns:a16="http://schemas.microsoft.com/office/drawing/2014/main" id="{3B48441D-EC7D-44BA-A201-AE51BAF30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8590" y="1460340"/>
            <a:ext cx="3999510" cy="5484358"/>
          </a:xfrm>
          <a:prstGeom prst="rect">
            <a:avLst/>
          </a:prstGeom>
        </p:spPr>
      </p:pic>
      <p:sp>
        <p:nvSpPr>
          <p:cNvPr id="7" name="Textfeld 6">
            <a:extLst>
              <a:ext uri="{FF2B5EF4-FFF2-40B4-BE49-F238E27FC236}">
                <a16:creationId xmlns:a16="http://schemas.microsoft.com/office/drawing/2014/main" id="{DD6ECB9D-4D31-4C60-8DE5-3057CBF6DEC7}"/>
              </a:ext>
            </a:extLst>
          </p:cNvPr>
          <p:cNvSpPr txBox="1"/>
          <p:nvPr/>
        </p:nvSpPr>
        <p:spPr>
          <a:xfrm>
            <a:off x="5013434" y="6463862"/>
            <a:ext cx="3531476" cy="338554"/>
          </a:xfrm>
          <a:prstGeom prst="rect">
            <a:avLst/>
          </a:prstGeom>
          <a:noFill/>
        </p:spPr>
        <p:txBody>
          <a:bodyPr wrap="square" rtlCol="0">
            <a:spAutoFit/>
          </a:bodyPr>
          <a:lstStyle/>
          <a:p>
            <a:r>
              <a:rPr lang="en-US" sz="800" dirty="0"/>
              <a:t>Fig.: https://bio-thueringen.de/publikationen/leitfaden-unbegleitete-minderjaehrige-fluechtlinge-in-der-sozialen-landwirtschaft/</a:t>
            </a:r>
            <a:endParaRPr lang="en-DE" sz="800" dirty="0"/>
          </a:p>
        </p:txBody>
      </p:sp>
    </p:spTree>
    <p:extLst>
      <p:ext uri="{BB962C8B-B14F-4D97-AF65-F5344CB8AC3E}">
        <p14:creationId xmlns:p14="http://schemas.microsoft.com/office/powerpoint/2010/main" val="4027041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03F4CE-8F0F-4571-888A-0E5DFABC664E}"/>
              </a:ext>
            </a:extLst>
          </p:cNvPr>
          <p:cNvSpPr>
            <a:spLocks noGrp="1"/>
          </p:cNvSpPr>
          <p:nvPr>
            <p:ph type="title"/>
          </p:nvPr>
        </p:nvSpPr>
        <p:spPr>
          <a:xfrm>
            <a:off x="375557" y="819149"/>
            <a:ext cx="8392886" cy="609601"/>
          </a:xfrm>
        </p:spPr>
        <p:txBody>
          <a:bodyPr>
            <a:normAutofit/>
          </a:bodyPr>
          <a:lstStyle/>
          <a:p>
            <a:r>
              <a:rPr lang="en-US" sz="2400" dirty="0"/>
              <a:t>Agents of Social Farming in Germany</a:t>
            </a:r>
            <a:endParaRPr lang="en-DE" sz="2400" dirty="0"/>
          </a:p>
        </p:txBody>
      </p:sp>
      <p:sp>
        <p:nvSpPr>
          <p:cNvPr id="3" name="Inhaltsplatzhalter 2">
            <a:extLst>
              <a:ext uri="{FF2B5EF4-FFF2-40B4-BE49-F238E27FC236}">
                <a16:creationId xmlns:a16="http://schemas.microsoft.com/office/drawing/2014/main" id="{BEEBC120-3F8F-4EC8-BA96-420B18507701}"/>
              </a:ext>
            </a:extLst>
          </p:cNvPr>
          <p:cNvSpPr>
            <a:spLocks noGrp="1"/>
          </p:cNvSpPr>
          <p:nvPr>
            <p:ph idx="1"/>
          </p:nvPr>
        </p:nvSpPr>
        <p:spPr>
          <a:xfrm>
            <a:off x="375557" y="1565950"/>
            <a:ext cx="8392886" cy="4351338"/>
          </a:xfrm>
        </p:spPr>
        <p:txBody>
          <a:bodyPr>
            <a:normAutofit/>
          </a:bodyPr>
          <a:lstStyle/>
          <a:p>
            <a:r>
              <a:rPr lang="en-US" sz="2000" dirty="0">
                <a:latin typeface="Calibri" panose="020F0502020204030204" pitchFamily="34" charset="0"/>
              </a:rPr>
              <a:t>N</a:t>
            </a:r>
            <a:r>
              <a:rPr lang="en-US" sz="2000" b="0" i="0" u="none" strike="noStrike" baseline="0" dirty="0">
                <a:latin typeface="Calibri" panose="020F0502020204030204" pitchFamily="34" charset="0"/>
              </a:rPr>
              <a:t>etwork </a:t>
            </a:r>
            <a:r>
              <a:rPr lang="en-US" sz="2000" b="1" i="0" u="none" strike="noStrike" baseline="0" dirty="0">
                <a:latin typeface="Calibri" panose="020F0502020204030204" pitchFamily="34" charset="0"/>
              </a:rPr>
              <a:t>‘Alma’</a:t>
            </a:r>
            <a:r>
              <a:rPr lang="en-US" sz="2000" i="0" u="none" strike="noStrike" baseline="0" dirty="0">
                <a:latin typeface="Calibri" panose="020F0502020204030204" pitchFamily="34" charset="0"/>
              </a:rPr>
              <a:t>,</a:t>
            </a:r>
            <a:r>
              <a:rPr lang="en-US" sz="2000" b="1" i="0" u="none" strike="noStrike" baseline="0" dirty="0">
                <a:latin typeface="Calibri" panose="020F0502020204030204" pitchFamily="34" charset="0"/>
              </a:rPr>
              <a:t> </a:t>
            </a:r>
            <a:r>
              <a:rPr lang="en-US" sz="2000" b="0" i="0" u="none" strike="noStrike" baseline="0" dirty="0">
                <a:latin typeface="Calibri" panose="020F0502020204030204" pitchFamily="34" charset="0"/>
              </a:rPr>
              <a:t>founded by farmers, family </a:t>
            </a:r>
            <a:br>
              <a:rPr lang="en-US" sz="2000" dirty="0">
                <a:latin typeface="Calibri" panose="020F0502020204030204" pitchFamily="34" charset="0"/>
              </a:rPr>
            </a:br>
            <a:r>
              <a:rPr lang="en-US" sz="2000" b="0" i="0" u="none" strike="noStrike" baseline="0" dirty="0">
                <a:latin typeface="Calibri" panose="020F0502020204030204" pitchFamily="34" charset="0"/>
              </a:rPr>
              <a:t>and friends of people with special needs and </a:t>
            </a:r>
            <a:br>
              <a:rPr lang="en-US" sz="2000" b="0" i="0" u="none" strike="noStrike" baseline="0" dirty="0">
                <a:latin typeface="Calibri" panose="020F0502020204030204" pitchFamily="34" charset="0"/>
              </a:rPr>
            </a:br>
            <a:r>
              <a:rPr lang="en-US" sz="2000" b="0" i="0" u="none" strike="noStrike" baseline="0" dirty="0">
                <a:latin typeface="Calibri" panose="020F0502020204030204" pitchFamily="34" charset="0"/>
              </a:rPr>
              <a:t>caretakers in 2009</a:t>
            </a:r>
            <a:endParaRPr lang="en-DE" sz="2000" b="0" i="0" u="none" strike="noStrike" baseline="0" dirty="0">
              <a:latin typeface="TimesNewRomanPSMT"/>
            </a:endParaRPr>
          </a:p>
          <a:p>
            <a:pPr marL="342900" lvl="1" indent="0">
              <a:buNone/>
            </a:pPr>
            <a:r>
              <a:rPr lang="en-US" sz="2000" dirty="0">
                <a:solidFill>
                  <a:srgbClr val="76B82A"/>
                </a:solidFill>
                <a:latin typeface="Calibri" panose="020F0502020204030204" pitchFamily="34" charset="0"/>
                <a:sym typeface="Wingdings" panose="05000000000000000000" pitchFamily="2" charset="2"/>
              </a:rPr>
              <a:t> </a:t>
            </a:r>
            <a:r>
              <a:rPr lang="en-US" sz="2000" dirty="0">
                <a:solidFill>
                  <a:srgbClr val="76B82A"/>
                </a:solidFill>
                <a:latin typeface="Calibri" panose="020F0502020204030204" pitchFamily="34" charset="0"/>
              </a:rPr>
              <a:t>Objectives: Connecting farms and </a:t>
            </a:r>
            <a:br>
              <a:rPr lang="en-US" sz="2000" dirty="0">
                <a:solidFill>
                  <a:srgbClr val="76B82A"/>
                </a:solidFill>
                <a:latin typeface="Calibri" panose="020F0502020204030204" pitchFamily="34" charset="0"/>
              </a:rPr>
            </a:br>
            <a:r>
              <a:rPr lang="en-US" sz="2000" dirty="0">
                <a:solidFill>
                  <a:srgbClr val="76B82A"/>
                </a:solidFill>
                <a:latin typeface="Calibri" panose="020F0502020204030204" pitchFamily="34" charset="0"/>
              </a:rPr>
              <a:t>      interested people, financing opportunities</a:t>
            </a:r>
          </a:p>
          <a:p>
            <a:r>
              <a:rPr lang="en-US" sz="2000" b="0" i="0" u="none" strike="noStrike" baseline="0" dirty="0">
                <a:latin typeface="Calibri" panose="020F0502020204030204" pitchFamily="34" charset="0"/>
              </a:rPr>
              <a:t>Regional networks are present in Germany, but unevenly distributed, depending on the regional government</a:t>
            </a:r>
          </a:p>
          <a:p>
            <a:r>
              <a:rPr lang="en-US" sz="2000" dirty="0">
                <a:latin typeface="Calibri" panose="020F0502020204030204" pitchFamily="34" charset="0"/>
              </a:rPr>
              <a:t>T</a:t>
            </a:r>
            <a:r>
              <a:rPr lang="en-US" sz="2000" b="0" i="0" u="none" strike="noStrike" baseline="0" dirty="0">
                <a:latin typeface="Calibri" panose="020F0502020204030204" pitchFamily="34" charset="0"/>
              </a:rPr>
              <a:t>he politics especially the chambers of agriculture of other federal states are involved in the topic and try to improve the situation with advisory and financial work </a:t>
            </a:r>
            <a:r>
              <a:rPr lang="en-US" sz="1800" b="0" i="0" u="none" strike="noStrike" baseline="0" dirty="0">
                <a:latin typeface="Calibri" panose="020F0502020204030204" pitchFamily="34" charset="0"/>
              </a:rPr>
              <a:t>(LOFNER-MEIR, </a:t>
            </a:r>
            <a:r>
              <a:rPr lang="en-US" sz="1800" b="0" i="0" u="none" strike="noStrike" baseline="0" dirty="0" err="1">
                <a:latin typeface="Calibri" panose="020F0502020204030204" pitchFamily="34" charset="0"/>
              </a:rPr>
              <a:t>intvw</a:t>
            </a:r>
            <a:r>
              <a:rPr lang="en-US" sz="1800" b="0" i="0" u="none" strike="noStrike" baseline="0" dirty="0">
                <a:latin typeface="Calibri" panose="020F0502020204030204" pitchFamily="34" charset="0"/>
              </a:rPr>
              <a:t>.)</a:t>
            </a:r>
            <a:endParaRPr lang="en-US" sz="2000" b="0" i="0" u="none" strike="noStrike" baseline="0" dirty="0">
              <a:latin typeface="Calibri" panose="020F0502020204030204" pitchFamily="34" charset="0"/>
            </a:endParaRPr>
          </a:p>
          <a:p>
            <a:r>
              <a:rPr lang="en-US" sz="2000" dirty="0">
                <a:latin typeface="Calibri" panose="020F0502020204030204" pitchFamily="34" charset="0"/>
              </a:rPr>
              <a:t>A</a:t>
            </a:r>
            <a:r>
              <a:rPr lang="en-US" sz="2000" b="0" i="0" u="none" strike="noStrike" baseline="0" dirty="0">
                <a:latin typeface="Calibri" panose="020F0502020204030204" pitchFamily="34" charset="0"/>
              </a:rPr>
              <a:t>gencies are engaged in the field on regional level</a:t>
            </a:r>
          </a:p>
          <a:p>
            <a:r>
              <a:rPr lang="en-US" sz="2000" b="0" i="0" u="none" strike="noStrike" baseline="0" dirty="0" err="1">
                <a:latin typeface="Calibri" panose="020F0502020204030204" pitchFamily="34" charset="0"/>
              </a:rPr>
              <a:t>Diaconia</a:t>
            </a:r>
            <a:r>
              <a:rPr lang="en-US" sz="2000" b="0" i="0" u="none" strike="noStrike" baseline="0" dirty="0">
                <a:latin typeface="Calibri" panose="020F0502020204030204" pitchFamily="34" charset="0"/>
              </a:rPr>
              <a:t>, Caritas, churches or other religious orders are playing a national role as stakeholders in Social </a:t>
            </a:r>
            <a:r>
              <a:rPr lang="en-US" sz="2000" dirty="0">
                <a:latin typeface="Calibri" panose="020F0502020204030204" pitchFamily="34" charset="0"/>
              </a:rPr>
              <a:t>F</a:t>
            </a:r>
            <a:r>
              <a:rPr lang="en-US" sz="2000" b="0" i="0" u="none" strike="noStrike" baseline="0" dirty="0">
                <a:latin typeface="Calibri" panose="020F0502020204030204" pitchFamily="34" charset="0"/>
              </a:rPr>
              <a:t>arming </a:t>
            </a:r>
            <a:r>
              <a:rPr lang="en-US" sz="1800" b="0" i="0" u="none" strike="noStrike" baseline="0" dirty="0">
                <a:latin typeface="Calibri" panose="020F0502020204030204" pitchFamily="34" charset="0"/>
              </a:rPr>
              <a:t>(LIMBRUNNER 2010)</a:t>
            </a:r>
            <a:endParaRPr lang="en-DE" sz="2400" dirty="0"/>
          </a:p>
        </p:txBody>
      </p:sp>
      <p:pic>
        <p:nvPicPr>
          <p:cNvPr id="5" name="Grafik 4" descr="Ein Bild, das Text, Geschirr, Schild, Teller enthält.&#10;&#10;Automatisch generierte Beschreibung">
            <a:extLst>
              <a:ext uri="{FF2B5EF4-FFF2-40B4-BE49-F238E27FC236}">
                <a16:creationId xmlns:a16="http://schemas.microsoft.com/office/drawing/2014/main" id="{3D7A07A8-B8E0-4474-B209-46C4E4A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450" y="1428750"/>
            <a:ext cx="2857500" cy="1352550"/>
          </a:xfrm>
          <a:prstGeom prst="rect">
            <a:avLst/>
          </a:prstGeom>
        </p:spPr>
      </p:pic>
    </p:spTree>
    <p:extLst>
      <p:ext uri="{BB962C8B-B14F-4D97-AF65-F5344CB8AC3E}">
        <p14:creationId xmlns:p14="http://schemas.microsoft.com/office/powerpoint/2010/main" val="9300971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2613524-F938-49BE-AA23-AA8DC545DB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879" y="4311902"/>
            <a:ext cx="4272121" cy="1745997"/>
          </a:xfrm>
          <a:prstGeom prst="rect">
            <a:avLst/>
          </a:prstGeom>
        </p:spPr>
      </p:pic>
      <p:sp>
        <p:nvSpPr>
          <p:cNvPr id="2" name="Titel 1">
            <a:extLst>
              <a:ext uri="{FF2B5EF4-FFF2-40B4-BE49-F238E27FC236}">
                <a16:creationId xmlns:a16="http://schemas.microsoft.com/office/drawing/2014/main" id="{4CA4C343-A0A4-4522-A8C2-DE249D5CDC72}"/>
              </a:ext>
            </a:extLst>
          </p:cNvPr>
          <p:cNvSpPr>
            <a:spLocks noGrp="1"/>
          </p:cNvSpPr>
          <p:nvPr>
            <p:ph type="title"/>
          </p:nvPr>
        </p:nvSpPr>
        <p:spPr>
          <a:xfrm>
            <a:off x="299878" y="933918"/>
            <a:ext cx="8392886" cy="647699"/>
          </a:xfrm>
        </p:spPr>
        <p:txBody>
          <a:bodyPr>
            <a:normAutofit/>
          </a:bodyPr>
          <a:lstStyle/>
          <a:p>
            <a:r>
              <a:rPr lang="en-US" sz="2800" dirty="0"/>
              <a:t>Association ´</a:t>
            </a:r>
            <a:r>
              <a:rPr lang="en-US" sz="2800" dirty="0" err="1"/>
              <a:t>DASoL</a:t>
            </a:r>
            <a:r>
              <a:rPr lang="en-US" sz="2800" dirty="0"/>
              <a:t>´</a:t>
            </a:r>
            <a:endParaRPr lang="en-DE" sz="2800" dirty="0"/>
          </a:p>
        </p:txBody>
      </p:sp>
      <p:sp>
        <p:nvSpPr>
          <p:cNvPr id="3" name="Inhaltsplatzhalter 2">
            <a:extLst>
              <a:ext uri="{FF2B5EF4-FFF2-40B4-BE49-F238E27FC236}">
                <a16:creationId xmlns:a16="http://schemas.microsoft.com/office/drawing/2014/main" id="{0D7CF6C1-A11C-4D09-8563-36981CE462DE}"/>
              </a:ext>
            </a:extLst>
          </p:cNvPr>
          <p:cNvSpPr>
            <a:spLocks noGrp="1"/>
          </p:cNvSpPr>
          <p:nvPr>
            <p:ph idx="1"/>
          </p:nvPr>
        </p:nvSpPr>
        <p:spPr>
          <a:xfrm>
            <a:off x="299878" y="1706561"/>
            <a:ext cx="8392886" cy="4351338"/>
          </a:xfrm>
        </p:spPr>
        <p:txBody>
          <a:bodyPr>
            <a:normAutofit/>
          </a:bodyPr>
          <a:lstStyle/>
          <a:p>
            <a:pPr algn="just"/>
            <a:r>
              <a:rPr lang="en-US" dirty="0"/>
              <a:t>The Association </a:t>
            </a:r>
            <a:r>
              <a:rPr lang="en-US" b="1" dirty="0"/>
              <a:t>‘Deutsche </a:t>
            </a:r>
            <a:r>
              <a:rPr lang="en-US" b="1" dirty="0" err="1"/>
              <a:t>Arbeitsgemeinschaft</a:t>
            </a:r>
            <a:r>
              <a:rPr lang="en-US" b="1" dirty="0"/>
              <a:t> </a:t>
            </a:r>
            <a:r>
              <a:rPr lang="en-US" b="1" dirty="0" err="1"/>
              <a:t>Soziale</a:t>
            </a:r>
            <a:r>
              <a:rPr lang="en-US" b="1" dirty="0"/>
              <a:t> </a:t>
            </a:r>
            <a:r>
              <a:rPr lang="en-US" b="1" dirty="0" err="1"/>
              <a:t>Landwirtschaft</a:t>
            </a:r>
            <a:r>
              <a:rPr lang="en-US" b="1" dirty="0"/>
              <a:t>’ (</a:t>
            </a:r>
            <a:r>
              <a:rPr lang="en-US" b="1" dirty="0" err="1"/>
              <a:t>DASoL</a:t>
            </a:r>
            <a:r>
              <a:rPr lang="en-US" b="1" dirty="0"/>
              <a:t>) </a:t>
            </a:r>
            <a:r>
              <a:rPr lang="en-US" dirty="0"/>
              <a:t>was founded in 2009 as a result of the </a:t>
            </a:r>
            <a:r>
              <a:rPr lang="en-US" dirty="0" err="1"/>
              <a:t>SoFar</a:t>
            </a:r>
            <a:r>
              <a:rPr lang="en-US" dirty="0"/>
              <a:t> project </a:t>
            </a:r>
            <a:br>
              <a:rPr lang="en-US" dirty="0"/>
            </a:br>
            <a:r>
              <a:rPr lang="en-US" dirty="0">
                <a:sym typeface="Wingdings" panose="05000000000000000000" pitchFamily="2" charset="2"/>
              </a:rPr>
              <a:t> Important agent of Social Farming in Germany</a:t>
            </a:r>
            <a:endParaRPr lang="en-US" dirty="0"/>
          </a:p>
          <a:p>
            <a:pPr algn="just"/>
            <a:r>
              <a:rPr lang="en-US" u="sng" dirty="0"/>
              <a:t>Objectives:</a:t>
            </a:r>
            <a:r>
              <a:rPr lang="en-US" dirty="0"/>
              <a:t> </a:t>
            </a:r>
          </a:p>
          <a:p>
            <a:pPr lvl="1" algn="just">
              <a:buFont typeface="Wingdings" panose="05000000000000000000" pitchFamily="2" charset="2"/>
              <a:buChar char="à"/>
            </a:pPr>
            <a:r>
              <a:rPr lang="en-US" sz="2000" dirty="0">
                <a:solidFill>
                  <a:srgbClr val="76B82A"/>
                </a:solidFill>
              </a:rPr>
              <a:t> Support and connect Social Farms </a:t>
            </a:r>
          </a:p>
          <a:p>
            <a:pPr lvl="1" algn="just">
              <a:buFont typeface="Wingdings" panose="05000000000000000000" pitchFamily="2" charset="2"/>
              <a:buChar char="à"/>
            </a:pPr>
            <a:r>
              <a:rPr lang="en-US" sz="2000" dirty="0">
                <a:solidFill>
                  <a:srgbClr val="76B82A"/>
                </a:solidFill>
              </a:rPr>
              <a:t> Participate in research</a:t>
            </a:r>
          </a:p>
          <a:p>
            <a:pPr lvl="1" algn="just">
              <a:buFont typeface="Wingdings" panose="05000000000000000000" pitchFamily="2" charset="2"/>
              <a:buChar char="à"/>
            </a:pPr>
            <a:r>
              <a:rPr lang="en-US" sz="2000" dirty="0">
                <a:solidFill>
                  <a:srgbClr val="76B82A"/>
                </a:solidFill>
              </a:rPr>
              <a:t> Offer education opportunities </a:t>
            </a:r>
          </a:p>
          <a:p>
            <a:pPr marL="342900" lvl="1" indent="0" algn="just">
              <a:buNone/>
            </a:pPr>
            <a:r>
              <a:rPr lang="en-US" sz="2000" dirty="0">
                <a:solidFill>
                  <a:srgbClr val="76B82A"/>
                </a:solidFill>
                <a:sym typeface="Wingdings" panose="05000000000000000000" pitchFamily="2" charset="2"/>
              </a:rPr>
              <a:t> </a:t>
            </a:r>
            <a:r>
              <a:rPr lang="en-US" sz="2000" dirty="0">
                <a:solidFill>
                  <a:srgbClr val="76B82A"/>
                </a:solidFill>
              </a:rPr>
              <a:t>Newsletter published </a:t>
            </a:r>
            <a:r>
              <a:rPr lang="en-US" sz="2000" dirty="0">
                <a:solidFill>
                  <a:srgbClr val="76B82A"/>
                </a:solidFill>
                <a:sym typeface="Wingdings" panose="05000000000000000000" pitchFamily="2" charset="2"/>
              </a:rPr>
              <a:t>four times a year</a:t>
            </a:r>
          </a:p>
          <a:p>
            <a:pPr marL="342900" lvl="1" indent="0" algn="just">
              <a:buNone/>
            </a:pPr>
            <a:r>
              <a:rPr lang="en-US" sz="2000" dirty="0">
                <a:solidFill>
                  <a:srgbClr val="76B82A"/>
                </a:solidFill>
                <a:sym typeface="Wingdings" panose="05000000000000000000" pitchFamily="2" charset="2"/>
              </a:rPr>
              <a:t> </a:t>
            </a:r>
            <a:r>
              <a:rPr lang="en-US" sz="2000" dirty="0">
                <a:solidFill>
                  <a:srgbClr val="76B82A"/>
                </a:solidFill>
              </a:rPr>
              <a:t>www. soziale-landwirtschaft.de</a:t>
            </a:r>
          </a:p>
          <a:p>
            <a:pPr marL="342900" lvl="1" indent="0" algn="just">
              <a:buNone/>
            </a:pPr>
            <a:endParaRPr lang="en-US" sz="2000" dirty="0">
              <a:solidFill>
                <a:srgbClr val="76B82A"/>
              </a:solidFill>
              <a:sym typeface="Wingdings" panose="05000000000000000000" pitchFamily="2" charset="2"/>
            </a:endParaRPr>
          </a:p>
          <a:p>
            <a:pPr marL="342900" lvl="1" indent="0" algn="just">
              <a:buNone/>
            </a:pPr>
            <a:r>
              <a:rPr lang="en-US" sz="1800" b="0" i="0" u="none" strike="noStrike" baseline="0" dirty="0">
                <a:solidFill>
                  <a:srgbClr val="76B82A"/>
                </a:solidFill>
                <a:latin typeface="Calibri" panose="020F0502020204030204" pitchFamily="34" charset="0"/>
              </a:rPr>
              <a:t>   </a:t>
            </a:r>
            <a:endParaRPr lang="en-US" sz="2000" dirty="0">
              <a:solidFill>
                <a:srgbClr val="76B82A"/>
              </a:solidFill>
              <a:sym typeface="Wingdings" panose="05000000000000000000" pitchFamily="2" charset="2"/>
            </a:endParaRPr>
          </a:p>
        </p:txBody>
      </p:sp>
    </p:spTree>
    <p:extLst>
      <p:ext uri="{BB962C8B-B14F-4D97-AF65-F5344CB8AC3E}">
        <p14:creationId xmlns:p14="http://schemas.microsoft.com/office/powerpoint/2010/main" val="16030823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E2CCC-9954-48C1-AF22-AACB42438FA2}"/>
              </a:ext>
            </a:extLst>
          </p:cNvPr>
          <p:cNvSpPr>
            <a:spLocks noGrp="1"/>
          </p:cNvSpPr>
          <p:nvPr>
            <p:ph type="title"/>
          </p:nvPr>
        </p:nvSpPr>
        <p:spPr>
          <a:xfrm>
            <a:off x="375556" y="800100"/>
            <a:ext cx="8392886" cy="890589"/>
          </a:xfrm>
        </p:spPr>
        <p:txBody>
          <a:bodyPr anchor="ctr">
            <a:normAutofit/>
          </a:bodyPr>
          <a:lstStyle/>
          <a:p>
            <a:r>
              <a:rPr lang="en-US" dirty="0"/>
              <a:t>Similarities of Social Farming in Europe</a:t>
            </a:r>
            <a:endParaRPr lang="en-DE" dirty="0"/>
          </a:p>
        </p:txBody>
      </p:sp>
      <p:graphicFrame>
        <p:nvGraphicFramePr>
          <p:cNvPr id="5" name="Inhaltsplatzhalter 2">
            <a:extLst>
              <a:ext uri="{FF2B5EF4-FFF2-40B4-BE49-F238E27FC236}">
                <a16:creationId xmlns:a16="http://schemas.microsoft.com/office/drawing/2014/main" id="{88A0BD72-D0B8-4A58-B3B0-A1911CC8DBB6}"/>
              </a:ext>
            </a:extLst>
          </p:cNvPr>
          <p:cNvGraphicFramePr>
            <a:graphicFrameLocks noGrp="1"/>
          </p:cNvGraphicFramePr>
          <p:nvPr>
            <p:ph idx="1"/>
            <p:extLst>
              <p:ext uri="{D42A27DB-BD31-4B8C-83A1-F6EECF244321}">
                <p14:modId xmlns:p14="http://schemas.microsoft.com/office/powerpoint/2010/main" val="1328465729"/>
              </p:ext>
            </p:extLst>
          </p:nvPr>
        </p:nvGraphicFramePr>
        <p:xfrm>
          <a:off x="-357809" y="1166191"/>
          <a:ext cx="9126251" cy="5008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591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7EE5E2-B91D-4C2C-ACD9-F04F3836B937}"/>
              </a:ext>
            </a:extLst>
          </p:cNvPr>
          <p:cNvSpPr>
            <a:spLocks noGrp="1"/>
          </p:cNvSpPr>
          <p:nvPr>
            <p:ph type="title"/>
          </p:nvPr>
        </p:nvSpPr>
        <p:spPr>
          <a:xfrm>
            <a:off x="375556" y="713835"/>
            <a:ext cx="8392886" cy="622301"/>
          </a:xfrm>
        </p:spPr>
        <p:txBody>
          <a:bodyPr>
            <a:normAutofit/>
          </a:bodyPr>
          <a:lstStyle/>
          <a:p>
            <a:r>
              <a:rPr lang="en-US" sz="2400" dirty="0"/>
              <a:t>Educational offers </a:t>
            </a:r>
            <a:endParaRPr lang="en-DE" sz="2400" dirty="0"/>
          </a:p>
        </p:txBody>
      </p:sp>
      <p:sp>
        <p:nvSpPr>
          <p:cNvPr id="3" name="Inhaltsplatzhalter 2">
            <a:extLst>
              <a:ext uri="{FF2B5EF4-FFF2-40B4-BE49-F238E27FC236}">
                <a16:creationId xmlns:a16="http://schemas.microsoft.com/office/drawing/2014/main" id="{3A427AC1-D2BA-4413-8898-3E3AEF2BA003}"/>
              </a:ext>
            </a:extLst>
          </p:cNvPr>
          <p:cNvSpPr>
            <a:spLocks noGrp="1"/>
          </p:cNvSpPr>
          <p:nvPr>
            <p:ph idx="1"/>
          </p:nvPr>
        </p:nvSpPr>
        <p:spPr>
          <a:xfrm>
            <a:off x="375556" y="1336136"/>
            <a:ext cx="8279713" cy="4351338"/>
          </a:xfrm>
        </p:spPr>
        <p:txBody>
          <a:bodyPr/>
          <a:lstStyle/>
          <a:p>
            <a:r>
              <a:rPr lang="en-US" sz="1800" dirty="0"/>
              <a:t>University of Kassel, Faculty of Agricultural Sciences, </a:t>
            </a:r>
            <a:r>
              <a:rPr lang="en-US" sz="1800" dirty="0" err="1"/>
              <a:t>Witzenhausen</a:t>
            </a:r>
            <a:endParaRPr lang="en-US" sz="1800" dirty="0"/>
          </a:p>
          <a:p>
            <a:r>
              <a:rPr lang="en-US" sz="1800" dirty="0">
                <a:effectLst/>
              </a:rPr>
              <a:t>University of Applied Sciences for Sustainable Development, Eberswalde</a:t>
            </a:r>
          </a:p>
          <a:p>
            <a:r>
              <a:rPr lang="en-US" sz="1800" dirty="0"/>
              <a:t>Other privately offered training possibilities</a:t>
            </a:r>
            <a:endParaRPr lang="en-US" sz="1800" dirty="0">
              <a:effectLst/>
            </a:endParaRPr>
          </a:p>
          <a:p>
            <a:endParaRPr lang="en-US" dirty="0"/>
          </a:p>
          <a:p>
            <a:endParaRPr lang="en-DE" dirty="0"/>
          </a:p>
        </p:txBody>
      </p:sp>
      <p:pic>
        <p:nvPicPr>
          <p:cNvPr id="5" name="Grafik 4" descr="Ein Bild, das Baum, Gras, draußen, Haus enthält.&#10;&#10;Automatisch generierte Beschreibung">
            <a:extLst>
              <a:ext uri="{FF2B5EF4-FFF2-40B4-BE49-F238E27FC236}">
                <a16:creationId xmlns:a16="http://schemas.microsoft.com/office/drawing/2014/main" id="{08647E07-82DA-44CE-9B60-ADC73E333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2574" y="4556351"/>
            <a:ext cx="5121426" cy="2883686"/>
          </a:xfrm>
          <a:prstGeom prst="rect">
            <a:avLst/>
          </a:prstGeom>
        </p:spPr>
      </p:pic>
      <p:sp>
        <p:nvSpPr>
          <p:cNvPr id="6" name="Textfeld 5">
            <a:extLst>
              <a:ext uri="{FF2B5EF4-FFF2-40B4-BE49-F238E27FC236}">
                <a16:creationId xmlns:a16="http://schemas.microsoft.com/office/drawing/2014/main" id="{0E582BDB-172D-4813-BDBD-E2B01CFED459}"/>
              </a:ext>
            </a:extLst>
          </p:cNvPr>
          <p:cNvSpPr txBox="1"/>
          <p:nvPr/>
        </p:nvSpPr>
        <p:spPr>
          <a:xfrm>
            <a:off x="5029200" y="7104993"/>
            <a:ext cx="4114800" cy="215444"/>
          </a:xfrm>
          <a:prstGeom prst="rect">
            <a:avLst/>
          </a:prstGeom>
          <a:noFill/>
        </p:spPr>
        <p:txBody>
          <a:bodyPr wrap="square" rtlCol="0">
            <a:spAutoFit/>
          </a:bodyPr>
          <a:lstStyle/>
          <a:p>
            <a:r>
              <a:rPr lang="en-US" sz="800" dirty="0">
                <a:solidFill>
                  <a:schemeClr val="bg1">
                    <a:lumMod val="95000"/>
                  </a:schemeClr>
                </a:solidFill>
              </a:rPr>
              <a:t>https://www.uni-kassel.de/uni/universitaet/kontakt-und-standorte/standort-witzenhausen/</a:t>
            </a:r>
            <a:endParaRPr lang="en-DE" sz="800" dirty="0">
              <a:solidFill>
                <a:schemeClr val="bg1">
                  <a:lumMod val="95000"/>
                </a:schemeClr>
              </a:solidFill>
            </a:endParaRPr>
          </a:p>
        </p:txBody>
      </p:sp>
      <p:pic>
        <p:nvPicPr>
          <p:cNvPr id="7" name="Grafik 6">
            <a:extLst>
              <a:ext uri="{FF2B5EF4-FFF2-40B4-BE49-F238E27FC236}">
                <a16:creationId xmlns:a16="http://schemas.microsoft.com/office/drawing/2014/main" id="{B00A18E1-9AEB-4771-8AFB-C06E4B968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83" y="3026105"/>
            <a:ext cx="4555937" cy="687387"/>
          </a:xfrm>
          <a:prstGeom prst="rect">
            <a:avLst/>
          </a:prstGeom>
        </p:spPr>
      </p:pic>
      <p:pic>
        <p:nvPicPr>
          <p:cNvPr id="9" name="Grafik 8">
            <a:extLst>
              <a:ext uri="{FF2B5EF4-FFF2-40B4-BE49-F238E27FC236}">
                <a16:creationId xmlns:a16="http://schemas.microsoft.com/office/drawing/2014/main" id="{C404089C-54A5-481F-BC59-1279C50AF0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4459" y="2089881"/>
            <a:ext cx="3754697" cy="1171739"/>
          </a:xfrm>
          <a:prstGeom prst="rect">
            <a:avLst/>
          </a:prstGeom>
        </p:spPr>
      </p:pic>
      <p:pic>
        <p:nvPicPr>
          <p:cNvPr id="11" name="Grafik 10">
            <a:extLst>
              <a:ext uri="{FF2B5EF4-FFF2-40B4-BE49-F238E27FC236}">
                <a16:creationId xmlns:a16="http://schemas.microsoft.com/office/drawing/2014/main" id="{374EDC8E-3DC1-4850-B8A3-971471BB10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669" y="4181381"/>
            <a:ext cx="3900905" cy="1520995"/>
          </a:xfrm>
          <a:prstGeom prst="rect">
            <a:avLst/>
          </a:prstGeom>
        </p:spPr>
      </p:pic>
      <p:pic>
        <p:nvPicPr>
          <p:cNvPr id="13" name="Grafik 12">
            <a:extLst>
              <a:ext uri="{FF2B5EF4-FFF2-40B4-BE49-F238E27FC236}">
                <a16:creationId xmlns:a16="http://schemas.microsoft.com/office/drawing/2014/main" id="{E0F25E3C-610B-4ECF-91B4-3D6DD24D77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8818" y="3638979"/>
            <a:ext cx="3015953" cy="606222"/>
          </a:xfrm>
          <a:prstGeom prst="rect">
            <a:avLst/>
          </a:prstGeom>
        </p:spPr>
      </p:pic>
    </p:spTree>
    <p:extLst>
      <p:ext uri="{BB962C8B-B14F-4D97-AF65-F5344CB8AC3E}">
        <p14:creationId xmlns:p14="http://schemas.microsoft.com/office/powerpoint/2010/main" val="27321178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6D91E-77F1-49BC-9D2C-72AA5BA7AD46}"/>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44C09E4C-CE69-4156-B613-981501165965}"/>
              </a:ext>
            </a:extLst>
          </p:cNvPr>
          <p:cNvSpPr>
            <a:spLocks noGrp="1"/>
          </p:cNvSpPr>
          <p:nvPr>
            <p:ph idx="1"/>
          </p:nvPr>
        </p:nvSpPr>
        <p:spPr>
          <a:xfrm>
            <a:off x="375556" y="1823125"/>
            <a:ext cx="8392886" cy="3962820"/>
          </a:xfrm>
        </p:spPr>
        <p:txBody>
          <a:bodyPr>
            <a:normAutofit fontScale="92500" lnSpcReduction="20000"/>
          </a:bodyPr>
          <a:lstStyle/>
          <a:p>
            <a:r>
              <a:rPr lang="en-US" b="1" dirty="0"/>
              <a:t>Deutsche </a:t>
            </a:r>
            <a:r>
              <a:rPr lang="en-US" b="1" dirty="0" err="1"/>
              <a:t>Arbeitsgemeinschaft</a:t>
            </a:r>
            <a:r>
              <a:rPr lang="en-US" b="1" dirty="0"/>
              <a:t> </a:t>
            </a:r>
            <a:r>
              <a:rPr lang="en-US" b="1" dirty="0" err="1"/>
              <a:t>Soziale</a:t>
            </a:r>
            <a:r>
              <a:rPr lang="en-US" b="1" dirty="0"/>
              <a:t> </a:t>
            </a:r>
            <a:r>
              <a:rPr lang="en-US" b="1" dirty="0" err="1"/>
              <a:t>Landwirtschaft</a:t>
            </a:r>
            <a:r>
              <a:rPr lang="en-US" b="1" dirty="0"/>
              <a:t> (</a:t>
            </a:r>
            <a:r>
              <a:rPr lang="en-US" b="1" dirty="0" err="1"/>
              <a:t>DASoL</a:t>
            </a:r>
            <a:r>
              <a:rPr lang="en-US" b="1" dirty="0"/>
              <a:t>):</a:t>
            </a:r>
            <a:br>
              <a:rPr lang="en-US" b="1" dirty="0"/>
            </a:br>
            <a:r>
              <a:rPr lang="en-US" dirty="0">
                <a:solidFill>
                  <a:schemeClr val="accent6"/>
                </a:solidFill>
                <a:hlinkClick r:id="rId2">
                  <a:extLst>
                    <a:ext uri="{A12FA001-AC4F-418D-AE19-62706E023703}">
                      <ahyp:hlinkClr xmlns:ahyp="http://schemas.microsoft.com/office/drawing/2018/hyperlinkcolor" val="tx"/>
                    </a:ext>
                  </a:extLst>
                </a:hlinkClick>
              </a:rPr>
              <a:t>www.soziale-landwirtschaft.de/</a:t>
            </a:r>
            <a:endParaRPr lang="en-US" dirty="0">
              <a:solidFill>
                <a:schemeClr val="accent6"/>
              </a:solidFill>
            </a:endParaRPr>
          </a:p>
          <a:p>
            <a:r>
              <a:rPr lang="en-US" b="1" dirty="0" err="1"/>
              <a:t>Bundesarbeitsgemeinschaft</a:t>
            </a:r>
            <a:r>
              <a:rPr lang="en-US" b="1" dirty="0"/>
              <a:t> </a:t>
            </a:r>
            <a:r>
              <a:rPr lang="en-US" b="1" dirty="0" err="1"/>
              <a:t>Lernort</a:t>
            </a:r>
            <a:r>
              <a:rPr lang="en-US" b="1" dirty="0"/>
              <a:t> </a:t>
            </a:r>
            <a:r>
              <a:rPr lang="en-US" b="1" dirty="0" err="1"/>
              <a:t>Bauernhof</a:t>
            </a:r>
            <a:r>
              <a:rPr lang="en-US" b="1" dirty="0"/>
              <a:t>:</a:t>
            </a:r>
            <a:br>
              <a:rPr lang="en-US" b="1" dirty="0"/>
            </a:br>
            <a:r>
              <a:rPr lang="en-US" dirty="0">
                <a:solidFill>
                  <a:schemeClr val="accent6"/>
                </a:solidFill>
                <a:hlinkClick r:id="rId3">
                  <a:extLst>
                    <a:ext uri="{A12FA001-AC4F-418D-AE19-62706E023703}">
                      <ahyp:hlinkClr xmlns:ahyp="http://schemas.microsoft.com/office/drawing/2018/hyperlinkcolor" val="tx"/>
                    </a:ext>
                  </a:extLst>
                </a:hlinkClick>
              </a:rPr>
              <a:t>https://baglob.de/</a:t>
            </a:r>
            <a:endParaRPr lang="en-US" dirty="0">
              <a:solidFill>
                <a:schemeClr val="accent6"/>
              </a:solidFill>
            </a:endParaRPr>
          </a:p>
          <a:p>
            <a:r>
              <a:rPr lang="en-US" b="1" dirty="0" err="1"/>
              <a:t>Netzwerk</a:t>
            </a:r>
            <a:r>
              <a:rPr lang="en-US" b="1" dirty="0"/>
              <a:t> Alma:</a:t>
            </a:r>
            <a:br>
              <a:rPr lang="en-US" dirty="0">
                <a:solidFill>
                  <a:schemeClr val="accent6"/>
                </a:solidFill>
              </a:rPr>
            </a:br>
            <a:r>
              <a:rPr lang="en-US" dirty="0">
                <a:hlinkClick r:id="rId4">
                  <a:extLst>
                    <a:ext uri="{A12FA001-AC4F-418D-AE19-62706E023703}">
                      <ahyp:hlinkClr xmlns:ahyp="http://schemas.microsoft.com/office/drawing/2018/hyperlinkcolor" val="tx"/>
                    </a:ext>
                  </a:extLst>
                </a:hlinkClick>
              </a:rPr>
              <a:t>http://www.netzwerk-alma.de/</a:t>
            </a:r>
            <a:endParaRPr lang="en-US" dirty="0"/>
          </a:p>
          <a:p>
            <a:r>
              <a:rPr lang="en-US" b="1" dirty="0" err="1"/>
              <a:t>Thüringer</a:t>
            </a:r>
            <a:r>
              <a:rPr lang="en-US" b="1" dirty="0"/>
              <a:t> </a:t>
            </a:r>
            <a:r>
              <a:rPr lang="en-US" b="1" dirty="0" err="1"/>
              <a:t>Ökoherz</a:t>
            </a:r>
            <a:r>
              <a:rPr lang="en-US" b="1" dirty="0"/>
              <a:t>:</a:t>
            </a:r>
            <a:br>
              <a:rPr lang="en-US" b="1" dirty="0">
                <a:solidFill>
                  <a:schemeClr val="accent6"/>
                </a:solidFill>
              </a:rPr>
            </a:br>
            <a:r>
              <a:rPr lang="en-US" dirty="0">
                <a:hlinkClick r:id="rId5">
                  <a:extLst>
                    <a:ext uri="{A12FA001-AC4F-418D-AE19-62706E023703}">
                      <ahyp:hlinkClr xmlns:ahyp="http://schemas.microsoft.com/office/drawing/2018/hyperlinkcolor" val="tx"/>
                    </a:ext>
                  </a:extLst>
                </a:hlinkClick>
              </a:rPr>
              <a:t>https://bio-thueringen.de/</a:t>
            </a:r>
            <a:endParaRPr lang="en-US" dirty="0"/>
          </a:p>
          <a:p>
            <a:r>
              <a:rPr lang="en-US" b="1" dirty="0">
                <a:effectLst/>
              </a:rPr>
              <a:t>University of Applied Sciences for Sustainable Development Eberswalde</a:t>
            </a:r>
            <a:br>
              <a:rPr lang="en-US" dirty="0"/>
            </a:br>
            <a:r>
              <a:rPr lang="en-US" dirty="0">
                <a:hlinkClick r:id="rId6">
                  <a:extLst>
                    <a:ext uri="{A12FA001-AC4F-418D-AE19-62706E023703}">
                      <ahyp:hlinkClr xmlns:ahyp="http://schemas.microsoft.com/office/drawing/2018/hyperlinkcolor" val="tx"/>
                    </a:ext>
                  </a:extLst>
                </a:hlinkClick>
              </a:rPr>
              <a:t>www.hnee.de</a:t>
            </a:r>
            <a:r>
              <a:rPr lang="en-US" dirty="0"/>
              <a:t> </a:t>
            </a:r>
          </a:p>
          <a:p>
            <a:r>
              <a:rPr lang="en-US" b="1" dirty="0"/>
              <a:t>University of Kassel, Faculty of Agricultural Sciences:</a:t>
            </a:r>
            <a:br>
              <a:rPr lang="en-US" dirty="0"/>
            </a:br>
            <a:r>
              <a:rPr lang="en-US" dirty="0">
                <a:hlinkClick r:id="rId7">
                  <a:extLst>
                    <a:ext uri="{A12FA001-AC4F-418D-AE19-62706E023703}">
                      <ahyp:hlinkClr xmlns:ahyp="http://schemas.microsoft.com/office/drawing/2018/hyperlinkcolor" val="tx"/>
                    </a:ext>
                  </a:extLst>
                </a:hlinkClick>
              </a:rPr>
              <a:t>https://www.uni-kassel.de/uni/universitaet/kontakt-und-standorte/standort-witzenhausen/</a:t>
            </a:r>
            <a:endParaRPr lang="en-US" dirty="0"/>
          </a:p>
          <a:p>
            <a:r>
              <a:rPr lang="en-US" b="1" dirty="0"/>
              <a:t>Institute for social learning with animals:</a:t>
            </a:r>
            <a:br>
              <a:rPr lang="en-US" dirty="0"/>
            </a:br>
            <a:r>
              <a:rPr lang="en-US" dirty="0">
                <a:hlinkClick r:id="rId8">
                  <a:extLst>
                    <a:ext uri="{A12FA001-AC4F-418D-AE19-62706E023703}">
                      <ahyp:hlinkClr xmlns:ahyp="http://schemas.microsoft.com/office/drawing/2018/hyperlinkcolor" val="tx"/>
                    </a:ext>
                  </a:extLst>
                </a:hlinkClick>
              </a:rPr>
              <a:t>https://lernen-mit-tieren.de</a:t>
            </a:r>
            <a:endParaRPr lang="en-US" dirty="0"/>
          </a:p>
          <a:p>
            <a:endParaRPr lang="en-US" dirty="0"/>
          </a:p>
          <a:p>
            <a:endParaRPr lang="en-US" dirty="0"/>
          </a:p>
          <a:p>
            <a:endParaRPr lang="en-US" dirty="0">
              <a:solidFill>
                <a:schemeClr val="accent6"/>
              </a:solidFill>
            </a:endParaRPr>
          </a:p>
          <a:p>
            <a:endParaRPr lang="en-US" b="1" dirty="0"/>
          </a:p>
          <a:p>
            <a:pPr marL="0" indent="0">
              <a:buNone/>
            </a:pPr>
            <a:endParaRPr lang="en-DE" dirty="0"/>
          </a:p>
        </p:txBody>
      </p:sp>
    </p:spTree>
    <p:extLst>
      <p:ext uri="{BB962C8B-B14F-4D97-AF65-F5344CB8AC3E}">
        <p14:creationId xmlns:p14="http://schemas.microsoft.com/office/powerpoint/2010/main" val="2600658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117DE-F0B0-4370-A08D-505F700E11A0}"/>
              </a:ext>
            </a:extLst>
          </p:cNvPr>
          <p:cNvSpPr>
            <a:spLocks noGrp="1"/>
          </p:cNvSpPr>
          <p:nvPr>
            <p:ph type="title"/>
          </p:nvPr>
        </p:nvSpPr>
        <p:spPr/>
        <p:txBody>
          <a:bodyPr/>
          <a:lstStyle/>
          <a:p>
            <a:r>
              <a:rPr lang="en-US" dirty="0"/>
              <a:t>2. Czech republic</a:t>
            </a:r>
            <a:endParaRPr lang="en-DE" dirty="0"/>
          </a:p>
        </p:txBody>
      </p:sp>
      <p:sp>
        <p:nvSpPr>
          <p:cNvPr id="3" name="Inhaltsplatzhalter 2">
            <a:extLst>
              <a:ext uri="{FF2B5EF4-FFF2-40B4-BE49-F238E27FC236}">
                <a16:creationId xmlns:a16="http://schemas.microsoft.com/office/drawing/2014/main" id="{52938E1E-844C-4CAF-8592-C314106E1006}"/>
              </a:ext>
            </a:extLst>
          </p:cNvPr>
          <p:cNvSpPr>
            <a:spLocks noGrp="1"/>
          </p:cNvSpPr>
          <p:nvPr>
            <p:ph idx="1"/>
          </p:nvPr>
        </p:nvSpPr>
        <p:spPr>
          <a:xfrm>
            <a:off x="375556" y="1823125"/>
            <a:ext cx="3101407" cy="4351338"/>
          </a:xfrm>
        </p:spPr>
        <p:txBody>
          <a:bodyPr>
            <a:normAutofit/>
          </a:bodyPr>
          <a:lstStyle/>
          <a:p>
            <a:r>
              <a:rPr lang="en-US" dirty="0"/>
              <a:t>Small, landlocked country </a:t>
            </a:r>
          </a:p>
          <a:p>
            <a:r>
              <a:rPr lang="en-US" dirty="0"/>
              <a:t>Located in the center of Europe </a:t>
            </a:r>
          </a:p>
          <a:p>
            <a:r>
              <a:rPr lang="en-US" dirty="0"/>
              <a:t>Hilly landscape</a:t>
            </a:r>
          </a:p>
          <a:p>
            <a:r>
              <a:rPr lang="en-US" dirty="0"/>
              <a:t>Joined the EU in 2004</a:t>
            </a:r>
          </a:p>
          <a:p>
            <a:endParaRPr lang="en-US" dirty="0"/>
          </a:p>
          <a:p>
            <a:endParaRPr lang="en-US" dirty="0"/>
          </a:p>
          <a:p>
            <a:endParaRPr lang="en-DE" dirty="0"/>
          </a:p>
        </p:txBody>
      </p:sp>
      <p:pic>
        <p:nvPicPr>
          <p:cNvPr id="5" name="Grafik 4" descr="Ein Bild, das Gras, draußen, Himmel, Feld enthält.&#10;&#10;Automatisch generierte Beschreibung">
            <a:extLst>
              <a:ext uri="{FF2B5EF4-FFF2-40B4-BE49-F238E27FC236}">
                <a16:creationId xmlns:a16="http://schemas.microsoft.com/office/drawing/2014/main" id="{776D9005-D898-4FFC-A836-2B7C27461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6963" y="1690689"/>
            <a:ext cx="5505454" cy="3215099"/>
          </a:xfrm>
          <a:prstGeom prst="rect">
            <a:avLst/>
          </a:prstGeom>
        </p:spPr>
      </p:pic>
      <p:sp>
        <p:nvSpPr>
          <p:cNvPr id="4" name="Textfeld 3">
            <a:extLst>
              <a:ext uri="{FF2B5EF4-FFF2-40B4-BE49-F238E27FC236}">
                <a16:creationId xmlns:a16="http://schemas.microsoft.com/office/drawing/2014/main" id="{4F35E6D5-C3BE-4965-B8BE-9965AAFC27D7}"/>
              </a:ext>
            </a:extLst>
          </p:cNvPr>
          <p:cNvSpPr txBox="1"/>
          <p:nvPr/>
        </p:nvSpPr>
        <p:spPr>
          <a:xfrm>
            <a:off x="3476963" y="4699000"/>
            <a:ext cx="5505454" cy="246221"/>
          </a:xfrm>
          <a:prstGeom prst="rect">
            <a:avLst/>
          </a:prstGeom>
          <a:noFill/>
        </p:spPr>
        <p:txBody>
          <a:bodyPr wrap="square" rtlCol="0">
            <a:spAutoFit/>
          </a:bodyPr>
          <a:lstStyle/>
          <a:p>
            <a:r>
              <a:rPr lang="en-US" sz="1000" dirty="0"/>
              <a:t>Czech republic: </a:t>
            </a:r>
            <a:r>
              <a:rPr lang="en-US" sz="1000" dirty="0">
                <a:hlinkClick r:id="rId3">
                  <a:extLst>
                    <a:ext uri="{A12FA001-AC4F-418D-AE19-62706E023703}">
                      <ahyp:hlinkClr xmlns:ahyp="http://schemas.microsoft.com/office/drawing/2018/hyperlinkcolor" val="tx"/>
                    </a:ext>
                  </a:extLst>
                </a:hlinkClick>
              </a:rPr>
              <a:t>https://i.pinimg.com/originals/06/38/53/06385377d4b9dd95286cc7b5a0673504.jpg</a:t>
            </a:r>
            <a:endParaRPr lang="en-US" sz="1000" dirty="0"/>
          </a:p>
        </p:txBody>
      </p:sp>
    </p:spTree>
    <p:extLst>
      <p:ext uri="{BB962C8B-B14F-4D97-AF65-F5344CB8AC3E}">
        <p14:creationId xmlns:p14="http://schemas.microsoft.com/office/powerpoint/2010/main" val="3275681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0"/>
            <a:ext cx="8392886" cy="600075"/>
          </a:xfrm>
        </p:spPr>
        <p:txBody>
          <a:bodyPr>
            <a:normAutofit/>
          </a:bodyPr>
          <a:lstStyle/>
          <a:p>
            <a:r>
              <a:rPr lang="en-US" sz="2400" dirty="0"/>
              <a:t>Czech Republic</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3998054082"/>
              </p:ext>
            </p:extLst>
          </p:nvPr>
        </p:nvGraphicFramePr>
        <p:xfrm>
          <a:off x="375557" y="1400175"/>
          <a:ext cx="8391524" cy="4238624"/>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555018">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Existing of umbrella organization</a:t>
                      </a:r>
                    </a:p>
                    <a:p>
                      <a:r>
                        <a:rPr lang="en-US" sz="1350" b="0" i="0" u="none" strike="noStrike" kern="1200" baseline="0" dirty="0">
                          <a:solidFill>
                            <a:schemeClr val="lt1"/>
                          </a:solidFill>
                          <a:latin typeface="+mn-lt"/>
                          <a:ea typeface="+mn-ea"/>
                          <a:cs typeface="+mn-cs"/>
                        </a:rPr>
                        <a:t>• Map of Social Farms</a:t>
                      </a:r>
                    </a:p>
                    <a:p>
                      <a:r>
                        <a:rPr lang="en-US" sz="1350" b="0" i="0" u="none" strike="noStrike" kern="1200" baseline="0" dirty="0">
                          <a:solidFill>
                            <a:schemeClr val="lt1"/>
                          </a:solidFill>
                          <a:latin typeface="+mn-lt"/>
                          <a:ea typeface="+mn-ea"/>
                          <a:cs typeface="+mn-cs"/>
                        </a:rPr>
                        <a:t>• Handbook for starting Social Farming</a:t>
                      </a:r>
                    </a:p>
                    <a:p>
                      <a:r>
                        <a:rPr lang="en-US" sz="1350" b="0" i="0" u="none" strike="noStrike" kern="1200" baseline="0" dirty="0">
                          <a:solidFill>
                            <a:schemeClr val="lt1"/>
                          </a:solidFill>
                          <a:latin typeface="+mn-lt"/>
                          <a:ea typeface="+mn-ea"/>
                          <a:cs typeface="+mn-cs"/>
                        </a:rPr>
                        <a:t>• Supportive politicians</a:t>
                      </a:r>
                    </a:p>
                    <a:p>
                      <a:r>
                        <a:rPr lang="en-US" sz="1350" b="0" i="0" u="none" strike="noStrike" kern="1200" baseline="0" dirty="0">
                          <a:solidFill>
                            <a:schemeClr val="lt1"/>
                          </a:solidFill>
                          <a:latin typeface="+mn-lt"/>
                          <a:ea typeface="+mn-ea"/>
                          <a:cs typeface="+mn-cs"/>
                        </a:rPr>
                        <a:t>• Working committee of Social Farming</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in ministry of agriculture</a:t>
                      </a:r>
                    </a:p>
                    <a:p>
                      <a:r>
                        <a:rPr lang="en-US" sz="1350" b="0" i="0" u="none" strike="noStrike" kern="1200" baseline="0" dirty="0">
                          <a:solidFill>
                            <a:schemeClr val="lt1"/>
                          </a:solidFill>
                          <a:latin typeface="+mn-lt"/>
                          <a:ea typeface="+mn-ea"/>
                          <a:cs typeface="+mn-cs"/>
                        </a:rPr>
                        <a:t>• Courses on Social Farming at different</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universities/colleges</a:t>
                      </a: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Still in the beginning</a:t>
                      </a:r>
                    </a:p>
                    <a:p>
                      <a:r>
                        <a:rPr lang="en-US" sz="1350" b="0" i="0" u="none" strike="noStrike" kern="1200" baseline="0" dirty="0">
                          <a:solidFill>
                            <a:schemeClr val="lt1"/>
                          </a:solidFill>
                          <a:latin typeface="+mn-lt"/>
                          <a:ea typeface="+mn-ea"/>
                          <a:cs typeface="+mn-cs"/>
                        </a:rPr>
                        <a:t>• People are skeptical towards Social Farming</a:t>
                      </a:r>
                    </a:p>
                    <a:p>
                      <a:r>
                        <a:rPr lang="en-US" sz="1350" b="0" i="0" u="none" strike="noStrike" kern="1200" baseline="0" dirty="0">
                          <a:solidFill>
                            <a:schemeClr val="lt1"/>
                          </a:solidFill>
                          <a:latin typeface="+mn-lt"/>
                          <a:ea typeface="+mn-ea"/>
                          <a:cs typeface="+mn-cs"/>
                        </a:rPr>
                        <a:t>• No existing quality assurance</a:t>
                      </a:r>
                    </a:p>
                    <a:p>
                      <a:r>
                        <a:rPr lang="en-US" sz="1350" b="0" i="0" u="none" strike="noStrike" kern="1200" baseline="0" dirty="0">
                          <a:solidFill>
                            <a:schemeClr val="lt1"/>
                          </a:solidFill>
                          <a:latin typeface="+mn-lt"/>
                          <a:ea typeface="+mn-ea"/>
                          <a:cs typeface="+mn-cs"/>
                        </a:rPr>
                        <a:t>• Established mainly by private people</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EU Funds</a:t>
                      </a:r>
                    </a:p>
                    <a:p>
                      <a:r>
                        <a:rPr lang="en-US" sz="1350" b="0" i="0" u="none" strike="noStrike" kern="1200" baseline="0" dirty="0">
                          <a:solidFill>
                            <a:schemeClr val="dk1"/>
                          </a:solidFill>
                          <a:latin typeface="+mn-lt"/>
                          <a:ea typeface="+mn-ea"/>
                          <a:cs typeface="+mn-cs"/>
                        </a:rPr>
                        <a:t>• Connected with non- profit organizations</a:t>
                      </a:r>
                    </a:p>
                    <a:p>
                      <a:r>
                        <a:rPr lang="en-US" sz="1350" b="0" i="0" u="none" strike="noStrike" kern="1200" baseline="0" dirty="0">
                          <a:solidFill>
                            <a:schemeClr val="dk1"/>
                          </a:solidFill>
                          <a:latin typeface="+mn-lt"/>
                          <a:ea typeface="+mn-ea"/>
                          <a:cs typeface="+mn-cs"/>
                        </a:rPr>
                        <a:t>• Need for rural development</a:t>
                      </a:r>
                    </a:p>
                    <a:p>
                      <a:r>
                        <a:rPr lang="en-US" sz="1350" b="0" i="0" u="none" strike="noStrike" kern="1200" baseline="0" dirty="0">
                          <a:solidFill>
                            <a:schemeClr val="dk1"/>
                          </a:solidFill>
                          <a:latin typeface="+mn-lt"/>
                          <a:ea typeface="+mn-ea"/>
                          <a:cs typeface="+mn-cs"/>
                        </a:rPr>
                        <a:t>• Different funding opportunities</a:t>
                      </a:r>
                    </a:p>
                    <a:p>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People working in agriculture is declining</a:t>
                      </a:r>
                    </a:p>
                    <a:p>
                      <a:r>
                        <a:rPr lang="en-US" sz="1350" b="0" i="0" u="none" strike="noStrike" kern="1200" baseline="0" dirty="0">
                          <a:solidFill>
                            <a:schemeClr val="dk1"/>
                          </a:solidFill>
                          <a:latin typeface="+mn-lt"/>
                          <a:ea typeface="+mn-ea"/>
                          <a:cs typeface="+mn-cs"/>
                        </a:rPr>
                        <a:t>• Bureaucratic effort</a:t>
                      </a:r>
                    </a:p>
                    <a:p>
                      <a:r>
                        <a:rPr lang="en-US" sz="1350" b="0" i="0" u="none" strike="noStrike" kern="1200" baseline="0" dirty="0">
                          <a:solidFill>
                            <a:schemeClr val="dk1"/>
                          </a:solidFill>
                          <a:latin typeface="+mn-lt"/>
                          <a:ea typeface="+mn-ea"/>
                          <a:cs typeface="+mn-cs"/>
                        </a:rPr>
                        <a:t>• Potential of NGO´s not used</a:t>
                      </a:r>
                      <a:endParaRPr lang="en-US" sz="1350" b="0" i="0" u="none" strike="noStrike" kern="1200" baseline="0" dirty="0">
                        <a:solidFill>
                          <a:schemeClr val="tx1"/>
                        </a:solidFill>
                        <a:latin typeface="+mn-lt"/>
                        <a:ea typeface="+mn-ea"/>
                        <a:cs typeface="+mn-cs"/>
                      </a:endParaRPr>
                    </a:p>
                    <a:p>
                      <a:r>
                        <a:rPr lang="en-US" sz="1350" b="0" i="0" u="none" strike="noStrike" kern="1200" baseline="0" dirty="0">
                          <a:solidFill>
                            <a:schemeClr val="dk1"/>
                          </a:solidFill>
                          <a:latin typeface="+mn-lt"/>
                          <a:ea typeface="+mn-ea"/>
                          <a:cs typeface="+mn-cs"/>
                        </a:rPr>
                        <a:t>• Lack of available land</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5" name="Textfeld 4">
            <a:extLst>
              <a:ext uri="{FF2B5EF4-FFF2-40B4-BE49-F238E27FC236}">
                <a16:creationId xmlns:a16="http://schemas.microsoft.com/office/drawing/2014/main" id="{9B1E50C8-08DC-46AD-92DE-E7B5968D3483}"/>
              </a:ext>
            </a:extLst>
          </p:cNvPr>
          <p:cNvSpPr txBox="1"/>
          <p:nvPr/>
        </p:nvSpPr>
        <p:spPr>
          <a:xfrm>
            <a:off x="7658100" y="5768972"/>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38333920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DE7F1-83FD-4D0B-83C5-D2B8247FDCBA}"/>
              </a:ext>
            </a:extLst>
          </p:cNvPr>
          <p:cNvSpPr>
            <a:spLocks noGrp="1"/>
          </p:cNvSpPr>
          <p:nvPr>
            <p:ph type="title"/>
          </p:nvPr>
        </p:nvSpPr>
        <p:spPr>
          <a:xfrm>
            <a:off x="375556" y="800101"/>
            <a:ext cx="8392886" cy="622300"/>
          </a:xfrm>
        </p:spPr>
        <p:txBody>
          <a:bodyPr>
            <a:normAutofit/>
          </a:bodyPr>
          <a:lstStyle/>
          <a:p>
            <a:r>
              <a:rPr lang="en-US" sz="2400" dirty="0"/>
              <a:t>Social Farming in Czech Republic</a:t>
            </a:r>
            <a:endParaRPr lang="en-DE" sz="2400" dirty="0"/>
          </a:p>
        </p:txBody>
      </p:sp>
      <p:sp>
        <p:nvSpPr>
          <p:cNvPr id="3" name="Inhaltsplatzhalter 2">
            <a:extLst>
              <a:ext uri="{FF2B5EF4-FFF2-40B4-BE49-F238E27FC236}">
                <a16:creationId xmlns:a16="http://schemas.microsoft.com/office/drawing/2014/main" id="{B84A24BF-68BC-4689-9968-9FC39A3AAA02}"/>
              </a:ext>
            </a:extLst>
          </p:cNvPr>
          <p:cNvSpPr>
            <a:spLocks noGrp="1"/>
          </p:cNvSpPr>
          <p:nvPr>
            <p:ph idx="1"/>
          </p:nvPr>
        </p:nvSpPr>
        <p:spPr>
          <a:xfrm>
            <a:off x="375556" y="1422401"/>
            <a:ext cx="8392886" cy="4351338"/>
          </a:xfrm>
        </p:spPr>
        <p:txBody>
          <a:bodyPr>
            <a:normAutofit fontScale="92500" lnSpcReduction="10000"/>
          </a:bodyPr>
          <a:lstStyle/>
          <a:p>
            <a:pPr algn="just"/>
            <a:r>
              <a:rPr lang="en-US" dirty="0"/>
              <a:t>Social Farming in this country is still in its beginning</a:t>
            </a:r>
          </a:p>
          <a:p>
            <a:pPr algn="just"/>
            <a:r>
              <a:rPr lang="en-US" dirty="0"/>
              <a:t>In general there are two forms of Social Farming:</a:t>
            </a:r>
          </a:p>
          <a:p>
            <a:pPr marL="457200" indent="-457200" algn="just">
              <a:buAutoNum type="arabicPeriod"/>
            </a:pPr>
            <a:r>
              <a:rPr lang="en-US" dirty="0"/>
              <a:t>Farms offering  social activities</a:t>
            </a:r>
          </a:p>
          <a:p>
            <a:pPr marL="457200" indent="-457200" algn="just">
              <a:buAutoNum type="arabicPeriod"/>
            </a:pPr>
            <a:r>
              <a:rPr lang="en-US" dirty="0"/>
              <a:t>Social enterprises that use agricultural activities as a therapy option</a:t>
            </a:r>
          </a:p>
          <a:p>
            <a:pPr marL="342900" lvl="2" indent="0" algn="just">
              <a:spcBef>
                <a:spcPts val="750"/>
              </a:spcBef>
              <a:buNone/>
            </a:pPr>
            <a:r>
              <a:rPr lang="en-US" sz="1900" dirty="0">
                <a:solidFill>
                  <a:srgbClr val="76B82A"/>
                </a:solidFill>
                <a:sym typeface="Wingdings" panose="05000000000000000000" pitchFamily="2" charset="2"/>
              </a:rPr>
              <a:t> </a:t>
            </a:r>
            <a:r>
              <a:rPr lang="en-US" sz="2100" dirty="0">
                <a:solidFill>
                  <a:srgbClr val="76B82A"/>
                </a:solidFill>
              </a:rPr>
              <a:t>The second form is more spread in Czech Republic </a:t>
            </a:r>
            <a:r>
              <a:rPr lang="en-US" dirty="0">
                <a:solidFill>
                  <a:srgbClr val="76B82A"/>
                </a:solidFill>
              </a:rPr>
              <a:t>(MOUDRY et al. 2017)</a:t>
            </a:r>
          </a:p>
          <a:p>
            <a:pPr algn="just"/>
            <a:r>
              <a:rPr lang="en-US" dirty="0"/>
              <a:t>The initiators of Social Farms are the farmers, NGO´s or social enterprises, who are already working with the target groups </a:t>
            </a:r>
            <a:r>
              <a:rPr lang="en-US" sz="1700" b="0" i="0" u="none" strike="noStrike" baseline="0" dirty="0">
                <a:latin typeface="Calibri" panose="020F0502020204030204" pitchFamily="34" charset="0"/>
              </a:rPr>
              <a:t>(MOUDRY, </a:t>
            </a:r>
            <a:r>
              <a:rPr lang="en-US" sz="1700" b="0" i="0" u="none" strike="noStrike" baseline="0" dirty="0" err="1">
                <a:latin typeface="Calibri" panose="020F0502020204030204" pitchFamily="34" charset="0"/>
              </a:rPr>
              <a:t>intvw</a:t>
            </a:r>
            <a:r>
              <a:rPr lang="en-US" sz="1700" b="0" i="0" u="none" strike="noStrike" baseline="0" dirty="0">
                <a:latin typeface="Calibri" panose="020F0502020204030204" pitchFamily="34" charset="0"/>
              </a:rPr>
              <a:t>.)</a:t>
            </a:r>
            <a:endParaRPr lang="en-US" sz="1700" dirty="0"/>
          </a:p>
          <a:p>
            <a:pPr algn="just"/>
            <a:r>
              <a:rPr lang="en-US" dirty="0"/>
              <a:t>Mostly Social Farms are established by private people on a voluntary basis</a:t>
            </a:r>
          </a:p>
          <a:p>
            <a:pPr marL="342900" lvl="1" indent="0" algn="just">
              <a:spcBef>
                <a:spcPts val="750"/>
              </a:spcBef>
              <a:buFont typeface="Arial" panose="020B0604020202020204" pitchFamily="34" charset="0"/>
              <a:buNone/>
            </a:pPr>
            <a:r>
              <a:rPr lang="en-US" sz="2100" dirty="0">
                <a:solidFill>
                  <a:srgbClr val="76B82A"/>
                </a:solidFill>
                <a:sym typeface="Wingdings" panose="05000000000000000000" pitchFamily="2" charset="2"/>
              </a:rPr>
              <a:t></a:t>
            </a:r>
            <a:r>
              <a:rPr lang="en-US" sz="2100" dirty="0">
                <a:solidFill>
                  <a:srgbClr val="76B82A"/>
                </a:solidFill>
              </a:rPr>
              <a:t> This leads to a low number of farms</a:t>
            </a:r>
          </a:p>
          <a:p>
            <a:pPr lvl="1" algn="just">
              <a:buFont typeface="Wingdings" panose="05000000000000000000" pitchFamily="2" charset="2"/>
              <a:buChar char="à"/>
            </a:pPr>
            <a:r>
              <a:rPr lang="en-US" sz="2100" dirty="0">
                <a:solidFill>
                  <a:srgbClr val="76B82A"/>
                </a:solidFill>
              </a:rPr>
              <a:t> Implementing social activities on a farm presents financial and personal</a:t>
            </a:r>
            <a:br>
              <a:rPr lang="en-US" sz="2100" dirty="0">
                <a:solidFill>
                  <a:srgbClr val="76B82A"/>
                </a:solidFill>
              </a:rPr>
            </a:br>
            <a:r>
              <a:rPr lang="en-US" sz="2100" dirty="0">
                <a:solidFill>
                  <a:srgbClr val="76B82A"/>
                </a:solidFill>
              </a:rPr>
              <a:t>  difficulties</a:t>
            </a:r>
          </a:p>
          <a:p>
            <a:pPr lvl="1" algn="just">
              <a:buFont typeface="Wingdings" panose="05000000000000000000" pitchFamily="2" charset="2"/>
              <a:buChar char="à"/>
            </a:pPr>
            <a:r>
              <a:rPr lang="en-US" sz="2100" dirty="0">
                <a:solidFill>
                  <a:srgbClr val="76B82A"/>
                </a:solidFill>
              </a:rPr>
              <a:t> The bureaucratic effort must also be taken into account </a:t>
            </a:r>
          </a:p>
          <a:p>
            <a:pPr lvl="1" algn="just">
              <a:buFont typeface="Wingdings" panose="05000000000000000000" pitchFamily="2" charset="2"/>
              <a:buChar char="à"/>
            </a:pPr>
            <a:r>
              <a:rPr lang="en-US" sz="2100" dirty="0">
                <a:solidFill>
                  <a:srgbClr val="76B82A"/>
                </a:solidFill>
              </a:rPr>
              <a:t> When a public body such as local government supports the establishment of</a:t>
            </a:r>
            <a:br>
              <a:rPr lang="en-US" sz="2100" dirty="0">
                <a:solidFill>
                  <a:srgbClr val="76B82A"/>
                </a:solidFill>
              </a:rPr>
            </a:br>
            <a:r>
              <a:rPr lang="en-US" sz="2100" dirty="0">
                <a:solidFill>
                  <a:srgbClr val="76B82A"/>
                </a:solidFill>
              </a:rPr>
              <a:t>  Social Farms, the burden is less high </a:t>
            </a:r>
            <a:r>
              <a:rPr lang="en-US" sz="1700" b="0" i="0" u="none" strike="noStrike" baseline="0" dirty="0">
                <a:solidFill>
                  <a:srgbClr val="76B82A"/>
                </a:solidFill>
                <a:latin typeface="Calibri" panose="020F0502020204030204" pitchFamily="34" charset="0"/>
              </a:rPr>
              <a:t>(HUDCOVA et al. 2018)</a:t>
            </a:r>
            <a:endParaRPr lang="en-US" sz="1700" dirty="0">
              <a:solidFill>
                <a:srgbClr val="76B82A"/>
              </a:solidFill>
            </a:endParaRPr>
          </a:p>
          <a:p>
            <a:pPr lvl="1" algn="just">
              <a:buFont typeface="Wingdings" panose="05000000000000000000" pitchFamily="2" charset="2"/>
              <a:buChar char="à"/>
            </a:pPr>
            <a:endParaRPr lang="en-DE" dirty="0"/>
          </a:p>
        </p:txBody>
      </p:sp>
    </p:spTree>
    <p:extLst>
      <p:ext uri="{BB962C8B-B14F-4D97-AF65-F5344CB8AC3E}">
        <p14:creationId xmlns:p14="http://schemas.microsoft.com/office/powerpoint/2010/main" val="1391620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1DB9D0-7B6C-4EFE-99B1-66B8F32AA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130" y="188685"/>
            <a:ext cx="3013870" cy="3013870"/>
          </a:xfrm>
          <a:prstGeom prst="rect">
            <a:avLst/>
          </a:prstGeom>
        </p:spPr>
      </p:pic>
      <p:sp>
        <p:nvSpPr>
          <p:cNvPr id="9" name="Title 1">
            <a:extLst>
              <a:ext uri="{FF2B5EF4-FFF2-40B4-BE49-F238E27FC236}">
                <a16:creationId xmlns:a16="http://schemas.microsoft.com/office/drawing/2014/main" id="{69999F68-32B1-44DA-AB76-9913CC4E34B7}"/>
              </a:ext>
            </a:extLst>
          </p:cNvPr>
          <p:cNvSpPr>
            <a:spLocks noGrp="1"/>
          </p:cNvSpPr>
          <p:nvPr>
            <p:ph type="title"/>
          </p:nvPr>
        </p:nvSpPr>
        <p:spPr>
          <a:xfrm>
            <a:off x="246179" y="768512"/>
            <a:ext cx="8392886" cy="580698"/>
          </a:xfrm>
        </p:spPr>
        <p:txBody>
          <a:bodyPr>
            <a:normAutofit fontScale="90000"/>
          </a:bodyPr>
          <a:lstStyle/>
          <a:p>
            <a:r>
              <a:rPr lang="en-US" sz="2400" dirty="0"/>
              <a:t> </a:t>
            </a:r>
            <a:br>
              <a:rPr lang="en-US" sz="2400" dirty="0"/>
            </a:br>
            <a:r>
              <a:rPr lang="en-US" sz="2400" dirty="0"/>
              <a:t>Support of Social Farming in Czech Republic</a:t>
            </a:r>
          </a:p>
        </p:txBody>
      </p:sp>
      <p:sp>
        <p:nvSpPr>
          <p:cNvPr id="11" name="Content Placeholder 2">
            <a:extLst>
              <a:ext uri="{FF2B5EF4-FFF2-40B4-BE49-F238E27FC236}">
                <a16:creationId xmlns:a16="http://schemas.microsoft.com/office/drawing/2014/main" id="{59DE6461-035E-40BA-9094-77A449B15FAB}"/>
              </a:ext>
            </a:extLst>
          </p:cNvPr>
          <p:cNvSpPr>
            <a:spLocks noGrp="1"/>
          </p:cNvSpPr>
          <p:nvPr>
            <p:ph idx="1"/>
          </p:nvPr>
        </p:nvSpPr>
        <p:spPr>
          <a:xfrm>
            <a:off x="375556" y="1447801"/>
            <a:ext cx="8392886" cy="4351338"/>
          </a:xfrm>
        </p:spPr>
        <p:txBody>
          <a:bodyPr>
            <a:normAutofit/>
          </a:bodyPr>
          <a:lstStyle/>
          <a:p>
            <a:r>
              <a:rPr lang="en-US" dirty="0"/>
              <a:t>Support comes from: </a:t>
            </a:r>
          </a:p>
          <a:p>
            <a:pPr marL="457200" indent="-457200">
              <a:buAutoNum type="alphaUcPeriod"/>
            </a:pPr>
            <a:r>
              <a:rPr lang="en-US" b="1" dirty="0"/>
              <a:t>Working Committee </a:t>
            </a:r>
            <a:r>
              <a:rPr lang="en-US" dirty="0"/>
              <a:t>of the Ministry of Agriculture </a:t>
            </a:r>
          </a:p>
          <a:p>
            <a:pPr marL="457200" indent="-457200">
              <a:buAutoNum type="alphaUcPeriod"/>
            </a:pPr>
            <a:r>
              <a:rPr lang="en-US" b="1" dirty="0"/>
              <a:t>Thematic</a:t>
            </a:r>
            <a:r>
              <a:rPr lang="en-US" dirty="0"/>
              <a:t> </a:t>
            </a:r>
            <a:r>
              <a:rPr lang="en-US" b="1" dirty="0"/>
              <a:t>Working Group </a:t>
            </a:r>
          </a:p>
          <a:p>
            <a:r>
              <a:rPr lang="en-US" dirty="0"/>
              <a:t>Also involved in Social Farming: </a:t>
            </a:r>
            <a:r>
              <a:rPr lang="en-US" b="1" dirty="0"/>
              <a:t>non-profit organizations</a:t>
            </a:r>
            <a:r>
              <a:rPr lang="en-US" dirty="0"/>
              <a:t> and </a:t>
            </a:r>
            <a:r>
              <a:rPr lang="en-US" b="1" dirty="0"/>
              <a:t>churches</a:t>
            </a:r>
            <a:r>
              <a:rPr lang="en-US" dirty="0"/>
              <a:t> ,</a:t>
            </a:r>
            <a:r>
              <a:rPr lang="en-US" dirty="0">
                <a:sym typeface="Wingdings" panose="05000000000000000000" pitchFamily="2" charset="2"/>
              </a:rPr>
              <a:t> b</a:t>
            </a:r>
            <a:r>
              <a:rPr lang="en-US" dirty="0"/>
              <a:t>ut potential is not used very well </a:t>
            </a:r>
            <a:r>
              <a:rPr lang="en-US" sz="1600" dirty="0"/>
              <a:t>(MOUDRY et al. 2017) </a:t>
            </a:r>
          </a:p>
          <a:p>
            <a:r>
              <a:rPr lang="en-US" dirty="0"/>
              <a:t>Missing consideration of Social Farming in the </a:t>
            </a:r>
            <a:r>
              <a:rPr lang="en-US" b="1" dirty="0"/>
              <a:t>Rural Development </a:t>
            </a:r>
            <a:r>
              <a:rPr lang="en-US" dirty="0"/>
              <a:t>Programs </a:t>
            </a:r>
            <a:r>
              <a:rPr lang="en-US" sz="1600" dirty="0"/>
              <a:t>(KUCEROVA (2018)</a:t>
            </a:r>
          </a:p>
          <a:p>
            <a:pPr lvl="1">
              <a:buFont typeface="Wingdings" panose="05000000000000000000" pitchFamily="2" charset="2"/>
              <a:buChar char="à"/>
            </a:pPr>
            <a:r>
              <a:rPr lang="en-US" sz="2000" dirty="0">
                <a:solidFill>
                  <a:srgbClr val="76B82A"/>
                </a:solidFill>
                <a:sym typeface="Wingdings" panose="05000000000000000000" pitchFamily="2" charset="2"/>
              </a:rPr>
              <a:t> C</a:t>
            </a:r>
            <a:r>
              <a:rPr lang="en-US" sz="2000" dirty="0">
                <a:solidFill>
                  <a:srgbClr val="76B82A"/>
                </a:solidFill>
              </a:rPr>
              <a:t>hanges in social inclusion are coming from communities and individual </a:t>
            </a:r>
            <a:br>
              <a:rPr lang="en-US" sz="2000" dirty="0">
                <a:solidFill>
                  <a:srgbClr val="76B82A"/>
                </a:solidFill>
              </a:rPr>
            </a:br>
            <a:r>
              <a:rPr lang="en-US" sz="2000" dirty="0">
                <a:solidFill>
                  <a:srgbClr val="76B82A"/>
                </a:solidFill>
              </a:rPr>
              <a:t>   people instead of the state</a:t>
            </a:r>
          </a:p>
          <a:p>
            <a:pPr lvl="1">
              <a:buFont typeface="Wingdings" panose="05000000000000000000" pitchFamily="2" charset="2"/>
              <a:buChar char="à"/>
            </a:pPr>
            <a:r>
              <a:rPr lang="en-US" sz="2000" dirty="0">
                <a:solidFill>
                  <a:srgbClr val="76B82A"/>
                </a:solidFill>
              </a:rPr>
              <a:t> State continues to support well established practices of employment</a:t>
            </a:r>
            <a:br>
              <a:rPr lang="en-US" sz="2000" dirty="0">
                <a:solidFill>
                  <a:srgbClr val="76B82A"/>
                </a:solidFill>
              </a:rPr>
            </a:br>
            <a:r>
              <a:rPr lang="en-US" sz="2000" dirty="0">
                <a:solidFill>
                  <a:srgbClr val="76B82A"/>
                </a:solidFill>
              </a:rPr>
              <a:t>   policies rather than helping innovative ideas</a:t>
            </a:r>
          </a:p>
          <a:p>
            <a:pPr marL="342900" lvl="1" indent="0">
              <a:buNone/>
            </a:pPr>
            <a:r>
              <a:rPr lang="en-US" sz="1600" dirty="0">
                <a:solidFill>
                  <a:srgbClr val="76B82A"/>
                </a:solidFill>
              </a:rPr>
              <a:t>(HUDCOVA, </a:t>
            </a:r>
            <a:r>
              <a:rPr lang="en-US" sz="1600" dirty="0" err="1">
                <a:solidFill>
                  <a:srgbClr val="76B82A"/>
                </a:solidFill>
              </a:rPr>
              <a:t>intvw</a:t>
            </a:r>
            <a:r>
              <a:rPr lang="en-US" sz="1600" dirty="0">
                <a:solidFill>
                  <a:srgbClr val="76B82A"/>
                </a:solidFill>
              </a:rPr>
              <a:t>.)</a:t>
            </a:r>
          </a:p>
          <a:p>
            <a:pPr marL="342900" lvl="1" indent="0">
              <a:buNone/>
            </a:pPr>
            <a:endParaRPr lang="en-US" sz="2000" dirty="0">
              <a:solidFill>
                <a:srgbClr val="76B82A"/>
              </a:solidFill>
            </a:endParaRPr>
          </a:p>
          <a:p>
            <a:pPr marL="0" indent="0">
              <a:buNone/>
            </a:pPr>
            <a:endParaRPr lang="en-US" dirty="0"/>
          </a:p>
        </p:txBody>
      </p:sp>
    </p:spTree>
    <p:extLst>
      <p:ext uri="{BB962C8B-B14F-4D97-AF65-F5344CB8AC3E}">
        <p14:creationId xmlns:p14="http://schemas.microsoft.com/office/powerpoint/2010/main" val="23675808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443A2E-5683-42A2-9C26-65B589F377BA}"/>
              </a:ext>
            </a:extLst>
          </p:cNvPr>
          <p:cNvSpPr>
            <a:spLocks noGrp="1"/>
          </p:cNvSpPr>
          <p:nvPr>
            <p:ph type="title"/>
          </p:nvPr>
        </p:nvSpPr>
        <p:spPr>
          <a:xfrm>
            <a:off x="375556" y="800100"/>
            <a:ext cx="8392886" cy="890589"/>
          </a:xfrm>
        </p:spPr>
        <p:txBody>
          <a:bodyPr anchor="ctr">
            <a:normAutofit/>
          </a:bodyPr>
          <a:lstStyle/>
          <a:p>
            <a:r>
              <a:rPr kumimoji="0" lang="en-US" sz="2400" b="0" i="0" u="none" strike="noStrike" kern="1200" cap="none" spc="0" normalizeH="0" baseline="0" noProof="0" dirty="0">
                <a:ln>
                  <a:noFill/>
                </a:ln>
                <a:effectLst/>
                <a:uLnTx/>
                <a:uFillTx/>
              </a:rPr>
              <a:t>Social Farms in Czech Republic</a:t>
            </a:r>
            <a:endParaRPr lang="en-DE" sz="2400" dirty="0"/>
          </a:p>
        </p:txBody>
      </p:sp>
      <p:sp>
        <p:nvSpPr>
          <p:cNvPr id="3" name="Inhaltsplatzhalter 2">
            <a:extLst>
              <a:ext uri="{FF2B5EF4-FFF2-40B4-BE49-F238E27FC236}">
                <a16:creationId xmlns:a16="http://schemas.microsoft.com/office/drawing/2014/main" id="{C7AB7EC9-F87D-416C-A025-EA77C54C1439}"/>
              </a:ext>
            </a:extLst>
          </p:cNvPr>
          <p:cNvSpPr>
            <a:spLocks noGrp="1"/>
          </p:cNvSpPr>
          <p:nvPr>
            <p:ph sz="half" idx="1"/>
          </p:nvPr>
        </p:nvSpPr>
        <p:spPr>
          <a:xfrm>
            <a:off x="375559" y="1690689"/>
            <a:ext cx="3886200" cy="4351338"/>
          </a:xfrm>
        </p:spPr>
        <p:txBody>
          <a:bodyPr>
            <a:normAutofit/>
          </a:bodyPr>
          <a:lstStyle/>
          <a:p>
            <a:r>
              <a:rPr lang="en-US" dirty="0"/>
              <a:t>There are about 100 Social Farms but only 40 of them, which officially adopted the ideas of the concept</a:t>
            </a:r>
          </a:p>
          <a:p>
            <a:pPr>
              <a:buFont typeface="Wingdings" panose="05000000000000000000" pitchFamily="2" charset="2"/>
              <a:buChar char="à"/>
            </a:pPr>
            <a:r>
              <a:rPr lang="en-US" dirty="0"/>
              <a:t> Those farms can be found on</a:t>
            </a:r>
            <a:br>
              <a:rPr lang="en-US" dirty="0"/>
            </a:br>
            <a:r>
              <a:rPr lang="en-US" dirty="0"/>
              <a:t>   the Czech website of Social</a:t>
            </a:r>
            <a:br>
              <a:rPr lang="en-US" dirty="0"/>
            </a:br>
            <a:r>
              <a:rPr lang="en-US" dirty="0"/>
              <a:t>   Farming </a:t>
            </a:r>
          </a:p>
          <a:p>
            <a:r>
              <a:rPr lang="en-US" dirty="0"/>
              <a:t>Size of the farms is mostly less </a:t>
            </a:r>
            <a:br>
              <a:rPr lang="en-US" dirty="0"/>
            </a:br>
            <a:r>
              <a:rPr lang="en-US" dirty="0"/>
              <a:t> than 10 </a:t>
            </a:r>
            <a:r>
              <a:rPr lang="en-US" dirty="0" err="1"/>
              <a:t>hectars</a:t>
            </a:r>
            <a:endParaRPr lang="en-US" dirty="0"/>
          </a:p>
          <a:p>
            <a:pPr marL="0" indent="0" algn="l">
              <a:buNone/>
            </a:pPr>
            <a:r>
              <a:rPr lang="fr-FR" sz="1600" b="0" i="0" u="none" strike="noStrike" baseline="0" dirty="0">
                <a:latin typeface="Calibri" panose="020F0502020204030204" pitchFamily="34" charset="0"/>
              </a:rPr>
              <a:t>(MOUDRY et al. 2017; MOUDRY, </a:t>
            </a:r>
            <a:r>
              <a:rPr lang="en-US" sz="1600" b="0" i="0" u="none" strike="noStrike" baseline="0" dirty="0" err="1">
                <a:latin typeface="Calibri" panose="020F0502020204030204" pitchFamily="34" charset="0"/>
              </a:rPr>
              <a:t>intvw</a:t>
            </a:r>
            <a:r>
              <a:rPr lang="en-US" sz="1600" b="0" i="0" u="none" strike="noStrike" baseline="0" dirty="0">
                <a:latin typeface="Calibri" panose="020F0502020204030204" pitchFamily="34" charset="0"/>
              </a:rPr>
              <a:t>.)</a:t>
            </a:r>
            <a:endParaRPr lang="en-US" sz="1600" dirty="0"/>
          </a:p>
          <a:p>
            <a:pPr>
              <a:buFont typeface="Wingdings" panose="05000000000000000000" pitchFamily="2" charset="2"/>
              <a:buChar char="à"/>
            </a:pPr>
            <a:endParaRPr lang="en-US" dirty="0"/>
          </a:p>
          <a:p>
            <a:pPr>
              <a:buFont typeface="Wingdings" panose="05000000000000000000" pitchFamily="2" charset="2"/>
              <a:buChar char="à"/>
            </a:pPr>
            <a:endParaRPr lang="en-US" dirty="0"/>
          </a:p>
          <a:p>
            <a:endParaRPr lang="en-DE" dirty="0"/>
          </a:p>
        </p:txBody>
      </p:sp>
      <p:pic>
        <p:nvPicPr>
          <p:cNvPr id="5" name="Grafik 4" descr="Ein Bild, das Karte enthält.&#10;&#10;Automatisch generierte Beschreibung">
            <a:extLst>
              <a:ext uri="{FF2B5EF4-FFF2-40B4-BE49-F238E27FC236}">
                <a16:creationId xmlns:a16="http://schemas.microsoft.com/office/drawing/2014/main" id="{9BD42EBA-35D2-4508-9920-8F8CF4D28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758" y="1549859"/>
            <a:ext cx="4506683" cy="4408711"/>
          </a:xfrm>
          <a:prstGeom prst="rect">
            <a:avLst/>
          </a:prstGeom>
          <a:noFill/>
        </p:spPr>
      </p:pic>
      <p:sp>
        <p:nvSpPr>
          <p:cNvPr id="4" name="Textfeld 3">
            <a:extLst>
              <a:ext uri="{FF2B5EF4-FFF2-40B4-BE49-F238E27FC236}">
                <a16:creationId xmlns:a16="http://schemas.microsoft.com/office/drawing/2014/main" id="{0B12BFDD-4CDB-43DE-9A9A-89533B8E8655}"/>
              </a:ext>
            </a:extLst>
          </p:cNvPr>
          <p:cNvSpPr txBox="1"/>
          <p:nvPr/>
        </p:nvSpPr>
        <p:spPr>
          <a:xfrm>
            <a:off x="5940877" y="5712349"/>
            <a:ext cx="3626758" cy="246221"/>
          </a:xfrm>
          <a:prstGeom prst="rect">
            <a:avLst/>
          </a:prstGeom>
          <a:noFill/>
        </p:spPr>
        <p:txBody>
          <a:bodyPr wrap="square" rtlCol="0">
            <a:spAutoFit/>
          </a:bodyPr>
          <a:lstStyle/>
          <a:p>
            <a:r>
              <a:rPr lang="en-US" sz="1000" dirty="0" err="1"/>
              <a:t>Fig.:http</a:t>
            </a:r>
            <a:r>
              <a:rPr lang="en-US" sz="1000" dirty="0"/>
              <a:t>://www.socialni- zemedelstvi.cz/</a:t>
            </a:r>
          </a:p>
        </p:txBody>
      </p:sp>
    </p:spTree>
    <p:extLst>
      <p:ext uri="{BB962C8B-B14F-4D97-AF65-F5344CB8AC3E}">
        <p14:creationId xmlns:p14="http://schemas.microsoft.com/office/powerpoint/2010/main" val="1419799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27E5C0-4CC3-47C2-99DD-352933256A26}"/>
              </a:ext>
            </a:extLst>
          </p:cNvPr>
          <p:cNvSpPr>
            <a:spLocks noGrp="1"/>
          </p:cNvSpPr>
          <p:nvPr>
            <p:ph type="title"/>
          </p:nvPr>
        </p:nvSpPr>
        <p:spPr>
          <a:xfrm>
            <a:off x="375556" y="800100"/>
            <a:ext cx="8392886" cy="740645"/>
          </a:xfrm>
        </p:spPr>
        <p:txBody>
          <a:bodyPr anchor="ctr">
            <a:normAutofit/>
          </a:bodyPr>
          <a:lstStyle/>
          <a:p>
            <a:r>
              <a:rPr kumimoji="0" lang="en-US" sz="2400" b="0" i="0" u="none" strike="noStrike" kern="1200" cap="none" spc="0" normalizeH="0" baseline="0" noProof="0" dirty="0">
                <a:ln>
                  <a:noFill/>
                </a:ln>
                <a:effectLst/>
                <a:uLnTx/>
                <a:uFillTx/>
              </a:rPr>
              <a:t>Main target groups of Social Farming in Czech Republic</a:t>
            </a:r>
            <a:endParaRPr lang="en-DE" sz="2400" dirty="0"/>
          </a:p>
        </p:txBody>
      </p:sp>
      <p:sp>
        <p:nvSpPr>
          <p:cNvPr id="10" name="Content Placeholder 2">
            <a:extLst>
              <a:ext uri="{FF2B5EF4-FFF2-40B4-BE49-F238E27FC236}">
                <a16:creationId xmlns:a16="http://schemas.microsoft.com/office/drawing/2014/main" id="{EEACC138-7EEC-4A96-B25D-3CEC6A862E8D}"/>
              </a:ext>
            </a:extLst>
          </p:cNvPr>
          <p:cNvSpPr>
            <a:spLocks noGrp="1"/>
          </p:cNvSpPr>
          <p:nvPr>
            <p:ph sz="half" idx="1"/>
          </p:nvPr>
        </p:nvSpPr>
        <p:spPr>
          <a:xfrm>
            <a:off x="447674" y="1473200"/>
            <a:ext cx="8176063" cy="4351338"/>
          </a:xfrm>
        </p:spPr>
        <p:txBody>
          <a:bodyPr>
            <a:normAutofit/>
          </a:bodyPr>
          <a:lstStyle/>
          <a:p>
            <a:r>
              <a:rPr lang="en-US" dirty="0"/>
              <a:t>Work inclusion is the biggest pillar </a:t>
            </a:r>
          </a:p>
          <a:p>
            <a:pPr marL="0" indent="0">
              <a:buNone/>
            </a:pPr>
            <a:r>
              <a:rPr lang="en-US" dirty="0">
                <a:sym typeface="Wingdings" panose="05000000000000000000" pitchFamily="2" charset="2"/>
              </a:rPr>
              <a:t>   T</a:t>
            </a:r>
            <a:r>
              <a:rPr lang="en-US" dirty="0"/>
              <a:t>he largest target group are long-term unemployed people </a:t>
            </a:r>
          </a:p>
          <a:p>
            <a:r>
              <a:rPr lang="en-US" b="1" dirty="0"/>
              <a:t>2</a:t>
            </a:r>
            <a:r>
              <a:rPr lang="en-US" b="1" baseline="30000" dirty="0"/>
              <a:t>nd</a:t>
            </a:r>
            <a:r>
              <a:rPr lang="en-US" dirty="0"/>
              <a:t> are social services with people with disabilities</a:t>
            </a:r>
          </a:p>
          <a:p>
            <a:pPr marL="0" indent="0">
              <a:buNone/>
            </a:pPr>
            <a:r>
              <a:rPr lang="en-US" sz="1600" b="0" i="0" u="none" strike="noStrike" baseline="0" dirty="0">
                <a:latin typeface="Calibri" panose="020F0502020204030204" pitchFamily="34" charset="0"/>
              </a:rPr>
              <a:t>(MOUDRY et al. 2017,</a:t>
            </a:r>
          </a:p>
          <a:p>
            <a:pPr marL="0" indent="0">
              <a:buNone/>
            </a:pPr>
            <a:r>
              <a:rPr lang="en-US" sz="1600" b="0" i="0" u="none" strike="noStrike" baseline="0" dirty="0">
                <a:latin typeface="Calibri" panose="020F0502020204030204" pitchFamily="34" charset="0"/>
              </a:rPr>
              <a:t>MOUDRY,    </a:t>
            </a:r>
          </a:p>
          <a:p>
            <a:pPr marL="0" indent="0">
              <a:buNone/>
            </a:pPr>
            <a:r>
              <a:rPr lang="en-US" sz="1600" b="0" i="0" u="none" strike="noStrike" baseline="0" dirty="0">
                <a:latin typeface="Calibri" panose="020F0502020204030204" pitchFamily="34" charset="0"/>
              </a:rPr>
              <a:t>HUDCOVA, </a:t>
            </a:r>
            <a:r>
              <a:rPr lang="en-US" sz="1600" b="0" i="0" u="none" strike="noStrike" baseline="0" dirty="0" err="1">
                <a:latin typeface="Calibri" panose="020F0502020204030204" pitchFamily="34" charset="0"/>
              </a:rPr>
              <a:t>intvw</a:t>
            </a:r>
            <a:r>
              <a:rPr lang="en-US" sz="1600" b="0" i="0" u="none" strike="noStrike" baseline="0" dirty="0">
                <a:latin typeface="Calibri" panose="020F0502020204030204" pitchFamily="34" charset="0"/>
              </a:rPr>
              <a:t>.)</a:t>
            </a:r>
            <a:endParaRPr lang="en-US" sz="1600" dirty="0"/>
          </a:p>
        </p:txBody>
      </p:sp>
      <p:pic>
        <p:nvPicPr>
          <p:cNvPr id="4" name="Grafik 3" descr="Ein Bild, das Baum, Person, draußen, Mann enthält.&#10;&#10;Automatisch generierte Beschreibung">
            <a:extLst>
              <a:ext uri="{FF2B5EF4-FFF2-40B4-BE49-F238E27FC236}">
                <a16:creationId xmlns:a16="http://schemas.microsoft.com/office/drawing/2014/main" id="{66F44D36-587D-4B4F-8C1D-4E827C783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007" y="2673124"/>
            <a:ext cx="6612993" cy="3824514"/>
          </a:xfrm>
          <a:prstGeom prst="rect">
            <a:avLst/>
          </a:prstGeom>
        </p:spPr>
      </p:pic>
      <p:sp>
        <p:nvSpPr>
          <p:cNvPr id="5" name="Textfeld 4">
            <a:extLst>
              <a:ext uri="{FF2B5EF4-FFF2-40B4-BE49-F238E27FC236}">
                <a16:creationId xmlns:a16="http://schemas.microsoft.com/office/drawing/2014/main" id="{F78B84AB-CB7D-4138-8EC9-D7C706FEA247}"/>
              </a:ext>
            </a:extLst>
          </p:cNvPr>
          <p:cNvSpPr txBox="1"/>
          <p:nvPr/>
        </p:nvSpPr>
        <p:spPr>
          <a:xfrm>
            <a:off x="4760686" y="6282194"/>
            <a:ext cx="5646057" cy="215444"/>
          </a:xfrm>
          <a:prstGeom prst="rect">
            <a:avLst/>
          </a:prstGeom>
          <a:noFill/>
        </p:spPr>
        <p:txBody>
          <a:bodyPr wrap="square" rtlCol="0">
            <a:spAutoFit/>
          </a:bodyPr>
          <a:lstStyle/>
          <a:p>
            <a:r>
              <a:rPr lang="en-US" sz="800" dirty="0">
                <a:solidFill>
                  <a:schemeClr val="bg1"/>
                </a:solidFill>
              </a:rPr>
              <a:t>https://www.bayer.com/en/news-stories/how-farmers-are-keeping-us-fed-through-the-global-crisis</a:t>
            </a:r>
            <a:endParaRPr lang="en-DE" sz="800" dirty="0">
              <a:solidFill>
                <a:schemeClr val="bg1"/>
              </a:solidFill>
            </a:endParaRPr>
          </a:p>
        </p:txBody>
      </p:sp>
    </p:spTree>
    <p:extLst>
      <p:ext uri="{BB962C8B-B14F-4D97-AF65-F5344CB8AC3E}">
        <p14:creationId xmlns:p14="http://schemas.microsoft.com/office/powerpoint/2010/main" val="2141611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523FC9-6B9B-4907-9094-02AFF697358B}"/>
              </a:ext>
            </a:extLst>
          </p:cNvPr>
          <p:cNvSpPr>
            <a:spLocks noGrp="1"/>
          </p:cNvSpPr>
          <p:nvPr>
            <p:ph type="title"/>
          </p:nvPr>
        </p:nvSpPr>
        <p:spPr>
          <a:xfrm>
            <a:off x="375556" y="800101"/>
            <a:ext cx="8392886" cy="520700"/>
          </a:xfrm>
        </p:spPr>
        <p:txBody>
          <a:bodyPr>
            <a:normAutofit/>
          </a:bodyPr>
          <a:lstStyle/>
          <a:p>
            <a:r>
              <a:rPr lang="en-US" sz="2400" dirty="0"/>
              <a:t>Educational offers</a:t>
            </a:r>
            <a:endParaRPr lang="en-DE" sz="2400" dirty="0"/>
          </a:p>
        </p:txBody>
      </p:sp>
      <p:sp>
        <p:nvSpPr>
          <p:cNvPr id="3" name="Inhaltsplatzhalter 2">
            <a:extLst>
              <a:ext uri="{FF2B5EF4-FFF2-40B4-BE49-F238E27FC236}">
                <a16:creationId xmlns:a16="http://schemas.microsoft.com/office/drawing/2014/main" id="{BC3B4E1C-22E1-459B-ABB1-8A25D3B5EF59}"/>
              </a:ext>
            </a:extLst>
          </p:cNvPr>
          <p:cNvSpPr>
            <a:spLocks noGrp="1"/>
          </p:cNvSpPr>
          <p:nvPr>
            <p:ph sz="half" idx="1"/>
          </p:nvPr>
        </p:nvSpPr>
        <p:spPr>
          <a:xfrm>
            <a:off x="375555" y="1253331"/>
            <a:ext cx="8392886" cy="4351338"/>
          </a:xfrm>
        </p:spPr>
        <p:txBody>
          <a:bodyPr/>
          <a:lstStyle/>
          <a:p>
            <a:r>
              <a:rPr lang="en-US" dirty="0"/>
              <a:t>F</a:t>
            </a:r>
            <a:r>
              <a:rPr lang="en-US" b="0" dirty="0">
                <a:effectLst/>
              </a:rPr>
              <a:t>irst long educational course on Social </a:t>
            </a:r>
            <a:r>
              <a:rPr lang="en-US" dirty="0"/>
              <a:t>F</a:t>
            </a:r>
            <a:r>
              <a:rPr lang="en-US" b="0" dirty="0">
                <a:effectLst/>
              </a:rPr>
              <a:t>arming at </a:t>
            </a:r>
            <a:r>
              <a:rPr lang="en-US" b="0" dirty="0" err="1">
                <a:effectLst/>
              </a:rPr>
              <a:t>Jabok</a:t>
            </a:r>
            <a:r>
              <a:rPr lang="en-US" b="0" dirty="0">
                <a:effectLst/>
              </a:rPr>
              <a:t> – Institute of social pedagogy and theology in Prague </a:t>
            </a:r>
            <a:endParaRPr lang="en-US" dirty="0"/>
          </a:p>
          <a:p>
            <a:r>
              <a:rPr lang="en-US" b="0" dirty="0">
                <a:effectLst/>
              </a:rPr>
              <a:t>The topic regularly emerges in the context of multifunctional agriculture, landscape ecology or regional development at the Universities </a:t>
            </a:r>
            <a:r>
              <a:rPr lang="en-US" dirty="0"/>
              <a:t>as well</a:t>
            </a:r>
            <a:endParaRPr lang="en-US" b="0" dirty="0">
              <a:effectLst/>
            </a:endParaRPr>
          </a:p>
          <a:p>
            <a:pPr marL="0" indent="0">
              <a:buNone/>
            </a:pPr>
            <a:r>
              <a:rPr lang="en-US" sz="1600" dirty="0"/>
              <a:t>(www.sofaredu.eu)</a:t>
            </a:r>
            <a:endParaRPr lang="en-DE" sz="1600" dirty="0"/>
          </a:p>
        </p:txBody>
      </p:sp>
      <p:pic>
        <p:nvPicPr>
          <p:cNvPr id="6" name="Grafik 5" descr="Ein Bild, das Text, Baum enthält.&#10;&#10;Automatisch generierte Beschreibung">
            <a:extLst>
              <a:ext uri="{FF2B5EF4-FFF2-40B4-BE49-F238E27FC236}">
                <a16:creationId xmlns:a16="http://schemas.microsoft.com/office/drawing/2014/main" id="{3692E141-AAFE-4FCE-912A-763F0D2C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1201"/>
            <a:ext cx="9225570" cy="3780971"/>
          </a:xfrm>
          <a:prstGeom prst="rect">
            <a:avLst/>
          </a:prstGeom>
        </p:spPr>
      </p:pic>
      <p:sp>
        <p:nvSpPr>
          <p:cNvPr id="7" name="Textfeld 6">
            <a:extLst>
              <a:ext uri="{FF2B5EF4-FFF2-40B4-BE49-F238E27FC236}">
                <a16:creationId xmlns:a16="http://schemas.microsoft.com/office/drawing/2014/main" id="{40974156-63C9-4E9A-8E5E-9262A9781064}"/>
              </a:ext>
            </a:extLst>
          </p:cNvPr>
          <p:cNvSpPr txBox="1"/>
          <p:nvPr/>
        </p:nvSpPr>
        <p:spPr>
          <a:xfrm>
            <a:off x="1733549" y="6858000"/>
            <a:ext cx="4922155" cy="215444"/>
          </a:xfrm>
          <a:prstGeom prst="rect">
            <a:avLst/>
          </a:prstGeom>
          <a:noFill/>
        </p:spPr>
        <p:txBody>
          <a:bodyPr wrap="square" rtlCol="0">
            <a:spAutoFit/>
          </a:bodyPr>
          <a:lstStyle/>
          <a:p>
            <a:r>
              <a:rPr lang="en-US" sz="800" dirty="0">
                <a:solidFill>
                  <a:schemeClr val="bg1"/>
                </a:solidFill>
              </a:rPr>
              <a:t>https://ius-sdb.com/ius-world-networks/europe/jabok-institute-of-social-pedagogy-and-theology-czech-republic/</a:t>
            </a:r>
            <a:endParaRPr lang="en-DE" sz="800" dirty="0">
              <a:solidFill>
                <a:schemeClr val="bg1"/>
              </a:solidFill>
            </a:endParaRPr>
          </a:p>
        </p:txBody>
      </p:sp>
    </p:spTree>
    <p:extLst>
      <p:ext uri="{BB962C8B-B14F-4D97-AF65-F5344CB8AC3E}">
        <p14:creationId xmlns:p14="http://schemas.microsoft.com/office/powerpoint/2010/main" val="3432197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31707-5288-4A3C-BD1E-3E474EAF2195}"/>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AF9DD2C6-7EFF-4D65-9A4B-4412CAC250F8}"/>
              </a:ext>
            </a:extLst>
          </p:cNvPr>
          <p:cNvSpPr>
            <a:spLocks noGrp="1"/>
          </p:cNvSpPr>
          <p:nvPr>
            <p:ph idx="1"/>
          </p:nvPr>
        </p:nvSpPr>
        <p:spPr/>
        <p:txBody>
          <a:bodyPr/>
          <a:lstStyle/>
          <a:p>
            <a:r>
              <a:rPr lang="en-US" sz="2400" b="1" dirty="0"/>
              <a:t>Czech website for Social Farming:</a:t>
            </a:r>
            <a:br>
              <a:rPr lang="en-US" sz="2400" dirty="0"/>
            </a:br>
            <a:r>
              <a:rPr lang="en-US" sz="2400" dirty="0">
                <a:hlinkClick r:id="rId2">
                  <a:extLst>
                    <a:ext uri="{A12FA001-AC4F-418D-AE19-62706E023703}">
                      <ahyp:hlinkClr xmlns:ahyp="http://schemas.microsoft.com/office/drawing/2018/hyperlinkcolor" val="tx"/>
                    </a:ext>
                  </a:extLst>
                </a:hlinkClick>
              </a:rPr>
              <a:t>www.socialni-zemedelstvi.cz/</a:t>
            </a:r>
            <a:endParaRPr lang="en-US" sz="2400" dirty="0"/>
          </a:p>
          <a:p>
            <a:r>
              <a:rPr lang="en-US" sz="2400" b="1" dirty="0"/>
              <a:t>University of  </a:t>
            </a:r>
            <a:r>
              <a:rPr lang="en-US" sz="2400" b="1" dirty="0" err="1"/>
              <a:t>České</a:t>
            </a:r>
            <a:r>
              <a:rPr lang="en-US" sz="2400" b="1" dirty="0"/>
              <a:t> </a:t>
            </a:r>
            <a:r>
              <a:rPr lang="en-US" sz="2400" b="1" dirty="0" err="1"/>
              <a:t>Budějovice</a:t>
            </a:r>
            <a:r>
              <a:rPr lang="en-US" sz="2400" b="1" dirty="0"/>
              <a:t>, Faculty of </a:t>
            </a:r>
            <a:br>
              <a:rPr lang="en-US" sz="2400" b="1" dirty="0"/>
            </a:br>
            <a:r>
              <a:rPr lang="en-US" sz="2400" b="1" dirty="0"/>
              <a:t>Agricultural Sciences:</a:t>
            </a:r>
            <a:br>
              <a:rPr lang="en-US" sz="2000" b="1" dirty="0"/>
            </a:br>
            <a:r>
              <a:rPr lang="en-US" sz="2400" dirty="0">
                <a:hlinkClick r:id="rId3">
                  <a:extLst>
                    <a:ext uri="{A12FA001-AC4F-418D-AE19-62706E023703}">
                      <ahyp:hlinkClr xmlns:ahyp="http://schemas.microsoft.com/office/drawing/2018/hyperlinkcolor" val="tx"/>
                    </a:ext>
                  </a:extLst>
                </a:hlinkClick>
              </a:rPr>
              <a:t>https://www.zf.jcu.cz/cz/</a:t>
            </a:r>
            <a:endParaRPr lang="en-US" sz="2400" dirty="0"/>
          </a:p>
          <a:p>
            <a:endParaRPr lang="en-US" sz="2400" dirty="0"/>
          </a:p>
          <a:p>
            <a:pPr marL="0" indent="0">
              <a:buNone/>
            </a:pPr>
            <a:endParaRPr lang="en-DE" dirty="0"/>
          </a:p>
        </p:txBody>
      </p:sp>
      <p:pic>
        <p:nvPicPr>
          <p:cNvPr id="5" name="Grafik 4">
            <a:extLst>
              <a:ext uri="{FF2B5EF4-FFF2-40B4-BE49-F238E27FC236}">
                <a16:creationId xmlns:a16="http://schemas.microsoft.com/office/drawing/2014/main" id="{4D760F32-B946-4E07-A751-0EF7DF75B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70562" y="3048000"/>
            <a:ext cx="2581275" cy="762000"/>
          </a:xfrm>
          <a:prstGeom prst="rect">
            <a:avLst/>
          </a:prstGeom>
        </p:spPr>
      </p:pic>
    </p:spTree>
    <p:extLst>
      <p:ext uri="{BB962C8B-B14F-4D97-AF65-F5344CB8AC3E}">
        <p14:creationId xmlns:p14="http://schemas.microsoft.com/office/powerpoint/2010/main" val="2806362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971249-CC73-4100-BAB2-DD4F88E88610}"/>
              </a:ext>
            </a:extLst>
          </p:cNvPr>
          <p:cNvSpPr>
            <a:spLocks noGrp="1"/>
          </p:cNvSpPr>
          <p:nvPr>
            <p:ph type="title"/>
          </p:nvPr>
        </p:nvSpPr>
        <p:spPr/>
        <p:txBody>
          <a:bodyPr>
            <a:normAutofit fontScale="90000"/>
          </a:bodyPr>
          <a:lstStyle/>
          <a:p>
            <a:r>
              <a:rPr lang="en-US" dirty="0"/>
              <a:t>Differences of Social Farming across Europe</a:t>
            </a:r>
            <a:endParaRPr lang="en-DE" dirty="0"/>
          </a:p>
        </p:txBody>
      </p:sp>
      <p:sp>
        <p:nvSpPr>
          <p:cNvPr id="3" name="Inhaltsplatzhalter 2">
            <a:extLst>
              <a:ext uri="{FF2B5EF4-FFF2-40B4-BE49-F238E27FC236}">
                <a16:creationId xmlns:a16="http://schemas.microsoft.com/office/drawing/2014/main" id="{4CBFE1EB-1013-4F5F-8F6A-0841923CC0DD}"/>
              </a:ext>
            </a:extLst>
          </p:cNvPr>
          <p:cNvSpPr>
            <a:spLocks noGrp="1"/>
          </p:cNvSpPr>
          <p:nvPr>
            <p:ph idx="1"/>
          </p:nvPr>
        </p:nvSpPr>
        <p:spPr/>
        <p:txBody>
          <a:bodyPr>
            <a:normAutofit/>
          </a:bodyPr>
          <a:lstStyle/>
          <a:p>
            <a:pPr algn="just"/>
            <a:r>
              <a:rPr lang="en-US" dirty="0"/>
              <a:t>D</a:t>
            </a:r>
            <a:r>
              <a:rPr lang="en-DE" dirty="0" err="1"/>
              <a:t>ifferently</a:t>
            </a:r>
            <a:r>
              <a:rPr lang="en-DE" dirty="0"/>
              <a:t> widespread and developed</a:t>
            </a:r>
            <a:endParaRPr lang="en-US" dirty="0"/>
          </a:p>
          <a:p>
            <a:pPr algn="just">
              <a:lnSpc>
                <a:spcPct val="107000"/>
              </a:lnSpc>
              <a:spcAft>
                <a:spcPts val="800"/>
              </a:spcAft>
            </a:pPr>
            <a:r>
              <a:rPr lang="en-US" dirty="0"/>
              <a:t>V</a:t>
            </a:r>
            <a:r>
              <a:rPr lang="en-DE" dirty="0" err="1"/>
              <a:t>arious</a:t>
            </a:r>
            <a:r>
              <a:rPr lang="en-DE" dirty="0"/>
              <a:t> </a:t>
            </a:r>
            <a:r>
              <a:rPr lang="en-US" dirty="0"/>
              <a:t>specifications</a:t>
            </a:r>
            <a:r>
              <a:rPr lang="en-DE" dirty="0"/>
              <a:t> </a:t>
            </a:r>
            <a:r>
              <a:rPr lang="en-US" dirty="0"/>
              <a:t>and </a:t>
            </a:r>
            <a:r>
              <a:rPr lang="en-DE" dirty="0"/>
              <a:t>many similarities</a:t>
            </a:r>
            <a:endParaRPr lang="en-US" dirty="0"/>
          </a:p>
          <a:p>
            <a:pPr algn="just">
              <a:lnSpc>
                <a:spcPct val="110000"/>
              </a:lnSpc>
              <a:spcBef>
                <a:spcPts val="0"/>
              </a:spcBef>
              <a:spcAft>
                <a:spcPts val="500"/>
              </a:spcAft>
            </a:pPr>
            <a:r>
              <a:rPr lang="en-DE" b="1" dirty="0"/>
              <a:t>Italy and the Netherlands</a:t>
            </a:r>
            <a:r>
              <a:rPr lang="en-US" b="1" dirty="0"/>
              <a:t>: </a:t>
            </a:r>
            <a:r>
              <a:rPr lang="en-US" dirty="0"/>
              <a:t>Most developed</a:t>
            </a:r>
            <a:r>
              <a:rPr lang="en-DE" dirty="0"/>
              <a:t> </a:t>
            </a:r>
            <a:r>
              <a:rPr lang="en-US" dirty="0"/>
              <a:t>and </a:t>
            </a:r>
            <a:r>
              <a:rPr lang="en-US" sz="2000" dirty="0">
                <a:effectLst/>
                <a:latin typeface="Calibri" panose="020F0502020204030204" pitchFamily="34" charset="0"/>
                <a:ea typeface="Calibri" panose="020F0502020204030204" pitchFamily="34" charset="0"/>
                <a:cs typeface="Calibri" panose="020F0502020204030204" pitchFamily="34" charset="0"/>
              </a:rPr>
              <a:t>more</a:t>
            </a:r>
            <a:r>
              <a:rPr lang="en-DE" sz="2000" dirty="0">
                <a:effectLst/>
                <a:latin typeface="Calibri" panose="020F0502020204030204" pitchFamily="34" charset="0"/>
                <a:ea typeface="Calibri" panose="020F0502020204030204" pitchFamily="34" charset="0"/>
                <a:cs typeface="Calibri" panose="020F0502020204030204" pitchFamily="34" charset="0"/>
              </a:rPr>
              <a:t> anchored in society than it is the case in other countries</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might be </a:t>
            </a:r>
            <a:r>
              <a:rPr lang="en-DE" sz="2000" dirty="0">
                <a:effectLst/>
                <a:latin typeface="Calibri" panose="020F0502020204030204" pitchFamily="34" charset="0"/>
                <a:ea typeface="Calibri" panose="020F0502020204030204" pitchFamily="34" charset="0"/>
                <a:cs typeface="Calibri" panose="020F0502020204030204" pitchFamily="34" charset="0"/>
              </a:rPr>
              <a:t>due to </a:t>
            </a:r>
            <a:r>
              <a:rPr lang="en-US" sz="2000" dirty="0">
                <a:effectLst/>
                <a:latin typeface="Calibri" panose="020F0502020204030204" pitchFamily="34" charset="0"/>
                <a:ea typeface="Calibri" panose="020F0502020204030204" pitchFamily="34" charset="0"/>
                <a:cs typeface="Calibri" panose="020F0502020204030204" pitchFamily="34" charset="0"/>
              </a:rPr>
              <a:t> supportive </a:t>
            </a:r>
            <a:r>
              <a:rPr lang="en-DE" sz="2000" dirty="0">
                <a:effectLst/>
                <a:latin typeface="Calibri" panose="020F0502020204030204" pitchFamily="34" charset="0"/>
                <a:ea typeface="Calibri" panose="020F0502020204030204" pitchFamily="34" charset="0"/>
                <a:cs typeface="Calibri" panose="020F0502020204030204" pitchFamily="34" charset="0"/>
              </a:rPr>
              <a:t>national</a:t>
            </a:r>
            <a:r>
              <a:rPr lang="en-US" sz="2000" dirty="0">
                <a:latin typeface="Calibri" panose="020F0502020204030204" pitchFamily="34" charset="0"/>
                <a:ea typeface="Calibri" panose="020F0502020204030204" pitchFamily="34" charset="0"/>
                <a:cs typeface="Times New Roman" panose="02020603050405020304" pitchFamily="18" charset="0"/>
              </a:rPr>
              <a:t> </a:t>
            </a:r>
            <a:r>
              <a:rPr lang="en-DE" sz="2000" dirty="0">
                <a:effectLst/>
                <a:latin typeface="Calibri" panose="020F0502020204030204" pitchFamily="34" charset="0"/>
                <a:ea typeface="Calibri" panose="020F0502020204030204" pitchFamily="34" charset="0"/>
                <a:cs typeface="Calibri" panose="020F0502020204030204" pitchFamily="34" charset="0"/>
              </a:rPr>
              <a:t>law on </a:t>
            </a:r>
            <a:r>
              <a:rPr lang="en-US" sz="2000" dirty="0">
                <a:effectLst/>
                <a:latin typeface="Calibri" panose="020F0502020204030204" pitchFamily="34" charset="0"/>
                <a:ea typeface="Calibri" panose="020F0502020204030204" pitchFamily="34" charset="0"/>
                <a:cs typeface="Calibri" panose="020F0502020204030204" pitchFamily="34" charset="0"/>
              </a:rPr>
              <a:t>S</a:t>
            </a:r>
            <a:r>
              <a:rPr lang="en-DE" sz="2000" dirty="0" err="1">
                <a:effectLst/>
                <a:latin typeface="Calibri" panose="020F0502020204030204" pitchFamily="34" charset="0"/>
                <a:ea typeface="Calibri" panose="020F0502020204030204" pitchFamily="34" charset="0"/>
                <a:cs typeface="Calibri" panose="020F0502020204030204" pitchFamily="34" charset="0"/>
              </a:rPr>
              <a:t>ocial</a:t>
            </a:r>
            <a:r>
              <a:rPr lang="en-DE"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F</a:t>
            </a:r>
            <a:r>
              <a:rPr lang="en-DE" sz="2000" dirty="0">
                <a:effectLst/>
                <a:latin typeface="Calibri" panose="020F0502020204030204" pitchFamily="34" charset="0"/>
                <a:ea typeface="Calibri" panose="020F0502020204030204" pitchFamily="34" charset="0"/>
                <a:cs typeface="Calibri" panose="020F0502020204030204" pitchFamily="34" charset="0"/>
              </a:rPr>
              <a:t>arming in Italy as well as</a:t>
            </a:r>
            <a:r>
              <a:rPr lang="en-US" sz="2000" dirty="0">
                <a:effectLst/>
                <a:latin typeface="Calibri" panose="020F0502020204030204" pitchFamily="34" charset="0"/>
                <a:ea typeface="Calibri" panose="020F0502020204030204" pitchFamily="34" charset="0"/>
                <a:cs typeface="Calibri" panose="020F0502020204030204" pitchFamily="34" charset="0"/>
              </a:rPr>
              <a:t> </a:t>
            </a:r>
            <a:r>
              <a:rPr lang="en-DE" sz="2000" dirty="0">
                <a:effectLst/>
                <a:latin typeface="Calibri" panose="020F0502020204030204" pitchFamily="34" charset="0"/>
                <a:ea typeface="Calibri" panose="020F0502020204030204" pitchFamily="34" charset="0"/>
                <a:cs typeface="Calibri" panose="020F0502020204030204" pitchFamily="34" charset="0"/>
              </a:rPr>
              <a:t>the policy in the Netherlands</a:t>
            </a:r>
            <a:endParaRPr lang="en-US" dirty="0"/>
          </a:p>
          <a:p>
            <a:pPr algn="just">
              <a:lnSpc>
                <a:spcPct val="107000"/>
              </a:lnSpc>
              <a:spcAft>
                <a:spcPts val="800"/>
              </a:spcAft>
            </a:pPr>
            <a:r>
              <a:rPr lang="en-DE" b="1" dirty="0"/>
              <a:t>Poland, the Czech Republic and</a:t>
            </a:r>
            <a:r>
              <a:rPr lang="en-US" b="1" dirty="0"/>
              <a:t> </a:t>
            </a:r>
            <a:r>
              <a:rPr lang="en-DE" b="1" dirty="0" err="1"/>
              <a:t>Portuga</a:t>
            </a:r>
            <a:r>
              <a:rPr lang="en-US" b="1" dirty="0"/>
              <a:t>l: </a:t>
            </a:r>
            <a:r>
              <a:rPr lang="en-US" dirty="0"/>
              <a:t>Currently </a:t>
            </a:r>
            <a:r>
              <a:rPr lang="en-DE" dirty="0"/>
              <a:t>established </a:t>
            </a:r>
            <a:r>
              <a:rPr lang="en-US" dirty="0"/>
              <a:t>but </a:t>
            </a:r>
            <a:r>
              <a:rPr lang="en-DE" dirty="0"/>
              <a:t>still in its infancy</a:t>
            </a:r>
            <a:endParaRPr lang="en-US" dirty="0"/>
          </a:p>
          <a:p>
            <a:pPr algn="just"/>
            <a:r>
              <a:rPr lang="en-US" b="1" dirty="0"/>
              <a:t>Austria and Germany</a:t>
            </a:r>
            <a:r>
              <a:rPr lang="en-US" dirty="0"/>
              <a:t>: various target groups but the participation of politicians and the financing possibilities for the initiatives are still limited </a:t>
            </a:r>
          </a:p>
          <a:p>
            <a:endParaRPr lang="en-US" dirty="0"/>
          </a:p>
          <a:p>
            <a:endParaRPr lang="en-DE" dirty="0"/>
          </a:p>
        </p:txBody>
      </p:sp>
    </p:spTree>
    <p:extLst>
      <p:ext uri="{BB962C8B-B14F-4D97-AF65-F5344CB8AC3E}">
        <p14:creationId xmlns:p14="http://schemas.microsoft.com/office/powerpoint/2010/main" val="3849552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412D0-E365-4EBC-B573-D7C52EC1B6BC}"/>
              </a:ext>
            </a:extLst>
          </p:cNvPr>
          <p:cNvSpPr>
            <a:spLocks noGrp="1"/>
          </p:cNvSpPr>
          <p:nvPr>
            <p:ph type="title"/>
          </p:nvPr>
        </p:nvSpPr>
        <p:spPr>
          <a:xfrm>
            <a:off x="375556" y="800100"/>
            <a:ext cx="8392886" cy="890589"/>
          </a:xfrm>
        </p:spPr>
        <p:txBody>
          <a:bodyPr anchor="ctr">
            <a:normAutofit/>
          </a:bodyPr>
          <a:lstStyle/>
          <a:p>
            <a:r>
              <a:rPr lang="en-US" dirty="0"/>
              <a:t>6. Poland</a:t>
            </a:r>
            <a:endParaRPr lang="en-DE" dirty="0"/>
          </a:p>
        </p:txBody>
      </p:sp>
      <p:sp>
        <p:nvSpPr>
          <p:cNvPr id="3" name="Inhaltsplatzhalter 2">
            <a:extLst>
              <a:ext uri="{FF2B5EF4-FFF2-40B4-BE49-F238E27FC236}">
                <a16:creationId xmlns:a16="http://schemas.microsoft.com/office/drawing/2014/main" id="{3B18A02D-AAB5-414F-819B-8C8CE7B0BB57}"/>
              </a:ext>
            </a:extLst>
          </p:cNvPr>
          <p:cNvSpPr>
            <a:spLocks noGrp="1"/>
          </p:cNvSpPr>
          <p:nvPr>
            <p:ph sz="half" idx="1"/>
          </p:nvPr>
        </p:nvSpPr>
        <p:spPr>
          <a:xfrm>
            <a:off x="375556" y="1687514"/>
            <a:ext cx="3886200" cy="4351338"/>
          </a:xfrm>
        </p:spPr>
        <p:txBody>
          <a:bodyPr>
            <a:normAutofit/>
          </a:bodyPr>
          <a:lstStyle/>
          <a:p>
            <a:r>
              <a:rPr lang="en-US" sz="1800" dirty="0"/>
              <a:t>Poland is the eight biggest European country based on the population number </a:t>
            </a:r>
          </a:p>
          <a:p>
            <a:r>
              <a:rPr lang="en-US" sz="1800" dirty="0"/>
              <a:t>Located in the middle of Europe </a:t>
            </a:r>
          </a:p>
          <a:p>
            <a:r>
              <a:rPr lang="en-US" sz="1800" dirty="0"/>
              <a:t>Member of the European Union since 2004</a:t>
            </a:r>
          </a:p>
          <a:p>
            <a:r>
              <a:rPr lang="en-US" sz="1800" dirty="0"/>
              <a:t>Social Farming in Poland is still in its infancy, while agriculture itself plays an important role in the country with agricultural advisory centers in every region</a:t>
            </a:r>
          </a:p>
          <a:p>
            <a:r>
              <a:rPr lang="en-US" sz="1800" dirty="0"/>
              <a:t>Practicing Social Farming under its term began approximately in the beginning of this century, probably by entering the EU </a:t>
            </a:r>
            <a:r>
              <a:rPr lang="en-US" sz="1600" dirty="0"/>
              <a:t>(STEPNIK, </a:t>
            </a:r>
            <a:r>
              <a:rPr lang="en-US" sz="1600" dirty="0" err="1"/>
              <a:t>intvw</a:t>
            </a:r>
            <a:r>
              <a:rPr lang="en-US" sz="1600" dirty="0"/>
              <a:t>.)</a:t>
            </a:r>
            <a:endParaRPr lang="en-DE" sz="1600" dirty="0"/>
          </a:p>
        </p:txBody>
      </p:sp>
      <p:pic>
        <p:nvPicPr>
          <p:cNvPr id="8" name="Grafik 7" descr="Ein Bild, das Gras, Himmel, draußen, Feld enthält.&#10;&#10;Automatisch generierte Beschreibung">
            <a:extLst>
              <a:ext uri="{FF2B5EF4-FFF2-40B4-BE49-F238E27FC236}">
                <a16:creationId xmlns:a16="http://schemas.microsoft.com/office/drawing/2014/main" id="{D9410214-CC0F-449C-A5E9-E511991A5EB4}"/>
              </a:ext>
            </a:extLst>
          </p:cNvPr>
          <p:cNvPicPr>
            <a:picLocks noChangeAspect="1"/>
          </p:cNvPicPr>
          <p:nvPr/>
        </p:nvPicPr>
        <p:blipFill rotWithShape="1">
          <a:blip r:embed="rId2">
            <a:extLst>
              <a:ext uri="{28A0092B-C50C-407E-A947-70E740481C1C}">
                <a14:useLocalDpi xmlns:a14="http://schemas.microsoft.com/office/drawing/2010/main" val="0"/>
              </a:ext>
            </a:extLst>
          </a:blip>
          <a:srcRect l="17052" r="34945" b="1"/>
          <a:stretch/>
        </p:blipFill>
        <p:spPr>
          <a:xfrm>
            <a:off x="4629150" y="1825625"/>
            <a:ext cx="3886200" cy="4351338"/>
          </a:xfrm>
          <a:prstGeom prst="rect">
            <a:avLst/>
          </a:prstGeom>
          <a:noFill/>
        </p:spPr>
      </p:pic>
      <p:sp>
        <p:nvSpPr>
          <p:cNvPr id="4" name="Textfeld 3">
            <a:extLst>
              <a:ext uri="{FF2B5EF4-FFF2-40B4-BE49-F238E27FC236}">
                <a16:creationId xmlns:a16="http://schemas.microsoft.com/office/drawing/2014/main" id="{F785A64F-4ADB-4702-A92A-7EA0477E6759}"/>
              </a:ext>
            </a:extLst>
          </p:cNvPr>
          <p:cNvSpPr txBox="1"/>
          <p:nvPr/>
        </p:nvSpPr>
        <p:spPr>
          <a:xfrm>
            <a:off x="4629150" y="5677198"/>
            <a:ext cx="3886200" cy="461665"/>
          </a:xfrm>
          <a:prstGeom prst="rect">
            <a:avLst/>
          </a:prstGeom>
          <a:noFill/>
        </p:spPr>
        <p:txBody>
          <a:bodyPr wrap="square" rtlCol="0">
            <a:spAutoFit/>
          </a:bodyPr>
          <a:lstStyle/>
          <a:p>
            <a:r>
              <a:rPr lang="en-US" sz="800" dirty="0">
                <a:solidFill>
                  <a:schemeClr val="bg1">
                    <a:lumMod val="50000"/>
                  </a:schemeClr>
                </a:solidFill>
              </a:rPr>
              <a:t>https://duckduckgo.com/?q=poland+farm&amp;t=ffab&amp;iax=images&amp;ia=images&amp;iai=https%3A%2F%2Fwww.arc2020.eu%2Fwp-content%2Fuploads%2F2019%2F02%2Fpoland-nature-3377523_960_720.jpg</a:t>
            </a:r>
            <a:endParaRPr lang="en-DE" sz="800" dirty="0">
              <a:solidFill>
                <a:schemeClr val="bg1">
                  <a:lumMod val="50000"/>
                </a:schemeClr>
              </a:solidFill>
            </a:endParaRPr>
          </a:p>
        </p:txBody>
      </p:sp>
    </p:spTree>
    <p:extLst>
      <p:ext uri="{BB962C8B-B14F-4D97-AF65-F5344CB8AC3E}">
        <p14:creationId xmlns:p14="http://schemas.microsoft.com/office/powerpoint/2010/main" val="26290519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0"/>
            <a:ext cx="8392886" cy="600075"/>
          </a:xfrm>
        </p:spPr>
        <p:txBody>
          <a:bodyPr>
            <a:normAutofit/>
          </a:bodyPr>
          <a:lstStyle/>
          <a:p>
            <a:r>
              <a:rPr lang="en-US" sz="2400" dirty="0"/>
              <a:t>SWOT Analysis Poland</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642533472"/>
              </p:ext>
            </p:extLst>
          </p:nvPr>
        </p:nvGraphicFramePr>
        <p:xfrm>
          <a:off x="375557" y="1400175"/>
          <a:ext cx="8391524" cy="4193955"/>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41849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300 Educational Farms</a:t>
                      </a:r>
                    </a:p>
                    <a:p>
                      <a:r>
                        <a:rPr lang="en-US" sz="1350" b="0" i="0" u="none" strike="noStrike" kern="1200" baseline="0" dirty="0">
                          <a:solidFill>
                            <a:schemeClr val="lt1"/>
                          </a:solidFill>
                          <a:latin typeface="+mn-lt"/>
                          <a:ea typeface="+mn-ea"/>
                          <a:cs typeface="+mn-cs"/>
                        </a:rPr>
                        <a:t>• Label</a:t>
                      </a:r>
                    </a:p>
                    <a:p>
                      <a:r>
                        <a:rPr lang="en-US" sz="1350" b="0" i="0" u="none" strike="noStrike" kern="1200" baseline="0" dirty="0">
                          <a:solidFill>
                            <a:schemeClr val="lt1"/>
                          </a:solidFill>
                          <a:latin typeface="+mn-lt"/>
                          <a:ea typeface="+mn-ea"/>
                          <a:cs typeface="+mn-cs"/>
                        </a:rPr>
                        <a:t>• Day Care for elderly</a:t>
                      </a:r>
                    </a:p>
                    <a:p>
                      <a:r>
                        <a:rPr lang="en-US" sz="1350" b="0" i="0" u="none" strike="noStrike" kern="1200" baseline="0" dirty="0">
                          <a:solidFill>
                            <a:schemeClr val="lt1"/>
                          </a:solidFill>
                          <a:latin typeface="+mn-lt"/>
                          <a:ea typeface="+mn-ea"/>
                          <a:cs typeface="+mn-cs"/>
                        </a:rPr>
                        <a:t>• Interacting with the ministry of agriculture</a:t>
                      </a:r>
                    </a:p>
                    <a:p>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Still in the beginning</a:t>
                      </a:r>
                    </a:p>
                    <a:p>
                      <a:r>
                        <a:rPr lang="en-US" sz="1350" b="0" i="0" u="none" strike="noStrike" kern="1200" baseline="0" dirty="0">
                          <a:solidFill>
                            <a:schemeClr val="lt1"/>
                          </a:solidFill>
                          <a:latin typeface="+mn-lt"/>
                          <a:ea typeface="+mn-ea"/>
                          <a:cs typeface="+mn-cs"/>
                        </a:rPr>
                        <a:t>• Not very known in the society</a:t>
                      </a:r>
                    </a:p>
                    <a:p>
                      <a:r>
                        <a:rPr lang="en-US" sz="1350" b="0" i="0" u="none" strike="noStrike" kern="1200" baseline="0" dirty="0">
                          <a:solidFill>
                            <a:schemeClr val="lt1"/>
                          </a:solidFill>
                          <a:latin typeface="+mn-lt"/>
                          <a:ea typeface="+mn-ea"/>
                          <a:cs typeface="+mn-cs"/>
                        </a:rPr>
                        <a:t>• Only educational farms are spread</a:t>
                      </a:r>
                      <a:br>
                        <a:rPr lang="en-US" sz="1350" b="0" i="0" u="none" strike="noStrike" kern="1200" baseline="0" dirty="0">
                          <a:solidFill>
                            <a:schemeClr val="lt1"/>
                          </a:solidFill>
                          <a:latin typeface="+mn-lt"/>
                          <a:ea typeface="+mn-ea"/>
                          <a:cs typeface="+mn-cs"/>
                        </a:rPr>
                      </a:br>
                      <a:r>
                        <a:rPr lang="en-US" sz="1350" b="0" i="0" u="none" strike="noStrike" kern="1200" baseline="0" dirty="0">
                          <a:solidFill>
                            <a:schemeClr val="lt1"/>
                          </a:solidFill>
                          <a:latin typeface="+mn-lt"/>
                          <a:ea typeface="+mn-ea"/>
                          <a:cs typeface="+mn-cs"/>
                        </a:rPr>
                        <a:t>   over the whole country</a:t>
                      </a:r>
                    </a:p>
                    <a:p>
                      <a:r>
                        <a:rPr lang="en-US" sz="1350" b="0" i="0" u="none" strike="noStrike" kern="1200" baseline="0" dirty="0">
                          <a:solidFill>
                            <a:schemeClr val="lt1"/>
                          </a:solidFill>
                          <a:latin typeface="+mn-lt"/>
                          <a:ea typeface="+mn-ea"/>
                          <a:cs typeface="+mn-cs"/>
                        </a:rPr>
                        <a:t>• No permanent funding</a:t>
                      </a:r>
                    </a:p>
                    <a:p>
                      <a:r>
                        <a:rPr lang="en-US" sz="1350" b="0" i="0" u="none" strike="noStrike" kern="1200" baseline="0" dirty="0">
                          <a:solidFill>
                            <a:schemeClr val="lt1"/>
                          </a:solidFill>
                          <a:latin typeface="+mn-lt"/>
                          <a:ea typeface="+mn-ea"/>
                          <a:cs typeface="+mn-cs"/>
                        </a:rPr>
                        <a:t>• No quality assurance</a:t>
                      </a:r>
                    </a:p>
                    <a:p>
                      <a:r>
                        <a:rPr lang="en-US" sz="1350" b="0" i="0" u="none" strike="noStrike" kern="1200" baseline="0" dirty="0">
                          <a:solidFill>
                            <a:schemeClr val="lt1"/>
                          </a:solidFill>
                          <a:latin typeface="+mn-lt"/>
                          <a:ea typeface="+mn-ea"/>
                          <a:cs typeface="+mn-cs"/>
                        </a:rPr>
                        <a:t>• No diversity on farms</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Aging population</a:t>
                      </a:r>
                    </a:p>
                    <a:p>
                      <a:r>
                        <a:rPr lang="en-US" sz="1350" b="0" i="0" u="none" strike="noStrike" kern="1200" baseline="0" dirty="0">
                          <a:solidFill>
                            <a:schemeClr val="dk1"/>
                          </a:solidFill>
                          <a:latin typeface="+mn-lt"/>
                          <a:ea typeface="+mn-ea"/>
                          <a:cs typeface="+mn-cs"/>
                        </a:rPr>
                        <a:t>• Development of the rural areas</a:t>
                      </a:r>
                    </a:p>
                    <a:p>
                      <a:r>
                        <a:rPr lang="en-US" sz="1350" b="0" i="0" u="none" strike="noStrike" kern="1200" baseline="0" dirty="0">
                          <a:solidFill>
                            <a:schemeClr val="dk1"/>
                          </a:solidFill>
                          <a:latin typeface="+mn-lt"/>
                          <a:ea typeface="+mn-ea"/>
                          <a:cs typeface="+mn-cs"/>
                        </a:rPr>
                        <a:t>• Only few people earn money with agriculture</a:t>
                      </a:r>
                    </a:p>
                    <a:p>
                      <a:r>
                        <a:rPr lang="en-US" sz="1350" b="0" i="0" u="none" strike="noStrike" kern="1200" baseline="0" dirty="0">
                          <a:solidFill>
                            <a:schemeClr val="dk1"/>
                          </a:solidFill>
                          <a:latin typeface="+mn-lt"/>
                          <a:ea typeface="+mn-ea"/>
                          <a:cs typeface="+mn-cs"/>
                        </a:rPr>
                        <a:t>• Farmers looking for additional income</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opportunities</a:t>
                      </a:r>
                    </a:p>
                    <a:p>
                      <a:r>
                        <a:rPr lang="en-US" sz="1350" b="0" i="0" u="none" strike="noStrike" kern="1200" baseline="0" dirty="0">
                          <a:solidFill>
                            <a:schemeClr val="dk1"/>
                          </a:solidFill>
                          <a:latin typeface="+mn-lt"/>
                          <a:ea typeface="+mn-ea"/>
                          <a:cs typeface="+mn-cs"/>
                        </a:rPr>
                        <a:t>• EU funds</a:t>
                      </a:r>
                    </a:p>
                    <a:p>
                      <a:r>
                        <a:rPr lang="en-US" sz="1350" b="0" i="0" u="none" strike="noStrike" kern="1200" baseline="0" dirty="0">
                          <a:solidFill>
                            <a:schemeClr val="dk1"/>
                          </a:solidFill>
                          <a:latin typeface="+mn-lt"/>
                          <a:ea typeface="+mn-ea"/>
                          <a:cs typeface="+mn-cs"/>
                        </a:rPr>
                        <a:t>• Politics are interested in the topic</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Equal rights for people with disability</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are not established in the labor market</a:t>
                      </a:r>
                    </a:p>
                    <a:p>
                      <a:r>
                        <a:rPr lang="en-US" sz="1350" b="0" i="0" u="none" strike="noStrike" kern="1200" baseline="0" dirty="0">
                          <a:solidFill>
                            <a:schemeClr val="dk1"/>
                          </a:solidFill>
                          <a:latin typeface="+mn-lt"/>
                          <a:ea typeface="+mn-ea"/>
                          <a:cs typeface="+mn-cs"/>
                        </a:rPr>
                        <a:t>• Legal barriers</a:t>
                      </a:r>
                    </a:p>
                    <a:p>
                      <a:r>
                        <a:rPr lang="en-US" sz="1350" b="0" i="0" u="none" strike="noStrike" kern="1200" baseline="0" dirty="0">
                          <a:solidFill>
                            <a:schemeClr val="dk1"/>
                          </a:solidFill>
                          <a:latin typeface="+mn-lt"/>
                          <a:ea typeface="+mn-ea"/>
                          <a:cs typeface="+mn-cs"/>
                        </a:rPr>
                        <a:t>• Modern agricultural production</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technologies</a:t>
                      </a:r>
                    </a:p>
                    <a:p>
                      <a:r>
                        <a:rPr lang="en-US" sz="1350" b="0" i="0" u="none" strike="noStrike" kern="1200" baseline="0" dirty="0">
                          <a:solidFill>
                            <a:schemeClr val="dk1"/>
                          </a:solidFill>
                          <a:latin typeface="+mn-lt"/>
                          <a:ea typeface="+mn-ea"/>
                          <a:cs typeface="+mn-cs"/>
                        </a:rPr>
                        <a:t>• Dependent on EU funds</a:t>
                      </a:r>
                    </a:p>
                    <a:p>
                      <a:r>
                        <a:rPr lang="en-US" sz="1350" b="0" i="0" u="none" strike="noStrike" kern="1200" baseline="0" dirty="0">
                          <a:solidFill>
                            <a:schemeClr val="dk1"/>
                          </a:solidFill>
                          <a:latin typeface="+mn-lt"/>
                          <a:ea typeface="+mn-ea"/>
                          <a:cs typeface="+mn-cs"/>
                        </a:rPr>
                        <a:t>• Lack of workers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5" name="Textfeld 4">
            <a:extLst>
              <a:ext uri="{FF2B5EF4-FFF2-40B4-BE49-F238E27FC236}">
                <a16:creationId xmlns:a16="http://schemas.microsoft.com/office/drawing/2014/main" id="{78C6455F-C863-422B-A769-D262E680083B}"/>
              </a:ext>
            </a:extLst>
          </p:cNvPr>
          <p:cNvSpPr txBox="1"/>
          <p:nvPr/>
        </p:nvSpPr>
        <p:spPr>
          <a:xfrm>
            <a:off x="7658100" y="6315053"/>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28041792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1A52E-95E6-4BEC-80A4-07429F9FCEB8}"/>
              </a:ext>
            </a:extLst>
          </p:cNvPr>
          <p:cNvSpPr>
            <a:spLocks noGrp="1"/>
          </p:cNvSpPr>
          <p:nvPr>
            <p:ph type="title"/>
          </p:nvPr>
        </p:nvSpPr>
        <p:spPr>
          <a:xfrm>
            <a:off x="375556" y="800100"/>
            <a:ext cx="8392886" cy="890589"/>
          </a:xfrm>
        </p:spPr>
        <p:txBody>
          <a:bodyPr anchor="ctr">
            <a:normAutofit/>
          </a:bodyPr>
          <a:lstStyle/>
          <a:p>
            <a:r>
              <a:rPr lang="en-US" sz="2400" dirty="0"/>
              <a:t>Target groups in Poland</a:t>
            </a:r>
            <a:endParaRPr lang="en-DE" sz="2400" dirty="0"/>
          </a:p>
        </p:txBody>
      </p:sp>
      <p:sp>
        <p:nvSpPr>
          <p:cNvPr id="3" name="Inhaltsplatzhalter 2">
            <a:extLst>
              <a:ext uri="{FF2B5EF4-FFF2-40B4-BE49-F238E27FC236}">
                <a16:creationId xmlns:a16="http://schemas.microsoft.com/office/drawing/2014/main" id="{3EC0AA26-1EF7-451D-9A67-4F6FF3AFC2E8}"/>
              </a:ext>
            </a:extLst>
          </p:cNvPr>
          <p:cNvSpPr>
            <a:spLocks noGrp="1"/>
          </p:cNvSpPr>
          <p:nvPr>
            <p:ph sz="half" idx="1"/>
          </p:nvPr>
        </p:nvSpPr>
        <p:spPr>
          <a:xfrm>
            <a:off x="375558" y="1596121"/>
            <a:ext cx="8660492" cy="4351338"/>
          </a:xfrm>
        </p:spPr>
        <p:txBody>
          <a:bodyPr>
            <a:normAutofit/>
          </a:bodyPr>
          <a:lstStyle/>
          <a:p>
            <a:r>
              <a:rPr lang="en-US" dirty="0"/>
              <a:t>Quiet high number of Educational Farms </a:t>
            </a:r>
          </a:p>
          <a:p>
            <a:r>
              <a:rPr lang="en-US" dirty="0"/>
              <a:t>Less farms caring for people with disabilities or elderly</a:t>
            </a:r>
          </a:p>
          <a:p>
            <a:pPr lvl="1">
              <a:buFont typeface="Wingdings" panose="05000000000000000000" pitchFamily="2" charset="2"/>
              <a:buChar char="à"/>
            </a:pPr>
            <a:r>
              <a:rPr lang="en-US" sz="2000" dirty="0">
                <a:solidFill>
                  <a:srgbClr val="76B82A"/>
                </a:solidFill>
              </a:rPr>
              <a:t> Due to the strict legal regulations </a:t>
            </a:r>
            <a:r>
              <a:rPr lang="en-US" dirty="0">
                <a:solidFill>
                  <a:srgbClr val="76B82A"/>
                </a:solidFill>
              </a:rPr>
              <a:t>(KRÓL, </a:t>
            </a:r>
            <a:r>
              <a:rPr lang="en-US" dirty="0" err="1">
                <a:solidFill>
                  <a:srgbClr val="76B82A"/>
                </a:solidFill>
              </a:rPr>
              <a:t>intvw</a:t>
            </a:r>
            <a:r>
              <a:rPr lang="en-US" dirty="0">
                <a:solidFill>
                  <a:srgbClr val="76B82A"/>
                </a:solidFill>
              </a:rPr>
              <a:t>.)</a:t>
            </a:r>
          </a:p>
          <a:p>
            <a:pPr lvl="1">
              <a:buFont typeface="Wingdings" panose="05000000000000000000" pitchFamily="2" charset="2"/>
              <a:buChar char="à"/>
            </a:pPr>
            <a:r>
              <a:rPr lang="en-US" sz="2000" dirty="0">
                <a:solidFill>
                  <a:srgbClr val="76B82A"/>
                </a:solidFill>
              </a:rPr>
              <a:t> Another factor: low level of popularity of Social Farming in society</a:t>
            </a:r>
          </a:p>
          <a:p>
            <a:pPr lvl="1">
              <a:buFont typeface="Wingdings" panose="05000000000000000000" pitchFamily="2" charset="2"/>
              <a:buChar char="à"/>
            </a:pPr>
            <a:r>
              <a:rPr lang="en-US" sz="2000" dirty="0">
                <a:solidFill>
                  <a:srgbClr val="76B82A"/>
                </a:solidFill>
              </a:rPr>
              <a:t> Educational Farms are on a different stage than care  </a:t>
            </a:r>
            <a:r>
              <a:rPr lang="en-US" dirty="0">
                <a:solidFill>
                  <a:srgbClr val="76B82A"/>
                </a:solidFill>
              </a:rPr>
              <a:t>(STEPNIK (</a:t>
            </a:r>
            <a:r>
              <a:rPr lang="en-US" dirty="0" err="1">
                <a:solidFill>
                  <a:srgbClr val="76B82A"/>
                </a:solidFill>
              </a:rPr>
              <a:t>intvw</a:t>
            </a:r>
            <a:r>
              <a:rPr lang="en-US" dirty="0">
                <a:solidFill>
                  <a:srgbClr val="76B82A"/>
                </a:solidFill>
              </a:rPr>
              <a:t>.)</a:t>
            </a:r>
          </a:p>
          <a:p>
            <a:pPr lvl="1">
              <a:lnSpc>
                <a:spcPct val="100000"/>
              </a:lnSpc>
              <a:buFont typeface="Wingdings" panose="05000000000000000000" pitchFamily="2" charset="2"/>
              <a:buChar char="à"/>
            </a:pPr>
            <a:r>
              <a:rPr lang="en-US" sz="2000" dirty="0">
                <a:solidFill>
                  <a:srgbClr val="76B82A"/>
                </a:solidFill>
              </a:rPr>
              <a:t> Some farms exist which </a:t>
            </a:r>
            <a:br>
              <a:rPr lang="en-US" sz="2000" dirty="0">
                <a:solidFill>
                  <a:srgbClr val="76B82A"/>
                </a:solidFill>
              </a:rPr>
            </a:br>
            <a:r>
              <a:rPr lang="en-US" sz="2000" dirty="0">
                <a:solidFill>
                  <a:srgbClr val="76B82A"/>
                </a:solidFill>
              </a:rPr>
              <a:t>  offer daycare to older people</a:t>
            </a:r>
            <a:br>
              <a:rPr lang="en-US" sz="2000" dirty="0">
                <a:solidFill>
                  <a:srgbClr val="76B82A"/>
                </a:solidFill>
              </a:rPr>
            </a:br>
            <a:r>
              <a:rPr lang="en-US" sz="2000" dirty="0">
                <a:solidFill>
                  <a:srgbClr val="76B82A"/>
                </a:solidFill>
              </a:rPr>
              <a:t>  or people with disabilities</a:t>
            </a:r>
          </a:p>
          <a:p>
            <a:endParaRPr lang="en-DE" dirty="0"/>
          </a:p>
        </p:txBody>
      </p:sp>
      <p:pic>
        <p:nvPicPr>
          <p:cNvPr id="7" name="Grafik 6" descr="Ein Bild, das draußen, Person enthält.&#10;&#10;Automatisch generierte Beschreibung">
            <a:extLst>
              <a:ext uri="{FF2B5EF4-FFF2-40B4-BE49-F238E27FC236}">
                <a16:creationId xmlns:a16="http://schemas.microsoft.com/office/drawing/2014/main" id="{8E31460D-B81C-440A-93E3-E5B1CB624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3590925"/>
            <a:ext cx="4991100" cy="3305175"/>
          </a:xfrm>
          <a:prstGeom prst="rect">
            <a:avLst/>
          </a:prstGeom>
        </p:spPr>
      </p:pic>
      <p:sp>
        <p:nvSpPr>
          <p:cNvPr id="8" name="Textfeld 7">
            <a:extLst>
              <a:ext uri="{FF2B5EF4-FFF2-40B4-BE49-F238E27FC236}">
                <a16:creationId xmlns:a16="http://schemas.microsoft.com/office/drawing/2014/main" id="{37FBE6D3-A5BB-4D7B-B126-429AAD59E68A}"/>
              </a:ext>
            </a:extLst>
          </p:cNvPr>
          <p:cNvSpPr txBox="1"/>
          <p:nvPr/>
        </p:nvSpPr>
        <p:spPr>
          <a:xfrm>
            <a:off x="4419600" y="6591469"/>
            <a:ext cx="4495800" cy="338554"/>
          </a:xfrm>
          <a:prstGeom prst="rect">
            <a:avLst/>
          </a:prstGeom>
          <a:noFill/>
        </p:spPr>
        <p:txBody>
          <a:bodyPr wrap="square" rtlCol="0">
            <a:spAutoFit/>
          </a:bodyPr>
          <a:lstStyle/>
          <a:p>
            <a:r>
              <a:rPr lang="en-US" sz="800" dirty="0"/>
              <a:t>http://www.learningonbiofarm.eu/lesson-3-rural-project-at-the-stanislaw-karlowski-foundation-in-poland</a:t>
            </a:r>
            <a:endParaRPr lang="en-DE" sz="800" dirty="0"/>
          </a:p>
        </p:txBody>
      </p:sp>
    </p:spTree>
    <p:extLst>
      <p:ext uri="{BB962C8B-B14F-4D97-AF65-F5344CB8AC3E}">
        <p14:creationId xmlns:p14="http://schemas.microsoft.com/office/powerpoint/2010/main" val="19106659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0C858-0E96-4A87-9B9A-8DD4660FD3F0}"/>
              </a:ext>
            </a:extLst>
          </p:cNvPr>
          <p:cNvSpPr>
            <a:spLocks noGrp="1"/>
          </p:cNvSpPr>
          <p:nvPr>
            <p:ph type="title"/>
          </p:nvPr>
        </p:nvSpPr>
        <p:spPr>
          <a:xfrm>
            <a:off x="375557" y="881513"/>
            <a:ext cx="8392886" cy="657520"/>
          </a:xfrm>
        </p:spPr>
        <p:txBody>
          <a:bodyPr anchor="ctr">
            <a:normAutofit/>
          </a:bodyPr>
          <a:lstStyle/>
          <a:p>
            <a:r>
              <a:rPr lang="en-US" sz="2400" dirty="0"/>
              <a:t>Educational farms in Poland</a:t>
            </a:r>
            <a:endParaRPr lang="en-DE" sz="2400" dirty="0"/>
          </a:p>
        </p:txBody>
      </p:sp>
      <p:sp>
        <p:nvSpPr>
          <p:cNvPr id="3" name="Inhaltsplatzhalter 2">
            <a:extLst>
              <a:ext uri="{FF2B5EF4-FFF2-40B4-BE49-F238E27FC236}">
                <a16:creationId xmlns:a16="http://schemas.microsoft.com/office/drawing/2014/main" id="{BFB4D0B5-963C-453D-9663-FAD86198BFC4}"/>
              </a:ext>
            </a:extLst>
          </p:cNvPr>
          <p:cNvSpPr>
            <a:spLocks noGrp="1"/>
          </p:cNvSpPr>
          <p:nvPr>
            <p:ph sz="half" idx="1"/>
          </p:nvPr>
        </p:nvSpPr>
        <p:spPr>
          <a:xfrm>
            <a:off x="377371" y="1625149"/>
            <a:ext cx="3222468" cy="4351338"/>
          </a:xfrm>
        </p:spPr>
        <p:txBody>
          <a:bodyPr>
            <a:normAutofit/>
          </a:bodyPr>
          <a:lstStyle/>
          <a:p>
            <a:r>
              <a:rPr lang="en-US" sz="1800" dirty="0"/>
              <a:t>Educational Farms are one of the strengths in Poland </a:t>
            </a:r>
          </a:p>
          <a:p>
            <a:r>
              <a:rPr lang="en-US" sz="1800" dirty="0"/>
              <a:t>Big network of about 300 farms, offering educational services</a:t>
            </a:r>
          </a:p>
          <a:p>
            <a:r>
              <a:rPr lang="en-US" sz="1800" dirty="0"/>
              <a:t>Located all over the country</a:t>
            </a:r>
          </a:p>
          <a:p>
            <a:r>
              <a:rPr lang="en-US" sz="1800" dirty="0"/>
              <a:t>Own label, which shows the customer that this farm is providing service in addition to the production of food</a:t>
            </a:r>
          </a:p>
          <a:p>
            <a:r>
              <a:rPr lang="en-US" sz="1800" dirty="0"/>
              <a:t>Farms are self-sufficient, parents pay for their kids to visit the farms</a:t>
            </a:r>
          </a:p>
          <a:p>
            <a:pPr marL="0" indent="0">
              <a:buNone/>
            </a:pPr>
            <a:r>
              <a:rPr lang="en-US" sz="1600" b="0" i="0" u="none" strike="noStrike" baseline="0" dirty="0">
                <a:latin typeface="Calibri" panose="020F0502020204030204" pitchFamily="34" charset="0"/>
              </a:rPr>
              <a:t>   (STEPNIK, </a:t>
            </a:r>
            <a:r>
              <a:rPr lang="en-US" sz="1600" b="0" i="0" u="none" strike="noStrike" baseline="0" dirty="0" err="1">
                <a:latin typeface="Calibri" panose="020F0502020204030204" pitchFamily="34" charset="0"/>
              </a:rPr>
              <a:t>intvw</a:t>
            </a:r>
            <a:r>
              <a:rPr lang="en-US" sz="1600" b="0" i="0" u="none" strike="noStrike" baseline="0" dirty="0">
                <a:latin typeface="Calibri" panose="020F0502020204030204" pitchFamily="34" charset="0"/>
              </a:rPr>
              <a:t>.)</a:t>
            </a:r>
            <a:endParaRPr lang="en-US" sz="1600" dirty="0"/>
          </a:p>
          <a:p>
            <a:pPr algn="just"/>
            <a:endParaRPr lang="en-DE" dirty="0"/>
          </a:p>
        </p:txBody>
      </p:sp>
      <p:pic>
        <p:nvPicPr>
          <p:cNvPr id="7" name="Grafik 6" descr="Ein Bild, das draußen, Gras, Baum, Himmel enthält.&#10;&#10;Automatisch generierte Beschreibung">
            <a:extLst>
              <a:ext uri="{FF2B5EF4-FFF2-40B4-BE49-F238E27FC236}">
                <a16:creationId xmlns:a16="http://schemas.microsoft.com/office/drawing/2014/main" id="{48E8D514-3108-43A9-8C38-D565404AB2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39" y="1625149"/>
            <a:ext cx="5138352" cy="3429851"/>
          </a:xfrm>
          <a:prstGeom prst="rect">
            <a:avLst/>
          </a:prstGeom>
        </p:spPr>
      </p:pic>
      <p:sp>
        <p:nvSpPr>
          <p:cNvPr id="8" name="Textfeld 7">
            <a:extLst>
              <a:ext uri="{FF2B5EF4-FFF2-40B4-BE49-F238E27FC236}">
                <a16:creationId xmlns:a16="http://schemas.microsoft.com/office/drawing/2014/main" id="{A8FD8830-762E-4A0A-9BED-99BE703164FA}"/>
              </a:ext>
            </a:extLst>
          </p:cNvPr>
          <p:cNvSpPr txBox="1"/>
          <p:nvPr/>
        </p:nvSpPr>
        <p:spPr>
          <a:xfrm>
            <a:off x="3599839" y="4808779"/>
            <a:ext cx="5965666" cy="246221"/>
          </a:xfrm>
          <a:prstGeom prst="rect">
            <a:avLst/>
          </a:prstGeom>
          <a:noFill/>
        </p:spPr>
        <p:txBody>
          <a:bodyPr wrap="square" rtlCol="0">
            <a:spAutoFit/>
          </a:bodyPr>
          <a:lstStyle/>
          <a:p>
            <a:r>
              <a:rPr lang="en-US" sz="1000" dirty="0">
                <a:solidFill>
                  <a:schemeClr val="bg1"/>
                </a:solidFill>
              </a:rPr>
              <a:t>https://www.gospodarstwaedukacyjne.pl/gospodarstwo/zagroda-edukacyjna-kozia-zagroda-19</a:t>
            </a:r>
            <a:endParaRPr lang="en-DE" sz="1000" dirty="0">
              <a:solidFill>
                <a:schemeClr val="bg1"/>
              </a:solidFill>
            </a:endParaRPr>
          </a:p>
        </p:txBody>
      </p:sp>
    </p:spTree>
    <p:extLst>
      <p:ext uri="{BB962C8B-B14F-4D97-AF65-F5344CB8AC3E}">
        <p14:creationId xmlns:p14="http://schemas.microsoft.com/office/powerpoint/2010/main" val="90429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E51B47-AD02-429B-8EE3-E39496B30C31}"/>
              </a:ext>
            </a:extLst>
          </p:cNvPr>
          <p:cNvSpPr>
            <a:spLocks noGrp="1"/>
          </p:cNvSpPr>
          <p:nvPr>
            <p:ph type="title"/>
          </p:nvPr>
        </p:nvSpPr>
        <p:spPr>
          <a:xfrm>
            <a:off x="375556" y="800101"/>
            <a:ext cx="8392886" cy="636814"/>
          </a:xfrm>
        </p:spPr>
        <p:txBody>
          <a:bodyPr>
            <a:normAutofit/>
          </a:bodyPr>
          <a:lstStyle/>
          <a:p>
            <a:r>
              <a:rPr lang="en-US" sz="2400" dirty="0"/>
              <a:t>Financing of Social Farming in Poland</a:t>
            </a:r>
            <a:endParaRPr lang="en-DE" sz="2400" dirty="0"/>
          </a:p>
        </p:txBody>
      </p:sp>
      <p:sp>
        <p:nvSpPr>
          <p:cNvPr id="3" name="Inhaltsplatzhalter 2">
            <a:extLst>
              <a:ext uri="{FF2B5EF4-FFF2-40B4-BE49-F238E27FC236}">
                <a16:creationId xmlns:a16="http://schemas.microsoft.com/office/drawing/2014/main" id="{5DE66241-D7B1-40DD-AB3B-EA7B79ECD270}"/>
              </a:ext>
            </a:extLst>
          </p:cNvPr>
          <p:cNvSpPr>
            <a:spLocks noGrp="1"/>
          </p:cNvSpPr>
          <p:nvPr>
            <p:ph sz="half" idx="1"/>
          </p:nvPr>
        </p:nvSpPr>
        <p:spPr>
          <a:xfrm>
            <a:off x="375557" y="1436915"/>
            <a:ext cx="7866743" cy="4351338"/>
          </a:xfrm>
        </p:spPr>
        <p:txBody>
          <a:bodyPr>
            <a:normAutofit/>
          </a:bodyPr>
          <a:lstStyle/>
          <a:p>
            <a:r>
              <a:rPr lang="en-US" dirty="0"/>
              <a:t>Farms are dependent on funds from the European Union</a:t>
            </a:r>
          </a:p>
          <a:p>
            <a:pPr marL="342900" lvl="1" indent="0">
              <a:buNone/>
            </a:pPr>
            <a:r>
              <a:rPr lang="en-US" sz="2000" dirty="0">
                <a:solidFill>
                  <a:srgbClr val="76B82A"/>
                </a:solidFill>
                <a:sym typeface="Wingdings" panose="05000000000000000000" pitchFamily="2" charset="2"/>
              </a:rPr>
              <a:t> U</a:t>
            </a:r>
            <a:r>
              <a:rPr lang="en-US" sz="2000" dirty="0">
                <a:solidFill>
                  <a:srgbClr val="76B82A"/>
                </a:solidFill>
              </a:rPr>
              <a:t>nclear what will happen with the farms when the funds are</a:t>
            </a:r>
            <a:br>
              <a:rPr lang="en-US" sz="2000" dirty="0">
                <a:solidFill>
                  <a:srgbClr val="76B82A"/>
                </a:solidFill>
              </a:rPr>
            </a:br>
            <a:r>
              <a:rPr lang="en-US" sz="2000" dirty="0">
                <a:solidFill>
                  <a:srgbClr val="76B82A"/>
                </a:solidFill>
              </a:rPr>
              <a:t>     depleted</a:t>
            </a:r>
          </a:p>
          <a:p>
            <a:r>
              <a:rPr lang="en-US" dirty="0"/>
              <a:t>No regulatory system to support Care Farms </a:t>
            </a:r>
            <a:r>
              <a:rPr lang="en-US" sz="1800" dirty="0"/>
              <a:t>(PARZONKO 2015)</a:t>
            </a:r>
          </a:p>
          <a:p>
            <a:r>
              <a:rPr lang="en-US" dirty="0"/>
              <a:t>Farmers expect the local government to pay for their offered services </a:t>
            </a:r>
          </a:p>
          <a:p>
            <a:pPr marL="342900" lvl="1" indent="0">
              <a:buNone/>
            </a:pPr>
            <a:r>
              <a:rPr lang="en-US" sz="2000" dirty="0">
                <a:solidFill>
                  <a:srgbClr val="76B82A"/>
                </a:solidFill>
                <a:sym typeface="Wingdings" panose="05000000000000000000" pitchFamily="2" charset="2"/>
              </a:rPr>
              <a:t> B</a:t>
            </a:r>
            <a:r>
              <a:rPr lang="en-US" sz="2000" dirty="0">
                <a:solidFill>
                  <a:srgbClr val="76B82A"/>
                </a:solidFill>
              </a:rPr>
              <a:t>ut it is a bureaucratic problem as farms are entrepreneurs and the</a:t>
            </a:r>
            <a:br>
              <a:rPr lang="en-US" sz="2000" dirty="0">
                <a:solidFill>
                  <a:srgbClr val="76B82A"/>
                </a:solidFill>
              </a:rPr>
            </a:br>
            <a:r>
              <a:rPr lang="en-US" sz="2000" dirty="0">
                <a:solidFill>
                  <a:srgbClr val="76B82A"/>
                </a:solidFill>
              </a:rPr>
              <a:t>     government is not allowed to fund private entrepreneurs directly </a:t>
            </a:r>
            <a:br>
              <a:rPr lang="en-US" sz="2000" dirty="0">
                <a:solidFill>
                  <a:srgbClr val="76B82A"/>
                </a:solidFill>
              </a:rPr>
            </a:br>
            <a:r>
              <a:rPr lang="en-US" dirty="0">
                <a:solidFill>
                  <a:srgbClr val="76B82A"/>
                </a:solidFill>
              </a:rPr>
              <a:t>     (KAMINSKI 2017)</a:t>
            </a:r>
          </a:p>
          <a:p>
            <a:endParaRPr lang="en-DE" dirty="0"/>
          </a:p>
        </p:txBody>
      </p:sp>
      <p:sp>
        <p:nvSpPr>
          <p:cNvPr id="5" name="Textfeld 4">
            <a:extLst>
              <a:ext uri="{FF2B5EF4-FFF2-40B4-BE49-F238E27FC236}">
                <a16:creationId xmlns:a16="http://schemas.microsoft.com/office/drawing/2014/main" id="{C260D249-57E8-4EF7-8054-F7222DCDA6B4}"/>
              </a:ext>
            </a:extLst>
          </p:cNvPr>
          <p:cNvSpPr txBox="1"/>
          <p:nvPr/>
        </p:nvSpPr>
        <p:spPr>
          <a:xfrm>
            <a:off x="6019800" y="7290257"/>
            <a:ext cx="3878942" cy="215444"/>
          </a:xfrm>
          <a:prstGeom prst="rect">
            <a:avLst/>
          </a:prstGeom>
          <a:noFill/>
        </p:spPr>
        <p:txBody>
          <a:bodyPr wrap="square" rtlCol="0">
            <a:spAutoFit/>
          </a:bodyPr>
          <a:lstStyle/>
          <a:p>
            <a:r>
              <a:rPr lang="en-US" sz="800" dirty="0"/>
              <a:t>https://www.arc2020.eu/cap-poland-small-farms-big-farms-eu-relations/</a:t>
            </a:r>
            <a:endParaRPr lang="en-DE" sz="800" dirty="0"/>
          </a:p>
        </p:txBody>
      </p:sp>
    </p:spTree>
    <p:extLst>
      <p:ext uri="{BB962C8B-B14F-4D97-AF65-F5344CB8AC3E}">
        <p14:creationId xmlns:p14="http://schemas.microsoft.com/office/powerpoint/2010/main" val="4208988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8AF82E-EB3A-4C11-96D1-19DF90A6A2E7}"/>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5193A0EB-ABC9-40A7-9E69-75EE604C943C}"/>
              </a:ext>
            </a:extLst>
          </p:cNvPr>
          <p:cNvSpPr>
            <a:spLocks noGrp="1"/>
          </p:cNvSpPr>
          <p:nvPr>
            <p:ph sz="half" idx="1"/>
          </p:nvPr>
        </p:nvSpPr>
        <p:spPr>
          <a:xfrm>
            <a:off x="375556" y="1639664"/>
            <a:ext cx="8139792" cy="4351338"/>
          </a:xfrm>
        </p:spPr>
        <p:txBody>
          <a:bodyPr/>
          <a:lstStyle/>
          <a:p>
            <a:r>
              <a:rPr lang="en-US" b="1" dirty="0"/>
              <a:t>Website of Educational Farming in Poland:</a:t>
            </a:r>
            <a:br>
              <a:rPr lang="en-US" dirty="0"/>
            </a:br>
            <a:r>
              <a:rPr lang="en-US" dirty="0">
                <a:solidFill>
                  <a:schemeClr val="accent6"/>
                </a:solidFill>
                <a:hlinkClick r:id="rId2">
                  <a:extLst>
                    <a:ext uri="{A12FA001-AC4F-418D-AE19-62706E023703}">
                      <ahyp:hlinkClr xmlns:ahyp="http://schemas.microsoft.com/office/drawing/2018/hyperlinkcolor" val="tx"/>
                    </a:ext>
                  </a:extLst>
                </a:hlinkClick>
              </a:rPr>
              <a:t>www.gospodarstwaedukacyjne.pl/</a:t>
            </a:r>
            <a:endParaRPr lang="en-US" dirty="0">
              <a:solidFill>
                <a:schemeClr val="accent6"/>
              </a:solidFill>
            </a:endParaRPr>
          </a:p>
          <a:p>
            <a:r>
              <a:rPr lang="en-US" b="1" dirty="0" err="1"/>
              <a:t>Youtube</a:t>
            </a:r>
            <a:r>
              <a:rPr lang="en-US" b="1" dirty="0"/>
              <a:t> channel of Educational Farms:</a:t>
            </a:r>
            <a:br>
              <a:rPr lang="en-US" b="1" dirty="0"/>
            </a:br>
            <a:r>
              <a:rPr lang="en-US" dirty="0">
                <a:solidFill>
                  <a:schemeClr val="accent6"/>
                </a:solidFill>
                <a:hlinkClick r:id="rId3">
                  <a:extLst>
                    <a:ext uri="{A12FA001-AC4F-418D-AE19-62706E023703}">
                      <ahyp:hlinkClr xmlns:ahyp="http://schemas.microsoft.com/office/drawing/2018/hyperlinkcolor" val="tx"/>
                    </a:ext>
                  </a:extLst>
                </a:hlinkClick>
              </a:rPr>
              <a:t>www.youtube.com/channel/UC_YrlGIHTQP-rc_SKZsQqgg</a:t>
            </a:r>
            <a:endParaRPr lang="en-US" dirty="0">
              <a:solidFill>
                <a:schemeClr val="accent6"/>
              </a:solidFill>
            </a:endParaRPr>
          </a:p>
          <a:p>
            <a:endParaRPr lang="en-DE" dirty="0"/>
          </a:p>
        </p:txBody>
      </p:sp>
    </p:spTree>
    <p:extLst>
      <p:ext uri="{BB962C8B-B14F-4D97-AF65-F5344CB8AC3E}">
        <p14:creationId xmlns:p14="http://schemas.microsoft.com/office/powerpoint/2010/main" val="39654470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E2AFD4-83C5-4439-B74E-4C98320D367C}"/>
              </a:ext>
            </a:extLst>
          </p:cNvPr>
          <p:cNvSpPr>
            <a:spLocks noGrp="1"/>
          </p:cNvSpPr>
          <p:nvPr>
            <p:ph type="title"/>
          </p:nvPr>
        </p:nvSpPr>
        <p:spPr/>
        <p:txBody>
          <a:bodyPr/>
          <a:lstStyle/>
          <a:p>
            <a:r>
              <a:rPr lang="en-US" dirty="0"/>
              <a:t>7. Portugal</a:t>
            </a:r>
            <a:endParaRPr lang="en-DE" dirty="0"/>
          </a:p>
        </p:txBody>
      </p:sp>
      <p:sp>
        <p:nvSpPr>
          <p:cNvPr id="3" name="Inhaltsplatzhalter 2">
            <a:extLst>
              <a:ext uri="{FF2B5EF4-FFF2-40B4-BE49-F238E27FC236}">
                <a16:creationId xmlns:a16="http://schemas.microsoft.com/office/drawing/2014/main" id="{46BFB340-1425-4EDF-8380-9213A2C3F6F0}"/>
              </a:ext>
            </a:extLst>
          </p:cNvPr>
          <p:cNvSpPr>
            <a:spLocks noGrp="1"/>
          </p:cNvSpPr>
          <p:nvPr>
            <p:ph idx="1"/>
          </p:nvPr>
        </p:nvSpPr>
        <p:spPr>
          <a:xfrm>
            <a:off x="375556" y="1714562"/>
            <a:ext cx="3370944" cy="4351338"/>
          </a:xfrm>
        </p:spPr>
        <p:txBody>
          <a:bodyPr/>
          <a:lstStyle/>
          <a:p>
            <a:r>
              <a:rPr lang="en-US" dirty="0"/>
              <a:t>Located in the westernmost part of Europe´s mainland</a:t>
            </a:r>
          </a:p>
          <a:p>
            <a:r>
              <a:rPr lang="en-US" dirty="0"/>
              <a:t>Rare information about Social Farming in this state</a:t>
            </a:r>
          </a:p>
          <a:p>
            <a:r>
              <a:rPr lang="en-US" dirty="0"/>
              <a:t>Slow but steady growth of Social Farming</a:t>
            </a:r>
          </a:p>
        </p:txBody>
      </p:sp>
      <p:pic>
        <p:nvPicPr>
          <p:cNvPr id="5" name="Grafik 4" descr="Ein Bild, das Gras, draußen, Feld, weiden enthält.&#10;&#10;Automatisch generierte Beschreibung">
            <a:extLst>
              <a:ext uri="{FF2B5EF4-FFF2-40B4-BE49-F238E27FC236}">
                <a16:creationId xmlns:a16="http://schemas.microsoft.com/office/drawing/2014/main" id="{D0A86231-0321-43A9-9928-67B31B278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0" y="1714562"/>
            <a:ext cx="5362434" cy="3016369"/>
          </a:xfrm>
          <a:prstGeom prst="rect">
            <a:avLst/>
          </a:prstGeom>
        </p:spPr>
      </p:pic>
      <p:sp>
        <p:nvSpPr>
          <p:cNvPr id="6" name="Textfeld 5">
            <a:extLst>
              <a:ext uri="{FF2B5EF4-FFF2-40B4-BE49-F238E27FC236}">
                <a16:creationId xmlns:a16="http://schemas.microsoft.com/office/drawing/2014/main" id="{3A72E872-EB6D-4961-AC84-F383CC5F7BA5}"/>
              </a:ext>
            </a:extLst>
          </p:cNvPr>
          <p:cNvSpPr txBox="1"/>
          <p:nvPr/>
        </p:nvSpPr>
        <p:spPr>
          <a:xfrm>
            <a:off x="6707117" y="4561654"/>
            <a:ext cx="2436883" cy="338554"/>
          </a:xfrm>
          <a:prstGeom prst="rect">
            <a:avLst/>
          </a:prstGeom>
          <a:noFill/>
        </p:spPr>
        <p:txBody>
          <a:bodyPr wrap="square" rtlCol="0">
            <a:spAutoFit/>
          </a:bodyPr>
          <a:lstStyle/>
          <a:p>
            <a:r>
              <a:rPr lang="en-US" sz="800" dirty="0"/>
              <a:t>https://i.ytimg.com/vi/X5CysFVk3IY/maxresdefault.jpg</a:t>
            </a:r>
            <a:endParaRPr lang="en-DE" sz="800" dirty="0"/>
          </a:p>
        </p:txBody>
      </p:sp>
    </p:spTree>
    <p:extLst>
      <p:ext uri="{BB962C8B-B14F-4D97-AF65-F5344CB8AC3E}">
        <p14:creationId xmlns:p14="http://schemas.microsoft.com/office/powerpoint/2010/main" val="1767086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29D3DD-B1CE-4751-B601-919859814FCF}"/>
              </a:ext>
            </a:extLst>
          </p:cNvPr>
          <p:cNvSpPr>
            <a:spLocks noGrp="1"/>
          </p:cNvSpPr>
          <p:nvPr>
            <p:ph type="title"/>
          </p:nvPr>
        </p:nvSpPr>
        <p:spPr>
          <a:xfrm>
            <a:off x="375557" y="800100"/>
            <a:ext cx="8392886" cy="600075"/>
          </a:xfrm>
        </p:spPr>
        <p:txBody>
          <a:bodyPr>
            <a:normAutofit/>
          </a:bodyPr>
          <a:lstStyle/>
          <a:p>
            <a:r>
              <a:rPr lang="en-US" sz="2400" dirty="0"/>
              <a:t>SWOT Analysis Portugal</a:t>
            </a:r>
            <a:endParaRPr lang="en-DE" sz="2400" dirty="0"/>
          </a:p>
        </p:txBody>
      </p:sp>
      <p:graphicFrame>
        <p:nvGraphicFramePr>
          <p:cNvPr id="4" name="Tabelle 4">
            <a:extLst>
              <a:ext uri="{FF2B5EF4-FFF2-40B4-BE49-F238E27FC236}">
                <a16:creationId xmlns:a16="http://schemas.microsoft.com/office/drawing/2014/main" id="{6F4012BD-5257-4BE4-BF30-EA99626F38C1}"/>
              </a:ext>
            </a:extLst>
          </p:cNvPr>
          <p:cNvGraphicFramePr>
            <a:graphicFrameLocks noGrp="1"/>
          </p:cNvGraphicFramePr>
          <p:nvPr>
            <p:ph idx="1"/>
            <p:extLst>
              <p:ext uri="{D42A27DB-BD31-4B8C-83A1-F6EECF244321}">
                <p14:modId xmlns:p14="http://schemas.microsoft.com/office/powerpoint/2010/main" val="2103625375"/>
              </p:ext>
            </p:extLst>
          </p:nvPr>
        </p:nvGraphicFramePr>
        <p:xfrm>
          <a:off x="375557" y="1400175"/>
          <a:ext cx="8391524" cy="4102101"/>
        </p:xfrm>
        <a:graphic>
          <a:graphicData uri="http://schemas.openxmlformats.org/drawingml/2006/table">
            <a:tbl>
              <a:tblPr firstRow="1" bandRow="1">
                <a:tableStyleId>{5C22544A-7EE6-4342-B048-85BDC9FD1C3A}</a:tableStyleId>
              </a:tblPr>
              <a:tblGrid>
                <a:gridCol w="4195762">
                  <a:extLst>
                    <a:ext uri="{9D8B030D-6E8A-4147-A177-3AD203B41FA5}">
                      <a16:colId xmlns:a16="http://schemas.microsoft.com/office/drawing/2014/main" val="165832559"/>
                    </a:ext>
                  </a:extLst>
                </a:gridCol>
                <a:gridCol w="4195762">
                  <a:extLst>
                    <a:ext uri="{9D8B030D-6E8A-4147-A177-3AD203B41FA5}">
                      <a16:colId xmlns:a16="http://schemas.microsoft.com/office/drawing/2014/main" val="238728316"/>
                    </a:ext>
                  </a:extLst>
                </a:gridCol>
              </a:tblGrid>
              <a:tr h="2418495">
                <a:tc>
                  <a:txBody>
                    <a:bodyPr/>
                    <a:lstStyle/>
                    <a:p>
                      <a:r>
                        <a:rPr lang="en-US" sz="1600" b="1" i="0" u="none" strike="noStrike" kern="1200" baseline="0" dirty="0">
                          <a:solidFill>
                            <a:schemeClr val="accent6">
                              <a:lumMod val="20000"/>
                              <a:lumOff val="80000"/>
                            </a:schemeClr>
                          </a:solidFill>
                          <a:latin typeface="+mn-lt"/>
                          <a:ea typeface="+mn-ea"/>
                          <a:cs typeface="+mn-cs"/>
                        </a:rPr>
                        <a:t>STRENGTHS</a:t>
                      </a:r>
                    </a:p>
                    <a:p>
                      <a:r>
                        <a:rPr lang="en-US" sz="1350" b="0" i="0" u="none" strike="noStrike" kern="1200" baseline="0" dirty="0">
                          <a:solidFill>
                            <a:schemeClr val="lt1"/>
                          </a:solidFill>
                          <a:latin typeface="+mn-lt"/>
                          <a:ea typeface="+mn-ea"/>
                          <a:cs typeface="+mn-cs"/>
                        </a:rPr>
                        <a:t>• Umbrella organization</a:t>
                      </a:r>
                    </a:p>
                    <a:p>
                      <a:r>
                        <a:rPr lang="en-US" sz="1350" b="0" i="0" u="none" strike="noStrike" kern="1200" baseline="0" dirty="0">
                          <a:solidFill>
                            <a:schemeClr val="lt1"/>
                          </a:solidFill>
                          <a:latin typeface="+mn-lt"/>
                          <a:ea typeface="+mn-ea"/>
                          <a:cs typeface="+mn-cs"/>
                        </a:rPr>
                        <a:t>• Some municipalities are involved</a:t>
                      </a:r>
                    </a:p>
                    <a:p>
                      <a:r>
                        <a:rPr lang="en-US" sz="1350" b="0" i="0" u="none" strike="noStrike" kern="1200" baseline="0" dirty="0">
                          <a:solidFill>
                            <a:schemeClr val="lt1"/>
                          </a:solidFill>
                          <a:latin typeface="+mn-lt"/>
                          <a:ea typeface="+mn-ea"/>
                          <a:cs typeface="+mn-cs"/>
                        </a:rPr>
                        <a:t>• Part of European projects</a:t>
                      </a:r>
                      <a:endParaRPr lang="en-DE" dirty="0">
                        <a:solidFill>
                          <a:schemeClr val="accent6">
                            <a:lumMod val="40000"/>
                            <a:lumOff val="60000"/>
                          </a:schemeClr>
                        </a:solidFill>
                      </a:endParaRPr>
                    </a:p>
                  </a:txBody>
                  <a:tcPr>
                    <a:solidFill>
                      <a:schemeClr val="accent6"/>
                    </a:solidFill>
                  </a:tcPr>
                </a:tc>
                <a:tc>
                  <a:txBody>
                    <a:bodyPr/>
                    <a:lstStyle/>
                    <a:p>
                      <a:pPr marL="0" algn="l" defTabSz="685800" rtl="0" eaLnBrk="1" latinLnBrk="0" hangingPunct="1"/>
                      <a:r>
                        <a:rPr lang="en-US" sz="1600" b="1" i="0" u="none" strike="noStrike" kern="1200" baseline="0" dirty="0">
                          <a:solidFill>
                            <a:schemeClr val="accent6">
                              <a:lumMod val="20000"/>
                              <a:lumOff val="80000"/>
                            </a:schemeClr>
                          </a:solidFill>
                          <a:latin typeface="+mn-lt"/>
                          <a:ea typeface="+mn-ea"/>
                          <a:cs typeface="+mn-cs"/>
                        </a:rPr>
                        <a:t>WEAKNESSES</a:t>
                      </a:r>
                    </a:p>
                    <a:p>
                      <a:r>
                        <a:rPr lang="en-US" sz="1350" b="0" i="0" u="none" strike="noStrike" kern="1200" baseline="0" dirty="0">
                          <a:solidFill>
                            <a:schemeClr val="lt1"/>
                          </a:solidFill>
                          <a:latin typeface="+mn-lt"/>
                          <a:ea typeface="+mn-ea"/>
                          <a:cs typeface="+mn-cs"/>
                        </a:rPr>
                        <a:t>• Still in the beginning</a:t>
                      </a:r>
                    </a:p>
                    <a:p>
                      <a:r>
                        <a:rPr lang="en-US" sz="1350" b="0" i="0" u="none" strike="noStrike" kern="1200" baseline="0" dirty="0">
                          <a:solidFill>
                            <a:schemeClr val="lt1"/>
                          </a:solidFill>
                          <a:latin typeface="+mn-lt"/>
                          <a:ea typeface="+mn-ea"/>
                          <a:cs typeface="+mn-cs"/>
                        </a:rPr>
                        <a:t>• Growing slowly</a:t>
                      </a:r>
                    </a:p>
                    <a:p>
                      <a:r>
                        <a:rPr lang="en-US" sz="1350" b="0" i="0" u="none" strike="noStrike" kern="1200" baseline="0" dirty="0">
                          <a:solidFill>
                            <a:schemeClr val="lt1"/>
                          </a:solidFill>
                          <a:latin typeface="+mn-lt"/>
                          <a:ea typeface="+mn-ea"/>
                          <a:cs typeface="+mn-cs"/>
                        </a:rPr>
                        <a:t>• No legal framework</a:t>
                      </a:r>
                    </a:p>
                    <a:p>
                      <a:r>
                        <a:rPr lang="en-US" sz="1350" b="0" i="0" u="none" strike="noStrike" kern="1200" baseline="0" dirty="0">
                          <a:solidFill>
                            <a:schemeClr val="lt1"/>
                          </a:solidFill>
                          <a:latin typeface="+mn-lt"/>
                          <a:ea typeface="+mn-ea"/>
                          <a:cs typeface="+mn-cs"/>
                        </a:rPr>
                        <a:t>• Quite unknown in the society</a:t>
                      </a:r>
                    </a:p>
                    <a:p>
                      <a:r>
                        <a:rPr lang="en-US" sz="1350" b="0" i="0" u="none" strike="noStrike" kern="1200" baseline="0" dirty="0">
                          <a:solidFill>
                            <a:schemeClr val="lt1"/>
                          </a:solidFill>
                          <a:latin typeface="+mn-lt"/>
                          <a:ea typeface="+mn-ea"/>
                          <a:cs typeface="+mn-cs"/>
                        </a:rPr>
                        <a:t>• No guidelines to assure quality</a:t>
                      </a:r>
                    </a:p>
                    <a:p>
                      <a:r>
                        <a:rPr lang="en-US" sz="1350" b="0" i="0" u="none" strike="noStrike" kern="1200" baseline="0" dirty="0">
                          <a:solidFill>
                            <a:schemeClr val="lt1"/>
                          </a:solidFill>
                          <a:latin typeface="+mn-lt"/>
                          <a:ea typeface="+mn-ea"/>
                          <a:cs typeface="+mn-cs"/>
                        </a:rPr>
                        <a:t>• No certification</a:t>
                      </a:r>
                    </a:p>
                    <a:p>
                      <a:r>
                        <a:rPr lang="en-US" sz="1350" b="0" i="0" u="none" strike="noStrike" kern="1200" baseline="0" dirty="0">
                          <a:solidFill>
                            <a:schemeClr val="lt1"/>
                          </a:solidFill>
                          <a:latin typeface="+mn-lt"/>
                          <a:ea typeface="+mn-ea"/>
                          <a:cs typeface="+mn-cs"/>
                        </a:rPr>
                        <a:t>• Mainly financed by private people</a:t>
                      </a:r>
                    </a:p>
                    <a:p>
                      <a:r>
                        <a:rPr lang="en-US" sz="1350" b="0" i="0" u="none" strike="noStrike" kern="1200" baseline="0" dirty="0">
                          <a:solidFill>
                            <a:schemeClr val="lt1"/>
                          </a:solidFill>
                          <a:latin typeface="+mn-lt"/>
                          <a:ea typeface="+mn-ea"/>
                          <a:cs typeface="+mn-cs"/>
                        </a:rPr>
                        <a:t>• Inequal distribution of IPSS</a:t>
                      </a:r>
                      <a:endParaRPr lang="en-DE" sz="1600" b="1" i="0" u="none" strike="noStrike" kern="1200" baseline="0" dirty="0">
                        <a:solidFill>
                          <a:schemeClr val="accent6">
                            <a:lumMod val="20000"/>
                            <a:lumOff val="80000"/>
                          </a:schemeClr>
                        </a:solidFill>
                        <a:latin typeface="+mn-lt"/>
                        <a:ea typeface="+mn-ea"/>
                        <a:cs typeface="+mn-cs"/>
                      </a:endParaRPr>
                    </a:p>
                  </a:txBody>
                  <a:tcPr>
                    <a:solidFill>
                      <a:schemeClr val="accent6"/>
                    </a:solidFill>
                  </a:tcPr>
                </a:tc>
                <a:extLst>
                  <a:ext uri="{0D108BD9-81ED-4DB2-BD59-A6C34878D82A}">
                    <a16:rowId xmlns:a16="http://schemas.microsoft.com/office/drawing/2014/main" val="1489175571"/>
                  </a:ext>
                </a:extLst>
              </a:tr>
              <a:tr h="1683606">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OPPORTUNITIES</a:t>
                      </a:r>
                    </a:p>
                    <a:p>
                      <a:r>
                        <a:rPr lang="en-US" sz="1350" b="0" i="0" u="none" strike="noStrike" kern="1200" baseline="0" dirty="0">
                          <a:solidFill>
                            <a:schemeClr val="dk1"/>
                          </a:solidFill>
                          <a:latin typeface="+mn-lt"/>
                          <a:ea typeface="+mn-ea"/>
                          <a:cs typeface="+mn-cs"/>
                        </a:rPr>
                        <a:t>• Big demand</a:t>
                      </a:r>
                    </a:p>
                    <a:p>
                      <a:r>
                        <a:rPr lang="en-US" sz="1350" b="0" i="0" u="none" strike="noStrike" kern="1200" baseline="0" dirty="0">
                          <a:solidFill>
                            <a:schemeClr val="dk1"/>
                          </a:solidFill>
                          <a:latin typeface="+mn-lt"/>
                          <a:ea typeface="+mn-ea"/>
                          <a:cs typeface="+mn-cs"/>
                        </a:rPr>
                        <a:t>• Law for work inclusion</a:t>
                      </a:r>
                    </a:p>
                    <a:p>
                      <a:r>
                        <a:rPr lang="en-US" sz="1350" b="0" i="0" u="none" strike="noStrike" kern="1200" baseline="0" dirty="0">
                          <a:solidFill>
                            <a:schemeClr val="dk1"/>
                          </a:solidFill>
                          <a:latin typeface="+mn-lt"/>
                          <a:ea typeface="+mn-ea"/>
                          <a:cs typeface="+mn-cs"/>
                        </a:rPr>
                        <a:t>• Economic growth</a:t>
                      </a:r>
                    </a:p>
                    <a:p>
                      <a:r>
                        <a:rPr lang="en-US" sz="1350" b="0" i="0" u="none" strike="noStrike" kern="1200" baseline="0" dirty="0">
                          <a:solidFill>
                            <a:schemeClr val="dk1"/>
                          </a:solidFill>
                          <a:latin typeface="+mn-lt"/>
                          <a:ea typeface="+mn-ea"/>
                          <a:cs typeface="+mn-cs"/>
                        </a:rPr>
                        <a:t>• Changes in the way of farming</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tc>
                  <a:txBody>
                    <a:bodyPr/>
                    <a:lstStyle/>
                    <a:p>
                      <a:pPr marL="0" algn="l" defTabSz="685800" rtl="0" eaLnBrk="1" latinLnBrk="0" hangingPunct="1"/>
                      <a:r>
                        <a:rPr lang="en-US" sz="1600" b="1" i="0" u="none" strike="noStrike" kern="1200" baseline="0" dirty="0">
                          <a:solidFill>
                            <a:schemeClr val="accent6"/>
                          </a:solidFill>
                          <a:latin typeface="+mn-lt"/>
                          <a:ea typeface="+mn-ea"/>
                          <a:cs typeface="+mn-cs"/>
                        </a:rPr>
                        <a:t>THREATS</a:t>
                      </a:r>
                    </a:p>
                    <a:p>
                      <a:r>
                        <a:rPr lang="en-US" sz="1350" b="0" i="0" u="none" strike="noStrike" kern="1200" baseline="0" dirty="0">
                          <a:solidFill>
                            <a:schemeClr val="dk1"/>
                          </a:solidFill>
                          <a:latin typeface="+mn-lt"/>
                          <a:ea typeface="+mn-ea"/>
                          <a:cs typeface="+mn-cs"/>
                        </a:rPr>
                        <a:t>• Mixing up the terms with urban gardening</a:t>
                      </a:r>
                    </a:p>
                    <a:p>
                      <a:r>
                        <a:rPr lang="en-US" sz="1350" b="0" i="0" u="none" strike="noStrike" kern="1200" baseline="0" dirty="0">
                          <a:solidFill>
                            <a:schemeClr val="dk1"/>
                          </a:solidFill>
                          <a:latin typeface="+mn-lt"/>
                          <a:ea typeface="+mn-ea"/>
                          <a:cs typeface="+mn-cs"/>
                        </a:rPr>
                        <a:t>• Bureaucratic effort</a:t>
                      </a:r>
                    </a:p>
                    <a:p>
                      <a:r>
                        <a:rPr lang="en-US" sz="1350" b="0" i="0" u="none" strike="noStrike" kern="1200" baseline="0" dirty="0">
                          <a:solidFill>
                            <a:schemeClr val="dk1"/>
                          </a:solidFill>
                          <a:latin typeface="+mn-lt"/>
                          <a:ea typeface="+mn-ea"/>
                          <a:cs typeface="+mn-cs"/>
                        </a:rPr>
                        <a:t>• Demographic trend</a:t>
                      </a:r>
                    </a:p>
                    <a:p>
                      <a:r>
                        <a:rPr lang="en-US" sz="1350" b="0" i="0" u="none" strike="noStrike" kern="1200" baseline="0" dirty="0">
                          <a:solidFill>
                            <a:schemeClr val="dk1"/>
                          </a:solidFill>
                          <a:latin typeface="+mn-lt"/>
                          <a:ea typeface="+mn-ea"/>
                          <a:cs typeface="+mn-cs"/>
                        </a:rPr>
                        <a:t>• Weak dynamism in most depopulated</a:t>
                      </a:r>
                      <a:br>
                        <a:rPr lang="en-US" sz="1350" b="0" i="0" u="none" strike="noStrike" kern="1200" baseline="0" dirty="0">
                          <a:solidFill>
                            <a:schemeClr val="dk1"/>
                          </a:solidFill>
                          <a:latin typeface="+mn-lt"/>
                          <a:ea typeface="+mn-ea"/>
                          <a:cs typeface="+mn-cs"/>
                        </a:rPr>
                      </a:br>
                      <a:r>
                        <a:rPr lang="en-US" sz="1350" b="0" i="0" u="none" strike="noStrike" kern="1200" baseline="0" dirty="0">
                          <a:solidFill>
                            <a:schemeClr val="dk1"/>
                          </a:solidFill>
                          <a:latin typeface="+mn-lt"/>
                          <a:ea typeface="+mn-ea"/>
                          <a:cs typeface="+mn-cs"/>
                        </a:rPr>
                        <a:t>   areas -&gt; less IPSS</a:t>
                      </a:r>
                      <a:endParaRPr lang="en-DE" sz="1600" b="1" i="0" u="none" strike="noStrike" kern="1200" baseline="0" dirty="0">
                        <a:solidFill>
                          <a:schemeClr val="accent6"/>
                        </a:solidFill>
                        <a:latin typeface="+mn-lt"/>
                        <a:ea typeface="+mn-ea"/>
                        <a:cs typeface="+mn-cs"/>
                      </a:endParaRPr>
                    </a:p>
                  </a:txBody>
                  <a:tcPr>
                    <a:solidFill>
                      <a:schemeClr val="accent6">
                        <a:lumMod val="40000"/>
                        <a:lumOff val="60000"/>
                      </a:schemeClr>
                    </a:solidFill>
                  </a:tcPr>
                </a:tc>
                <a:extLst>
                  <a:ext uri="{0D108BD9-81ED-4DB2-BD59-A6C34878D82A}">
                    <a16:rowId xmlns:a16="http://schemas.microsoft.com/office/drawing/2014/main" val="349841436"/>
                  </a:ext>
                </a:extLst>
              </a:tr>
            </a:tbl>
          </a:graphicData>
        </a:graphic>
      </p:graphicFrame>
      <p:sp>
        <p:nvSpPr>
          <p:cNvPr id="5" name="Textfeld 4">
            <a:extLst>
              <a:ext uri="{FF2B5EF4-FFF2-40B4-BE49-F238E27FC236}">
                <a16:creationId xmlns:a16="http://schemas.microsoft.com/office/drawing/2014/main" id="{3C6FA31C-C4E9-41EF-825B-F755C2CDFECE}"/>
              </a:ext>
            </a:extLst>
          </p:cNvPr>
          <p:cNvSpPr txBox="1"/>
          <p:nvPr/>
        </p:nvSpPr>
        <p:spPr>
          <a:xfrm>
            <a:off x="7455569" y="5194499"/>
            <a:ext cx="1485900" cy="307777"/>
          </a:xfrm>
          <a:prstGeom prst="rect">
            <a:avLst/>
          </a:prstGeom>
          <a:noFill/>
        </p:spPr>
        <p:txBody>
          <a:bodyPr wrap="square" rtlCol="0">
            <a:spAutoFit/>
          </a:bodyPr>
          <a:lstStyle/>
          <a:p>
            <a:r>
              <a:rPr lang="en-US" sz="1400" dirty="0"/>
              <a:t>Tornier, 2020</a:t>
            </a:r>
            <a:endParaRPr lang="en-DE" sz="1400" dirty="0"/>
          </a:p>
        </p:txBody>
      </p:sp>
    </p:spTree>
    <p:extLst>
      <p:ext uri="{BB962C8B-B14F-4D97-AF65-F5344CB8AC3E}">
        <p14:creationId xmlns:p14="http://schemas.microsoft.com/office/powerpoint/2010/main" val="1734725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33F01E-B195-4527-8F03-62E0DD420FAD}"/>
              </a:ext>
            </a:extLst>
          </p:cNvPr>
          <p:cNvSpPr>
            <a:spLocks noGrp="1"/>
          </p:cNvSpPr>
          <p:nvPr>
            <p:ph type="title"/>
          </p:nvPr>
        </p:nvSpPr>
        <p:spPr>
          <a:xfrm>
            <a:off x="375556" y="800101"/>
            <a:ext cx="8392886" cy="591378"/>
          </a:xfrm>
        </p:spPr>
        <p:txBody>
          <a:bodyPr>
            <a:normAutofit/>
          </a:bodyPr>
          <a:lstStyle/>
          <a:p>
            <a:r>
              <a:rPr lang="en-US" sz="2400" dirty="0"/>
              <a:t>History of Social Farming in Portugal</a:t>
            </a:r>
            <a:endParaRPr lang="en-DE" sz="2400" dirty="0"/>
          </a:p>
        </p:txBody>
      </p:sp>
      <p:sp>
        <p:nvSpPr>
          <p:cNvPr id="3" name="Inhaltsplatzhalter 2">
            <a:extLst>
              <a:ext uri="{FF2B5EF4-FFF2-40B4-BE49-F238E27FC236}">
                <a16:creationId xmlns:a16="http://schemas.microsoft.com/office/drawing/2014/main" id="{50D7AF01-6F21-40CE-9852-457BFB0DEB4E}"/>
              </a:ext>
            </a:extLst>
          </p:cNvPr>
          <p:cNvSpPr>
            <a:spLocks noGrp="1"/>
          </p:cNvSpPr>
          <p:nvPr>
            <p:ph idx="1"/>
          </p:nvPr>
        </p:nvSpPr>
        <p:spPr>
          <a:xfrm>
            <a:off x="375556" y="1505073"/>
            <a:ext cx="8392886" cy="4351338"/>
          </a:xfrm>
        </p:spPr>
        <p:txBody>
          <a:bodyPr>
            <a:normAutofit/>
          </a:bodyPr>
          <a:lstStyle/>
          <a:p>
            <a:pPr algn="just"/>
            <a:r>
              <a:rPr lang="en-US" dirty="0"/>
              <a:t>Social Farming started in the 70s in Portugal</a:t>
            </a:r>
          </a:p>
          <a:p>
            <a:pPr algn="just"/>
            <a:r>
              <a:rPr lang="en-US" dirty="0"/>
              <a:t>Concept with the name Social Farming was established </a:t>
            </a:r>
          </a:p>
          <a:p>
            <a:pPr algn="just"/>
            <a:r>
              <a:rPr lang="en-US" dirty="0"/>
              <a:t>Portugal has and still is participating in different international projects </a:t>
            </a:r>
            <a:r>
              <a:rPr lang="en-US" sz="1800" dirty="0"/>
              <a:t>(BRITES et al. 2012)</a:t>
            </a:r>
          </a:p>
          <a:p>
            <a:pPr algn="just"/>
            <a:r>
              <a:rPr lang="en-US" dirty="0"/>
              <a:t>Umbrella organization </a:t>
            </a:r>
            <a:r>
              <a:rPr lang="en-US" b="1" dirty="0"/>
              <a:t>Portuguese Federation of Social Agriculture (FEDPAS)</a:t>
            </a:r>
            <a:r>
              <a:rPr lang="en-US" dirty="0"/>
              <a:t> (2017)</a:t>
            </a:r>
          </a:p>
          <a:p>
            <a:pPr lvl="1" algn="just">
              <a:buFont typeface="Wingdings" panose="05000000000000000000" pitchFamily="2" charset="2"/>
              <a:buChar char="à"/>
            </a:pPr>
            <a:r>
              <a:rPr lang="en-US" sz="2000" dirty="0">
                <a:solidFill>
                  <a:srgbClr val="76B82A"/>
                </a:solidFill>
              </a:rPr>
              <a:t> Aims to achieve the mobilization of stakeholders and politicians</a:t>
            </a:r>
          </a:p>
          <a:p>
            <a:pPr lvl="1" algn="just">
              <a:buFont typeface="Wingdings" panose="05000000000000000000" pitchFamily="2" charset="2"/>
              <a:buChar char="à"/>
            </a:pPr>
            <a:r>
              <a:rPr lang="en-US" sz="2000" dirty="0">
                <a:solidFill>
                  <a:srgbClr val="76B82A"/>
                </a:solidFill>
              </a:rPr>
              <a:t> Share the knowledge about Social Farming</a:t>
            </a:r>
          </a:p>
          <a:p>
            <a:pPr lvl="1" algn="just">
              <a:buFont typeface="Wingdings" panose="05000000000000000000" pitchFamily="2" charset="2"/>
              <a:buChar char="à"/>
            </a:pPr>
            <a:r>
              <a:rPr lang="en-US" sz="2000" dirty="0">
                <a:solidFill>
                  <a:srgbClr val="76B82A"/>
                </a:solidFill>
              </a:rPr>
              <a:t> Interact between institutions</a:t>
            </a:r>
          </a:p>
          <a:p>
            <a:pPr marL="0" indent="0" algn="just">
              <a:lnSpc>
                <a:spcPct val="100000"/>
              </a:lnSpc>
              <a:buNone/>
            </a:pPr>
            <a:r>
              <a:rPr lang="en-US" sz="1700" dirty="0"/>
              <a:t>      (FIRMINO, </a:t>
            </a:r>
            <a:r>
              <a:rPr lang="en-US" sz="1700" dirty="0" err="1"/>
              <a:t>intvw</a:t>
            </a:r>
            <a:r>
              <a:rPr lang="en-US" sz="1700" dirty="0"/>
              <a:t>.)</a:t>
            </a:r>
          </a:p>
          <a:p>
            <a:endParaRPr lang="en-US" dirty="0"/>
          </a:p>
          <a:p>
            <a:endParaRPr lang="en-DE" dirty="0"/>
          </a:p>
        </p:txBody>
      </p:sp>
    </p:spTree>
    <p:extLst>
      <p:ext uri="{BB962C8B-B14F-4D97-AF65-F5344CB8AC3E}">
        <p14:creationId xmlns:p14="http://schemas.microsoft.com/office/powerpoint/2010/main" val="27741208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1B727-7A03-4E36-9D5A-0692BDDA75C1}"/>
              </a:ext>
            </a:extLst>
          </p:cNvPr>
          <p:cNvSpPr>
            <a:spLocks noGrp="1"/>
          </p:cNvSpPr>
          <p:nvPr>
            <p:ph type="title"/>
          </p:nvPr>
        </p:nvSpPr>
        <p:spPr>
          <a:xfrm>
            <a:off x="375556" y="800101"/>
            <a:ext cx="8392886" cy="604630"/>
          </a:xfrm>
        </p:spPr>
        <p:txBody>
          <a:bodyPr>
            <a:normAutofit/>
          </a:bodyPr>
          <a:lstStyle/>
          <a:p>
            <a:r>
              <a:rPr lang="en-US" sz="2400" dirty="0"/>
              <a:t>Initiators of Social Farming</a:t>
            </a:r>
            <a:endParaRPr lang="en-DE" sz="2400" dirty="0"/>
          </a:p>
        </p:txBody>
      </p:sp>
      <p:sp>
        <p:nvSpPr>
          <p:cNvPr id="3" name="Inhaltsplatzhalter 2">
            <a:extLst>
              <a:ext uri="{FF2B5EF4-FFF2-40B4-BE49-F238E27FC236}">
                <a16:creationId xmlns:a16="http://schemas.microsoft.com/office/drawing/2014/main" id="{DC265C30-DFCC-4F38-A7E5-3BD8C7BBF824}"/>
              </a:ext>
            </a:extLst>
          </p:cNvPr>
          <p:cNvSpPr>
            <a:spLocks noGrp="1"/>
          </p:cNvSpPr>
          <p:nvPr>
            <p:ph idx="1"/>
          </p:nvPr>
        </p:nvSpPr>
        <p:spPr>
          <a:xfrm>
            <a:off x="375556" y="1584586"/>
            <a:ext cx="8392886" cy="4351338"/>
          </a:xfrm>
        </p:spPr>
        <p:txBody>
          <a:bodyPr/>
          <a:lstStyle/>
          <a:p>
            <a:r>
              <a:rPr lang="en-US" b="1" dirty="0" err="1"/>
              <a:t>Romi´s</a:t>
            </a:r>
            <a:r>
              <a:rPr lang="en-US" b="1" dirty="0"/>
              <a:t> Way </a:t>
            </a:r>
          </a:p>
          <a:p>
            <a:endParaRPr lang="en-US" b="1" dirty="0"/>
          </a:p>
          <a:p>
            <a:endParaRPr lang="en-US" b="1" dirty="0"/>
          </a:p>
          <a:p>
            <a:endParaRPr lang="en-US" b="1" dirty="0"/>
          </a:p>
          <a:p>
            <a:endParaRPr lang="en-US" b="1" dirty="0"/>
          </a:p>
          <a:p>
            <a:endParaRPr lang="en-US" b="1" dirty="0"/>
          </a:p>
          <a:p>
            <a:r>
              <a:rPr lang="en-US" b="1" dirty="0"/>
              <a:t>The Holy House of Mercy </a:t>
            </a:r>
            <a:r>
              <a:rPr lang="en-US" sz="1800" dirty="0"/>
              <a:t>(FIRMINO, </a:t>
            </a:r>
            <a:r>
              <a:rPr lang="en-US" sz="1800" dirty="0" err="1"/>
              <a:t>intvw</a:t>
            </a:r>
            <a:r>
              <a:rPr lang="en-US" sz="1800" dirty="0"/>
              <a:t>.)</a:t>
            </a:r>
            <a:endParaRPr lang="en-US" sz="1600" dirty="0">
              <a:solidFill>
                <a:srgbClr val="76B82A"/>
              </a:solidFill>
            </a:endParaRPr>
          </a:p>
          <a:p>
            <a:r>
              <a:rPr lang="en-US" dirty="0"/>
              <a:t>Nearly 14 000 </a:t>
            </a:r>
            <a:r>
              <a:rPr lang="en-US" b="1" dirty="0"/>
              <a:t>IPSS</a:t>
            </a:r>
            <a:r>
              <a:rPr lang="en-US" dirty="0"/>
              <a:t> across Portugal </a:t>
            </a:r>
            <a:r>
              <a:rPr lang="en-US" sz="1800" dirty="0"/>
              <a:t>(VINCENTE n.d.) </a:t>
            </a:r>
          </a:p>
          <a:p>
            <a:pPr marL="0" indent="0">
              <a:buNone/>
            </a:pPr>
            <a:endParaRPr lang="en-US" sz="1800" dirty="0">
              <a:solidFill>
                <a:srgbClr val="76B82A"/>
              </a:solidFill>
            </a:endParaRPr>
          </a:p>
          <a:p>
            <a:pPr marL="0" indent="0">
              <a:buNone/>
            </a:pPr>
            <a:r>
              <a:rPr lang="en-US" sz="2000" dirty="0">
                <a:sym typeface="Wingdings" panose="05000000000000000000" pitchFamily="2" charset="2"/>
              </a:rPr>
              <a:t> </a:t>
            </a:r>
            <a:r>
              <a:rPr lang="en-US" sz="2000" dirty="0">
                <a:solidFill>
                  <a:srgbClr val="76B82A"/>
                </a:solidFill>
              </a:rPr>
              <a:t>Mostly this kind of institutions are setting up a Social Farm, only a few</a:t>
            </a:r>
            <a:br>
              <a:rPr lang="en-US" sz="2000" dirty="0">
                <a:solidFill>
                  <a:srgbClr val="76B82A"/>
                </a:solidFill>
              </a:rPr>
            </a:br>
            <a:r>
              <a:rPr lang="en-US" sz="2000" dirty="0">
                <a:solidFill>
                  <a:srgbClr val="76B82A"/>
                </a:solidFill>
              </a:rPr>
              <a:t>     farmers are among the initiators </a:t>
            </a:r>
            <a:r>
              <a:rPr lang="en-US" sz="1600" dirty="0">
                <a:solidFill>
                  <a:srgbClr val="76B82A"/>
                </a:solidFill>
              </a:rPr>
              <a:t>(FIRMINO, </a:t>
            </a:r>
            <a:r>
              <a:rPr lang="en-US" sz="1600" dirty="0" err="1">
                <a:solidFill>
                  <a:srgbClr val="76B82A"/>
                </a:solidFill>
              </a:rPr>
              <a:t>intvw</a:t>
            </a:r>
            <a:r>
              <a:rPr lang="en-US" sz="1600" dirty="0">
                <a:solidFill>
                  <a:srgbClr val="76B82A"/>
                </a:solidFill>
              </a:rPr>
              <a:t>.)</a:t>
            </a:r>
          </a:p>
          <a:p>
            <a:endParaRPr lang="en-US" sz="1800" dirty="0"/>
          </a:p>
          <a:p>
            <a:endParaRPr lang="en-US" dirty="0"/>
          </a:p>
          <a:p>
            <a:endParaRPr lang="en-US" dirty="0"/>
          </a:p>
          <a:p>
            <a:endParaRPr lang="en-DE" dirty="0"/>
          </a:p>
        </p:txBody>
      </p:sp>
      <p:pic>
        <p:nvPicPr>
          <p:cNvPr id="5" name="Grafik 4" descr="Ein Bild, das Nachthimmel enthält.&#10;&#10;Automatisch generierte Beschreibung">
            <a:extLst>
              <a:ext uri="{FF2B5EF4-FFF2-40B4-BE49-F238E27FC236}">
                <a16:creationId xmlns:a16="http://schemas.microsoft.com/office/drawing/2014/main" id="{D2FA9C1F-BB7E-473C-B4D7-149D5A4E3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199" y="1584586"/>
            <a:ext cx="1995997" cy="2092190"/>
          </a:xfrm>
          <a:prstGeom prst="rect">
            <a:avLst/>
          </a:prstGeom>
        </p:spPr>
      </p:pic>
    </p:spTree>
    <p:extLst>
      <p:ext uri="{BB962C8B-B14F-4D97-AF65-F5344CB8AC3E}">
        <p14:creationId xmlns:p14="http://schemas.microsoft.com/office/powerpoint/2010/main" val="2039818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102619-91F8-43E8-A2B7-636473F89EE2}"/>
              </a:ext>
            </a:extLst>
          </p:cNvPr>
          <p:cNvSpPr>
            <a:spLocks noGrp="1"/>
          </p:cNvSpPr>
          <p:nvPr>
            <p:ph type="title"/>
          </p:nvPr>
        </p:nvSpPr>
        <p:spPr>
          <a:xfrm>
            <a:off x="375556" y="800100"/>
            <a:ext cx="8392886" cy="1011438"/>
          </a:xfrm>
        </p:spPr>
        <p:txBody>
          <a:bodyPr>
            <a:normAutofit/>
          </a:bodyPr>
          <a:lstStyle/>
          <a:p>
            <a:pPr algn="ctr"/>
            <a:r>
              <a:rPr lang="en-US" sz="2800" dirty="0"/>
              <a:t>Stages of development of SF in different European countries</a:t>
            </a:r>
            <a:endParaRPr lang="en-DE" sz="2800" dirty="0"/>
          </a:p>
        </p:txBody>
      </p:sp>
      <p:pic>
        <p:nvPicPr>
          <p:cNvPr id="5" name="Inhaltsplatzhalter 4" descr="Ein Bild, das Text enthält.&#10;&#10;Automatisch generierte Beschreibung">
            <a:extLst>
              <a:ext uri="{FF2B5EF4-FFF2-40B4-BE49-F238E27FC236}">
                <a16:creationId xmlns:a16="http://schemas.microsoft.com/office/drawing/2014/main" id="{FF403A1F-128B-4486-8B69-B0D4AA3AB5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100" y="1811538"/>
            <a:ext cx="7894500" cy="2897981"/>
          </a:xfrm>
        </p:spPr>
      </p:pic>
      <p:sp>
        <p:nvSpPr>
          <p:cNvPr id="7" name="Textfeld 6">
            <a:extLst>
              <a:ext uri="{FF2B5EF4-FFF2-40B4-BE49-F238E27FC236}">
                <a16:creationId xmlns:a16="http://schemas.microsoft.com/office/drawing/2014/main" id="{51FCA644-764C-4465-A427-154C7A8E2E9D}"/>
              </a:ext>
            </a:extLst>
          </p:cNvPr>
          <p:cNvSpPr txBox="1"/>
          <p:nvPr/>
        </p:nvSpPr>
        <p:spPr>
          <a:xfrm>
            <a:off x="881925" y="4709519"/>
            <a:ext cx="7562850" cy="707886"/>
          </a:xfrm>
          <a:prstGeom prst="rect">
            <a:avLst/>
          </a:prstGeom>
          <a:noFill/>
        </p:spPr>
        <p:txBody>
          <a:bodyPr wrap="square">
            <a:spAutoFit/>
          </a:bodyPr>
          <a:lstStyle/>
          <a:p>
            <a:r>
              <a:rPr lang="en-US" sz="2000" dirty="0">
                <a:solidFill>
                  <a:srgbClr val="76B82A"/>
                </a:solidFill>
                <a:latin typeface="Calibri" panose="020F0502020204030204" pitchFamily="34" charset="0"/>
                <a:cs typeface="Calibri" panose="020F0502020204030204" pitchFamily="34" charset="0"/>
              </a:rPr>
              <a:t>Fig.: Policy networks and pathways of change in Social Farming</a:t>
            </a:r>
          </a:p>
          <a:p>
            <a:r>
              <a:rPr lang="en-US" sz="2000" dirty="0">
                <a:solidFill>
                  <a:srgbClr val="76B82A"/>
                </a:solidFill>
                <a:latin typeface="Calibri" panose="020F0502020204030204" pitchFamily="34" charset="0"/>
                <a:cs typeface="Calibri" panose="020F0502020204030204" pitchFamily="34" charset="0"/>
              </a:rPr>
              <a:t>(Source: </a:t>
            </a:r>
            <a:r>
              <a:rPr lang="en-US" sz="2000" dirty="0" err="1">
                <a:solidFill>
                  <a:srgbClr val="76B82A"/>
                </a:solidFill>
                <a:latin typeface="Calibri" panose="020F0502020204030204" pitchFamily="34" charset="0"/>
                <a:cs typeface="Calibri" panose="020F0502020204030204" pitchFamily="34" charset="0"/>
              </a:rPr>
              <a:t>SoFar</a:t>
            </a:r>
            <a:r>
              <a:rPr lang="en-US" sz="2000" dirty="0">
                <a:solidFill>
                  <a:srgbClr val="76B82A"/>
                </a:solidFill>
                <a:latin typeface="Calibri" panose="020F0502020204030204" pitchFamily="34" charset="0"/>
                <a:cs typeface="Calibri" panose="020F0502020204030204" pitchFamily="34" charset="0"/>
              </a:rPr>
              <a:t> Project)</a:t>
            </a:r>
            <a:endParaRPr lang="en-DE" sz="2000" dirty="0">
              <a:solidFill>
                <a:srgbClr val="76B8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8857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A96F2-ADF3-48F5-B92E-C03DCD417E6D}"/>
              </a:ext>
            </a:extLst>
          </p:cNvPr>
          <p:cNvSpPr>
            <a:spLocks noGrp="1"/>
          </p:cNvSpPr>
          <p:nvPr>
            <p:ph type="title"/>
          </p:nvPr>
        </p:nvSpPr>
        <p:spPr>
          <a:xfrm>
            <a:off x="375556" y="800100"/>
            <a:ext cx="8392886" cy="890589"/>
          </a:xfrm>
        </p:spPr>
        <p:txBody>
          <a:bodyPr anchor="ctr">
            <a:normAutofit/>
          </a:bodyPr>
          <a:lstStyle/>
          <a:p>
            <a:r>
              <a:rPr lang="en-US"/>
              <a:t>Target groups of SF in Portugal</a:t>
            </a:r>
            <a:endParaRPr lang="en-DE"/>
          </a:p>
        </p:txBody>
      </p:sp>
      <p:sp>
        <p:nvSpPr>
          <p:cNvPr id="3" name="Inhaltsplatzhalter 2">
            <a:extLst>
              <a:ext uri="{FF2B5EF4-FFF2-40B4-BE49-F238E27FC236}">
                <a16:creationId xmlns:a16="http://schemas.microsoft.com/office/drawing/2014/main" id="{DE9DB735-BE6E-4093-982A-BBC5BBBE852E}"/>
              </a:ext>
            </a:extLst>
          </p:cNvPr>
          <p:cNvSpPr>
            <a:spLocks noGrp="1"/>
          </p:cNvSpPr>
          <p:nvPr>
            <p:ph sz="half" idx="1"/>
          </p:nvPr>
        </p:nvSpPr>
        <p:spPr>
          <a:xfrm>
            <a:off x="425451" y="1690689"/>
            <a:ext cx="3886200" cy="4351338"/>
          </a:xfrm>
        </p:spPr>
        <p:txBody>
          <a:bodyPr>
            <a:normAutofit/>
          </a:bodyPr>
          <a:lstStyle/>
          <a:p>
            <a:r>
              <a:rPr lang="en-US" sz="1900" dirty="0"/>
              <a:t>Only a few Social Farming projects</a:t>
            </a:r>
          </a:p>
          <a:p>
            <a:r>
              <a:rPr lang="en-US" sz="1900" dirty="0"/>
              <a:t>Small initiatives are found all over the country</a:t>
            </a:r>
          </a:p>
          <a:p>
            <a:r>
              <a:rPr lang="en-US" sz="1900" dirty="0"/>
              <a:t>Some large ones are located in the South and in the North of Portugal</a:t>
            </a:r>
          </a:p>
          <a:p>
            <a:r>
              <a:rPr lang="en-US" sz="1900" dirty="0"/>
              <a:t>In the North the school garden and gardening with seniors are well established</a:t>
            </a:r>
          </a:p>
          <a:p>
            <a:r>
              <a:rPr lang="en-US" sz="1900" dirty="0"/>
              <a:t>In the South, there are farms that work with troubled youth from Germany </a:t>
            </a:r>
          </a:p>
          <a:p>
            <a:pPr marL="0" indent="0">
              <a:buNone/>
            </a:pPr>
            <a:r>
              <a:rPr lang="en-US" sz="1900" dirty="0"/>
              <a:t>   (FIRMINO, </a:t>
            </a:r>
            <a:r>
              <a:rPr lang="en-US" sz="1900" dirty="0" err="1"/>
              <a:t>intvw</a:t>
            </a:r>
            <a:r>
              <a:rPr lang="en-US" sz="1900" dirty="0"/>
              <a:t>.)</a:t>
            </a:r>
          </a:p>
          <a:p>
            <a:endParaRPr lang="en-DE" sz="1900" dirty="0"/>
          </a:p>
        </p:txBody>
      </p:sp>
      <p:pic>
        <p:nvPicPr>
          <p:cNvPr id="5" name="Grafik 4" descr="Ein Bild, das Gras, Person, draußen, Outdoorobjekt enthält.&#10;&#10;Automatisch generierte Beschreibung">
            <a:extLst>
              <a:ext uri="{FF2B5EF4-FFF2-40B4-BE49-F238E27FC236}">
                <a16:creationId xmlns:a16="http://schemas.microsoft.com/office/drawing/2014/main" id="{723F218D-E181-4070-AD53-11F3B7F6A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651" y="1776506"/>
            <a:ext cx="4786398" cy="3338512"/>
          </a:xfrm>
          <a:prstGeom prst="rect">
            <a:avLst/>
          </a:prstGeom>
          <a:noFill/>
        </p:spPr>
      </p:pic>
      <p:sp>
        <p:nvSpPr>
          <p:cNvPr id="6" name="Textfeld 5">
            <a:extLst>
              <a:ext uri="{FF2B5EF4-FFF2-40B4-BE49-F238E27FC236}">
                <a16:creationId xmlns:a16="http://schemas.microsoft.com/office/drawing/2014/main" id="{48979B95-278C-47D1-AB67-6CC1281C4BFC}"/>
              </a:ext>
            </a:extLst>
          </p:cNvPr>
          <p:cNvSpPr txBox="1"/>
          <p:nvPr/>
        </p:nvSpPr>
        <p:spPr>
          <a:xfrm>
            <a:off x="4832350" y="4945741"/>
            <a:ext cx="4514850" cy="338554"/>
          </a:xfrm>
          <a:prstGeom prst="rect">
            <a:avLst/>
          </a:prstGeom>
          <a:noFill/>
        </p:spPr>
        <p:txBody>
          <a:bodyPr wrap="square" rtlCol="0">
            <a:spAutoFit/>
          </a:bodyPr>
          <a:lstStyle/>
          <a:p>
            <a:r>
              <a:rPr lang="en-US" sz="800" dirty="0">
                <a:solidFill>
                  <a:schemeClr val="bg1"/>
                </a:solidFill>
              </a:rPr>
              <a:t>http://socialinnovation.lv/en/urban-farming-and-ecofarming-visit-to-famous-ecofarm-herdade-do-freixo-do-meio-in-portugal/</a:t>
            </a:r>
            <a:endParaRPr lang="en-DE" sz="800" dirty="0">
              <a:solidFill>
                <a:schemeClr val="bg1"/>
              </a:solidFill>
            </a:endParaRPr>
          </a:p>
        </p:txBody>
      </p:sp>
    </p:spTree>
    <p:extLst>
      <p:ext uri="{BB962C8B-B14F-4D97-AF65-F5344CB8AC3E}">
        <p14:creationId xmlns:p14="http://schemas.microsoft.com/office/powerpoint/2010/main" val="598106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SC_8145">
            <a:extLst>
              <a:ext uri="{FF2B5EF4-FFF2-40B4-BE49-F238E27FC236}">
                <a16:creationId xmlns:a16="http://schemas.microsoft.com/office/drawing/2014/main" id="{44CCDF25-FE2A-4EA9-9DA5-DA4751EA67E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7778" y="1245394"/>
            <a:ext cx="8768442" cy="458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C95A2147-5128-431A-8754-C3C845F51F4F}"/>
              </a:ext>
            </a:extLst>
          </p:cNvPr>
          <p:cNvSpPr txBox="1"/>
          <p:nvPr/>
        </p:nvSpPr>
        <p:spPr>
          <a:xfrm>
            <a:off x="7237778" y="5458717"/>
            <a:ext cx="1718442" cy="307777"/>
          </a:xfrm>
          <a:prstGeom prst="rect">
            <a:avLst/>
          </a:prstGeom>
          <a:noFill/>
        </p:spPr>
        <p:txBody>
          <a:bodyPr wrap="square" rtlCol="0">
            <a:spAutoFit/>
          </a:bodyPr>
          <a:lstStyle/>
          <a:p>
            <a:r>
              <a:rPr lang="en-US" sz="1400" dirty="0">
                <a:solidFill>
                  <a:schemeClr val="bg1"/>
                </a:solidFill>
              </a:rPr>
              <a:t>Thomas van </a:t>
            </a:r>
            <a:r>
              <a:rPr lang="en-US" sz="1400" dirty="0" err="1">
                <a:solidFill>
                  <a:schemeClr val="bg1"/>
                </a:solidFill>
              </a:rPr>
              <a:t>Elsen</a:t>
            </a:r>
            <a:endParaRPr lang="en-DE" sz="1400" dirty="0">
              <a:solidFill>
                <a:schemeClr val="bg1"/>
              </a:solidFill>
            </a:endParaRPr>
          </a:p>
        </p:txBody>
      </p:sp>
    </p:spTree>
    <p:extLst>
      <p:ext uri="{BB962C8B-B14F-4D97-AF65-F5344CB8AC3E}">
        <p14:creationId xmlns:p14="http://schemas.microsoft.com/office/powerpoint/2010/main" val="6723567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1" descr="Ein Bild, das draußen, Gebäude, Zaun, Garten enthält.&#10;&#10;Automatisch generierte Beschreibung">
            <a:extLst>
              <a:ext uri="{FF2B5EF4-FFF2-40B4-BE49-F238E27FC236}">
                <a16:creationId xmlns:a16="http://schemas.microsoft.com/office/drawing/2014/main" id="{D9DA85DB-B538-4C83-9DB7-1B9476A1C1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0505" r="-1" b="20367"/>
          <a:stretch/>
        </p:blipFill>
        <p:spPr bwMode="auto">
          <a:xfrm>
            <a:off x="187778" y="917210"/>
            <a:ext cx="8768443" cy="50235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39F2DC6A-4B24-4616-8D45-635F50CC5B92}"/>
              </a:ext>
            </a:extLst>
          </p:cNvPr>
          <p:cNvSpPr txBox="1"/>
          <p:nvPr/>
        </p:nvSpPr>
        <p:spPr>
          <a:xfrm>
            <a:off x="7237778" y="5458717"/>
            <a:ext cx="1718442" cy="307777"/>
          </a:xfrm>
          <a:prstGeom prst="rect">
            <a:avLst/>
          </a:prstGeom>
          <a:noFill/>
        </p:spPr>
        <p:txBody>
          <a:bodyPr wrap="square" rtlCol="0">
            <a:spAutoFit/>
          </a:bodyPr>
          <a:lstStyle/>
          <a:p>
            <a:r>
              <a:rPr lang="en-US" sz="1400" dirty="0">
                <a:solidFill>
                  <a:schemeClr val="bg1"/>
                </a:solidFill>
              </a:rPr>
              <a:t>Thomas van </a:t>
            </a:r>
            <a:r>
              <a:rPr lang="en-US" sz="1400" dirty="0" err="1">
                <a:solidFill>
                  <a:schemeClr val="bg1"/>
                </a:solidFill>
              </a:rPr>
              <a:t>Elsen</a:t>
            </a:r>
            <a:endParaRPr lang="en-DE" sz="1400" dirty="0">
              <a:solidFill>
                <a:schemeClr val="bg1"/>
              </a:solidFill>
            </a:endParaRPr>
          </a:p>
        </p:txBody>
      </p:sp>
    </p:spTree>
    <p:extLst>
      <p:ext uri="{BB962C8B-B14F-4D97-AF65-F5344CB8AC3E}">
        <p14:creationId xmlns:p14="http://schemas.microsoft.com/office/powerpoint/2010/main" val="26195172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descr="Ein Bild, das draußen, Garten, Pflanze, Gemüse enthält.&#10;&#10;Automatisch generierte Beschreibung">
            <a:extLst>
              <a:ext uri="{FF2B5EF4-FFF2-40B4-BE49-F238E27FC236}">
                <a16:creationId xmlns:a16="http://schemas.microsoft.com/office/drawing/2014/main" id="{32FD55A5-FA03-4A68-9045-00B3815D80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703" r="-1" b="23169"/>
          <a:stretch/>
        </p:blipFill>
        <p:spPr bwMode="auto">
          <a:xfrm>
            <a:off x="107352" y="1114279"/>
            <a:ext cx="8929295" cy="46294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5E4089BD-F54A-4D1F-B5C6-54528EF613FD}"/>
              </a:ext>
            </a:extLst>
          </p:cNvPr>
          <p:cNvSpPr txBox="1"/>
          <p:nvPr/>
        </p:nvSpPr>
        <p:spPr>
          <a:xfrm>
            <a:off x="7237778" y="5458717"/>
            <a:ext cx="1718442" cy="307777"/>
          </a:xfrm>
          <a:prstGeom prst="rect">
            <a:avLst/>
          </a:prstGeom>
          <a:noFill/>
        </p:spPr>
        <p:txBody>
          <a:bodyPr wrap="square" rtlCol="0">
            <a:spAutoFit/>
          </a:bodyPr>
          <a:lstStyle/>
          <a:p>
            <a:r>
              <a:rPr lang="en-US" sz="1400" dirty="0">
                <a:solidFill>
                  <a:schemeClr val="bg1"/>
                </a:solidFill>
              </a:rPr>
              <a:t>Thomas van </a:t>
            </a:r>
            <a:r>
              <a:rPr lang="en-US" sz="1400" dirty="0" err="1">
                <a:solidFill>
                  <a:schemeClr val="bg1"/>
                </a:solidFill>
              </a:rPr>
              <a:t>Elsen</a:t>
            </a:r>
            <a:endParaRPr lang="en-DE" sz="1400" dirty="0">
              <a:solidFill>
                <a:schemeClr val="bg1"/>
              </a:solidFill>
            </a:endParaRPr>
          </a:p>
        </p:txBody>
      </p:sp>
    </p:spTree>
    <p:extLst>
      <p:ext uri="{BB962C8B-B14F-4D97-AF65-F5344CB8AC3E}">
        <p14:creationId xmlns:p14="http://schemas.microsoft.com/office/powerpoint/2010/main" val="2913036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657AE-8BD0-4AA1-A9D5-E40E576B0CF0}"/>
              </a:ext>
            </a:extLst>
          </p:cNvPr>
          <p:cNvSpPr>
            <a:spLocks noGrp="1"/>
          </p:cNvSpPr>
          <p:nvPr>
            <p:ph type="title"/>
          </p:nvPr>
        </p:nvSpPr>
        <p:spPr/>
        <p:txBody>
          <a:bodyPr/>
          <a:lstStyle/>
          <a:p>
            <a:r>
              <a:rPr lang="en-US" dirty="0"/>
              <a:t>Further reading</a:t>
            </a:r>
            <a:endParaRPr lang="en-DE" dirty="0"/>
          </a:p>
        </p:txBody>
      </p:sp>
      <p:sp>
        <p:nvSpPr>
          <p:cNvPr id="3" name="Inhaltsplatzhalter 2">
            <a:extLst>
              <a:ext uri="{FF2B5EF4-FFF2-40B4-BE49-F238E27FC236}">
                <a16:creationId xmlns:a16="http://schemas.microsoft.com/office/drawing/2014/main" id="{DB9F1E70-60E5-4C38-A51D-58914459FF8B}"/>
              </a:ext>
            </a:extLst>
          </p:cNvPr>
          <p:cNvSpPr>
            <a:spLocks noGrp="1"/>
          </p:cNvSpPr>
          <p:nvPr>
            <p:ph idx="1"/>
          </p:nvPr>
        </p:nvSpPr>
        <p:spPr/>
        <p:txBody>
          <a:bodyPr/>
          <a:lstStyle/>
          <a:p>
            <a:r>
              <a:rPr lang="en-US" b="1" dirty="0" err="1"/>
              <a:t>Romi´s</a:t>
            </a:r>
            <a:r>
              <a:rPr lang="en-US" b="1" dirty="0"/>
              <a:t> way:</a:t>
            </a:r>
            <a:br>
              <a:rPr lang="en-US" dirty="0"/>
            </a:br>
            <a:r>
              <a:rPr lang="en-US" dirty="0">
                <a:hlinkClick r:id="rId2">
                  <a:extLst>
                    <a:ext uri="{A12FA001-AC4F-418D-AE19-62706E023703}">
                      <ahyp:hlinkClr xmlns:ahyp="http://schemas.microsoft.com/office/drawing/2018/hyperlinkcolor" val="tx"/>
                    </a:ext>
                  </a:extLst>
                </a:hlinkClick>
              </a:rPr>
              <a:t>www.romisway.net/</a:t>
            </a:r>
            <a:br>
              <a:rPr lang="en-US" dirty="0"/>
            </a:br>
            <a:r>
              <a:rPr lang="en-US" dirty="0">
                <a:hlinkClick r:id="rId3">
                  <a:extLst>
                    <a:ext uri="{A12FA001-AC4F-418D-AE19-62706E023703}">
                      <ahyp:hlinkClr xmlns:ahyp="http://schemas.microsoft.com/office/drawing/2018/hyperlinkcolor" val="tx"/>
                    </a:ext>
                  </a:extLst>
                </a:hlinkClick>
              </a:rPr>
              <a:t>https://iphone.facebook.com/romisway/</a:t>
            </a:r>
            <a:endParaRPr lang="en-US" dirty="0"/>
          </a:p>
          <a:p>
            <a:endParaRPr lang="en-US" dirty="0"/>
          </a:p>
          <a:p>
            <a:endParaRPr lang="en-DE" dirty="0"/>
          </a:p>
        </p:txBody>
      </p:sp>
    </p:spTree>
    <p:extLst>
      <p:ext uri="{BB962C8B-B14F-4D97-AF65-F5344CB8AC3E}">
        <p14:creationId xmlns:p14="http://schemas.microsoft.com/office/powerpoint/2010/main" val="17784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BC31D-F064-4324-A67D-9B75F7FF027B}"/>
              </a:ext>
            </a:extLst>
          </p:cNvPr>
          <p:cNvSpPr>
            <a:spLocks noGrp="1"/>
          </p:cNvSpPr>
          <p:nvPr>
            <p:ph type="title"/>
          </p:nvPr>
        </p:nvSpPr>
        <p:spPr>
          <a:xfrm>
            <a:off x="188687" y="711810"/>
            <a:ext cx="8392886" cy="890589"/>
          </a:xfrm>
        </p:spPr>
        <p:txBody>
          <a:bodyPr/>
          <a:lstStyle/>
          <a:p>
            <a:r>
              <a:rPr lang="en-US" dirty="0"/>
              <a:t>9. Norway</a:t>
            </a:r>
            <a:endParaRPr lang="en-DE" dirty="0"/>
          </a:p>
        </p:txBody>
      </p:sp>
      <p:pic>
        <p:nvPicPr>
          <p:cNvPr id="6" name="Inhaltsplatzhalter 5" descr="Ein Bild, das Gras, Berg, Himmel, draußen enthält.&#10;&#10;Automatisch generierte Beschreibung">
            <a:extLst>
              <a:ext uri="{FF2B5EF4-FFF2-40B4-BE49-F238E27FC236}">
                <a16:creationId xmlns:a16="http://schemas.microsoft.com/office/drawing/2014/main" id="{813316DD-D51C-4FED-B342-E3DD936FF06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03483" y="1705132"/>
            <a:ext cx="5151829" cy="3550469"/>
          </a:xfrm>
        </p:spPr>
      </p:pic>
      <p:sp>
        <p:nvSpPr>
          <p:cNvPr id="7" name="Textfeld 6">
            <a:extLst>
              <a:ext uri="{FF2B5EF4-FFF2-40B4-BE49-F238E27FC236}">
                <a16:creationId xmlns:a16="http://schemas.microsoft.com/office/drawing/2014/main" id="{CB6FBED6-FA51-48F5-A8A3-0AB7E6970639}"/>
              </a:ext>
            </a:extLst>
          </p:cNvPr>
          <p:cNvSpPr txBox="1"/>
          <p:nvPr/>
        </p:nvSpPr>
        <p:spPr>
          <a:xfrm>
            <a:off x="3803484" y="5255602"/>
            <a:ext cx="5340516" cy="246221"/>
          </a:xfrm>
          <a:prstGeom prst="rect">
            <a:avLst/>
          </a:prstGeom>
          <a:noFill/>
        </p:spPr>
        <p:txBody>
          <a:bodyPr wrap="square" rtlCol="0">
            <a:spAutoFit/>
          </a:bodyPr>
          <a:lstStyle/>
          <a:p>
            <a:r>
              <a:rPr lang="en-US" sz="1000" dirty="0">
                <a:solidFill>
                  <a:schemeClr val="bg1"/>
                </a:solidFill>
              </a:rPr>
              <a:t>https://www.lifeinnorway.net/wp-content/uploads/2017/08/farm-in-norway-1200x827.jpg</a:t>
            </a:r>
            <a:endParaRPr lang="en-DE" sz="1000" dirty="0">
              <a:solidFill>
                <a:schemeClr val="bg1"/>
              </a:solidFill>
            </a:endParaRPr>
          </a:p>
        </p:txBody>
      </p:sp>
      <p:sp>
        <p:nvSpPr>
          <p:cNvPr id="8" name="Textfeld 7">
            <a:extLst>
              <a:ext uri="{FF2B5EF4-FFF2-40B4-BE49-F238E27FC236}">
                <a16:creationId xmlns:a16="http://schemas.microsoft.com/office/drawing/2014/main" id="{D6481C8C-354A-495E-93DA-68F1EB58A892}"/>
              </a:ext>
            </a:extLst>
          </p:cNvPr>
          <p:cNvSpPr txBox="1"/>
          <p:nvPr/>
        </p:nvSpPr>
        <p:spPr>
          <a:xfrm>
            <a:off x="188687" y="1514828"/>
            <a:ext cx="3426110" cy="3877985"/>
          </a:xfrm>
          <a:prstGeom prst="rect">
            <a:avLst/>
          </a:prstGeom>
          <a:noFill/>
        </p:spPr>
        <p:txBody>
          <a:bodyPr wrap="square" rtlCol="0">
            <a:spAutoFit/>
          </a:bodyPr>
          <a:lstStyle/>
          <a:p>
            <a:pPr marL="342900" indent="-342900">
              <a:buFont typeface="Arial" panose="020B0604020202020204" pitchFamily="34" charset="0"/>
              <a:buChar char="•"/>
            </a:pPr>
            <a:r>
              <a:rPr lang="en-US" sz="2100" dirty="0">
                <a:solidFill>
                  <a:srgbClr val="76B82A"/>
                </a:solidFill>
              </a:rPr>
              <a:t>Country of northern Europe that occupies the western half of the Scandinavian peninsula</a:t>
            </a:r>
          </a:p>
          <a:p>
            <a:pPr marL="342900" indent="-342900">
              <a:buFont typeface="Arial" panose="020B0604020202020204" pitchFamily="34" charset="0"/>
              <a:buChar char="•"/>
            </a:pPr>
            <a:r>
              <a:rPr lang="en-US" sz="2100" dirty="0">
                <a:solidFill>
                  <a:srgbClr val="76B82A"/>
                </a:solidFill>
              </a:rPr>
              <a:t>Nearly half of the inhabitants of the country live in the far South, around Oslo, the capital</a:t>
            </a:r>
          </a:p>
          <a:p>
            <a:pPr marL="342900" indent="-342900">
              <a:buFont typeface="Arial" panose="020B0604020202020204" pitchFamily="34" charset="0"/>
              <a:buChar char="•"/>
            </a:pPr>
            <a:r>
              <a:rPr lang="en-US" sz="2100" dirty="0">
                <a:solidFill>
                  <a:srgbClr val="76B82A"/>
                </a:solidFill>
              </a:rPr>
              <a:t>About two-thirds of Norway is mountainous</a:t>
            </a:r>
            <a:br>
              <a:rPr lang="en-US" sz="2100" dirty="0">
                <a:solidFill>
                  <a:srgbClr val="76B82A"/>
                </a:solidFill>
              </a:rPr>
            </a:br>
            <a:r>
              <a:rPr lang="en-US" dirty="0">
                <a:solidFill>
                  <a:srgbClr val="76B82A"/>
                </a:solidFill>
              </a:rPr>
              <a:t>(www.britannica.com/place/Norway)</a:t>
            </a:r>
            <a:endParaRPr lang="en-DE" dirty="0">
              <a:solidFill>
                <a:srgbClr val="76B82A"/>
              </a:solidFill>
            </a:endParaRPr>
          </a:p>
        </p:txBody>
      </p:sp>
      <p:sp>
        <p:nvSpPr>
          <p:cNvPr id="3" name="Textfeld 2">
            <a:extLst>
              <a:ext uri="{FF2B5EF4-FFF2-40B4-BE49-F238E27FC236}">
                <a16:creationId xmlns:a16="http://schemas.microsoft.com/office/drawing/2014/main" id="{06EAB680-1AA2-4BFE-A986-93F3A8926631}"/>
              </a:ext>
            </a:extLst>
          </p:cNvPr>
          <p:cNvSpPr txBox="1"/>
          <p:nvPr/>
        </p:nvSpPr>
        <p:spPr>
          <a:xfrm>
            <a:off x="3803481" y="4793936"/>
            <a:ext cx="5151828" cy="461665"/>
          </a:xfrm>
          <a:prstGeom prst="rect">
            <a:avLst/>
          </a:prstGeom>
          <a:noFill/>
        </p:spPr>
        <p:txBody>
          <a:bodyPr wrap="square" rtlCol="0">
            <a:spAutoFit/>
          </a:bodyPr>
          <a:lstStyle/>
          <a:p>
            <a:r>
              <a:rPr lang="en-US" sz="800" dirty="0"/>
              <a:t>https://duckduckgo.com/?t=ffab&amp;q=farm+norway&amp;iax=images&amp;ia=images&amp;iai=https%3A%2F%2Fs3-eu-west-2.amazonaws.com%2Flifeinnorway%2Fwp-content%2Fuploads%2F2017%2F08%2F28093358%2Ffarm-in-norway-1200x827.jpg</a:t>
            </a:r>
            <a:endParaRPr lang="en-DE" sz="800" dirty="0"/>
          </a:p>
        </p:txBody>
      </p:sp>
    </p:spTree>
    <p:extLst>
      <p:ext uri="{BB962C8B-B14F-4D97-AF65-F5344CB8AC3E}">
        <p14:creationId xmlns:p14="http://schemas.microsoft.com/office/powerpoint/2010/main" val="2397172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72FF71-11F2-496A-B13D-A5101AF9EFBD}"/>
              </a:ext>
            </a:extLst>
          </p:cNvPr>
          <p:cNvSpPr>
            <a:spLocks noGrp="1"/>
          </p:cNvSpPr>
          <p:nvPr>
            <p:ph type="title"/>
          </p:nvPr>
        </p:nvSpPr>
        <p:spPr>
          <a:xfrm>
            <a:off x="375556" y="843644"/>
            <a:ext cx="8392886" cy="622300"/>
          </a:xfrm>
        </p:spPr>
        <p:txBody>
          <a:bodyPr>
            <a:normAutofit/>
          </a:bodyPr>
          <a:lstStyle/>
          <a:p>
            <a:r>
              <a:rPr lang="en-US" sz="2800" dirty="0"/>
              <a:t>Social Farming in Norway</a:t>
            </a:r>
            <a:endParaRPr lang="en-DE" sz="2800" dirty="0"/>
          </a:p>
        </p:txBody>
      </p:sp>
      <p:sp>
        <p:nvSpPr>
          <p:cNvPr id="3" name="Inhaltsplatzhalter 2">
            <a:extLst>
              <a:ext uri="{FF2B5EF4-FFF2-40B4-BE49-F238E27FC236}">
                <a16:creationId xmlns:a16="http://schemas.microsoft.com/office/drawing/2014/main" id="{CF5F6891-B01B-4976-95AE-65EC787A92B7}"/>
              </a:ext>
            </a:extLst>
          </p:cNvPr>
          <p:cNvSpPr>
            <a:spLocks noGrp="1"/>
          </p:cNvSpPr>
          <p:nvPr>
            <p:ph sz="half" idx="1"/>
          </p:nvPr>
        </p:nvSpPr>
        <p:spPr>
          <a:xfrm>
            <a:off x="375556" y="1465944"/>
            <a:ext cx="7752444" cy="4348163"/>
          </a:xfrm>
        </p:spPr>
        <p:txBody>
          <a:bodyPr>
            <a:normAutofit lnSpcReduction="10000"/>
          </a:bodyPr>
          <a:lstStyle/>
          <a:p>
            <a:r>
              <a:rPr lang="en-US" dirty="0">
                <a:effectLst/>
              </a:rPr>
              <a:t>Many small farms in remote areas where municipalities face the challenge of financing social tasks </a:t>
            </a:r>
          </a:p>
          <a:p>
            <a:r>
              <a:rPr lang="en-US" dirty="0">
                <a:effectLst/>
              </a:rPr>
              <a:t>Social Farming/ </a:t>
            </a:r>
            <a:r>
              <a:rPr lang="en-US" i="1" dirty="0">
                <a:effectLst/>
              </a:rPr>
              <a:t>Green Care </a:t>
            </a:r>
            <a:r>
              <a:rPr lang="en-US" dirty="0">
                <a:effectLst/>
              </a:rPr>
              <a:t>is based on contracts of the municipalities with the farms </a:t>
            </a:r>
          </a:p>
          <a:p>
            <a:r>
              <a:rPr lang="en-US" dirty="0">
                <a:effectLst/>
              </a:rPr>
              <a:t>Payment is a matter of negotiation in each case </a:t>
            </a:r>
          </a:p>
          <a:p>
            <a:r>
              <a:rPr lang="en-US" dirty="0">
                <a:effectLst/>
              </a:rPr>
              <a:t>In 2004, 600 Social Farms were counted in Norway </a:t>
            </a:r>
          </a:p>
          <a:p>
            <a:r>
              <a:rPr lang="en-US" dirty="0">
                <a:effectLst/>
              </a:rPr>
              <a:t>Childcare as well as environmental education are part of </a:t>
            </a:r>
            <a:r>
              <a:rPr lang="en-US" i="1" dirty="0">
                <a:effectLst/>
              </a:rPr>
              <a:t>Green Care</a:t>
            </a:r>
            <a:r>
              <a:rPr lang="en-US" dirty="0">
                <a:effectLst/>
              </a:rPr>
              <a:t> in Norway</a:t>
            </a:r>
          </a:p>
          <a:p>
            <a:r>
              <a:rPr lang="en-US" dirty="0">
                <a:effectLst/>
              </a:rPr>
              <a:t>Reintegration of long-term unemployed people through </a:t>
            </a:r>
            <a:r>
              <a:rPr lang="en-US" dirty="0"/>
              <a:t>S</a:t>
            </a:r>
            <a:r>
              <a:rPr lang="en-US" dirty="0">
                <a:effectLst/>
              </a:rPr>
              <a:t>ocial Farming is supported in Norway </a:t>
            </a:r>
          </a:p>
          <a:p>
            <a:r>
              <a:rPr lang="en-US" dirty="0" err="1">
                <a:effectLst/>
              </a:rPr>
              <a:t>Interministerial</a:t>
            </a:r>
            <a:r>
              <a:rPr lang="en-US" dirty="0">
                <a:effectLst/>
              </a:rPr>
              <a:t> Working Group on Social Farming with participation by the Ministries for Agriculture, Education, Research, Social Affairs, Health, Family/Children</a:t>
            </a:r>
            <a:br>
              <a:rPr lang="en-US" dirty="0">
                <a:effectLst/>
              </a:rPr>
            </a:br>
            <a:r>
              <a:rPr lang="en-US" sz="1800" dirty="0">
                <a:effectLst/>
              </a:rPr>
              <a:t>(van </a:t>
            </a:r>
            <a:r>
              <a:rPr lang="en-US" sz="1800" dirty="0" err="1">
                <a:effectLst/>
              </a:rPr>
              <a:t>Elsen</a:t>
            </a:r>
            <a:r>
              <a:rPr lang="en-US" sz="1800" dirty="0">
                <a:effectLst/>
              </a:rPr>
              <a:t>, 2021)</a:t>
            </a:r>
          </a:p>
          <a:p>
            <a:endParaRPr lang="en-DE" dirty="0"/>
          </a:p>
        </p:txBody>
      </p:sp>
    </p:spTree>
    <p:extLst>
      <p:ext uri="{BB962C8B-B14F-4D97-AF65-F5344CB8AC3E}">
        <p14:creationId xmlns:p14="http://schemas.microsoft.com/office/powerpoint/2010/main" val="554611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D4B0FC-350B-43EE-805A-1023BC1252FF}"/>
              </a:ext>
            </a:extLst>
          </p:cNvPr>
          <p:cNvSpPr>
            <a:spLocks noGrp="1"/>
          </p:cNvSpPr>
          <p:nvPr>
            <p:ph type="title"/>
          </p:nvPr>
        </p:nvSpPr>
        <p:spPr>
          <a:xfrm>
            <a:off x="375556" y="800100"/>
            <a:ext cx="8392886" cy="680357"/>
          </a:xfrm>
        </p:spPr>
        <p:txBody>
          <a:bodyPr>
            <a:normAutofit/>
          </a:bodyPr>
          <a:lstStyle/>
          <a:p>
            <a:r>
              <a:rPr lang="en-US" sz="2800" dirty="0"/>
              <a:t>Current developments of SF in Norway</a:t>
            </a:r>
            <a:endParaRPr lang="en-DE" sz="2800" dirty="0"/>
          </a:p>
        </p:txBody>
      </p:sp>
      <p:sp>
        <p:nvSpPr>
          <p:cNvPr id="3" name="Inhaltsplatzhalter 2">
            <a:extLst>
              <a:ext uri="{FF2B5EF4-FFF2-40B4-BE49-F238E27FC236}">
                <a16:creationId xmlns:a16="http://schemas.microsoft.com/office/drawing/2014/main" id="{A0AA0D1C-BA03-4406-BC35-A1ACECE33D63}"/>
              </a:ext>
            </a:extLst>
          </p:cNvPr>
          <p:cNvSpPr>
            <a:spLocks noGrp="1"/>
          </p:cNvSpPr>
          <p:nvPr>
            <p:ph sz="half" idx="1"/>
          </p:nvPr>
        </p:nvSpPr>
        <p:spPr>
          <a:xfrm>
            <a:off x="375556" y="1480457"/>
            <a:ext cx="8007350" cy="4351338"/>
          </a:xfrm>
        </p:spPr>
        <p:txBody>
          <a:bodyPr>
            <a:normAutofit/>
          </a:bodyPr>
          <a:lstStyle/>
          <a:p>
            <a:r>
              <a:rPr lang="en-US" dirty="0">
                <a:effectLst/>
              </a:rPr>
              <a:t>With the conversion of the allocation of direct payments to the level of municipalities a few years ago, there was a "neoliberal wave of intensification" with regard to land management </a:t>
            </a:r>
          </a:p>
          <a:p>
            <a:r>
              <a:rPr lang="en-US" dirty="0">
                <a:effectLst/>
              </a:rPr>
              <a:t>While in 2011 1.100 Social </a:t>
            </a:r>
            <a:r>
              <a:rPr lang="en-US" dirty="0"/>
              <a:t>F</a:t>
            </a:r>
            <a:r>
              <a:rPr lang="en-US" dirty="0">
                <a:effectLst/>
              </a:rPr>
              <a:t>arms were registered, today only half of them are registered – often the generational change is associated with the abandonment of previously "socially active" family farm </a:t>
            </a:r>
          </a:p>
          <a:p>
            <a:r>
              <a:rPr lang="en-US" dirty="0">
                <a:effectLst/>
              </a:rPr>
              <a:t>Although 80% of the national agricultural production is produced by 20% of the farms in favored regions, it is precisely at the municipal level that the focus is on classic intensification of agricultural production, which is in stark contrast to the need for social innovation and entrepreneurship</a:t>
            </a:r>
          </a:p>
          <a:p>
            <a:pPr marL="0" indent="0">
              <a:buNone/>
            </a:pPr>
            <a:r>
              <a:rPr lang="en-US" sz="1800" dirty="0">
                <a:effectLst/>
              </a:rPr>
              <a:t>   (</a:t>
            </a:r>
            <a:r>
              <a:rPr lang="en-US" sz="1800" cap="small" dirty="0">
                <a:effectLst/>
              </a:rPr>
              <a:t>Rhys Evans</a:t>
            </a:r>
            <a:r>
              <a:rPr lang="en-US" sz="1800" dirty="0">
                <a:effectLst/>
              </a:rPr>
              <a:t>)</a:t>
            </a:r>
          </a:p>
          <a:p>
            <a:endParaRPr lang="en-DE" dirty="0"/>
          </a:p>
        </p:txBody>
      </p:sp>
    </p:spTree>
    <p:extLst>
      <p:ext uri="{BB962C8B-B14F-4D97-AF65-F5344CB8AC3E}">
        <p14:creationId xmlns:p14="http://schemas.microsoft.com/office/powerpoint/2010/main" val="3680948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31FA70-4DD2-42BD-847C-3EF2451B12C8}"/>
              </a:ext>
            </a:extLst>
          </p:cNvPr>
          <p:cNvSpPr>
            <a:spLocks noGrp="1"/>
          </p:cNvSpPr>
          <p:nvPr>
            <p:ph type="title"/>
          </p:nvPr>
        </p:nvSpPr>
        <p:spPr/>
        <p:txBody>
          <a:bodyPr>
            <a:normAutofit/>
          </a:bodyPr>
          <a:lstStyle/>
          <a:p>
            <a:r>
              <a:rPr lang="en-US" sz="2800" dirty="0"/>
              <a:t>Further reading</a:t>
            </a:r>
            <a:endParaRPr lang="en-DE" sz="2800" dirty="0"/>
          </a:p>
        </p:txBody>
      </p:sp>
      <p:sp>
        <p:nvSpPr>
          <p:cNvPr id="3" name="Inhaltsplatzhalter 2">
            <a:extLst>
              <a:ext uri="{FF2B5EF4-FFF2-40B4-BE49-F238E27FC236}">
                <a16:creationId xmlns:a16="http://schemas.microsoft.com/office/drawing/2014/main" id="{7463ED3B-5BD2-4795-8AED-327D37CA465C}"/>
              </a:ext>
            </a:extLst>
          </p:cNvPr>
          <p:cNvSpPr>
            <a:spLocks noGrp="1"/>
          </p:cNvSpPr>
          <p:nvPr>
            <p:ph sz="half" idx="1"/>
          </p:nvPr>
        </p:nvSpPr>
        <p:spPr>
          <a:xfrm>
            <a:off x="375556" y="1690689"/>
            <a:ext cx="7612744" cy="4486274"/>
          </a:xfrm>
        </p:spPr>
        <p:txBody>
          <a:bodyPr/>
          <a:lstStyle/>
          <a:p>
            <a:r>
              <a:rPr lang="en-US" b="1" dirty="0"/>
              <a:t>Norwegian website on Social Farming:</a:t>
            </a:r>
            <a:br>
              <a:rPr lang="en-US" dirty="0"/>
            </a:br>
            <a:r>
              <a:rPr lang="en-US" dirty="0">
                <a:hlinkClick r:id="rId2">
                  <a:extLst>
                    <a:ext uri="{A12FA001-AC4F-418D-AE19-62706E023703}">
                      <ahyp:hlinkClr xmlns:ahyp="http://schemas.microsoft.com/office/drawing/2018/hyperlinkcolor" val="tx"/>
                    </a:ext>
                  </a:extLst>
                </a:hlinkClick>
              </a:rPr>
              <a:t>http://www.innpatunet.no/</a:t>
            </a:r>
            <a:endParaRPr lang="en-US" dirty="0"/>
          </a:p>
          <a:p>
            <a:endParaRPr lang="en-US" dirty="0"/>
          </a:p>
        </p:txBody>
      </p:sp>
    </p:spTree>
    <p:extLst>
      <p:ext uri="{BB962C8B-B14F-4D97-AF65-F5344CB8AC3E}">
        <p14:creationId xmlns:p14="http://schemas.microsoft.com/office/powerpoint/2010/main" val="2968612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B446A-6356-4D1F-90D1-CD43405393E1}"/>
              </a:ext>
            </a:extLst>
          </p:cNvPr>
          <p:cNvSpPr>
            <a:spLocks noGrp="1"/>
          </p:cNvSpPr>
          <p:nvPr>
            <p:ph type="title"/>
          </p:nvPr>
        </p:nvSpPr>
        <p:spPr/>
        <p:txBody>
          <a:bodyPr>
            <a:normAutofit/>
          </a:bodyPr>
          <a:lstStyle/>
          <a:p>
            <a:r>
              <a:rPr lang="en-US" sz="2800" dirty="0"/>
              <a:t>Further reading international</a:t>
            </a:r>
            <a:endParaRPr lang="en-DE" sz="2800" dirty="0"/>
          </a:p>
        </p:txBody>
      </p:sp>
      <p:sp>
        <p:nvSpPr>
          <p:cNvPr id="3" name="Inhaltsplatzhalter 2">
            <a:extLst>
              <a:ext uri="{FF2B5EF4-FFF2-40B4-BE49-F238E27FC236}">
                <a16:creationId xmlns:a16="http://schemas.microsoft.com/office/drawing/2014/main" id="{2D2ACD3A-8ED2-4A38-A902-37C9380A325B}"/>
              </a:ext>
            </a:extLst>
          </p:cNvPr>
          <p:cNvSpPr>
            <a:spLocks noGrp="1"/>
          </p:cNvSpPr>
          <p:nvPr>
            <p:ph sz="half" idx="1"/>
          </p:nvPr>
        </p:nvSpPr>
        <p:spPr>
          <a:xfrm>
            <a:off x="375556" y="1825625"/>
            <a:ext cx="8260444" cy="4351338"/>
          </a:xfrm>
        </p:spPr>
        <p:txBody>
          <a:bodyPr/>
          <a:lstStyle/>
          <a:p>
            <a:r>
              <a:rPr lang="en-US" b="1" dirty="0"/>
              <a:t>Social Farming in higher education:</a:t>
            </a:r>
            <a:br>
              <a:rPr lang="en-US" dirty="0"/>
            </a:br>
            <a:r>
              <a:rPr lang="en-US" dirty="0">
                <a:hlinkClick r:id="rId2">
                  <a:extLst>
                    <a:ext uri="{A12FA001-AC4F-418D-AE19-62706E023703}">
                      <ahyp:hlinkClr xmlns:ahyp="http://schemas.microsoft.com/office/drawing/2018/hyperlinkcolor" val="tx"/>
                    </a:ext>
                  </a:extLst>
                </a:hlinkClick>
              </a:rPr>
              <a:t>https://sofaredu.eu/</a:t>
            </a:r>
            <a:endParaRPr lang="en-US" dirty="0"/>
          </a:p>
          <a:p>
            <a:endParaRPr lang="en-US" dirty="0"/>
          </a:p>
          <a:p>
            <a:endParaRPr lang="en-US" dirty="0"/>
          </a:p>
          <a:p>
            <a:endParaRPr lang="en-US" dirty="0"/>
          </a:p>
          <a:p>
            <a:endParaRPr lang="en-US" dirty="0"/>
          </a:p>
          <a:p>
            <a:r>
              <a:rPr lang="en-US" dirty="0"/>
              <a:t>https://www.soengage.eu/</a:t>
            </a:r>
          </a:p>
          <a:p>
            <a:endParaRPr lang="en-DE" dirty="0"/>
          </a:p>
        </p:txBody>
      </p:sp>
      <p:pic>
        <p:nvPicPr>
          <p:cNvPr id="6" name="Grafik 5" descr="Ein Bild, das Text, Gras, Baum, draußen enthält.&#10;&#10;Automatisch generierte Beschreibung">
            <a:extLst>
              <a:ext uri="{FF2B5EF4-FFF2-40B4-BE49-F238E27FC236}">
                <a16:creationId xmlns:a16="http://schemas.microsoft.com/office/drawing/2014/main" id="{6C203718-2CF9-4256-BB89-706573AE4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9701" y="2247321"/>
            <a:ext cx="5109028" cy="1558254"/>
          </a:xfrm>
          <a:prstGeom prst="rect">
            <a:avLst/>
          </a:prstGeom>
        </p:spPr>
      </p:pic>
      <p:pic>
        <p:nvPicPr>
          <p:cNvPr id="8" name="Grafik 7">
            <a:extLst>
              <a:ext uri="{FF2B5EF4-FFF2-40B4-BE49-F238E27FC236}">
                <a16:creationId xmlns:a16="http://schemas.microsoft.com/office/drawing/2014/main" id="{8A1BF327-073E-41B5-B619-E769830887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2965" y="3979621"/>
            <a:ext cx="4762500" cy="495300"/>
          </a:xfrm>
          <a:prstGeom prst="rect">
            <a:avLst/>
          </a:prstGeom>
        </p:spPr>
      </p:pic>
    </p:spTree>
    <p:extLst>
      <p:ext uri="{BB962C8B-B14F-4D97-AF65-F5344CB8AC3E}">
        <p14:creationId xmlns:p14="http://schemas.microsoft.com/office/powerpoint/2010/main" val="39503006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60D8D4-F3C7-4945-9A29-13E166385B72}"/>
              </a:ext>
            </a:extLst>
          </p:cNvPr>
          <p:cNvSpPr>
            <a:spLocks noGrp="1"/>
          </p:cNvSpPr>
          <p:nvPr>
            <p:ph type="title"/>
          </p:nvPr>
        </p:nvSpPr>
        <p:spPr>
          <a:xfrm>
            <a:off x="84008" y="892865"/>
            <a:ext cx="8975984" cy="890589"/>
          </a:xfrm>
        </p:spPr>
        <p:txBody>
          <a:bodyPr anchor="ctr">
            <a:noAutofit/>
          </a:bodyPr>
          <a:lstStyle/>
          <a:p>
            <a:r>
              <a:rPr lang="en-US" sz="2400" dirty="0"/>
              <a:t>Important components to promote and strengthen </a:t>
            </a:r>
            <a:br>
              <a:rPr lang="en-US" sz="2400" dirty="0"/>
            </a:br>
            <a:r>
              <a:rPr lang="en-US" sz="2400" dirty="0"/>
              <a:t>Social Farming in Europe</a:t>
            </a:r>
            <a:br>
              <a:rPr lang="en-US" sz="2400" dirty="0"/>
            </a:br>
            <a:endParaRPr lang="en-DE" sz="2400" dirty="0"/>
          </a:p>
        </p:txBody>
      </p:sp>
      <p:graphicFrame>
        <p:nvGraphicFramePr>
          <p:cNvPr id="5" name="Inhaltsplatzhalter 2">
            <a:extLst>
              <a:ext uri="{FF2B5EF4-FFF2-40B4-BE49-F238E27FC236}">
                <a16:creationId xmlns:a16="http://schemas.microsoft.com/office/drawing/2014/main" id="{82B39BC0-A9A3-48D3-A273-F2388A668AF3}"/>
              </a:ext>
            </a:extLst>
          </p:cNvPr>
          <p:cNvGraphicFramePr>
            <a:graphicFrameLocks noGrp="1"/>
          </p:cNvGraphicFramePr>
          <p:nvPr>
            <p:ph idx="1"/>
            <p:extLst>
              <p:ext uri="{D42A27DB-BD31-4B8C-83A1-F6EECF244321}">
                <p14:modId xmlns:p14="http://schemas.microsoft.com/office/powerpoint/2010/main" val="3909910226"/>
              </p:ext>
            </p:extLst>
          </p:nvPr>
        </p:nvGraphicFramePr>
        <p:xfrm>
          <a:off x="0" y="1338159"/>
          <a:ext cx="9059992" cy="4875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2198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76C2E-9323-4F67-A28D-462E98CA5389}"/>
              </a:ext>
            </a:extLst>
          </p:cNvPr>
          <p:cNvSpPr>
            <a:spLocks noGrp="1"/>
          </p:cNvSpPr>
          <p:nvPr>
            <p:ph type="title"/>
          </p:nvPr>
        </p:nvSpPr>
        <p:spPr>
          <a:xfrm>
            <a:off x="1487026" y="1241535"/>
            <a:ext cx="6169948" cy="890589"/>
          </a:xfrm>
        </p:spPr>
        <p:txBody>
          <a:bodyPr/>
          <a:lstStyle/>
          <a:p>
            <a:r>
              <a:rPr lang="en-US" dirty="0"/>
              <a:t>Thank you for your attention!</a:t>
            </a:r>
            <a:endParaRPr lang="en-DE" dirty="0"/>
          </a:p>
        </p:txBody>
      </p:sp>
    </p:spTree>
    <p:extLst>
      <p:ext uri="{BB962C8B-B14F-4D97-AF65-F5344CB8AC3E}">
        <p14:creationId xmlns:p14="http://schemas.microsoft.com/office/powerpoint/2010/main" val="20904730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DA625-003A-4C72-9131-57D8912B1C24}"/>
              </a:ext>
            </a:extLst>
          </p:cNvPr>
          <p:cNvSpPr>
            <a:spLocks noGrp="1"/>
          </p:cNvSpPr>
          <p:nvPr>
            <p:ph type="title"/>
          </p:nvPr>
        </p:nvSpPr>
        <p:spPr>
          <a:xfrm>
            <a:off x="234587" y="1099457"/>
            <a:ext cx="8674825" cy="266700"/>
          </a:xfrm>
        </p:spPr>
        <p:txBody>
          <a:bodyPr>
            <a:noAutofit/>
          </a:bodyPr>
          <a:lstStyle/>
          <a:p>
            <a:r>
              <a:rPr lang="en-US" sz="2800" dirty="0"/>
              <a:t>Bibliography</a:t>
            </a:r>
            <a:endParaRPr lang="en-DE" sz="2800" dirty="0"/>
          </a:p>
        </p:txBody>
      </p:sp>
      <p:sp>
        <p:nvSpPr>
          <p:cNvPr id="3" name="Inhaltsplatzhalter 2">
            <a:extLst>
              <a:ext uri="{FF2B5EF4-FFF2-40B4-BE49-F238E27FC236}">
                <a16:creationId xmlns:a16="http://schemas.microsoft.com/office/drawing/2014/main" id="{4D766B6D-E26F-4A1A-BBB4-E2E58EE1C4C0}"/>
              </a:ext>
            </a:extLst>
          </p:cNvPr>
          <p:cNvSpPr>
            <a:spLocks noGrp="1"/>
          </p:cNvSpPr>
          <p:nvPr>
            <p:ph idx="1"/>
          </p:nvPr>
        </p:nvSpPr>
        <p:spPr>
          <a:xfrm>
            <a:off x="93617" y="1694548"/>
            <a:ext cx="8392886" cy="5136238"/>
          </a:xfrm>
        </p:spPr>
        <p:txBody>
          <a:bodyPr>
            <a:normAutofit/>
          </a:bodyPr>
          <a:lstStyle/>
          <a:p>
            <a:r>
              <a:rPr lang="en-US" sz="1200" b="1" dirty="0"/>
              <a:t>Tornier, A. </a:t>
            </a:r>
            <a:r>
              <a:rPr lang="en-US" sz="1200" dirty="0"/>
              <a:t>(2020): Master Thesis "Sustainable International Agriculture”, Faculty of Agricultural Sciences, Georg-August-University Göttingen, Germany</a:t>
            </a:r>
          </a:p>
          <a:p>
            <a:pPr algn="l"/>
            <a:r>
              <a:rPr lang="en-US" sz="1200" b="0" i="0" u="none" strike="noStrike" baseline="0" dirty="0">
                <a:latin typeface="Calibri" panose="020F0502020204030204" pitchFamily="34" charset="0"/>
              </a:rPr>
              <a:t>AUTHORITY OF HOUSE OF LORDS (pub.) (2010): Adapting to climate change: EU agriculture and forestry. Volume 1: Report. European Union Committee. 8th Report of Session 2009-10. London.</a:t>
            </a:r>
          </a:p>
          <a:p>
            <a:pPr algn="l"/>
            <a:r>
              <a:rPr lang="de-DE" sz="1200" b="0" i="0" u="none" strike="noStrike" baseline="0" dirty="0">
                <a:latin typeface="Calibri" panose="020F0502020204030204" pitchFamily="34" charset="0"/>
              </a:rPr>
              <a:t>BAUMGART, L (2006): Sichtweisen und Problemwahrnehmungen </a:t>
            </a:r>
            <a:r>
              <a:rPr lang="de-DE" sz="1200" b="0" i="0" u="none" strike="noStrike" baseline="0" dirty="0" err="1">
                <a:latin typeface="Calibri" panose="020F0502020204030204" pitchFamily="34" charset="0"/>
              </a:rPr>
              <a:t>ausgewahlter</a:t>
            </a:r>
            <a:r>
              <a:rPr lang="de-DE" sz="1200" b="0" i="0" u="none" strike="noStrike" baseline="0" dirty="0">
                <a:latin typeface="Calibri" panose="020F0502020204030204" pitchFamily="34" charset="0"/>
              </a:rPr>
              <a:t> Akteure im Projekt „Die Integration von Naturschutzzielen in den </a:t>
            </a:r>
            <a:r>
              <a:rPr lang="de-DE" sz="1200" b="0" i="0" u="none" strike="noStrike" baseline="0" dirty="0" err="1">
                <a:latin typeface="Calibri" panose="020F0502020204030204" pitchFamily="34" charset="0"/>
              </a:rPr>
              <a:t>Okologischen</a:t>
            </a:r>
            <a:r>
              <a:rPr lang="de-DE" sz="1200" b="0" i="0" u="none" strike="noStrike" baseline="0" dirty="0">
                <a:latin typeface="Calibri" panose="020F0502020204030204" pitchFamily="34" charset="0"/>
              </a:rPr>
              <a:t> Landbau am Beispiel der Hessischen </a:t>
            </a:r>
            <a:r>
              <a:rPr lang="de-DE" sz="1200" b="0" i="0" u="none" strike="noStrike" baseline="0" dirty="0" err="1">
                <a:latin typeface="Calibri" panose="020F0502020204030204" pitchFamily="34" charset="0"/>
              </a:rPr>
              <a:t>Staatsdomane</a:t>
            </a:r>
            <a:r>
              <a:rPr lang="de-DE" sz="1200" dirty="0">
                <a:latin typeface="Calibri" panose="020F0502020204030204" pitchFamily="34" charset="0"/>
              </a:rPr>
              <a:t> </a:t>
            </a:r>
            <a:r>
              <a:rPr lang="en-US" sz="1200" b="0" i="0" u="none" strike="noStrike" baseline="0" dirty="0" err="1">
                <a:latin typeface="Calibri" panose="020F0502020204030204" pitchFamily="34" charset="0"/>
              </a:rPr>
              <a:t>Frankenhausen</a:t>
            </a:r>
            <a:r>
              <a:rPr lang="en-US" sz="1200" b="0" i="0" u="none" strike="noStrike" baseline="0" dirty="0">
                <a:latin typeface="Calibri" panose="020F0502020204030204" pitchFamily="34" charset="0"/>
              </a:rPr>
              <a:t>“</a:t>
            </a:r>
          </a:p>
          <a:p>
            <a:pPr algn="l"/>
            <a:r>
              <a:rPr lang="en-US" sz="1200" b="0" i="0" u="none" strike="noStrike" baseline="0" dirty="0">
                <a:latin typeface="Calibri" panose="020F0502020204030204" pitchFamily="34" charset="0"/>
              </a:rPr>
              <a:t>BERGET B. &amp; B.O. BRAASTAD (2011): Animal-assisted therapy with farm animals for persons with psychiatric disorders. In: Ann </a:t>
            </a:r>
            <a:r>
              <a:rPr lang="en-US" sz="1200" b="0" i="0" u="none" strike="noStrike" baseline="0" dirty="0" err="1">
                <a:latin typeface="Calibri" panose="020F0502020204030204" pitchFamily="34" charset="0"/>
              </a:rPr>
              <a:t>ist</a:t>
            </a:r>
            <a:r>
              <a:rPr lang="en-US" sz="1200" b="0" i="0" u="none" strike="noStrike" baseline="0" dirty="0">
                <a:latin typeface="Calibri" panose="020F0502020204030204" pitchFamily="34" charset="0"/>
              </a:rPr>
              <a:t> super </a:t>
            </a:r>
            <a:r>
              <a:rPr lang="en-US" sz="1200" b="0" i="0" u="none" strike="noStrike" baseline="0" dirty="0" err="1">
                <a:latin typeface="Calibri" panose="020F0502020204030204" pitchFamily="34" charset="0"/>
              </a:rPr>
              <a:t>Sanita</a:t>
            </a:r>
            <a:r>
              <a:rPr lang="en-US" sz="1200" b="0" i="0" u="none" strike="noStrike" baseline="0" dirty="0">
                <a:latin typeface="Calibri" panose="020F0502020204030204" pitchFamily="34" charset="0"/>
              </a:rPr>
              <a:t>, Vol. 47, No. 4, pp. 384-390.</a:t>
            </a:r>
          </a:p>
          <a:p>
            <a:pPr algn="l"/>
            <a:r>
              <a:rPr lang="en-US" sz="1200" b="0" i="0" u="none" strike="noStrike" baseline="0" dirty="0">
                <a:latin typeface="Calibri" panose="020F0502020204030204" pitchFamily="34" charset="0"/>
              </a:rPr>
              <a:t>BERGET, B. &amp; C. IHLEBAEK (2011): Animal-Assisted Interventions; Effects on Human Mental Health – A Theoretical Framework. In: Dr. T. Uehara (ed.): Psychiatric Disorders - Worldwide Advances, </a:t>
            </a:r>
            <a:r>
              <a:rPr lang="en-US" sz="1200" b="0" i="0" u="none" strike="noStrike" baseline="0" dirty="0" err="1">
                <a:latin typeface="Calibri" panose="020F0502020204030204" pitchFamily="34" charset="0"/>
              </a:rPr>
              <a:t>InTech</a:t>
            </a:r>
            <a:r>
              <a:rPr lang="en-US" sz="1200" b="0" i="0" u="none" strike="noStrike" baseline="0" dirty="0">
                <a:latin typeface="Calibri" panose="020F0502020204030204" pitchFamily="34" charset="0"/>
              </a:rPr>
              <a:t>, 2011, pp. 122-138</a:t>
            </a:r>
          </a:p>
        </p:txBody>
      </p:sp>
    </p:spTree>
    <p:extLst>
      <p:ext uri="{BB962C8B-B14F-4D97-AF65-F5344CB8AC3E}">
        <p14:creationId xmlns:p14="http://schemas.microsoft.com/office/powerpoint/2010/main" val="7606000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C9C95BA-4654-4910-881E-7CB40697A4DC}"/>
              </a:ext>
            </a:extLst>
          </p:cNvPr>
          <p:cNvSpPr>
            <a:spLocks noGrp="1"/>
          </p:cNvSpPr>
          <p:nvPr>
            <p:ph idx="1"/>
          </p:nvPr>
        </p:nvSpPr>
        <p:spPr>
          <a:xfrm>
            <a:off x="244928" y="1010325"/>
            <a:ext cx="8392886" cy="4351338"/>
          </a:xfrm>
        </p:spPr>
        <p:txBody>
          <a:bodyPr>
            <a:normAutofit fontScale="55000" lnSpcReduction="20000"/>
          </a:bodyPr>
          <a:lstStyle/>
          <a:p>
            <a:pPr algn="l"/>
            <a:r>
              <a:rPr lang="en-US" sz="2200" b="0" i="0" u="none" strike="noStrike" baseline="0" dirty="0">
                <a:latin typeface="Calibri" panose="020F0502020204030204" pitchFamily="34" charset="0"/>
              </a:rPr>
              <a:t>BOCK, B.B. &amp; S.J. OOSTING (2010): A classification of Green Care Arrangements in Europe. In: DESSEIN, J., BOCK, B.B. (eds.): The Economics of Green Care in Agriculture. COST866 Green Care in Agriculture. Loughborough University. Chapter 2, pp. 15-26.</a:t>
            </a:r>
          </a:p>
          <a:p>
            <a:pPr algn="l"/>
            <a:r>
              <a:rPr lang="de-DE" sz="2200" b="0" i="0" u="none" strike="noStrike" baseline="0" dirty="0">
                <a:latin typeface="Calibri" panose="020F0502020204030204" pitchFamily="34" charset="0"/>
              </a:rPr>
              <a:t>BOTTCHER, L. &amp; VAN ELSEN, T. (2019): Case Management – Teilhabebegleitung als Innovation in der Sozialen Landwirtschaft. In: Beitrag 15. Wiss.-Tagung </a:t>
            </a:r>
            <a:r>
              <a:rPr lang="de-DE" sz="2200" b="0" i="0" u="none" strike="noStrike" baseline="0" dirty="0" err="1">
                <a:latin typeface="Calibri" panose="020F0502020204030204" pitchFamily="34" charset="0"/>
              </a:rPr>
              <a:t>Okol</a:t>
            </a:r>
            <a:r>
              <a:rPr lang="de-DE" sz="2200" b="0" i="0" u="none" strike="noStrike" baseline="0" dirty="0">
                <a:latin typeface="Calibri" panose="020F0502020204030204" pitchFamily="34" charset="0"/>
              </a:rPr>
              <a:t>. Landbau: 538-541, Kassel.</a:t>
            </a:r>
          </a:p>
          <a:p>
            <a:pPr algn="l"/>
            <a:r>
              <a:rPr lang="en-US" sz="2200" b="0" i="0" u="none" strike="noStrike" baseline="0" dirty="0">
                <a:latin typeface="Calibri" panose="020F0502020204030204" pitchFamily="34" charset="0"/>
              </a:rPr>
              <a:t>BRAASTAD, B. O., GALLIS, C., SEMPIK, J., SENNI, S. &amp; VAN ELSEN, T. (2007). </a:t>
            </a:r>
            <a:r>
              <a:rPr lang="en-US" sz="2200" b="0" i="0" u="none" strike="noStrike" baseline="0" dirty="0" err="1">
                <a:latin typeface="Calibri" panose="020F0502020204030204" pitchFamily="34" charset="0"/>
              </a:rPr>
              <a:t>COSTAction</a:t>
            </a:r>
            <a:r>
              <a:rPr lang="en-US" sz="2200" b="0" i="0" u="none" strike="noStrike" baseline="0" dirty="0">
                <a:latin typeface="Calibri" panose="020F0502020204030204" pitchFamily="34" charset="0"/>
              </a:rPr>
              <a:t> 866 “Green Care in Agriculture” – a multi-disciplinary scientific network. In C. </a:t>
            </a:r>
            <a:r>
              <a:rPr lang="en-US" sz="2200" b="0" i="0" u="none" strike="noStrike" baseline="0" dirty="0" err="1">
                <a:latin typeface="Calibri" panose="020F0502020204030204" pitchFamily="34" charset="0"/>
              </a:rPr>
              <a:t>Gallis</a:t>
            </a:r>
            <a:r>
              <a:rPr lang="en-US" sz="2200" b="0" i="0" u="none" strike="noStrike" baseline="0" dirty="0">
                <a:latin typeface="Calibri" panose="020F0502020204030204" pitchFamily="34" charset="0"/>
              </a:rPr>
              <a:t> (</a:t>
            </a:r>
            <a:r>
              <a:rPr lang="en-US" sz="2200" b="0" i="0" u="none" strike="noStrike" baseline="0" dirty="0" err="1">
                <a:latin typeface="Calibri" panose="020F0502020204030204" pitchFamily="34" charset="0"/>
              </a:rPr>
              <a:t>Hrsg</a:t>
            </a:r>
            <a:r>
              <a:rPr lang="en-US" sz="2200" b="0" i="0" u="none" strike="noStrike" baseline="0" dirty="0">
                <a:latin typeface="Calibri" panose="020F0502020204030204" pitchFamily="34" charset="0"/>
              </a:rPr>
              <a:t>.), Green care in Agriculture: Health effects, Economics and Policies (S. 13–24). Proceedings from 1st European COST Action 866 conference, Vienna. Thessaloniki: University Studio Press</a:t>
            </a:r>
          </a:p>
          <a:p>
            <a:pPr algn="l"/>
            <a:r>
              <a:rPr lang="en-US" sz="2200" b="0" i="0" u="none" strike="noStrike" baseline="0" dirty="0">
                <a:latin typeface="Calibri" panose="020F0502020204030204" pitchFamily="34" charset="0"/>
              </a:rPr>
              <a:t>BRAGG, R.E., BARTON, J. &amp; J.N. PRETTY (2008): Care Farming in the UK: Contexts, Benefits and Links with Therapeutic Communities. In: Therapeutic Communities, Vol.29, No.3, pp. 245 – 260</a:t>
            </a:r>
          </a:p>
          <a:p>
            <a:pPr algn="l"/>
            <a:r>
              <a:rPr lang="en-US" sz="2200" b="0" i="0" u="none" strike="noStrike" baseline="0" dirty="0">
                <a:latin typeface="Calibri" panose="020F0502020204030204" pitchFamily="34" charset="0"/>
              </a:rPr>
              <a:t>BRAGG R.E. (2014): Nature-based interventions for mental wellbeing and sustainable </a:t>
            </a:r>
            <a:r>
              <a:rPr lang="en-US" sz="2200" b="0" i="0" u="none" strike="noStrike" baseline="0" dirty="0" err="1">
                <a:latin typeface="Calibri" panose="020F0502020204030204" pitchFamily="34" charset="0"/>
              </a:rPr>
              <a:t>behaviour</a:t>
            </a:r>
            <a:r>
              <a:rPr lang="en-US" sz="2200" b="0" i="0" u="none" strike="noStrike" baseline="0" dirty="0">
                <a:latin typeface="Calibri" panose="020F0502020204030204" pitchFamily="34" charset="0"/>
              </a:rPr>
              <a:t>: the potential for green care in the UK. University of Essex.</a:t>
            </a:r>
          </a:p>
          <a:p>
            <a:pPr algn="l"/>
            <a:r>
              <a:rPr lang="en-US" sz="2200" b="0" i="0" u="none" strike="noStrike" baseline="0" dirty="0">
                <a:latin typeface="Calibri" panose="020F0502020204030204" pitchFamily="34" charset="0"/>
              </a:rPr>
              <a:t>BRITES, C., MIGUENS, F., SANTOS, D., VERISSIMO, M. &amp; P.M. MOREIRA (2012): Green Care and Social Farming: Future Perspectives in Portugal. Conference Paper. April 2012.</a:t>
            </a:r>
          </a:p>
          <a:p>
            <a:pPr algn="l"/>
            <a:r>
              <a:rPr lang="de-DE" sz="2200" b="0" i="0" u="none" strike="noStrike" baseline="0" dirty="0">
                <a:latin typeface="Calibri" panose="020F0502020204030204" pitchFamily="34" charset="0"/>
              </a:rPr>
              <a:t>BRUDER, V., GATZERT, X., HERMANOWSKI, R. &amp; A. WIRZ (2015): Beratung </a:t>
            </a:r>
            <a:r>
              <a:rPr lang="de-DE" sz="2200" b="0" i="0" u="none" strike="noStrike" baseline="0" dirty="0" err="1">
                <a:latin typeface="Calibri" panose="020F0502020204030204" pitchFamily="34" charset="0"/>
              </a:rPr>
              <a:t>fur</a:t>
            </a:r>
            <a:r>
              <a:rPr lang="de-DE" sz="2200" b="0" i="0" u="none" strike="noStrike" baseline="0" dirty="0">
                <a:latin typeface="Calibri" panose="020F0502020204030204" pitchFamily="34" charset="0"/>
              </a:rPr>
              <a:t> „Grune Werkstatten“. In B&amp;B </a:t>
            </a:r>
            <a:r>
              <a:rPr lang="en-US" sz="2200" b="0" i="0" u="none" strike="noStrike" baseline="0" dirty="0" err="1">
                <a:latin typeface="Calibri" panose="020F0502020204030204" pitchFamily="34" charset="0"/>
              </a:rPr>
              <a:t>Agrar</a:t>
            </a:r>
            <a:r>
              <a:rPr lang="en-US" sz="2200" b="0" i="0" u="none" strike="noStrike" baseline="0" dirty="0">
                <a:latin typeface="Calibri" panose="020F0502020204030204" pitchFamily="34" charset="0"/>
              </a:rPr>
              <a:t>, No. 3, pp. 22.</a:t>
            </a:r>
          </a:p>
          <a:p>
            <a:pPr algn="l"/>
            <a:r>
              <a:rPr lang="en-US" sz="2200" b="0" i="0" u="none" strike="noStrike" baseline="0" dirty="0">
                <a:latin typeface="Calibri" panose="020F0502020204030204" pitchFamily="34" charset="0"/>
              </a:rPr>
              <a:t>ČURNA, V., CHOVANEC, T., CSAPO &amp; A. KLEGER (2017): Social Farming Best Practice Collection in </a:t>
            </a:r>
            <a:r>
              <a:rPr lang="en-US" sz="2200" b="0" i="0" u="none" strike="noStrike" baseline="0" dirty="0" err="1">
                <a:latin typeface="Calibri" panose="020F0502020204030204" pitchFamily="34" charset="0"/>
              </a:rPr>
              <a:t>Visegrad</a:t>
            </a:r>
            <a:r>
              <a:rPr lang="en-US" sz="2200" dirty="0">
                <a:latin typeface="Calibri" panose="020F0502020204030204" pitchFamily="34" charset="0"/>
              </a:rPr>
              <a:t> </a:t>
            </a:r>
            <a:r>
              <a:rPr lang="en-US" sz="2200" b="0" i="0" u="none" strike="noStrike" baseline="0" dirty="0">
                <a:latin typeface="Calibri" panose="020F0502020204030204" pitchFamily="34" charset="0"/>
              </a:rPr>
              <a:t>Countries. In: UJJ, A. (ed.): Social Farms in </a:t>
            </a:r>
            <a:r>
              <a:rPr lang="en-US" sz="2200" b="0" i="0" u="none" strike="noStrike" baseline="0" dirty="0" err="1">
                <a:latin typeface="Calibri" panose="020F0502020204030204" pitchFamily="34" charset="0"/>
              </a:rPr>
              <a:t>Visegrad</a:t>
            </a:r>
            <a:r>
              <a:rPr lang="en-US" sz="2200" b="0" i="0" u="none" strike="noStrike" baseline="0" dirty="0">
                <a:latin typeface="Calibri" panose="020F0502020204030204" pitchFamily="34" charset="0"/>
              </a:rPr>
              <a:t> Countries. 1st edition. 2017. ISBN: 978-963-269- </a:t>
            </a:r>
            <a:r>
              <a:rPr lang="en-DE" sz="2200" b="0" i="0" u="none" strike="noStrike" baseline="0" dirty="0">
                <a:latin typeface="Calibri" panose="020F0502020204030204" pitchFamily="34" charset="0"/>
              </a:rPr>
              <a:t>665-2.</a:t>
            </a:r>
          </a:p>
          <a:p>
            <a:pPr algn="l"/>
            <a:r>
              <a:rPr lang="en-US" sz="2200" b="0" i="0" u="none" strike="noStrike" baseline="0" dirty="0">
                <a:latin typeface="Calibri" panose="020F0502020204030204" pitchFamily="34" charset="0"/>
              </a:rPr>
              <a:t>DESSEIN, J. &amp; B.B. BOCK (eds.) (2010): The Economics of Green Care in Agriculture. COST866 Green Care in Agriculture. Loughborough University.</a:t>
            </a:r>
          </a:p>
          <a:p>
            <a:pPr algn="l"/>
            <a:r>
              <a:rPr lang="en-US" sz="2200" b="0" i="0" u="none" strike="noStrike" baseline="0" dirty="0">
                <a:latin typeface="Calibri" panose="020F0502020204030204" pitchFamily="34" charset="0"/>
              </a:rPr>
              <a:t>DIAMANT, E. &amp; A. WATERHOUSE (2008): Gardening and belonging: reflections on how social and therapeutic horticulture may facilitate health, wellbeing and inclusion. In: British Journal of Occupational Therapy, Vol. 37, No.2, pp. 84-88.</a:t>
            </a:r>
            <a:endParaRPr lang="en-DE" sz="2200" dirty="0"/>
          </a:p>
          <a:p>
            <a:endParaRPr lang="en-DE" dirty="0"/>
          </a:p>
        </p:txBody>
      </p:sp>
    </p:spTree>
    <p:extLst>
      <p:ext uri="{BB962C8B-B14F-4D97-AF65-F5344CB8AC3E}">
        <p14:creationId xmlns:p14="http://schemas.microsoft.com/office/powerpoint/2010/main" val="3042012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38C47213-5E10-4250-A587-0655A3A79E83}"/>
              </a:ext>
            </a:extLst>
          </p:cNvPr>
          <p:cNvSpPr>
            <a:spLocks noGrp="1"/>
          </p:cNvSpPr>
          <p:nvPr>
            <p:ph idx="1"/>
          </p:nvPr>
        </p:nvSpPr>
        <p:spPr>
          <a:xfrm>
            <a:off x="93616" y="855345"/>
            <a:ext cx="8392886" cy="4907638"/>
          </a:xfrm>
        </p:spPr>
        <p:txBody>
          <a:bodyPr>
            <a:normAutofit/>
          </a:bodyPr>
          <a:lstStyle/>
          <a:p>
            <a:pPr algn="l"/>
            <a:r>
              <a:rPr lang="en-US" sz="1200" b="0" i="0" u="none" strike="noStrike" baseline="0" dirty="0">
                <a:latin typeface="Calibri" panose="020F0502020204030204" pitchFamily="34" charset="0"/>
              </a:rPr>
              <a:t>DI IACOVO, F.D. &amp; D. O ́CONNOR (2009): Priority areas and innovation strategies for further developing Social Farming in Europe. In: Supporting policies for Social Farming in Europe. Progressing Multifunctionality in Responsive Rural Areas. ARSIA, Firenze.</a:t>
            </a:r>
          </a:p>
          <a:p>
            <a:pPr algn="l"/>
            <a:r>
              <a:rPr lang="en-US" sz="1200" b="0" i="0" u="none" strike="noStrike" baseline="0" dirty="0">
                <a:latin typeface="Calibri" panose="020F0502020204030204" pitchFamily="34" charset="0"/>
              </a:rPr>
              <a:t>ELINGS, M. (2006): People-Plant Interaction -The physiological, psychological and sociological effects of plants on people. In: </a:t>
            </a:r>
            <a:r>
              <a:rPr lang="en-US" sz="1200" b="0" i="0" u="none" strike="noStrike" baseline="0" dirty="0" err="1">
                <a:latin typeface="Calibri" panose="020F0502020204030204" pitchFamily="34" charset="0"/>
              </a:rPr>
              <a:t>Hassink</a:t>
            </a:r>
            <a:r>
              <a:rPr lang="en-US" sz="1200" b="0" i="0" u="none" strike="noStrike" baseline="0" dirty="0">
                <a:latin typeface="Calibri" panose="020F0502020204030204" pitchFamily="34" charset="0"/>
              </a:rPr>
              <a:t>, J. &amp; M. Van Dijk (ed.): Farming for Health – Green Care Farming across Europe and the United States of Amerika. Springer, pp. 43-55.</a:t>
            </a:r>
          </a:p>
          <a:p>
            <a:pPr algn="l"/>
            <a:r>
              <a:rPr lang="en-US" sz="1200" b="0" i="0" u="none" strike="noStrike" baseline="0" dirty="0">
                <a:latin typeface="Calibri" panose="020F0502020204030204" pitchFamily="34" charset="0"/>
              </a:rPr>
              <a:t>ELINGS, M. &amp; J. HASSINK (2008): Green Care Farms, A Safe Community Between Illness or Addiction and the Wider Society. In: Therapeutic Communities, Vol. 29, No. 3, pp. 310-322.</a:t>
            </a:r>
          </a:p>
          <a:p>
            <a:pPr algn="l"/>
            <a:r>
              <a:rPr lang="de-DE" sz="1200" b="0" i="0" u="none" strike="noStrike" baseline="0" dirty="0">
                <a:latin typeface="Calibri" panose="020F0502020204030204" pitchFamily="34" charset="0"/>
              </a:rPr>
              <a:t>FAHNING, I., MOSER, A., Agrarsoziale Gesellschaft (</a:t>
            </a:r>
            <a:r>
              <a:rPr lang="de-DE" sz="1200" b="0" i="0" u="none" strike="noStrike" baseline="0" dirty="0" err="1">
                <a:latin typeface="Calibri" panose="020F0502020204030204" pitchFamily="34" charset="0"/>
              </a:rPr>
              <a:t>ed</a:t>
            </a:r>
            <a:r>
              <a:rPr lang="de-DE" sz="1200" b="0" i="0" u="none" strike="noStrike" baseline="0" dirty="0">
                <a:latin typeface="Calibri" panose="020F0502020204030204" pitchFamily="34" charset="0"/>
              </a:rPr>
              <a:t>.) (2017): Abschlussbericht Projekt „Menschen mit Betreuungsbedarf im „</a:t>
            </a:r>
            <a:r>
              <a:rPr lang="de-DE" sz="1200" b="0" i="0" u="none" strike="noStrike" baseline="0" dirty="0" err="1">
                <a:latin typeface="Calibri" panose="020F0502020204030204" pitchFamily="34" charset="0"/>
              </a:rPr>
              <a:t>grunen</a:t>
            </a:r>
            <a:r>
              <a:rPr lang="de-DE" sz="1200" b="0" i="0" u="none" strike="noStrike" baseline="0" dirty="0">
                <a:latin typeface="Calibri" panose="020F0502020204030204" pitchFamily="34" charset="0"/>
              </a:rPr>
              <a:t> Bereich“ – Soziale Landwirtschaft in Niedersachsen.</a:t>
            </a:r>
          </a:p>
          <a:p>
            <a:pPr algn="l"/>
            <a:r>
              <a:rPr lang="en-US" sz="1200" b="0" i="0" u="none" strike="noStrike" baseline="0" dirty="0">
                <a:latin typeface="Calibri" panose="020F0502020204030204" pitchFamily="34" charset="0"/>
              </a:rPr>
              <a:t>FAZZI, L. (2010): Social Co-operatives and Social Farming in Italy. In: </a:t>
            </a:r>
            <a:r>
              <a:rPr lang="en-US" sz="1200" b="0" i="0" u="none" strike="noStrike" baseline="0" dirty="0" err="1">
                <a:latin typeface="Calibri" panose="020F0502020204030204" pitchFamily="34" charset="0"/>
              </a:rPr>
              <a:t>Sociologia</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Ruralis</a:t>
            </a:r>
            <a:r>
              <a:rPr lang="en-US" sz="1200" b="0" i="0" u="none" strike="noStrike" baseline="0" dirty="0">
                <a:latin typeface="Calibri" panose="020F0502020204030204" pitchFamily="34" charset="0"/>
              </a:rPr>
              <a:t>, Vol. 51, No. 2, pp. 119-136.</a:t>
            </a:r>
          </a:p>
          <a:p>
            <a:pPr algn="l"/>
            <a:r>
              <a:rPr lang="en-US" sz="1200" b="0" i="0" u="none" strike="noStrike" baseline="0" dirty="0">
                <a:latin typeface="Calibri" panose="020F0502020204030204" pitchFamily="34" charset="0"/>
              </a:rPr>
              <a:t>FERRUCCI, F. (2014): Disability and work inclusion in Italy: between unfulfilled promises and new disability culture. In: Modern Italy, Vol. 19, No. 4, pp. 183-197.</a:t>
            </a:r>
          </a:p>
          <a:p>
            <a:pPr algn="l"/>
            <a:r>
              <a:rPr lang="en-US" sz="1200" b="0" i="0" u="none" strike="noStrike" baseline="0" dirty="0">
                <a:latin typeface="Calibri" panose="020F0502020204030204" pitchFamily="34" charset="0"/>
              </a:rPr>
              <a:t>FERWERDA-VAN ZONNEVELD, R., OOSTING, S. &amp; J. ROMMERS (2008). Green Care farms for children with Autistic Spectrum Disorder, Pp. 113-121. In: J. </a:t>
            </a:r>
            <a:r>
              <a:rPr lang="en-US" sz="1200" b="0" i="0" u="none" strike="noStrike" baseline="0" dirty="0" err="1">
                <a:latin typeface="Calibri" panose="020F0502020204030204" pitchFamily="34" charset="0"/>
              </a:rPr>
              <a:t>Dessein</a:t>
            </a:r>
            <a:r>
              <a:rPr lang="en-US" sz="1200" b="0" i="0" u="none" strike="noStrike" baseline="0" dirty="0">
                <a:latin typeface="Calibri" panose="020F0502020204030204" pitchFamily="34" charset="0"/>
              </a:rPr>
              <a:t> (ed.), Farming for Health, proceedings of the Community of Practice Farming for Health, November 2007, Ghent, Belgium, </a:t>
            </a:r>
            <a:r>
              <a:rPr lang="en-US" sz="1200" b="0" i="0" u="none" strike="noStrike" baseline="0" dirty="0" err="1">
                <a:latin typeface="Calibri" panose="020F0502020204030204" pitchFamily="34" charset="0"/>
              </a:rPr>
              <a:t>Merelbeke</a:t>
            </a:r>
            <a:r>
              <a:rPr lang="en-US" sz="1200" b="0" i="0" u="none" strike="noStrike" baseline="0" dirty="0">
                <a:latin typeface="Calibri" panose="020F0502020204030204" pitchFamily="34" charset="0"/>
              </a:rPr>
              <a:t>: ILVO.</a:t>
            </a:r>
          </a:p>
          <a:p>
            <a:pPr algn="l"/>
            <a:r>
              <a:rPr lang="en-US" sz="1200" b="0" i="0" u="none" strike="noStrike" baseline="0" dirty="0">
                <a:latin typeface="Calibri" panose="020F0502020204030204" pitchFamily="34" charset="0"/>
              </a:rPr>
              <a:t>FINE, A.H. (2006): Handbook on animal-Assisted Therapy: Theoretical Foundations and Guidelines for Practice. Academic Press, 2nd Edition.</a:t>
            </a:r>
          </a:p>
          <a:p>
            <a:pPr algn="l"/>
            <a:r>
              <a:rPr lang="de-DE" sz="1200" b="0" i="0" u="none" strike="noStrike" baseline="0" dirty="0">
                <a:latin typeface="Calibri" panose="020F0502020204030204" pitchFamily="34" charset="0"/>
              </a:rPr>
              <a:t>FLICK, U., VON KARDORFF, E., STEINEKE, I. (2005): Was ist qualitative Forschung? Einleitung und </a:t>
            </a:r>
            <a:r>
              <a:rPr lang="de-DE" sz="1200" b="0" i="0" u="none" strike="noStrike" baseline="0" dirty="0" err="1">
                <a:latin typeface="Calibri" panose="020F0502020204030204" pitchFamily="34" charset="0"/>
              </a:rPr>
              <a:t>Uberblick</a:t>
            </a:r>
            <a:r>
              <a:rPr lang="de-DE" sz="1200" b="0" i="0" u="none" strike="noStrike" baseline="0" dirty="0">
                <a:latin typeface="Calibri" panose="020F0502020204030204" pitchFamily="34" charset="0"/>
              </a:rPr>
              <a:t>. In: KONIG, B. (</a:t>
            </a:r>
            <a:r>
              <a:rPr lang="de-DE" sz="1200" b="0" i="0" u="none" strike="noStrike" baseline="0" dirty="0" err="1">
                <a:latin typeface="Calibri" panose="020F0502020204030204" pitchFamily="34" charset="0"/>
              </a:rPr>
              <a:t>ed</a:t>
            </a:r>
            <a:r>
              <a:rPr lang="de-DE" sz="1200" b="0" i="0" u="none" strike="noStrike" baseline="0" dirty="0">
                <a:latin typeface="Calibri" panose="020F0502020204030204" pitchFamily="34" charset="0"/>
              </a:rPr>
              <a:t>.): Qualitative Forschung, Ein Handbuch. 5. Auflage, Rowohlt Taschenbuch Verlag, </a:t>
            </a:r>
            <a:r>
              <a:rPr lang="en-US" sz="1200" b="0" i="0" u="none" strike="noStrike" baseline="0" dirty="0" err="1">
                <a:latin typeface="Calibri" panose="020F0502020204030204" pitchFamily="34" charset="0"/>
              </a:rPr>
              <a:t>Reinbek</a:t>
            </a:r>
            <a:r>
              <a:rPr lang="en-US" sz="1200" b="0" i="0" u="none" strike="noStrike" baseline="0" dirty="0">
                <a:latin typeface="Calibri" panose="020F0502020204030204" pitchFamily="34" charset="0"/>
              </a:rPr>
              <a:t>.</a:t>
            </a:r>
          </a:p>
          <a:p>
            <a:pPr algn="l"/>
            <a:r>
              <a:rPr lang="en-US" sz="1200" b="0" i="0" u="none" strike="noStrike" baseline="0" dirty="0">
                <a:latin typeface="Calibri" panose="020F0502020204030204" pitchFamily="34" charset="0"/>
              </a:rPr>
              <a:t>FOTI, V.T., SCUDERI, A. &amp; G. TIMPANARO (2013): Organic Social Agriculture: A Tool for Rural Development. Quality – Access to Success, 2013, Supplement, pp. 266-271.</a:t>
            </a:r>
          </a:p>
        </p:txBody>
      </p:sp>
    </p:spTree>
    <p:extLst>
      <p:ext uri="{BB962C8B-B14F-4D97-AF65-F5344CB8AC3E}">
        <p14:creationId xmlns:p14="http://schemas.microsoft.com/office/powerpoint/2010/main" val="1126053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F9FD1B-CA34-4220-AD81-671EC15D16B5}"/>
              </a:ext>
            </a:extLst>
          </p:cNvPr>
          <p:cNvSpPr>
            <a:spLocks noGrp="1"/>
          </p:cNvSpPr>
          <p:nvPr>
            <p:ph idx="1"/>
          </p:nvPr>
        </p:nvSpPr>
        <p:spPr>
          <a:xfrm>
            <a:off x="70755" y="832525"/>
            <a:ext cx="8942615" cy="5234446"/>
          </a:xfrm>
        </p:spPr>
        <p:txBody>
          <a:bodyPr>
            <a:noAutofit/>
          </a:bodyPr>
          <a:lstStyle/>
          <a:p>
            <a:pPr algn="l"/>
            <a:r>
              <a:rPr lang="en-US" sz="1200" b="0" i="0" u="none" strike="noStrike" baseline="0" dirty="0">
                <a:latin typeface="Calibri" panose="020F0502020204030204" pitchFamily="34" charset="0"/>
              </a:rPr>
              <a:t>GUREL, E. &amp; M. TAT (2017): SWOT analysis: A theoretical review. In: The Journal of International Social Research, Vol. 10, No.51, pp. 994-1006.</a:t>
            </a:r>
          </a:p>
          <a:p>
            <a:pPr algn="l"/>
            <a:r>
              <a:rPr lang="en-US" sz="1200" b="0" i="0" u="none" strike="noStrike" baseline="0" dirty="0">
                <a:latin typeface="Calibri" panose="020F0502020204030204" pitchFamily="34" charset="0"/>
              </a:rPr>
              <a:t>HASSINK, J. (2003): Combining agricultural production and care for persons with disabilities: a new role of agriculture and farm animals. In: Farming and rural systems research and extension. Local identities and globalization, pp. 332- 341, Fifth IFSA European Symposium, Florence, Italy, 8-11 April 2002, ISBN 9788882950439.</a:t>
            </a:r>
          </a:p>
          <a:p>
            <a:pPr algn="l"/>
            <a:r>
              <a:rPr lang="en-US" sz="1200" b="0" i="0" u="none" strike="noStrike" baseline="0" dirty="0">
                <a:latin typeface="Calibri" panose="020F0502020204030204" pitchFamily="34" charset="0"/>
              </a:rPr>
              <a:t>HASSINK, J. (2017): Farming with care: the evolution of care farming in the Netherlands. In: (HASSINK (ed.)): Understanding Care Farming as a swiftly developing sector in The Netherlands, PhD Thesis.</a:t>
            </a:r>
          </a:p>
          <a:p>
            <a:pPr algn="l"/>
            <a:r>
              <a:rPr lang="en-US" sz="1200" b="0" i="0" u="none" strike="noStrike" baseline="0" dirty="0">
                <a:latin typeface="Calibri" panose="020F0502020204030204" pitchFamily="34" charset="0"/>
              </a:rPr>
              <a:t>HASSINK, J., AGRICOLA, H., VEEN, E. J., PIJPKER, R., DE BRUIN, S.R., VAN DER MEULEN, H.A.B. &amp; L.B. PLUG (2020): The Care Farming Sector in The Netherlands: A Reflection on Its Developments and Promising Innovations. In Sustainability, Vol. 12, No. 9.</a:t>
            </a:r>
          </a:p>
          <a:p>
            <a:pPr algn="l"/>
            <a:r>
              <a:rPr lang="en-US" sz="1200" b="0" i="0" u="none" strike="noStrike" baseline="0" dirty="0">
                <a:latin typeface="Calibri" panose="020F0502020204030204" pitchFamily="34" charset="0"/>
              </a:rPr>
              <a:t>HAUBENHOFER, D. K., ELINGS, M., HASSINK, J. &amp; R. HINE (2010): The development of green care In Western European countries. In: Explore, Vol. 6, pp.106-111.</a:t>
            </a:r>
            <a:endParaRPr lang="en-DE" sz="1200" dirty="0"/>
          </a:p>
          <a:p>
            <a:pPr algn="l"/>
            <a:r>
              <a:rPr lang="de-DE" sz="1200" b="0" i="0" u="none" strike="noStrike" baseline="0" dirty="0">
                <a:latin typeface="Calibri" panose="020F0502020204030204" pitchFamily="34" charset="0"/>
              </a:rPr>
              <a:t>HAUBENHOFER, D., DEMATTIO, L. &amp; S. GEBER (2012): Analyse unterschiedlicher Green Care Finanzierungsmodelle in Osterreich und dem </a:t>
            </a:r>
            <a:r>
              <a:rPr lang="de-DE" sz="1200" b="0" i="0" u="none" strike="noStrike" baseline="0" dirty="0" err="1">
                <a:latin typeface="Calibri" panose="020F0502020204030204" pitchFamily="34" charset="0"/>
              </a:rPr>
              <a:t>europaischen</a:t>
            </a:r>
            <a:r>
              <a:rPr lang="de-DE" sz="1200" b="0" i="0" u="none" strike="noStrike" baseline="0" dirty="0">
                <a:latin typeface="Calibri" panose="020F0502020204030204" pitchFamily="34" charset="0"/>
              </a:rPr>
              <a:t> Ausland. Ein Bericht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das </a:t>
            </a:r>
            <a:r>
              <a:rPr lang="de-DE" sz="1200" b="0" i="0" u="none" strike="noStrike" baseline="0" dirty="0" err="1">
                <a:latin typeface="Calibri" panose="020F0502020204030204" pitchFamily="34" charset="0"/>
              </a:rPr>
              <a:t>Landliche</a:t>
            </a:r>
            <a:r>
              <a:rPr lang="de-DE" sz="1200" b="0" i="0" u="none" strike="noStrike" baseline="0" dirty="0">
                <a:latin typeface="Calibri" panose="020F0502020204030204" pitchFamily="34" charset="0"/>
              </a:rPr>
              <a:t> Fortbildungsinstitut und die Landwirtschaftskammer Wien, Marz 2012.</a:t>
            </a:r>
          </a:p>
          <a:p>
            <a:pPr algn="l"/>
            <a:r>
              <a:rPr lang="de-DE" sz="1200" b="0" i="0" u="none" strike="noStrike" baseline="0" dirty="0">
                <a:latin typeface="Calibri" panose="020F0502020204030204" pitchFamily="34" charset="0"/>
              </a:rPr>
              <a:t>HAUBENHOFER, D. (2017): Entwicklung von Green Care in Osterreich. In: (</a:t>
            </a:r>
            <a:r>
              <a:rPr lang="de-DE" sz="1200" b="0" i="0" u="none" strike="noStrike" baseline="0" dirty="0" err="1">
                <a:latin typeface="Calibri" panose="020F0502020204030204" pitchFamily="34" charset="0"/>
              </a:rPr>
              <a:t>OsENBRINK</a:t>
            </a:r>
            <a:r>
              <a:rPr lang="de-DE" sz="1200" b="0" i="0" u="none" strike="noStrike" baseline="0" dirty="0">
                <a:latin typeface="Calibri" panose="020F0502020204030204" pitchFamily="34" charset="0"/>
              </a:rPr>
              <a:t>, O. &amp; C. PETERMANN (Hrsg.): Landschaftsarchitektur und Gesundheit –Freiraum und Landschaft im Kontext menschlichen Wohlbefindens. Hochschule </a:t>
            </a:r>
            <a:r>
              <a:rPr lang="de-DE" sz="1200" b="0" i="0" u="none" strike="noStrike" baseline="0" dirty="0" err="1">
                <a:latin typeface="Calibri" panose="020F0502020204030204" pitchFamily="34" charset="0"/>
              </a:rPr>
              <a:t>Osnabruck</a:t>
            </a:r>
            <a:r>
              <a:rPr lang="de-DE" sz="1200" b="0" i="0" u="none" strike="noStrike" baseline="0" dirty="0">
                <a:latin typeface="Calibri" panose="020F0502020204030204" pitchFamily="34" charset="0"/>
              </a:rPr>
              <a:t>. Sammelband. September 2017.</a:t>
            </a:r>
          </a:p>
          <a:p>
            <a:pPr algn="l"/>
            <a:r>
              <a:rPr lang="en-US" sz="1200" b="0" i="0" u="none" strike="noStrike" baseline="0" dirty="0">
                <a:latin typeface="Calibri" panose="020F0502020204030204" pitchFamily="34" charset="0"/>
              </a:rPr>
              <a:t>HELMS, M.M. &amp; J. NIXON (2010): Exploring SWOT analysis – where are we now? A review of academic research from the last decade. In: Journal of Strategy and Management, Vol. 3, No. 3, pp. 215-251.</a:t>
            </a:r>
          </a:p>
          <a:p>
            <a:pPr algn="l"/>
            <a:r>
              <a:rPr lang="en-US" sz="1200" b="0" i="0" u="none" strike="noStrike" baseline="0" dirty="0">
                <a:latin typeface="Calibri" panose="020F0502020204030204" pitchFamily="34" charset="0"/>
              </a:rPr>
              <a:t>HINE, R., PEACOCK, J. &amp; J. PRETTY (2008): Care Farming in the UK: Contexts, Benefits and Links with Therapeutic Communities. In: Therapeutic communities, Vol. 29, No. 3, pp.245- 260.</a:t>
            </a:r>
          </a:p>
          <a:p>
            <a:pPr algn="l"/>
            <a:r>
              <a:rPr lang="en-US" sz="1200" b="0" i="0" u="none" strike="noStrike" baseline="0" dirty="0">
                <a:latin typeface="Calibri" panose="020F0502020204030204" pitchFamily="34" charset="0"/>
              </a:rPr>
              <a:t>HUDCOVA, E., CHOVANEC, T. &amp; J. MOUDRY (2018): Social Entrepreneurship in Agriculture, a sustainable Practice for social and economic Cohesion in rural areas: the case of the Czech Republic. In: European Countryside, Vol.10, No. 3, pp. 377-397.</a:t>
            </a:r>
          </a:p>
          <a:p>
            <a:pPr algn="l"/>
            <a:r>
              <a:rPr lang="en-US" sz="1200" b="0" i="0" u="none" strike="noStrike" baseline="0" dirty="0">
                <a:latin typeface="Calibri" panose="020F0502020204030204" pitchFamily="34" charset="0"/>
              </a:rPr>
              <a:t>HUSAK, J. &amp; H. HUDEČKOVA (2018): </a:t>
            </a:r>
            <a:r>
              <a:rPr lang="en-US" sz="1200" b="0" i="0" u="none" strike="noStrike" baseline="0" dirty="0" err="1">
                <a:latin typeface="Calibri" panose="020F0502020204030204" pitchFamily="34" charset="0"/>
              </a:rPr>
              <a:t>Utilisation</a:t>
            </a:r>
            <a:r>
              <a:rPr lang="en-US" sz="1200" b="0" i="0" u="none" strike="noStrike" baseline="0" dirty="0">
                <a:latin typeface="Calibri" panose="020F0502020204030204" pitchFamily="34" charset="0"/>
              </a:rPr>
              <a:t> of the natural potential of rural areas for social inclusion. In: Agricultural Economics – Czech, Vol. 64, No. 4, pp. 149-162.</a:t>
            </a:r>
          </a:p>
        </p:txBody>
      </p:sp>
    </p:spTree>
    <p:extLst>
      <p:ext uri="{BB962C8B-B14F-4D97-AF65-F5344CB8AC3E}">
        <p14:creationId xmlns:p14="http://schemas.microsoft.com/office/powerpoint/2010/main" val="95025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E08F04-38E1-41F9-B97F-EA2951C2C40A}"/>
              </a:ext>
            </a:extLst>
          </p:cNvPr>
          <p:cNvSpPr>
            <a:spLocks noGrp="1"/>
          </p:cNvSpPr>
          <p:nvPr>
            <p:ph idx="1"/>
          </p:nvPr>
        </p:nvSpPr>
        <p:spPr>
          <a:xfrm>
            <a:off x="248555" y="921424"/>
            <a:ext cx="8721273" cy="5072975"/>
          </a:xfrm>
        </p:spPr>
        <p:txBody>
          <a:bodyPr>
            <a:normAutofit lnSpcReduction="10000"/>
          </a:bodyPr>
          <a:lstStyle/>
          <a:p>
            <a:pPr algn="l"/>
            <a:r>
              <a:rPr lang="en-US" sz="1200" b="0" i="0" u="none" strike="noStrike" baseline="0" dirty="0">
                <a:latin typeface="Calibri" panose="020F0502020204030204" pitchFamily="34" charset="0"/>
              </a:rPr>
              <a:t>KALISCH, M., VAN ELSEN, T. (2007): Social Farming in Germany: Outcomes of the national experts meeting </a:t>
            </a:r>
            <a:r>
              <a:rPr lang="en-US" sz="1200" b="0" i="0" u="none" strike="noStrike" baseline="0" dirty="0" err="1">
                <a:latin typeface="Calibri" panose="020F0502020204030204" pitchFamily="34" charset="0"/>
              </a:rPr>
              <a:t>organised</a:t>
            </a:r>
            <a:r>
              <a:rPr lang="en-US" sz="1200" b="0" i="0" u="none" strike="noStrike" baseline="0" dirty="0">
                <a:latin typeface="Calibri" panose="020F0502020204030204" pitchFamily="34" charset="0"/>
              </a:rPr>
              <a:t> within the European </a:t>
            </a:r>
            <a:r>
              <a:rPr lang="en-US" sz="1200" b="0" i="0" u="none" strike="noStrike" baseline="0" dirty="0" err="1">
                <a:latin typeface="Calibri" panose="020F0502020204030204" pitchFamily="34" charset="0"/>
              </a:rPr>
              <a:t>SoFar</a:t>
            </a:r>
            <a:r>
              <a:rPr lang="en-US" sz="1200" b="0" i="0" u="none" strike="noStrike" baseline="0" dirty="0">
                <a:latin typeface="Calibri" panose="020F0502020204030204" pitchFamily="34" charset="0"/>
              </a:rPr>
              <a:t> project. In: GALLIS, C. (</a:t>
            </a:r>
            <a:r>
              <a:rPr lang="en-US" sz="1200" b="0" i="0" u="none" strike="noStrike" baseline="0" dirty="0" err="1">
                <a:latin typeface="Calibri" panose="020F0502020204030204" pitchFamily="34" charset="0"/>
              </a:rPr>
              <a:t>Hrsg</a:t>
            </a:r>
            <a:r>
              <a:rPr lang="en-US" sz="1200" b="0" i="0" u="none" strike="noStrike" baseline="0" dirty="0">
                <a:latin typeface="Calibri" panose="020F0502020204030204" pitchFamily="34" charset="0"/>
              </a:rPr>
              <a:t>., 2007): Green care in Agriculture: Health effects, Economics and Policies. 1st European COST Action 866 conference. Proceedings (Vienna, Austria), University Studio Press: 207-220, Thessaloniki.</a:t>
            </a:r>
          </a:p>
          <a:p>
            <a:pPr algn="l"/>
            <a:r>
              <a:rPr lang="en-US" sz="1200" b="0" i="0" u="none" strike="noStrike" baseline="0" dirty="0">
                <a:latin typeface="Calibri" panose="020F0502020204030204" pitchFamily="34" charset="0"/>
              </a:rPr>
              <a:t>KAMINSKI, R. (2017): Polish experience of social farming in </a:t>
            </a:r>
            <a:r>
              <a:rPr lang="en-US" sz="1200" b="0" i="0" u="none" strike="noStrike" baseline="0" dirty="0" err="1">
                <a:latin typeface="Calibri" panose="020F0502020204030204" pitchFamily="34" charset="0"/>
              </a:rPr>
              <a:t>Bory</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Tucholskie</a:t>
            </a:r>
            <a:r>
              <a:rPr lang="en-US" sz="1200" b="0" i="0" u="none" strike="noStrike" baseline="0" dirty="0">
                <a:latin typeface="Calibri" panose="020F0502020204030204" pitchFamily="34" charset="0"/>
              </a:rPr>
              <a:t> area. In Rural Areas and Development, Vol. 14, pp. 229-239.</a:t>
            </a:r>
          </a:p>
          <a:p>
            <a:pPr algn="l"/>
            <a:r>
              <a:rPr lang="en-US" sz="1200" b="0" i="0" u="none" strike="noStrike" baseline="0" dirty="0">
                <a:latin typeface="Calibri" panose="020F0502020204030204" pitchFamily="34" charset="0"/>
              </a:rPr>
              <a:t>KAMINSKI, R., MARCYSIAK, T. &amp; P. PRUS (2018): The Development of Green Care in Poland. In: Proceedings of the 2018 International Conference "ECONOMIC SCIENCE FOR RURAL DEVELOPMENT", No. 49, pp. 307-315, Jelgava.</a:t>
            </a:r>
          </a:p>
          <a:p>
            <a:pPr algn="l"/>
            <a:r>
              <a:rPr lang="de-DE" sz="1200" b="0" i="0" u="none" strike="noStrike" baseline="0" dirty="0">
                <a:latin typeface="Calibri" panose="020F0502020204030204" pitchFamily="34" charset="0"/>
              </a:rPr>
              <a:t>KLEINING, G. (1982). Umriss zu einer Methodologie qualitativer Sozialforschung. </a:t>
            </a:r>
            <a:r>
              <a:rPr lang="de-DE" sz="1200" b="0" i="0" u="none" strike="noStrike" baseline="0" dirty="0" err="1">
                <a:latin typeface="Calibri" panose="020F0502020204030204" pitchFamily="34" charset="0"/>
              </a:rPr>
              <a:t>Kolner</a:t>
            </a:r>
            <a:r>
              <a:rPr lang="de-DE" sz="1200" b="0" i="0" u="none" strike="noStrike" baseline="0" dirty="0">
                <a:latin typeface="Calibri" panose="020F0502020204030204" pitchFamily="34" charset="0"/>
              </a:rPr>
              <a:t> Zeitschrift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Soziologie und Sozialpsychologie, 34(2), 224-253.</a:t>
            </a:r>
          </a:p>
          <a:p>
            <a:pPr algn="l"/>
            <a:r>
              <a:rPr lang="en-US" sz="1200" b="0" i="0" u="none" strike="noStrike" baseline="0" dirty="0">
                <a:latin typeface="Calibri" panose="020F0502020204030204" pitchFamily="34" charset="0"/>
              </a:rPr>
              <a:t>KUCEROVA, E. (2018): Social inclusion in the context of Czech rural development policy. In: Agricultural Economics – Czech, Vol.64, No.9, pp. 412–422</a:t>
            </a:r>
          </a:p>
          <a:p>
            <a:pPr algn="l"/>
            <a:r>
              <a:rPr lang="en-US" sz="1200" b="0" i="0" u="none" strike="noStrike" baseline="0" dirty="0">
                <a:latin typeface="Calibri" panose="020F0502020204030204" pitchFamily="34" charset="0"/>
              </a:rPr>
              <a:t>KORCOVA, R., KOTASKOVA, S.K &amp; S. ŠVEJDORVA (2017): Social farming in the legal and economic environment of the Czech Republic. In: </a:t>
            </a:r>
            <a:r>
              <a:rPr lang="en-US" sz="1200" b="0" i="0" u="none" strike="noStrike" baseline="0" dirty="0" err="1">
                <a:latin typeface="Calibri" panose="020F0502020204030204" pitchFamily="34" charset="0"/>
              </a:rPr>
              <a:t>Tomšik</a:t>
            </a:r>
            <a:r>
              <a:rPr lang="en-US" sz="1200" b="0" i="0" u="none" strike="noStrike" baseline="0" dirty="0">
                <a:latin typeface="Calibri" panose="020F0502020204030204" pitchFamily="34" charset="0"/>
              </a:rPr>
              <a:t>, K. (ed.): Agrarian Perspectives XXVI. Competitiveness of European Agriculture and Food Sectors, Proceedings of the 26th International Conference, 13-15 September 2017 Prague, pp.167-173</a:t>
            </a:r>
          </a:p>
          <a:p>
            <a:pPr algn="l"/>
            <a:r>
              <a:rPr lang="en-US" sz="1200" b="0" i="0" u="none" strike="noStrike" baseline="0" dirty="0">
                <a:latin typeface="Calibri" panose="020F0502020204030204" pitchFamily="34" charset="0"/>
              </a:rPr>
              <a:t>KRUGER, K.A. &amp; J.A. SERPELL (2006): Animal-Assisted Interventions in Mental Health: Definitions and Theoretical Foundations. In: A.H. Fine (ed.): Handbook on Animal-Assisted Therapy: Theoretical Foundations and Guidelines for Practice, Academic Press, 2nd Edition, 2. Chapter, pp. 21-38.</a:t>
            </a:r>
          </a:p>
          <a:p>
            <a:pPr algn="l"/>
            <a:r>
              <a:rPr lang="it-IT" sz="1200" b="0" i="0" u="none" strike="noStrike" baseline="0" dirty="0">
                <a:latin typeface="Calibri" panose="020F0502020204030204" pitchFamily="34" charset="0"/>
              </a:rPr>
              <a:t>LANFRANCHI, M., GIANNETTO, C., ABBATE, T. &amp; V. DIMITROVA (2015): </a:t>
            </a:r>
            <a:r>
              <a:rPr lang="it-IT" sz="1200" b="0" i="0" u="none" strike="noStrike" baseline="0" dirty="0" err="1">
                <a:latin typeface="Calibri" panose="020F0502020204030204" pitchFamily="34" charset="0"/>
              </a:rPr>
              <a:t>Agriculture</a:t>
            </a:r>
            <a:r>
              <a:rPr lang="it-IT" sz="1200" b="0" i="0" u="none" strike="noStrike" baseline="0" dirty="0">
                <a:latin typeface="Calibri" panose="020F0502020204030204" pitchFamily="34" charset="0"/>
              </a:rPr>
              <a:t> and the social farm: </a:t>
            </a:r>
            <a:r>
              <a:rPr lang="it-IT" sz="1200" b="0" i="0" u="none" strike="noStrike" baseline="0" dirty="0" err="1">
                <a:latin typeface="Calibri" panose="020F0502020204030204" pitchFamily="34" charset="0"/>
              </a:rPr>
              <a:t>Expression</a:t>
            </a:r>
            <a:r>
              <a:rPr lang="it-IT" sz="1200" dirty="0">
                <a:latin typeface="Calibri" panose="020F0502020204030204" pitchFamily="34" charset="0"/>
              </a:rPr>
              <a:t> </a:t>
            </a:r>
            <a:r>
              <a:rPr lang="en-US" sz="1200" b="0" i="0" u="none" strike="noStrike" baseline="0" dirty="0">
                <a:latin typeface="Calibri" panose="020F0502020204030204" pitchFamily="34" charset="0"/>
              </a:rPr>
              <a:t>of the multifunctional model of agriculture as a solution to the economic crisis in rural areas. In: Bulgarian Journal of Agricultural Science, Vol. 21, No. 4, pp. 711-718.</a:t>
            </a:r>
            <a:endParaRPr lang="en-DE" sz="1200" dirty="0"/>
          </a:p>
          <a:p>
            <a:pPr algn="l"/>
            <a:r>
              <a:rPr lang="en-US" sz="1200" b="0" i="0" u="none" strike="noStrike" baseline="0" dirty="0">
                <a:latin typeface="Calibri" panose="020F0502020204030204" pitchFamily="34" charset="0"/>
              </a:rPr>
              <a:t>LEBENSHILFE. - https://www.lebenshilfe.de/informieren/arbeiten/arbeitsmoeglichkeiten/ (Access on </a:t>
            </a:r>
            <a:r>
              <a:rPr lang="en-DE" sz="1200" b="0" i="0" u="none" strike="noStrike" baseline="0" dirty="0">
                <a:latin typeface="Calibri" panose="020F0502020204030204" pitchFamily="34" charset="0"/>
              </a:rPr>
              <a:t>08.07.20 11:29).</a:t>
            </a:r>
          </a:p>
          <a:p>
            <a:pPr algn="l"/>
            <a:r>
              <a:rPr lang="en-US" sz="1200" b="0" i="0" u="none" strike="noStrike" baseline="0" dirty="0">
                <a:latin typeface="Calibri" panose="020F0502020204030204" pitchFamily="34" charset="0"/>
              </a:rPr>
              <a:t>LECK, C., EVANS, N. &amp; D. UPTON (2014): Agriculture – who cares? An investigation of ´Care </a:t>
            </a:r>
            <a:r>
              <a:rPr lang="en-US" sz="1200" b="0" i="0" u="none" strike="noStrike" baseline="0" dirty="0" err="1">
                <a:latin typeface="Calibri" panose="020F0502020204030204" pitchFamily="34" charset="0"/>
              </a:rPr>
              <a:t>Farming`in</a:t>
            </a:r>
            <a:r>
              <a:rPr lang="en-US" sz="1200" b="0" i="0" u="none" strike="noStrike" baseline="0" dirty="0">
                <a:latin typeface="Calibri" panose="020F0502020204030204" pitchFamily="34" charset="0"/>
              </a:rPr>
              <a:t> the </a:t>
            </a:r>
            <a:r>
              <a:rPr lang="nl-NL" sz="1200" b="0" i="0" u="none" strike="noStrike" baseline="0" dirty="0">
                <a:latin typeface="Calibri" panose="020F0502020204030204" pitchFamily="34" charset="0"/>
              </a:rPr>
              <a:t>UK. In: Journal of Rural Studies, Vol. 34, pp. 313-325.</a:t>
            </a:r>
          </a:p>
          <a:p>
            <a:pPr algn="l"/>
            <a:r>
              <a:rPr lang="de-DE" sz="1200" b="0" i="0" u="none" strike="noStrike" baseline="0" dirty="0">
                <a:latin typeface="Calibri" panose="020F0502020204030204" pitchFamily="34" charset="0"/>
              </a:rPr>
              <a:t>LIMBRUNNER, A. (2010): Ein starkes Gespann. Wie sich Landbau und Sozialarbeit </a:t>
            </a:r>
            <a:r>
              <a:rPr lang="de-DE" sz="1200" b="0" i="0" u="none" strike="noStrike" baseline="0" dirty="0" err="1">
                <a:latin typeface="Calibri" panose="020F0502020204030204" pitchFamily="34" charset="0"/>
              </a:rPr>
              <a:t>verbundeten</a:t>
            </a:r>
            <a:r>
              <a:rPr lang="de-DE" sz="1200" b="0" i="0" u="none" strike="noStrike" baseline="0" dirty="0">
                <a:latin typeface="Calibri" panose="020F0502020204030204" pitchFamily="34" charset="0"/>
              </a:rPr>
              <a:t>, die Soziale Landwirtschaft erfunden wurde und dabei etwas zukunftsweisend Neues entstehen konnte. In: </a:t>
            </a:r>
            <a:r>
              <a:rPr lang="en-US" sz="1200" b="0" i="0" u="none" strike="noStrike" baseline="0" dirty="0">
                <a:latin typeface="Calibri" panose="020F0502020204030204" pitchFamily="34" charset="0"/>
              </a:rPr>
              <a:t>Info3, No.2, pp. 43-46.</a:t>
            </a:r>
          </a:p>
          <a:p>
            <a:pPr algn="l"/>
            <a:r>
              <a:rPr lang="en-US" sz="1200" b="0" i="0" u="none" strike="noStrike" baseline="0" dirty="0">
                <a:latin typeface="Calibri" panose="020F0502020204030204" pitchFamily="34" charset="0"/>
              </a:rPr>
              <a:t>MAIE. - https://www.maie-project.org/index.php-id=22&amp;L=3.html (Access on 26.03.20 14:33)</a:t>
            </a:r>
          </a:p>
        </p:txBody>
      </p:sp>
    </p:spTree>
    <p:extLst>
      <p:ext uri="{BB962C8B-B14F-4D97-AF65-F5344CB8AC3E}">
        <p14:creationId xmlns:p14="http://schemas.microsoft.com/office/powerpoint/2010/main" val="19692932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E6CF92A-1321-4F7A-88B1-B4264AB368D0}"/>
              </a:ext>
            </a:extLst>
          </p:cNvPr>
          <p:cNvSpPr>
            <a:spLocks noGrp="1"/>
          </p:cNvSpPr>
          <p:nvPr>
            <p:ph idx="1"/>
          </p:nvPr>
        </p:nvSpPr>
        <p:spPr>
          <a:xfrm>
            <a:off x="375557" y="1088571"/>
            <a:ext cx="8392886" cy="5056863"/>
          </a:xfrm>
        </p:spPr>
        <p:txBody>
          <a:bodyPr>
            <a:normAutofit fontScale="55000" lnSpcReduction="20000"/>
          </a:bodyPr>
          <a:lstStyle/>
          <a:p>
            <a:pPr algn="l"/>
            <a:r>
              <a:rPr lang="en-US" sz="2200" b="0" i="0" u="none" strike="noStrike" baseline="0" dirty="0">
                <a:latin typeface="Calibri" panose="020F0502020204030204" pitchFamily="34" charset="0"/>
              </a:rPr>
              <a:t>MIND WEEK REPORT (2007): Ecotherapy – The green agenda for mental Health. Mind Week Report. For better Mental Health. (</a:t>
            </a:r>
            <a:r>
              <a:rPr lang="en-US" sz="2200" b="0" i="0" u="none" strike="noStrike" baseline="0" dirty="0">
                <a:latin typeface="Calibri" panose="020F0502020204030204" pitchFamily="34" charset="0"/>
                <a:hlinkClick r:id="rId2">
                  <a:extLst>
                    <a:ext uri="{A12FA001-AC4F-418D-AE19-62706E023703}">
                      <ahyp:hlinkClr xmlns:ahyp="http://schemas.microsoft.com/office/drawing/2018/hyperlinkcolor" val="tx"/>
                    </a:ext>
                  </a:extLst>
                </a:hlinkClick>
              </a:rPr>
              <a:t>https://www.mind.org.uk/media/211255/Ecotherapy_</a:t>
            </a:r>
            <a:r>
              <a:rPr lang="en-US" sz="2200" b="0" i="0" u="none" strike="noStrike" baseline="0" dirty="0">
                <a:latin typeface="Calibri" panose="020F0502020204030204" pitchFamily="34" charset="0"/>
              </a:rPr>
              <a:t> The_green_agenda_for_mental_health.pdf. 2007. Accessed 22.5.19).</a:t>
            </a:r>
          </a:p>
          <a:p>
            <a:pPr algn="l"/>
            <a:r>
              <a:rPr lang="en-US" sz="2200" b="0" i="0" u="none" strike="noStrike" baseline="0" dirty="0">
                <a:latin typeface="Calibri" panose="020F0502020204030204" pitchFamily="34" charset="0"/>
              </a:rPr>
              <a:t>MOSHER, L. R. (1982): Italy's revolutionary mental health law: An assessment. In: The American Journal of Psychiatry, Vol. 139, No.2, pp. 199–203.</a:t>
            </a:r>
          </a:p>
          <a:p>
            <a:pPr algn="l"/>
            <a:r>
              <a:rPr lang="en-US" sz="2200" b="0" i="0" u="none" strike="noStrike" baseline="0" dirty="0">
                <a:latin typeface="Calibri" panose="020F0502020204030204" pitchFamily="34" charset="0"/>
              </a:rPr>
              <a:t>MOUDRY, J., PROCHAZKOVA, H., CHOVANEC, T &amp; E. HUDCOVA (2017): Social Farming – Introduction of the Concept and the current Situation in the Czech Republic. In: A. RAUPELIENE (ed.): Proceedings of the 8th International Scientific Conference Rural Development 2017, ISSN: 1822-3230.</a:t>
            </a:r>
          </a:p>
          <a:p>
            <a:pPr algn="l"/>
            <a:r>
              <a:rPr lang="en-US" sz="2200" b="0" i="0" u="none" strike="noStrike" baseline="0" dirty="0">
                <a:latin typeface="Calibri" panose="020F0502020204030204" pitchFamily="34" charset="0"/>
              </a:rPr>
              <a:t>MOUDRY, J., HUDCOVA, E. &amp; T. CHOVANEC (2018): Opportunities of developing social farming for social service providers, Methodology I. 1st Edition. Centre for Community Work South Bohemia. ISBN 978- </a:t>
            </a:r>
            <a:r>
              <a:rPr lang="en-DE" sz="2200" b="0" i="0" u="none" strike="noStrike" baseline="0" dirty="0">
                <a:latin typeface="Calibri" panose="020F0502020204030204" pitchFamily="34" charset="0"/>
              </a:rPr>
              <a:t>80-87809-51-8.</a:t>
            </a:r>
          </a:p>
          <a:p>
            <a:pPr algn="l"/>
            <a:r>
              <a:rPr lang="en-US" sz="2200" b="0" i="0" u="none" strike="noStrike" baseline="0" dirty="0">
                <a:latin typeface="Calibri" panose="020F0502020204030204" pitchFamily="34" charset="0"/>
              </a:rPr>
              <a:t>PARZONKO, A. J. &amp; A. SIECZKO (2015): The innovative Forms of Rural Entrepreneurship: Care Farms. In: Social Sciences, Vol. 4, No. 90, pp. 44-54.</a:t>
            </a:r>
          </a:p>
          <a:p>
            <a:pPr algn="l"/>
            <a:r>
              <a:rPr lang="en-US" sz="2200" b="0" i="0" u="none" strike="noStrike" baseline="0" dirty="0">
                <a:latin typeface="Calibri" panose="020F0502020204030204" pitchFamily="34" charset="0"/>
              </a:rPr>
              <a:t>PETPARTNERS (n.d.): https://petpartners.org/about-us/who-we-are/ (20.07.19 13:23)</a:t>
            </a:r>
          </a:p>
          <a:p>
            <a:pPr algn="l"/>
            <a:r>
              <a:rPr lang="en-US" sz="2200" b="0" i="0" u="none" strike="noStrike" baseline="0" dirty="0">
                <a:latin typeface="Calibri" panose="020F0502020204030204" pitchFamily="34" charset="0"/>
              </a:rPr>
              <a:t>PROFARM (</a:t>
            </a:r>
            <a:r>
              <a:rPr lang="en-US" sz="2200" b="0" i="0" u="none" strike="noStrike" baseline="0" dirty="0" err="1">
                <a:latin typeface="Calibri" panose="020F0502020204030204" pitchFamily="34" charset="0"/>
              </a:rPr>
              <a:t>n.d</a:t>
            </a:r>
            <a:r>
              <a:rPr lang="en-US" sz="2200" b="0" i="0" u="none" strike="noStrike" baseline="0" dirty="0">
                <a:latin typeface="Calibri" panose="020F0502020204030204" pitchFamily="34" charset="0"/>
              </a:rPr>
              <a:t>): Social Farming in Italy – The multifunctionality of agricultural enterprises. http://www.profarmproject.eu/articles/2 (03.06.20 10:44)</a:t>
            </a:r>
          </a:p>
          <a:p>
            <a:pPr algn="l"/>
            <a:r>
              <a:rPr lang="en-US" sz="2200" b="0" i="0" u="none" strike="noStrike" baseline="0" dirty="0">
                <a:latin typeface="Calibri" panose="020F0502020204030204" pitchFamily="34" charset="0"/>
              </a:rPr>
              <a:t>PUTZ, M. (2006): Garden and plants as therapy – the dynamics of a unique medium in OT practice. In:</a:t>
            </a:r>
          </a:p>
          <a:p>
            <a:pPr algn="l"/>
            <a:r>
              <a:rPr lang="de-DE" sz="2200" b="0" i="0" u="none" strike="noStrike" baseline="0" dirty="0">
                <a:latin typeface="Calibri" panose="020F0502020204030204" pitchFamily="34" charset="0"/>
              </a:rPr>
              <a:t>Ergotherapie und Rehabilitation, Vol.45, No.11, pp. 8-16.</a:t>
            </a:r>
          </a:p>
          <a:p>
            <a:pPr algn="l"/>
            <a:r>
              <a:rPr lang="en-US" sz="2200" b="0" i="0" u="none" strike="noStrike" baseline="0" dirty="0">
                <a:latin typeface="Calibri" panose="020F0502020204030204" pitchFamily="34" charset="0"/>
              </a:rPr>
              <a:t>PRETTY, J., PEACOCK, J., SELLENS, M. &amp; M. GRIFFIN (2005): The mental and physical health outcomes of green exercise. In: International Journal of Environmental Health Research, Vol. 15, No. 5, pp. 319- </a:t>
            </a:r>
            <a:r>
              <a:rPr lang="en-DE" sz="2200" b="0" i="0" u="none" strike="noStrike" baseline="0" dirty="0">
                <a:latin typeface="Calibri" panose="020F0502020204030204" pitchFamily="34" charset="0"/>
              </a:rPr>
              <a:t>337.</a:t>
            </a:r>
          </a:p>
          <a:p>
            <a:pPr algn="l"/>
            <a:r>
              <a:rPr lang="en-US" sz="2200" b="0" i="0" u="none" strike="noStrike" baseline="0" dirty="0">
                <a:latin typeface="Calibri" panose="020F0502020204030204" pitchFamily="34" charset="0"/>
              </a:rPr>
              <a:t>REBEIRO, K. (2001): Enabling occupation: the importance of an affirming environment. In: Canadian Journal of Occupational Therapy, Vol. 68, No. 2, pp. 80-89.</a:t>
            </a:r>
          </a:p>
          <a:p>
            <a:pPr algn="l"/>
            <a:r>
              <a:rPr lang="en-US" sz="2200" b="0" i="0" u="none" strike="noStrike" baseline="0" dirty="0">
                <a:latin typeface="Calibri" panose="020F0502020204030204" pitchFamily="34" charset="0"/>
              </a:rPr>
              <a:t>RELF, D. (1973): Horticulture: A therapeutic Tool. In: Journal of Rehabilitation, Vol. 39, No. 1, pp. 27-29.</a:t>
            </a:r>
          </a:p>
          <a:p>
            <a:pPr algn="l"/>
            <a:r>
              <a:rPr lang="nl-NL" sz="2200" b="0" i="0" u="none" strike="noStrike" baseline="0" dirty="0">
                <a:latin typeface="Calibri" panose="020F0502020204030204" pitchFamily="34" charset="0"/>
              </a:rPr>
              <a:t>ROEST, A. E., OOSTING, S. J., FERWERDA-VAN ZONNEVELD, R. T &amp; J. F. CARON- FLINTERMAN (2010): Regional </a:t>
            </a:r>
            <a:r>
              <a:rPr lang="en-US" sz="2200" b="0" i="0" u="none" strike="noStrike" baseline="0" dirty="0">
                <a:latin typeface="Calibri" panose="020F0502020204030204" pitchFamily="34" charset="0"/>
              </a:rPr>
              <a:t>platforms for green care farming in the Netherlands. In: WS1.2 – Care Farming: Challenges in innovations across the domains of agriculture and social care, 9th European IFSA Symposium, 4-7 July 2010, Vienna (Austria)</a:t>
            </a:r>
            <a:endParaRPr lang="en-DE" sz="2200" dirty="0"/>
          </a:p>
          <a:p>
            <a:endParaRPr lang="en-DE" dirty="0"/>
          </a:p>
        </p:txBody>
      </p:sp>
    </p:spTree>
    <p:extLst>
      <p:ext uri="{BB962C8B-B14F-4D97-AF65-F5344CB8AC3E}">
        <p14:creationId xmlns:p14="http://schemas.microsoft.com/office/powerpoint/2010/main" val="12150050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400CDA-60D1-4E20-9232-EEF1646CC9A9}"/>
              </a:ext>
            </a:extLst>
          </p:cNvPr>
          <p:cNvSpPr>
            <a:spLocks noGrp="1"/>
          </p:cNvSpPr>
          <p:nvPr>
            <p:ph idx="1"/>
          </p:nvPr>
        </p:nvSpPr>
        <p:spPr>
          <a:xfrm>
            <a:off x="151717" y="875387"/>
            <a:ext cx="8861653" cy="4886784"/>
          </a:xfrm>
        </p:spPr>
        <p:txBody>
          <a:bodyPr>
            <a:normAutofit fontScale="92500" lnSpcReduction="10000"/>
          </a:bodyPr>
          <a:lstStyle/>
          <a:p>
            <a:pPr algn="l"/>
            <a:r>
              <a:rPr lang="en-US" sz="1200" b="0" i="0" u="none" strike="noStrike" baseline="0" dirty="0">
                <a:latin typeface="Calibri" panose="020F0502020204030204" pitchFamily="34" charset="0"/>
              </a:rPr>
              <a:t>RUSSELL, K.C. (2001): What is Wilderness Therapy. In: Journal of Experiential Education, Vol. 24, No. 2, pp. 70-79.</a:t>
            </a:r>
          </a:p>
          <a:p>
            <a:r>
              <a:rPr lang="de-DE" sz="1200" dirty="0"/>
              <a:t>SCHARRE, C. (2016): Green Care - Wo Menschen aufblühen. Soziale Landwirtschaft in Österreich.- Bayerisches Staatsministerium für Ernährung, Landwirtschaft und Forsten. Fachinformation aus der Landwirtschafts-verwaltung in Bayern. Schule und Beratung 9-10/2016: 35-38, Landshut. </a:t>
            </a:r>
            <a:endParaRPr lang="en-DE" sz="1200" dirty="0"/>
          </a:p>
          <a:p>
            <a:pPr algn="l"/>
            <a:r>
              <a:rPr lang="en-US" sz="1200" b="0" i="0" u="none" strike="noStrike" baseline="0" dirty="0">
                <a:latin typeface="Calibri" panose="020F0502020204030204" pitchFamily="34" charset="0"/>
              </a:rPr>
              <a:t>SEMPIK, J., ALDRIDGE, J. &amp; S. BECKER (2002) Social and Therapeutic Horticulture: evidence and messages from research, Thrive (in association with the Centre for Child and Family Research): Reading.</a:t>
            </a:r>
          </a:p>
          <a:p>
            <a:pPr algn="l"/>
            <a:r>
              <a:rPr lang="en-US" sz="1200" b="0" i="0" u="none" strike="noStrike" baseline="0" dirty="0">
                <a:latin typeface="Calibri" panose="020F0502020204030204" pitchFamily="34" charset="0"/>
              </a:rPr>
              <a:t>SIN, A., NOWAK, C., BOGUSZ, M., KMITA-DZIASEK, E. &amp; M. KOWALSKA (2018): Education in rural areas in the selected EU countries on the example of educational farms. In: Scientific Papers Series Management, Economic Engineering in Agriculture and Rural Development, Vol. 18, No. 2, pp. 417.420.</a:t>
            </a:r>
          </a:p>
          <a:p>
            <a:pPr algn="l"/>
            <a:r>
              <a:rPr lang="en-US" sz="1200" b="0" i="0" u="none" strike="noStrike" baseline="0" dirty="0">
                <a:latin typeface="Calibri" panose="020F0502020204030204" pitchFamily="34" charset="0"/>
              </a:rPr>
              <a:t>SINECKA, J. (2007): Disability Law in the Czech Republic: A case study. In: Disability Studies Quarterly. Vol. 27, No. 1-2.</a:t>
            </a:r>
          </a:p>
          <a:p>
            <a:pPr algn="l"/>
            <a:r>
              <a:rPr lang="sv-SE" sz="1200" b="0" i="0" u="none" strike="noStrike" baseline="0" dirty="0">
                <a:latin typeface="Calibri" panose="020F0502020204030204" pitchFamily="34" charset="0"/>
              </a:rPr>
              <a:t>SOFAR. - </a:t>
            </a:r>
            <a:r>
              <a:rPr lang="sv-SE" sz="1200" b="0" i="0" u="none" strike="noStrike" baseline="0" dirty="0">
                <a:latin typeface="Calibri" panose="020F0502020204030204" pitchFamily="34" charset="0"/>
                <a:hlinkClick r:id="rId2">
                  <a:extLst>
                    <a:ext uri="{A12FA001-AC4F-418D-AE19-62706E023703}">
                      <ahyp:hlinkClr xmlns:ahyp="http://schemas.microsoft.com/office/drawing/2018/hyperlinkcolor" val="tx"/>
                    </a:ext>
                  </a:extLst>
                </a:hlinkClick>
              </a:rPr>
              <a:t>http://www.sofar-d.de/?Projekt_SoFar</a:t>
            </a:r>
            <a:endParaRPr lang="sv-SE" sz="1200" b="0" i="0" u="none" strike="noStrike" baseline="0" dirty="0">
              <a:latin typeface="Calibri" panose="020F0502020204030204" pitchFamily="34" charset="0"/>
            </a:endParaRPr>
          </a:p>
          <a:p>
            <a:pPr algn="l"/>
            <a:r>
              <a:rPr lang="sv-SE" sz="1200" b="0" i="0" u="none" strike="noStrike" baseline="0" dirty="0">
                <a:latin typeface="Calibri" panose="020F0502020204030204" pitchFamily="34" charset="0"/>
              </a:rPr>
              <a:t>SoFarEdu: </a:t>
            </a:r>
            <a:r>
              <a:rPr lang="sv-SE" sz="1200" b="0" i="0" u="none" strike="noStrike" baseline="0" dirty="0">
                <a:latin typeface="Calibri" panose="020F0502020204030204" pitchFamily="34" charset="0"/>
                <a:hlinkClick r:id="rId3">
                  <a:extLst>
                    <a:ext uri="{A12FA001-AC4F-418D-AE19-62706E023703}">
                      <ahyp:hlinkClr xmlns:ahyp="http://schemas.microsoft.com/office/drawing/2018/hyperlinkcolor" val="tx"/>
                    </a:ext>
                  </a:extLst>
                </a:hlinkClick>
              </a:rPr>
              <a:t>www.sofaredu.eu</a:t>
            </a:r>
            <a:r>
              <a:rPr lang="sv-SE" sz="1200" b="0" i="0" u="none" strike="noStrike" baseline="0" dirty="0">
                <a:latin typeface="Calibri" panose="020F0502020204030204" pitchFamily="34" charset="0"/>
              </a:rPr>
              <a:t> , Zugriff: 4.12.2021</a:t>
            </a:r>
          </a:p>
          <a:p>
            <a:pPr algn="l"/>
            <a:r>
              <a:rPr lang="de-DE" sz="1200" b="0" i="0" u="none" strike="noStrike" baseline="0" dirty="0">
                <a:latin typeface="Calibri" panose="020F0502020204030204" pitchFamily="34" charset="0"/>
              </a:rPr>
              <a:t>SOZIALE LANDWIRTSCHAFT-COST. - </a:t>
            </a:r>
            <a:r>
              <a:rPr lang="de-DE" sz="1200" b="0" i="0" u="none" strike="noStrike" baseline="0" dirty="0">
                <a:latin typeface="Calibri" panose="020F0502020204030204" pitchFamily="34" charset="0"/>
                <a:hlinkClick r:id="rId4">
                  <a:extLst>
                    <a:ext uri="{A12FA001-AC4F-418D-AE19-62706E023703}">
                      <ahyp:hlinkClr xmlns:ahyp="http://schemas.microsoft.com/office/drawing/2018/hyperlinkcolor" val="tx"/>
                    </a:ext>
                  </a:extLst>
                </a:hlinkClick>
              </a:rPr>
              <a:t>http://www.soziale-landwirtschaft.de/veranstaltungen/veranstaltungsberichte/</a:t>
            </a:r>
            <a:r>
              <a:rPr lang="de-DE"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cost-conference-2010/ (Access on 26.03.20 14:22).</a:t>
            </a:r>
          </a:p>
          <a:p>
            <a:pPr algn="l"/>
            <a:r>
              <a:rPr lang="de-DE" sz="1200" b="0" i="0" u="none" strike="noStrike" baseline="0" dirty="0">
                <a:latin typeface="Calibri" panose="020F0502020204030204" pitchFamily="34" charset="0"/>
              </a:rPr>
              <a:t>SOZIALE LANDWIRTSCHAFT-PROFARM.- </a:t>
            </a:r>
            <a:r>
              <a:rPr lang="de-DE" sz="1200" b="0" i="0" u="none" strike="noStrike" baseline="0" dirty="0">
                <a:latin typeface="Calibri" panose="020F0502020204030204" pitchFamily="34" charset="0"/>
                <a:hlinkClick r:id="rId5">
                  <a:extLst>
                    <a:ext uri="{A12FA001-AC4F-418D-AE19-62706E023703}">
                      <ahyp:hlinkClr xmlns:ahyp="http://schemas.microsoft.com/office/drawing/2018/hyperlinkcolor" val="tx"/>
                    </a:ext>
                  </a:extLst>
                </a:hlinkClick>
              </a:rPr>
              <a:t>http://www.soziale-landwirtschaft.de/forschung/projekte/profarmprojekt/#</a:t>
            </a:r>
            <a:r>
              <a:rPr lang="de-DE" sz="1200" b="0" i="0" u="none" strike="noStrike" baseline="0" dirty="0">
                <a:latin typeface="Calibri" panose="020F0502020204030204" pitchFamily="34" charset="0"/>
              </a:rPr>
              <a:t> </a:t>
            </a:r>
            <a:r>
              <a:rPr lang="en-US" sz="1200" b="0" i="0" u="none" strike="noStrike" baseline="0" dirty="0">
                <a:latin typeface="Calibri" panose="020F0502020204030204" pitchFamily="34" charset="0"/>
              </a:rPr>
              <a:t>c4203</a:t>
            </a:r>
          </a:p>
          <a:p>
            <a:pPr algn="l"/>
            <a:r>
              <a:rPr lang="en-US" sz="1200" b="0" i="0" u="none" strike="noStrike" baseline="0" dirty="0">
                <a:latin typeface="Calibri" panose="020F0502020204030204" pitchFamily="34" charset="0"/>
              </a:rPr>
              <a:t>STOLARCZYK, P. (2016): Equality of chances for people with disabilities in the </a:t>
            </a:r>
            <a:r>
              <a:rPr lang="en-US" sz="1200" b="0" i="0" u="none" strike="noStrike" baseline="0" dirty="0" err="1">
                <a:latin typeface="Calibri" panose="020F0502020204030204" pitchFamily="34" charset="0"/>
              </a:rPr>
              <a:t>labour</a:t>
            </a:r>
            <a:r>
              <a:rPr lang="en-US" sz="1200" b="0" i="0" u="none" strike="noStrike" baseline="0" dirty="0">
                <a:latin typeface="Calibri" panose="020F0502020204030204" pitchFamily="34" charset="0"/>
              </a:rPr>
              <a:t> market. In: </a:t>
            </a:r>
            <a:r>
              <a:rPr lang="en-US" sz="1200" b="0" i="0" u="none" strike="noStrike" baseline="0" dirty="0" err="1">
                <a:latin typeface="Calibri" panose="020F0502020204030204" pitchFamily="34" charset="0"/>
              </a:rPr>
              <a:t>Oeconomia</a:t>
            </a:r>
            <a:r>
              <a:rPr lang="en-US" sz="1200" b="0" i="0" u="none" strike="noStrike" baseline="0" dirty="0">
                <a:latin typeface="Calibri" panose="020F0502020204030204" pitchFamily="34" charset="0"/>
              </a:rPr>
              <a:t>, Vol: 15, No. 2, pp. 139-149.</a:t>
            </a:r>
          </a:p>
          <a:p>
            <a:pPr algn="l"/>
            <a:r>
              <a:rPr lang="it-IT" sz="1200" b="0" i="0" u="none" strike="noStrike" baseline="0" dirty="0">
                <a:latin typeface="Calibri" panose="020F0502020204030204" pitchFamily="34" charset="0"/>
              </a:rPr>
              <a:t>TEMPESTA, T., VECCHIATO, D., NASSIVERA, F., BUGATTI, M. &amp; B. TORQUATI (2019): Consumers Demand for </a:t>
            </a:r>
            <a:r>
              <a:rPr lang="en-US" sz="1200" b="0" i="0" u="none" strike="noStrike" baseline="0" dirty="0">
                <a:latin typeface="Calibri" panose="020F0502020204030204" pitchFamily="34" charset="0"/>
              </a:rPr>
              <a:t>Social Farming Products: An Analysis with Discrete Choice Experiments. In Sustainability, Vol. 11. No. 23, pp. 1-17.</a:t>
            </a:r>
          </a:p>
          <a:p>
            <a:pPr algn="l"/>
            <a:r>
              <a:rPr lang="en-US" sz="1200" b="0" i="0" u="none" strike="noStrike" baseline="0" dirty="0">
                <a:latin typeface="Calibri" panose="020F0502020204030204" pitchFamily="34" charset="0"/>
              </a:rPr>
              <a:t>UN GENERAL ASSEMBLY (2007): Convention on the Rights of Persons with Disabilities. A/RES/61/106, Annex </a:t>
            </a:r>
            <a:r>
              <a:rPr lang="nn-NO" sz="1200" b="0" i="0" u="none" strike="noStrike" baseline="0" dirty="0">
                <a:latin typeface="Calibri" panose="020F0502020204030204" pitchFamily="34" charset="0"/>
              </a:rPr>
              <a:t>I, available at: https://www.refworld.org/docid/4680cd212.html (23.03.20 11:44).</a:t>
            </a:r>
          </a:p>
          <a:p>
            <a:pPr algn="l"/>
            <a:r>
              <a:rPr lang="nl-NL" sz="1200" b="0" i="0" u="none" strike="noStrike" baseline="0" dirty="0">
                <a:latin typeface="Calibri" panose="020F0502020204030204" pitchFamily="34" charset="0"/>
              </a:rPr>
              <a:t>VAN DER MEULEN, H.A.B, JAGER, J., DE JONG, D., STOKKERS, R., VENEMA, G. &amp; M. VIJN (2019): Kijk op Multifunctionele </a:t>
            </a:r>
            <a:r>
              <a:rPr lang="en-US" sz="1200" b="0" i="0" u="none" strike="noStrike" baseline="0" dirty="0" err="1">
                <a:latin typeface="Calibri" panose="020F0502020204030204" pitchFamily="34" charset="0"/>
              </a:rPr>
              <a:t>Landbouw</a:t>
            </a:r>
            <a:r>
              <a:rPr lang="en-US" sz="1200" b="0" i="0" u="none" strike="noStrike" baseline="0" dirty="0">
                <a:latin typeface="Calibri" panose="020F0502020204030204" pitchFamily="34" charset="0"/>
              </a:rPr>
              <a:t>: </a:t>
            </a:r>
            <a:r>
              <a:rPr lang="en-US" sz="1200" b="0" i="0" u="none" strike="noStrike" baseline="0" dirty="0" err="1">
                <a:latin typeface="Calibri" panose="020F0502020204030204" pitchFamily="34" charset="0"/>
              </a:rPr>
              <a:t>Omzet</a:t>
            </a:r>
            <a:r>
              <a:rPr lang="en-US" sz="1200" b="0" i="0" u="none" strike="noStrike" baseline="0" dirty="0">
                <a:latin typeface="Calibri" panose="020F0502020204030204" pitchFamily="34" charset="0"/>
              </a:rPr>
              <a:t> 2007–2018. In: Wageningen Economic Research rapport 2019-054; Wageningen Economic Research.</a:t>
            </a:r>
          </a:p>
          <a:p>
            <a:pPr algn="l"/>
            <a:r>
              <a:rPr lang="de-DE" sz="1200" b="0" i="0" u="none" strike="noStrike" baseline="0" dirty="0">
                <a:latin typeface="Calibri" panose="020F0502020204030204" pitchFamily="34" charset="0"/>
              </a:rPr>
              <a:t>VAN ELSEN, T. (2016): Soziale Landwirtschaft. In (B. FREYER (Hrsg.): </a:t>
            </a:r>
            <a:r>
              <a:rPr lang="de-DE" sz="1200" b="0" i="0" u="none" strike="noStrike" baseline="0" dirty="0" err="1">
                <a:latin typeface="Calibri" panose="020F0502020204030204" pitchFamily="34" charset="0"/>
              </a:rPr>
              <a:t>Okologischer</a:t>
            </a:r>
            <a:r>
              <a:rPr lang="de-DE" sz="1200" b="0" i="0" u="none" strike="noStrike" baseline="0" dirty="0">
                <a:latin typeface="Calibri" panose="020F0502020204030204" pitchFamily="34" charset="0"/>
              </a:rPr>
              <a:t> Landbau – Grundlagen, Wissensstand und Herausforderungen. Haupt Verlag.</a:t>
            </a:r>
          </a:p>
          <a:p>
            <a:pPr algn="l"/>
            <a:r>
              <a:rPr lang="en-US" sz="1200" b="0" i="0" u="none" strike="noStrike" baseline="0" dirty="0">
                <a:latin typeface="Calibri" panose="020F0502020204030204" pitchFamily="34" charset="0"/>
              </a:rPr>
              <a:t>VAN ELSEN T. (2018): SOFARNET (2018): First Draft, Thematic network on Social Farming, RUR-15. Unreleased.</a:t>
            </a:r>
          </a:p>
        </p:txBody>
      </p:sp>
    </p:spTree>
    <p:extLst>
      <p:ext uri="{BB962C8B-B14F-4D97-AF65-F5344CB8AC3E}">
        <p14:creationId xmlns:p14="http://schemas.microsoft.com/office/powerpoint/2010/main" val="2458478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2B2C0FA-CC22-475A-BAD3-07EC6EF5BAEC}"/>
              </a:ext>
            </a:extLst>
          </p:cNvPr>
          <p:cNvSpPr>
            <a:spLocks noGrp="1"/>
          </p:cNvSpPr>
          <p:nvPr>
            <p:ph idx="1"/>
          </p:nvPr>
        </p:nvSpPr>
        <p:spPr>
          <a:xfrm>
            <a:off x="244928" y="1053868"/>
            <a:ext cx="8392886" cy="4351338"/>
          </a:xfrm>
        </p:spPr>
        <p:txBody>
          <a:bodyPr>
            <a:normAutofit/>
          </a:bodyPr>
          <a:lstStyle/>
          <a:p>
            <a:pPr algn="l"/>
            <a:r>
              <a:rPr lang="de-DE" sz="1200" b="0" i="0" u="none" strike="noStrike" baseline="0" dirty="0">
                <a:latin typeface="Calibri" panose="020F0502020204030204" pitchFamily="34" charset="0"/>
              </a:rPr>
              <a:t>VAN ELSEN T. (2018): Soziale Landwirtschaft in Europa. Von Entwicklungen im Ausland lernen. Lebendige Erde, Vol.1, pp.12-13, Darmstadt.</a:t>
            </a:r>
          </a:p>
          <a:p>
            <a:pPr algn="l"/>
            <a:r>
              <a:rPr lang="de-DE" sz="1200" b="0" i="0" u="none" strike="noStrike" baseline="0" dirty="0">
                <a:latin typeface="Calibri" panose="020F0502020204030204" pitchFamily="34" charset="0"/>
              </a:rPr>
              <a:t>VAN ELSEN, T., RETKOWSKI, A. (2019): Neue Perspektiven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Grune Sozialarbeit. Gesundheitsforderung durch Soziale Landwirtschaft hat Entwicklungspotenzial. In: Forum </a:t>
            </a:r>
            <a:r>
              <a:rPr lang="de-DE" sz="1200" b="0" i="0" u="none" strike="noStrike" baseline="0" dirty="0" err="1">
                <a:latin typeface="Calibri" panose="020F0502020204030204" pitchFamily="34" charset="0"/>
              </a:rPr>
              <a:t>sozialarbeit</a:t>
            </a:r>
            <a:r>
              <a:rPr lang="de-DE" sz="1200" b="0" i="0" u="none" strike="noStrike" baseline="0" dirty="0">
                <a:latin typeface="Calibri" panose="020F0502020204030204" pitchFamily="34" charset="0"/>
              </a:rPr>
              <a:t> + </a:t>
            </a:r>
            <a:r>
              <a:rPr lang="de-DE" sz="1200" b="0" i="0" u="none" strike="noStrike" baseline="0" dirty="0" err="1">
                <a:latin typeface="Calibri" panose="020F0502020204030204" pitchFamily="34" charset="0"/>
              </a:rPr>
              <a:t>gesundheit</a:t>
            </a:r>
            <a:r>
              <a:rPr lang="de-DE" sz="1200" b="0" i="0" u="none" strike="noStrike" baseline="0" dirty="0">
                <a:latin typeface="Calibri" panose="020F0502020204030204" pitchFamily="34" charset="0"/>
              </a:rPr>
              <a:t>, </a:t>
            </a:r>
            <a:r>
              <a:rPr lang="de-DE" sz="1200" b="0" i="0" u="none" strike="noStrike" baseline="0" dirty="0" err="1">
                <a:latin typeface="Calibri" panose="020F0502020204030204" pitchFamily="34" charset="0"/>
              </a:rPr>
              <a:t>No</a:t>
            </a:r>
            <a:r>
              <a:rPr lang="de-DE" sz="1200" b="0" i="0" u="none" strike="noStrike" baseline="0" dirty="0">
                <a:latin typeface="Calibri" panose="020F0502020204030204" pitchFamily="34" charset="0"/>
              </a:rPr>
              <a:t>. 2, </a:t>
            </a:r>
            <a:r>
              <a:rPr lang="en-US" sz="1200" b="0" i="0" u="none" strike="noStrike" baseline="0" dirty="0">
                <a:latin typeface="Calibri" panose="020F0502020204030204" pitchFamily="34" charset="0"/>
              </a:rPr>
              <a:t>pp. 30-32.</a:t>
            </a:r>
          </a:p>
          <a:p>
            <a:pPr algn="l"/>
            <a:r>
              <a:rPr lang="de-DE" sz="1200" b="0" i="0" u="none" strike="noStrike" baseline="0" dirty="0">
                <a:latin typeface="Calibri" panose="020F0502020204030204" pitchFamily="34" charset="0"/>
              </a:rPr>
              <a:t>VAN ELSEN, T. (2020): Soziale Landwirtschaft als </a:t>
            </a:r>
            <a:r>
              <a:rPr lang="de-DE" sz="1200" b="0" i="0" u="none" strike="noStrike" baseline="0" dirty="0" err="1">
                <a:latin typeface="Calibri" panose="020F0502020204030204" pitchFamily="34" charset="0"/>
              </a:rPr>
              <a:t>okologische</a:t>
            </a:r>
            <a:r>
              <a:rPr lang="de-DE" sz="1200" b="0" i="0" u="none" strike="noStrike" baseline="0" dirty="0">
                <a:latin typeface="Calibri" panose="020F0502020204030204" pitchFamily="34" charset="0"/>
              </a:rPr>
              <a:t> Inklusion. In: BOSSERT, L., VOGET-KLESCHIN, L. &amp; S. MEISCH (</a:t>
            </a:r>
            <a:r>
              <a:rPr lang="de-DE" sz="1200" b="0" i="0" u="none" strike="noStrike" baseline="0" dirty="0" err="1">
                <a:latin typeface="Calibri" panose="020F0502020204030204" pitchFamily="34" charset="0"/>
              </a:rPr>
              <a:t>Hrsg</a:t>
            </a:r>
            <a:r>
              <a:rPr lang="de-DE" sz="1200" b="0" i="0" u="none" strike="noStrike" baseline="0" dirty="0">
                <a:latin typeface="Calibri" panose="020F0502020204030204" pitchFamily="34" charset="0"/>
              </a:rPr>
              <a:t>): Damit gutes Leben mit der Natur einfacher wird. </a:t>
            </a:r>
            <a:r>
              <a:rPr lang="de-DE" sz="1200" b="0" i="0" u="none" strike="noStrike" baseline="0" dirty="0" err="1">
                <a:latin typeface="Calibri" panose="020F0502020204030204" pitchFamily="34" charset="0"/>
              </a:rPr>
              <a:t>Suffizienzpolitik</a:t>
            </a:r>
            <a:r>
              <a:rPr lang="de-DE" sz="1200" b="0" i="0" u="none" strike="noStrike" baseline="0" dirty="0">
                <a:latin typeface="Calibri" panose="020F0502020204030204" pitchFamily="34" charset="0"/>
              </a:rPr>
              <a:t>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Naturbewahrung. </a:t>
            </a:r>
            <a:r>
              <a:rPr lang="en-US" sz="1200" b="0" i="0" u="none" strike="noStrike" baseline="0" dirty="0">
                <a:latin typeface="Calibri" panose="020F0502020204030204" pitchFamily="34" charset="0"/>
              </a:rPr>
              <a:t>Metropolis-Verlag, pp. 119-131, Marburg.</a:t>
            </a:r>
            <a:endParaRPr lang="en-DE" sz="1200" dirty="0"/>
          </a:p>
          <a:p>
            <a:pPr algn="l"/>
            <a:r>
              <a:rPr lang="de-DE" sz="1200" b="0" i="0" u="none" strike="noStrike" baseline="0" dirty="0">
                <a:latin typeface="Calibri" panose="020F0502020204030204" pitchFamily="34" charset="0"/>
              </a:rPr>
              <a:t>VERNOOJI, M.A. &amp; S. SCHNEIDER (2008): Handbuch der Tiergestutzten Intervention. Quelle &amp; Meyer, 3rd </a:t>
            </a:r>
            <a:r>
              <a:rPr lang="en-US" sz="1200" b="0" i="0" u="none" strike="noStrike" baseline="0" dirty="0">
                <a:latin typeface="Calibri" panose="020F0502020204030204" pitchFamily="34" charset="0"/>
              </a:rPr>
              <a:t>Edition.</a:t>
            </a:r>
          </a:p>
          <a:p>
            <a:pPr algn="l"/>
            <a:r>
              <a:rPr lang="pt-BR" sz="1200" b="0" i="0" u="none" strike="noStrike" baseline="0" dirty="0">
                <a:latin typeface="Calibri" panose="020F0502020204030204" pitchFamily="34" charset="0"/>
              </a:rPr>
              <a:t>VINCENTE, M. A. M. (n.d.): Relatorio de Investigacao e Avaliacao do Impacto da Agricultura Social no Contexto Socioeconomico em Portugal em Conjugacao com a Pratica da Agricultura Biologica. Estagio curricular. Universitade NOVA de Lisboa. Unpublished.</a:t>
            </a:r>
          </a:p>
          <a:p>
            <a:pPr algn="l"/>
            <a:r>
              <a:rPr lang="de-DE" sz="1200" b="0" i="0" u="none" strike="noStrike" baseline="0" dirty="0">
                <a:latin typeface="Calibri" panose="020F0502020204030204" pitchFamily="34" charset="0"/>
              </a:rPr>
              <a:t>WIESINGER, G. (</a:t>
            </a:r>
            <a:r>
              <a:rPr lang="de-DE" sz="1200" b="0" i="0" u="none" strike="noStrike" baseline="0" dirty="0" err="1">
                <a:latin typeface="Calibri" panose="020F0502020204030204" pitchFamily="34" charset="0"/>
              </a:rPr>
              <a:t>ed</a:t>
            </a:r>
            <a:r>
              <a:rPr lang="de-DE" sz="1200" b="0" i="0" u="none" strike="noStrike" baseline="0" dirty="0">
                <a:latin typeface="Calibri" panose="020F0502020204030204" pitchFamily="34" charset="0"/>
              </a:rPr>
              <a:t>.), HAASE, T., HAUBENHOFER, D., NEUHAUSER, F., SCHOLL, S., STEININGER, B. &amp; E. THUNTAUBERT (2011): Green Care in Landwirtschaft und Gartenbau. </a:t>
            </a:r>
            <a:r>
              <a:rPr lang="de-DE" sz="1200" b="0" i="0" u="none" strike="noStrike" baseline="0" dirty="0" err="1">
                <a:latin typeface="Calibri" panose="020F0502020204030204" pitchFamily="34" charset="0"/>
              </a:rPr>
              <a:t>Resumee</a:t>
            </a:r>
            <a:r>
              <a:rPr lang="de-DE" sz="1200" b="0" i="0" u="none" strike="noStrike" baseline="0" dirty="0">
                <a:latin typeface="Calibri" panose="020F0502020204030204" pitchFamily="34" charset="0"/>
              </a:rPr>
              <a:t> der COST Aktion 866 „Green Care in </a:t>
            </a:r>
            <a:r>
              <a:rPr lang="de-DE" sz="1200" b="0" i="0" u="none" strike="noStrike" baseline="0" dirty="0" err="1">
                <a:latin typeface="Calibri" panose="020F0502020204030204" pitchFamily="34" charset="0"/>
              </a:rPr>
              <a:t>Agriculture</a:t>
            </a:r>
            <a:r>
              <a:rPr lang="de-DE" sz="1200" b="0" i="0" u="none" strike="noStrike" baseline="0" dirty="0">
                <a:latin typeface="Calibri" panose="020F0502020204030204" pitchFamily="34" charset="0"/>
              </a:rPr>
              <a:t>“. Bundesanstalt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Bergbauernfragen. Wien.</a:t>
            </a:r>
          </a:p>
          <a:p>
            <a:pPr algn="l"/>
            <a:r>
              <a:rPr lang="de-DE" sz="1200" b="0" i="0" u="none" strike="noStrike" baseline="0" dirty="0">
                <a:latin typeface="Calibri" panose="020F0502020204030204" pitchFamily="34" charset="0"/>
              </a:rPr>
              <a:t>WIESINGER, G., QUENDLER, E., HOFFMANN, C., DI MARTINO, A., EGARTNER, S., WEBER, N. &amp; J. 1HAMBRUSCH (2013): Soziale Landwirtschaft: Situation und Potenziale einer Form der Diversifizierung land- und forstwirtschaftlicher Betriebe in Osterreich, </a:t>
            </a:r>
            <a:r>
              <a:rPr lang="de-DE" sz="1200" b="0" i="0" u="none" strike="noStrike" baseline="0" dirty="0" err="1">
                <a:latin typeface="Calibri" panose="020F0502020204030204" pitchFamily="34" charset="0"/>
              </a:rPr>
              <a:t>Sudtirol</a:t>
            </a:r>
            <a:r>
              <a:rPr lang="de-DE" sz="1200" b="0" i="0" u="none" strike="noStrike" baseline="0" dirty="0">
                <a:latin typeface="Calibri" panose="020F0502020204030204" pitchFamily="34" charset="0"/>
              </a:rPr>
              <a:t> und Trentino. Bundesanstalt </a:t>
            </a:r>
            <a:r>
              <a:rPr lang="de-DE" sz="1200" b="0" i="0" u="none" strike="noStrike" baseline="0" dirty="0" err="1">
                <a:latin typeface="Calibri" panose="020F0502020204030204" pitchFamily="34" charset="0"/>
              </a:rPr>
              <a:t>fur</a:t>
            </a:r>
            <a:r>
              <a:rPr lang="de-DE" sz="1200" b="0" i="0" u="none" strike="noStrike" baseline="0" dirty="0">
                <a:latin typeface="Calibri" panose="020F0502020204030204" pitchFamily="34" charset="0"/>
              </a:rPr>
              <a:t> Bergbauernfragen. </a:t>
            </a:r>
            <a:r>
              <a:rPr lang="en-US" sz="1200" b="0" i="0" u="none" strike="noStrike" baseline="0" dirty="0">
                <a:latin typeface="Calibri" panose="020F0502020204030204" pitchFamily="34" charset="0"/>
              </a:rPr>
              <a:t>Wien.</a:t>
            </a:r>
          </a:p>
          <a:p>
            <a:pPr algn="l"/>
            <a:r>
              <a:rPr lang="en-US" sz="1200" b="0" i="0" u="none" strike="noStrike" baseline="0" dirty="0">
                <a:latin typeface="Calibri" panose="020F0502020204030204" pitchFamily="34" charset="0"/>
              </a:rPr>
              <a:t>WOJCIESZAK, M. (2018): Welfare farms in Poland as an example of entrepreneurial activities in rural areas. In: Proceedings of the 2018 International Scientific Conference ‘Economic Sciences for Agribusiness and Rural Economy’, No.2, pp. 161-166, Warsaw. </a:t>
            </a:r>
            <a:r>
              <a:rPr lang="en-US" sz="1200" b="0" i="0" u="none" strike="noStrike" baseline="0" dirty="0">
                <a:latin typeface="Calibri-Light"/>
              </a:rPr>
              <a:t>7.1 Index of the interviewee</a:t>
            </a:r>
          </a:p>
        </p:txBody>
      </p:sp>
    </p:spTree>
    <p:extLst>
      <p:ext uri="{BB962C8B-B14F-4D97-AF65-F5344CB8AC3E}">
        <p14:creationId xmlns:p14="http://schemas.microsoft.com/office/powerpoint/2010/main" val="7932920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469714-558C-4E86-B6FF-6617E2D48A8A}"/>
              </a:ext>
            </a:extLst>
          </p:cNvPr>
          <p:cNvSpPr>
            <a:spLocks noGrp="1"/>
          </p:cNvSpPr>
          <p:nvPr>
            <p:ph type="title"/>
          </p:nvPr>
        </p:nvSpPr>
        <p:spPr/>
        <p:txBody>
          <a:bodyPr>
            <a:normAutofit/>
          </a:bodyPr>
          <a:lstStyle/>
          <a:p>
            <a:r>
              <a:rPr lang="en-US" sz="3600" b="0" i="0" u="none" strike="noStrike" baseline="0" dirty="0">
                <a:latin typeface="Calibri-Light"/>
              </a:rPr>
              <a:t>Index of the interviews</a:t>
            </a:r>
            <a:endParaRPr lang="en-DE" dirty="0"/>
          </a:p>
        </p:txBody>
      </p:sp>
      <p:sp>
        <p:nvSpPr>
          <p:cNvPr id="3" name="Inhaltsplatzhalter 2">
            <a:extLst>
              <a:ext uri="{FF2B5EF4-FFF2-40B4-BE49-F238E27FC236}">
                <a16:creationId xmlns:a16="http://schemas.microsoft.com/office/drawing/2014/main" id="{7DD4FFE4-D96D-4CE6-BAF4-BFE33EB733E4}"/>
              </a:ext>
            </a:extLst>
          </p:cNvPr>
          <p:cNvSpPr>
            <a:spLocks noGrp="1"/>
          </p:cNvSpPr>
          <p:nvPr>
            <p:ph idx="1"/>
          </p:nvPr>
        </p:nvSpPr>
        <p:spPr/>
        <p:txBody>
          <a:bodyPr>
            <a:normAutofit fontScale="92500" lnSpcReduction="20000"/>
          </a:bodyPr>
          <a:lstStyle/>
          <a:p>
            <a:pPr algn="l"/>
            <a:r>
              <a:rPr lang="en-US" sz="1800" b="0" i="0" u="none" strike="noStrike" baseline="0" dirty="0">
                <a:latin typeface="Calibri" panose="020F0502020204030204" pitchFamily="34" charset="0"/>
              </a:rPr>
              <a:t>BRITES, C. (03.10.19): University of Lisbon, Portugal: Interview</a:t>
            </a:r>
          </a:p>
          <a:p>
            <a:pPr algn="l"/>
            <a:r>
              <a:rPr lang="en-US" sz="1800" b="0" i="0" u="none" strike="noStrike" baseline="0" dirty="0">
                <a:latin typeface="Calibri" panose="020F0502020204030204" pitchFamily="34" charset="0"/>
              </a:rPr>
              <a:t>ELINGS, M (04.11.19): University of Wageningen, Netherlands: Interview.</a:t>
            </a:r>
          </a:p>
          <a:p>
            <a:pPr algn="l"/>
            <a:r>
              <a:rPr lang="en-US" sz="1800" b="0" i="0" u="none" strike="noStrike" baseline="0" dirty="0">
                <a:latin typeface="Calibri" panose="020F0502020204030204" pitchFamily="34" charset="0"/>
              </a:rPr>
              <a:t>FIRMINO, A. (02.10.19): University of Lisbon, Portugal: Interview.</a:t>
            </a:r>
          </a:p>
          <a:p>
            <a:pPr algn="l"/>
            <a:r>
              <a:rPr lang="en-US" sz="1800" b="0" i="0" u="none" strike="noStrike" baseline="0" dirty="0">
                <a:latin typeface="Calibri" panose="020F0502020204030204" pitchFamily="34" charset="0"/>
              </a:rPr>
              <a:t>GIARE, F. (06.11.19): CREA PB, Italy: Interview.</a:t>
            </a:r>
          </a:p>
          <a:p>
            <a:pPr algn="l"/>
            <a:r>
              <a:rPr lang="en-US" sz="1800" b="0" i="0" u="none" strike="noStrike" baseline="0" dirty="0">
                <a:latin typeface="Calibri" panose="020F0502020204030204" pitchFamily="34" charset="0"/>
              </a:rPr>
              <a:t>HASSINK, J. (15.10.19): University of Wageningen, Netherlands: Interview.</a:t>
            </a:r>
          </a:p>
          <a:p>
            <a:pPr algn="l"/>
            <a:r>
              <a:rPr lang="en-US" sz="1800" b="0" i="0" u="none" strike="noStrike" baseline="0" dirty="0">
                <a:latin typeface="Calibri" panose="020F0502020204030204" pitchFamily="34" charset="0"/>
              </a:rPr>
              <a:t>HAUBENHOFER, D (04.10.19): University College for Agrarian and Environmental Pedagogy, Austria: Interview.</a:t>
            </a:r>
          </a:p>
          <a:p>
            <a:pPr algn="l"/>
            <a:r>
              <a:rPr lang="en-US" sz="1800" b="0" i="0" u="none" strike="noStrike" baseline="0" dirty="0">
                <a:latin typeface="Calibri" panose="020F0502020204030204" pitchFamily="34" charset="0"/>
              </a:rPr>
              <a:t>HUDCOVA, E. (07.10.19): </a:t>
            </a:r>
            <a:r>
              <a:rPr lang="en-US" sz="1800" b="0" i="0" u="none" strike="noStrike" baseline="0" dirty="0" err="1">
                <a:latin typeface="Calibri" panose="020F0502020204030204" pitchFamily="34" charset="0"/>
              </a:rPr>
              <a:t>Jabok</a:t>
            </a:r>
            <a:r>
              <a:rPr lang="en-US" sz="1800" b="0" i="0" u="none" strike="noStrike" baseline="0" dirty="0">
                <a:latin typeface="Calibri" panose="020F0502020204030204" pitchFamily="34" charset="0"/>
              </a:rPr>
              <a:t> Academy Prague, Czech Republic: Interview.</a:t>
            </a:r>
          </a:p>
          <a:p>
            <a:pPr algn="l"/>
            <a:r>
              <a:rPr lang="en-US" sz="1800" b="0" i="0" u="none" strike="noStrike" baseline="0" dirty="0">
                <a:latin typeface="Calibri" panose="020F0502020204030204" pitchFamily="34" charset="0"/>
              </a:rPr>
              <a:t>KROL, J. (30.09.19): agricultural advisory </a:t>
            </a:r>
            <a:r>
              <a:rPr lang="en-US" sz="1800" b="0" i="0" u="none" strike="noStrike" baseline="0" dirty="0" err="1">
                <a:latin typeface="Calibri" panose="020F0502020204030204" pitchFamily="34" charset="0"/>
              </a:rPr>
              <a:t>centre</a:t>
            </a:r>
            <a:r>
              <a:rPr lang="en-US" sz="1800" b="0" i="0" u="none" strike="noStrike" baseline="0" dirty="0">
                <a:latin typeface="Calibri" panose="020F0502020204030204" pitchFamily="34" charset="0"/>
              </a:rPr>
              <a:t> Krakow, Poland: Interview.</a:t>
            </a:r>
          </a:p>
          <a:p>
            <a:pPr algn="l"/>
            <a:r>
              <a:rPr lang="en-US" sz="1800" b="0" i="0" u="none" strike="noStrike" baseline="0" dirty="0">
                <a:latin typeface="Calibri" panose="020F0502020204030204" pitchFamily="34" charset="0"/>
              </a:rPr>
              <a:t>LOFNER-MEIR (02.10.19): Germany: Interview.</a:t>
            </a:r>
          </a:p>
          <a:p>
            <a:pPr algn="l"/>
            <a:r>
              <a:rPr lang="en-US" sz="1800" b="0" i="0" u="none" strike="noStrike" baseline="0" dirty="0">
                <a:latin typeface="Calibri" panose="020F0502020204030204" pitchFamily="34" charset="0"/>
              </a:rPr>
              <a:t>MOUDRY, J. (08.10.19): University of South Bohemia, Czech Republic: Interview.</a:t>
            </a:r>
          </a:p>
          <a:p>
            <a:pPr algn="l"/>
            <a:r>
              <a:rPr lang="it-IT" sz="1800" b="0" i="0" u="none" strike="noStrike" baseline="0" dirty="0">
                <a:latin typeface="Calibri" panose="020F0502020204030204" pitchFamily="34" charset="0"/>
              </a:rPr>
              <a:t>SIGNORIELLO, I. (03.19.19): Forum Nazionale Agricoltura Sociale, </a:t>
            </a:r>
            <a:r>
              <a:rPr lang="it-IT" sz="1800" b="0" i="0" u="none" strike="noStrike" baseline="0" dirty="0" err="1">
                <a:latin typeface="Calibri" panose="020F0502020204030204" pitchFamily="34" charset="0"/>
              </a:rPr>
              <a:t>Italy</a:t>
            </a:r>
            <a:r>
              <a:rPr lang="it-IT" sz="1800" b="0" i="0" u="none" strike="noStrike" baseline="0" dirty="0">
                <a:latin typeface="Calibri" panose="020F0502020204030204" pitchFamily="34" charset="0"/>
              </a:rPr>
              <a:t>: Interview.</a:t>
            </a:r>
          </a:p>
          <a:p>
            <a:pPr algn="l"/>
            <a:r>
              <a:rPr lang="en-US" sz="1800" b="0" i="0" u="none" strike="noStrike" baseline="0" dirty="0">
                <a:latin typeface="Calibri" panose="020F0502020204030204" pitchFamily="34" charset="0"/>
              </a:rPr>
              <a:t>STEPNIK, K. (18.10.19): agricultural advisory </a:t>
            </a:r>
            <a:r>
              <a:rPr lang="en-US" sz="1800" b="0" i="0" u="none" strike="noStrike" baseline="0" dirty="0" err="1">
                <a:latin typeface="Calibri" panose="020F0502020204030204" pitchFamily="34" charset="0"/>
              </a:rPr>
              <a:t>centre</a:t>
            </a:r>
            <a:r>
              <a:rPr lang="en-US" sz="1800" b="0" i="0" u="none" strike="noStrike" baseline="0" dirty="0">
                <a:latin typeface="Calibri" panose="020F0502020204030204" pitchFamily="34" charset="0"/>
              </a:rPr>
              <a:t> Krakow, Poland: Interview.</a:t>
            </a:r>
          </a:p>
          <a:p>
            <a:pPr algn="l"/>
            <a:r>
              <a:rPr lang="en-US" sz="1800" b="0" i="0" u="none" strike="noStrike" baseline="0" dirty="0">
                <a:latin typeface="Calibri" panose="020F0502020204030204" pitchFamily="34" charset="0"/>
              </a:rPr>
              <a:t>WIESINGER, G. (14.10.19): Federal Institute for Agriculture and Mountain Farming, Austria: Interview.</a:t>
            </a:r>
          </a:p>
        </p:txBody>
      </p:sp>
    </p:spTree>
    <p:extLst>
      <p:ext uri="{BB962C8B-B14F-4D97-AF65-F5344CB8AC3E}">
        <p14:creationId xmlns:p14="http://schemas.microsoft.com/office/powerpoint/2010/main" val="4207459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8EED9C-0F6B-4F87-9343-F85E023162FC}"/>
              </a:ext>
            </a:extLst>
          </p:cNvPr>
          <p:cNvSpPr>
            <a:spLocks noGrp="1"/>
          </p:cNvSpPr>
          <p:nvPr>
            <p:ph type="title"/>
          </p:nvPr>
        </p:nvSpPr>
        <p:spPr/>
        <p:txBody>
          <a:bodyPr/>
          <a:lstStyle/>
          <a:p>
            <a:r>
              <a:rPr lang="en-US" dirty="0"/>
              <a:t>SWOT-Analysis</a:t>
            </a:r>
            <a:endParaRPr lang="en-DE" dirty="0"/>
          </a:p>
        </p:txBody>
      </p:sp>
      <p:sp>
        <p:nvSpPr>
          <p:cNvPr id="3" name="Inhaltsplatzhalter 2">
            <a:extLst>
              <a:ext uri="{FF2B5EF4-FFF2-40B4-BE49-F238E27FC236}">
                <a16:creationId xmlns:a16="http://schemas.microsoft.com/office/drawing/2014/main" id="{F76AC2C1-D8DC-4108-AE26-E64219564D84}"/>
              </a:ext>
            </a:extLst>
          </p:cNvPr>
          <p:cNvSpPr>
            <a:spLocks noGrp="1"/>
          </p:cNvSpPr>
          <p:nvPr>
            <p:ph idx="1"/>
          </p:nvPr>
        </p:nvSpPr>
        <p:spPr>
          <a:xfrm>
            <a:off x="375555" y="1690689"/>
            <a:ext cx="8656149" cy="4367211"/>
          </a:xfrm>
        </p:spPr>
        <p:txBody>
          <a:bodyPr>
            <a:normAutofit fontScale="92500" lnSpcReduction="10000"/>
          </a:bodyPr>
          <a:lstStyle/>
          <a:p>
            <a:pPr marL="0" indent="0">
              <a:buNone/>
            </a:pPr>
            <a:r>
              <a:rPr lang="en-US" b="1" u="sng" dirty="0"/>
              <a:t>S</a:t>
            </a:r>
            <a:r>
              <a:rPr lang="en-US" u="sng" dirty="0"/>
              <a:t>trengths-</a:t>
            </a:r>
            <a:r>
              <a:rPr lang="en-US" b="1" u="sng" dirty="0"/>
              <a:t>W</a:t>
            </a:r>
            <a:r>
              <a:rPr lang="en-US" u="sng" dirty="0"/>
              <a:t>eaknesses-</a:t>
            </a:r>
            <a:r>
              <a:rPr lang="en-US" b="1" u="sng" dirty="0"/>
              <a:t>O</a:t>
            </a:r>
            <a:r>
              <a:rPr lang="en-US" u="sng" dirty="0"/>
              <a:t>pportunities-</a:t>
            </a:r>
            <a:r>
              <a:rPr lang="en-US" b="1" u="sng" dirty="0"/>
              <a:t>T</a:t>
            </a:r>
            <a:r>
              <a:rPr lang="en-US" u="sng" dirty="0"/>
              <a:t>hreats of Social Farming in:</a:t>
            </a:r>
          </a:p>
          <a:p>
            <a:pPr marL="0" indent="0">
              <a:buNone/>
            </a:pPr>
            <a:r>
              <a:rPr lang="en-US" dirty="0"/>
              <a:t>1. Italy</a:t>
            </a:r>
          </a:p>
          <a:p>
            <a:pPr marL="0" indent="0">
              <a:buNone/>
            </a:pPr>
            <a:r>
              <a:rPr lang="en-US" dirty="0"/>
              <a:t>2. Netherlands</a:t>
            </a:r>
          </a:p>
          <a:p>
            <a:pPr marL="0" indent="0">
              <a:buNone/>
            </a:pPr>
            <a:r>
              <a:rPr lang="en-US" dirty="0"/>
              <a:t>3. Austria</a:t>
            </a:r>
          </a:p>
          <a:p>
            <a:pPr marL="0" indent="0">
              <a:buNone/>
            </a:pPr>
            <a:r>
              <a:rPr lang="en-US" dirty="0"/>
              <a:t>4. Germany</a:t>
            </a:r>
          </a:p>
          <a:p>
            <a:pPr marL="0" indent="0">
              <a:buNone/>
            </a:pPr>
            <a:r>
              <a:rPr lang="en-US" dirty="0"/>
              <a:t>5. Czech republic</a:t>
            </a:r>
          </a:p>
          <a:p>
            <a:pPr marL="0" indent="0">
              <a:buNone/>
            </a:pPr>
            <a:r>
              <a:rPr lang="en-US" dirty="0"/>
              <a:t>6. Poland</a:t>
            </a:r>
          </a:p>
          <a:p>
            <a:pPr marL="0" indent="0">
              <a:buNone/>
            </a:pPr>
            <a:r>
              <a:rPr lang="en-US" dirty="0"/>
              <a:t>7. Portugal</a:t>
            </a:r>
          </a:p>
          <a:p>
            <a:pPr marL="0" indent="0">
              <a:buNone/>
            </a:pPr>
            <a:r>
              <a:rPr lang="en-US" dirty="0"/>
              <a:t>__________</a:t>
            </a:r>
          </a:p>
          <a:p>
            <a:pPr marL="0" indent="0">
              <a:buNone/>
            </a:pPr>
            <a:r>
              <a:rPr lang="en-US" dirty="0"/>
              <a:t>8. Norway</a:t>
            </a:r>
          </a:p>
          <a:p>
            <a:pPr marL="0" indent="0">
              <a:buNone/>
            </a:pPr>
            <a:endParaRPr lang="en-US" dirty="0"/>
          </a:p>
          <a:p>
            <a:pPr marL="0" indent="0">
              <a:buNone/>
            </a:pPr>
            <a:endParaRPr lang="en-US" sz="1200" dirty="0">
              <a:solidFill>
                <a:schemeClr val="tx1"/>
              </a:solidFill>
            </a:endParaRPr>
          </a:p>
          <a:p>
            <a:pPr marL="0" indent="0">
              <a:buNone/>
            </a:pPr>
            <a:r>
              <a:rPr lang="en-US" sz="1600" dirty="0"/>
              <a:t>(Tornier, 2020)</a:t>
            </a:r>
          </a:p>
          <a:p>
            <a:endParaRPr lang="en-DE" dirty="0"/>
          </a:p>
        </p:txBody>
      </p:sp>
      <p:pic>
        <p:nvPicPr>
          <p:cNvPr id="5" name="Grafik 4">
            <a:extLst>
              <a:ext uri="{FF2B5EF4-FFF2-40B4-BE49-F238E27FC236}">
                <a16:creationId xmlns:a16="http://schemas.microsoft.com/office/drawing/2014/main" id="{9F1BD5A7-A4BF-43D2-949B-396BBFC66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886" y="2233992"/>
            <a:ext cx="5203824" cy="3469216"/>
          </a:xfrm>
          <a:prstGeom prst="rect">
            <a:avLst/>
          </a:prstGeom>
        </p:spPr>
      </p:pic>
      <p:sp>
        <p:nvSpPr>
          <p:cNvPr id="6" name="Textfeld 5">
            <a:extLst>
              <a:ext uri="{FF2B5EF4-FFF2-40B4-BE49-F238E27FC236}">
                <a16:creationId xmlns:a16="http://schemas.microsoft.com/office/drawing/2014/main" id="{1D317DA6-7F12-4191-821E-46D2EBB77A0F}"/>
              </a:ext>
            </a:extLst>
          </p:cNvPr>
          <p:cNvSpPr txBox="1"/>
          <p:nvPr/>
        </p:nvSpPr>
        <p:spPr>
          <a:xfrm>
            <a:off x="2423886" y="5456987"/>
            <a:ext cx="5065485" cy="246221"/>
          </a:xfrm>
          <a:prstGeom prst="rect">
            <a:avLst/>
          </a:prstGeom>
          <a:noFill/>
        </p:spPr>
        <p:txBody>
          <a:bodyPr wrap="square" rtlCol="0">
            <a:spAutoFit/>
          </a:bodyPr>
          <a:lstStyle/>
          <a:p>
            <a:r>
              <a:rPr lang="en-US" sz="1000" dirty="0"/>
              <a:t>https://www.kompyte.com/wp-content/uploads/2017/12/competitor-swot-analysis.jpeg</a:t>
            </a:r>
            <a:endParaRPr lang="en-DE" sz="1000" dirty="0"/>
          </a:p>
        </p:txBody>
      </p:sp>
    </p:spTree>
    <p:extLst>
      <p:ext uri="{BB962C8B-B14F-4D97-AF65-F5344CB8AC3E}">
        <p14:creationId xmlns:p14="http://schemas.microsoft.com/office/powerpoint/2010/main" val="4276730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DA PPT Template" id="{D4780B86-7B3D-4206-AAF2-BA302A4F25A5}" vid="{E31212AF-7BD0-4EE0-9A21-3B8B39FB0D8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SWEDA PPT Template</Template>
  <TotalTime>0</TotalTime>
  <Words>11273</Words>
  <Application>Microsoft Office PowerPoint</Application>
  <PresentationFormat>Bildschirmpräsentation (4:3)</PresentationFormat>
  <Paragraphs>831</Paragraphs>
  <Slides>89</Slides>
  <Notes>45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89</vt:i4>
      </vt:variant>
    </vt:vector>
  </HeadingPairs>
  <TitlesOfParts>
    <vt:vector size="98" baseType="lpstr">
      <vt:lpstr>Arial</vt:lpstr>
      <vt:lpstr>Arial Rounded MT Bold</vt:lpstr>
      <vt:lpstr>Calibri</vt:lpstr>
      <vt:lpstr>Calibri-Italic</vt:lpstr>
      <vt:lpstr>Calibri-Light</vt:lpstr>
      <vt:lpstr>Montserrat</vt:lpstr>
      <vt:lpstr>TimesNewRomanPSMT</vt:lpstr>
      <vt:lpstr>Wingdings</vt:lpstr>
      <vt:lpstr>Tema di Office</vt:lpstr>
      <vt:lpstr>PowerPoint-Präsentation</vt:lpstr>
      <vt:lpstr>Presentation of myself</vt:lpstr>
      <vt:lpstr>Content of  this Unit:</vt:lpstr>
      <vt:lpstr>Learning outcomes</vt:lpstr>
      <vt:lpstr>Similarities of Social Farming in Europe</vt:lpstr>
      <vt:lpstr>Differences of Social Farming across Europe</vt:lpstr>
      <vt:lpstr>Stages of development of SF in different European countries</vt:lpstr>
      <vt:lpstr>Important components to promote and strengthen  Social Farming in Europe </vt:lpstr>
      <vt:lpstr>SWOT-Analysis</vt:lpstr>
      <vt:lpstr>1. Italy</vt:lpstr>
      <vt:lpstr>SWOT-Analysis Italy</vt:lpstr>
      <vt:lpstr>History of Social Farming in Italy</vt:lpstr>
      <vt:lpstr>PowerPoint-Präsentation</vt:lpstr>
      <vt:lpstr>Forms of Social Farming in Italy</vt:lpstr>
      <vt:lpstr>Financing of SF in Italy</vt:lpstr>
      <vt:lpstr>PowerPoint-Präsentation</vt:lpstr>
      <vt:lpstr>PowerPoint-Präsentation</vt:lpstr>
      <vt:lpstr>PowerPoint-Präsentation</vt:lpstr>
      <vt:lpstr>Number and target groups of Social Farms in Italy</vt:lpstr>
      <vt:lpstr>Locations of Social Farms in Italy</vt:lpstr>
      <vt:lpstr>Social Farming in Italy and the Mafia</vt:lpstr>
      <vt:lpstr>Social Farming for Prisoners in Italy</vt:lpstr>
      <vt:lpstr>Educational offers</vt:lpstr>
      <vt:lpstr>Further reading</vt:lpstr>
      <vt:lpstr>2. The Netherlands</vt:lpstr>
      <vt:lpstr>SWOT Analysis Netherlands</vt:lpstr>
      <vt:lpstr>History of Social Farming in the Netherlands </vt:lpstr>
      <vt:lpstr>Target groups in the NL</vt:lpstr>
      <vt:lpstr>Number of Care Farms in the NL</vt:lpstr>
      <vt:lpstr>Further reading</vt:lpstr>
      <vt:lpstr>3. Austria</vt:lpstr>
      <vt:lpstr>Austria</vt:lpstr>
      <vt:lpstr>History of Social Farming in Austria</vt:lpstr>
      <vt:lpstr>Main target groups in Austria</vt:lpstr>
      <vt:lpstr>Locations of Social Farms in Austria</vt:lpstr>
      <vt:lpstr>Comparison of Social Farms with ordinary farms in Austria</vt:lpstr>
      <vt:lpstr>Support for Social Farming in Austria</vt:lpstr>
      <vt:lpstr>Financial support of Social Farming in Austria</vt:lpstr>
      <vt:lpstr>Educational offers for Social Farming in Austria</vt:lpstr>
      <vt:lpstr>Certification of Social Farming in Austria</vt:lpstr>
      <vt:lpstr>Further reading</vt:lpstr>
      <vt:lpstr>4. Germany</vt:lpstr>
      <vt:lpstr>SWOT Analysis of Social Farming in Germany</vt:lpstr>
      <vt:lpstr>Social Farming in Germany</vt:lpstr>
      <vt:lpstr>PowerPoint-Präsentation</vt:lpstr>
      <vt:lpstr>History of Social Farming in Germany</vt:lpstr>
      <vt:lpstr>Main target groups of Social Farming in Germany</vt:lpstr>
      <vt:lpstr>Agents of Social Farming in Germany</vt:lpstr>
      <vt:lpstr>Association ´DASoL´</vt:lpstr>
      <vt:lpstr>Educational offers </vt:lpstr>
      <vt:lpstr>Further reading</vt:lpstr>
      <vt:lpstr>2. Czech republic</vt:lpstr>
      <vt:lpstr>Czech Republic</vt:lpstr>
      <vt:lpstr>Social Farming in Czech Republic</vt:lpstr>
      <vt:lpstr>  Support of Social Farming in Czech Republic</vt:lpstr>
      <vt:lpstr>Social Farms in Czech Republic</vt:lpstr>
      <vt:lpstr>Main target groups of Social Farming in Czech Republic</vt:lpstr>
      <vt:lpstr>Educational offers</vt:lpstr>
      <vt:lpstr>Further reading</vt:lpstr>
      <vt:lpstr>6. Poland</vt:lpstr>
      <vt:lpstr>SWOT Analysis Poland</vt:lpstr>
      <vt:lpstr>Target groups in Poland</vt:lpstr>
      <vt:lpstr>Educational farms in Poland</vt:lpstr>
      <vt:lpstr>Financing of Social Farming in Poland</vt:lpstr>
      <vt:lpstr>Further reading</vt:lpstr>
      <vt:lpstr>7. Portugal</vt:lpstr>
      <vt:lpstr>SWOT Analysis Portugal</vt:lpstr>
      <vt:lpstr>History of Social Farming in Portugal</vt:lpstr>
      <vt:lpstr>Initiators of Social Farming</vt:lpstr>
      <vt:lpstr>Target groups of SF in Portugal</vt:lpstr>
      <vt:lpstr>PowerPoint-Präsentation</vt:lpstr>
      <vt:lpstr>PowerPoint-Präsentation</vt:lpstr>
      <vt:lpstr>PowerPoint-Präsentation</vt:lpstr>
      <vt:lpstr>Further reading</vt:lpstr>
      <vt:lpstr>9. Norway</vt:lpstr>
      <vt:lpstr>Social Farming in Norway</vt:lpstr>
      <vt:lpstr>Current developments of SF in Norway</vt:lpstr>
      <vt:lpstr>Further reading</vt:lpstr>
      <vt:lpstr>Further reading international</vt:lpstr>
      <vt:lpstr>Thank you for your attention!</vt:lpstr>
      <vt:lpstr>Bibliography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Index of the interviews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Larissa Nagorka</dc:creator>
  <cp:lastModifiedBy>Larissa Nagorka</cp:lastModifiedBy>
  <cp:revision>265</cp:revision>
  <dcterms:created xsi:type="dcterms:W3CDTF">2021-08-18T15:04:42Z</dcterms:created>
  <dcterms:modified xsi:type="dcterms:W3CDTF">2021-12-04T16:04:42Z</dcterms:modified>
</cp:coreProperties>
</file>