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7.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1"/>
  </p:notesMasterIdLst>
  <p:sldIdLst>
    <p:sldId id="256" r:id="rId2"/>
    <p:sldId id="305" r:id="rId3"/>
    <p:sldId id="269" r:id="rId4"/>
    <p:sldId id="270" r:id="rId5"/>
    <p:sldId id="272" r:id="rId6"/>
    <p:sldId id="274" r:id="rId7"/>
    <p:sldId id="275" r:id="rId8"/>
    <p:sldId id="289" r:id="rId9"/>
    <p:sldId id="290" r:id="rId10"/>
    <p:sldId id="291" r:id="rId11"/>
    <p:sldId id="306" r:id="rId12"/>
    <p:sldId id="271" r:id="rId13"/>
    <p:sldId id="277" r:id="rId14"/>
    <p:sldId id="278" r:id="rId15"/>
    <p:sldId id="279" r:id="rId16"/>
    <p:sldId id="280" r:id="rId17"/>
    <p:sldId id="281" r:id="rId18"/>
    <p:sldId id="282" r:id="rId19"/>
    <p:sldId id="283" r:id="rId20"/>
    <p:sldId id="284" r:id="rId21"/>
    <p:sldId id="285" r:id="rId22"/>
    <p:sldId id="286" r:id="rId23"/>
    <p:sldId id="287" r:id="rId24"/>
    <p:sldId id="293" r:id="rId25"/>
    <p:sldId id="299" r:id="rId26"/>
    <p:sldId id="307" r:id="rId27"/>
    <p:sldId id="297" r:id="rId28"/>
    <p:sldId id="298" r:id="rId29"/>
    <p:sldId id="300" r:id="rId30"/>
    <p:sldId id="301" r:id="rId31"/>
    <p:sldId id="308" r:id="rId32"/>
    <p:sldId id="309" r:id="rId33"/>
    <p:sldId id="310" r:id="rId34"/>
    <p:sldId id="314" r:id="rId35"/>
    <p:sldId id="311" r:id="rId36"/>
    <p:sldId id="312" r:id="rId37"/>
    <p:sldId id="313" r:id="rId38"/>
    <p:sldId id="315" r:id="rId39"/>
    <p:sldId id="292" r:id="rId40"/>
  </p:sldIdLst>
  <p:sldSz cx="9144000" cy="6858000" type="screen4x3"/>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tion" id="{12009676-F9DB-4FDB-A168-34353BCF4DC9}">
          <p14:sldIdLst>
            <p14:sldId id="256"/>
            <p14:sldId id="305"/>
            <p14:sldId id="269"/>
            <p14:sldId id="270"/>
          </p14:sldIdLst>
        </p14:section>
        <p14:section name="Does social farming fit to me?" id="{E3AED97E-F120-4893-A24B-AA83752E57C0}">
          <p14:sldIdLst>
            <p14:sldId id="272"/>
            <p14:sldId id="274"/>
            <p14:sldId id="275"/>
          </p14:sldIdLst>
        </p14:section>
        <p14:section name="Does social farming fit to my farm?" id="{8CB5144A-7C53-401E-8076-B316833AF220}">
          <p14:sldIdLst>
            <p14:sldId id="289"/>
            <p14:sldId id="290"/>
            <p14:sldId id="291"/>
          </p14:sldIdLst>
        </p14:section>
        <p14:section name="target group" id="{BC3AB0F1-C80D-4DA0-B2F1-77D00BE83B61}">
          <p14:sldIdLst>
            <p14:sldId id="306"/>
            <p14:sldId id="271"/>
            <p14:sldId id="277"/>
            <p14:sldId id="278"/>
            <p14:sldId id="279"/>
            <p14:sldId id="280"/>
            <p14:sldId id="281"/>
            <p14:sldId id="282"/>
            <p14:sldId id="283"/>
            <p14:sldId id="284"/>
            <p14:sldId id="285"/>
            <p14:sldId id="286"/>
            <p14:sldId id="287"/>
          </p14:sldIdLst>
        </p14:section>
        <p14:section name="employment and care models and their financing" id="{C02E593C-6AF5-4997-B480-2D3EDEFE66B3}">
          <p14:sldIdLst>
            <p14:sldId id="293"/>
            <p14:sldId id="299"/>
            <p14:sldId id="307"/>
            <p14:sldId id="297"/>
            <p14:sldId id="298"/>
            <p14:sldId id="300"/>
            <p14:sldId id="301"/>
            <p14:sldId id="308"/>
            <p14:sldId id="309"/>
            <p14:sldId id="310"/>
          </p14:sldIdLst>
        </p14:section>
        <p14:section name="Who?" id="{BE97C6DD-0E07-476A-A561-511427983654}">
          <p14:sldIdLst>
            <p14:sldId id="314"/>
            <p14:sldId id="311"/>
            <p14:sldId id="312"/>
            <p14:sldId id="313"/>
            <p14:sldId id="315"/>
          </p14:sldIdLst>
        </p14:section>
        <p14:section name="Appendix" id="{BA48BC22-9F26-4137-AF31-58DC9AD80509}">
          <p14:sldIdLst>
            <p14:sldId id="292"/>
          </p14:sldIdLst>
        </p14:section>
      </p14:sectionLst>
    </p:ex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arissa Nagorka" initials="LN" lastIdx="2" clrIdx="0">
    <p:extLst>
      <p:ext uri="{19B8F6BF-5375-455C-9EA6-DF929625EA0E}">
        <p15:presenceInfo xmlns:p15="http://schemas.microsoft.com/office/powerpoint/2012/main" userId="Larissa Nagorka"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6B82A"/>
    <a:srgbClr val="159A34"/>
    <a:srgbClr val="DEDC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83529" autoAdjust="0"/>
  </p:normalViewPr>
  <p:slideViewPr>
    <p:cSldViewPr snapToGrid="0">
      <p:cViewPr varScale="1">
        <p:scale>
          <a:sx n="71" d="100"/>
          <a:sy n="71" d="100"/>
        </p:scale>
        <p:origin x="1380" y="54"/>
      </p:cViewPr>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commentAuthors" Target="commentAuthor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notesMaster" Target="notesMasters/notesMaster1.xml"/></Relationships>
</file>

<file path=ppt/diagrams/_rels/data1.xml.rels><?xml version="1.0" encoding="UTF-8" standalone="yes"?>
<Relationships xmlns="http://schemas.openxmlformats.org/package/2006/relationships"><Relationship Id="rId8" Type="http://schemas.openxmlformats.org/officeDocument/2006/relationships/image" Target="../media/image15.svg"/><Relationship Id="rId13" Type="http://schemas.openxmlformats.org/officeDocument/2006/relationships/image" Target="../media/image20.png"/><Relationship Id="rId3" Type="http://schemas.openxmlformats.org/officeDocument/2006/relationships/image" Target="../media/image10.png"/><Relationship Id="rId7" Type="http://schemas.openxmlformats.org/officeDocument/2006/relationships/image" Target="../media/image14.png"/><Relationship Id="rId12" Type="http://schemas.openxmlformats.org/officeDocument/2006/relationships/image" Target="../media/image19.svg"/><Relationship Id="rId2" Type="http://schemas.openxmlformats.org/officeDocument/2006/relationships/image" Target="../media/image9.svg"/><Relationship Id="rId1" Type="http://schemas.openxmlformats.org/officeDocument/2006/relationships/image" Target="../media/image8.png"/><Relationship Id="rId6" Type="http://schemas.openxmlformats.org/officeDocument/2006/relationships/image" Target="../media/image13.svg"/><Relationship Id="rId11" Type="http://schemas.openxmlformats.org/officeDocument/2006/relationships/image" Target="../media/image18.png"/><Relationship Id="rId5" Type="http://schemas.openxmlformats.org/officeDocument/2006/relationships/image" Target="../media/image12.png"/><Relationship Id="rId10" Type="http://schemas.openxmlformats.org/officeDocument/2006/relationships/image" Target="../media/image17.svg"/><Relationship Id="rId4" Type="http://schemas.openxmlformats.org/officeDocument/2006/relationships/image" Target="../media/image11.svg"/><Relationship Id="rId9" Type="http://schemas.openxmlformats.org/officeDocument/2006/relationships/image" Target="../media/image16.png"/><Relationship Id="rId14" Type="http://schemas.openxmlformats.org/officeDocument/2006/relationships/image" Target="../media/image21.svg"/></Relationships>
</file>

<file path=ppt/diagrams/_rels/drawing1.xml.rels><?xml version="1.0" encoding="UTF-8" standalone="yes"?>
<Relationships xmlns="http://schemas.openxmlformats.org/package/2006/relationships"><Relationship Id="rId8" Type="http://schemas.openxmlformats.org/officeDocument/2006/relationships/image" Target="../media/image15.svg"/><Relationship Id="rId13" Type="http://schemas.openxmlformats.org/officeDocument/2006/relationships/image" Target="../media/image20.png"/><Relationship Id="rId3" Type="http://schemas.openxmlformats.org/officeDocument/2006/relationships/image" Target="../media/image10.png"/><Relationship Id="rId7" Type="http://schemas.openxmlformats.org/officeDocument/2006/relationships/image" Target="../media/image14.png"/><Relationship Id="rId12" Type="http://schemas.openxmlformats.org/officeDocument/2006/relationships/image" Target="../media/image19.svg"/><Relationship Id="rId2" Type="http://schemas.openxmlformats.org/officeDocument/2006/relationships/image" Target="../media/image9.svg"/><Relationship Id="rId1" Type="http://schemas.openxmlformats.org/officeDocument/2006/relationships/image" Target="../media/image8.png"/><Relationship Id="rId6" Type="http://schemas.openxmlformats.org/officeDocument/2006/relationships/image" Target="../media/image13.svg"/><Relationship Id="rId11" Type="http://schemas.openxmlformats.org/officeDocument/2006/relationships/image" Target="../media/image18.png"/><Relationship Id="rId5" Type="http://schemas.openxmlformats.org/officeDocument/2006/relationships/image" Target="../media/image12.png"/><Relationship Id="rId10" Type="http://schemas.openxmlformats.org/officeDocument/2006/relationships/image" Target="../media/image17.svg"/><Relationship Id="rId4" Type="http://schemas.openxmlformats.org/officeDocument/2006/relationships/image" Target="../media/image11.svg"/><Relationship Id="rId9" Type="http://schemas.openxmlformats.org/officeDocument/2006/relationships/image" Target="../media/image16.png"/><Relationship Id="rId14" Type="http://schemas.openxmlformats.org/officeDocument/2006/relationships/image" Target="../media/image21.svg"/></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407183F-EF7A-44E5-9126-9C31564207E3}" type="doc">
      <dgm:prSet loTypeId="urn:microsoft.com/office/officeart/2018/2/layout/IconCircleList" loCatId="icon" qsTypeId="urn:microsoft.com/office/officeart/2005/8/quickstyle/simple1" qsCatId="simple" csTypeId="urn:microsoft.com/office/officeart/2005/8/colors/accent2_2" csCatId="accent2" phldr="1"/>
      <dgm:spPr/>
      <dgm:t>
        <a:bodyPr/>
        <a:lstStyle/>
        <a:p>
          <a:endParaRPr lang="en-US"/>
        </a:p>
      </dgm:t>
    </dgm:pt>
    <dgm:pt modelId="{C7B46033-B812-47FA-B52D-98070DE76979}">
      <dgm:prSet custT="1"/>
      <dgm:spPr/>
      <dgm:t>
        <a:bodyPr/>
        <a:lstStyle/>
        <a:p>
          <a:pPr>
            <a:lnSpc>
              <a:spcPct val="100000"/>
            </a:lnSpc>
          </a:pPr>
          <a:r>
            <a:rPr lang="en-US" sz="1400" b="1" dirty="0"/>
            <a:t>Transfer of basic knowledge on concrete examples </a:t>
          </a:r>
        </a:p>
      </dgm:t>
    </dgm:pt>
    <dgm:pt modelId="{8411CC98-10B4-49D5-B063-F261EFB401F5}" type="parTrans" cxnId="{0D45E065-FC8E-413B-95AC-26911DE3DA09}">
      <dgm:prSet/>
      <dgm:spPr/>
      <dgm:t>
        <a:bodyPr/>
        <a:lstStyle/>
        <a:p>
          <a:endParaRPr lang="en-US"/>
        </a:p>
      </dgm:t>
    </dgm:pt>
    <dgm:pt modelId="{0DE466B1-EF8B-4C59-806F-5C93AFBB33C5}" type="sibTrans" cxnId="{0D45E065-FC8E-413B-95AC-26911DE3DA09}">
      <dgm:prSet/>
      <dgm:spPr/>
      <dgm:t>
        <a:bodyPr/>
        <a:lstStyle/>
        <a:p>
          <a:pPr>
            <a:lnSpc>
              <a:spcPct val="100000"/>
            </a:lnSpc>
          </a:pPr>
          <a:endParaRPr lang="en-US"/>
        </a:p>
      </dgm:t>
    </dgm:pt>
    <dgm:pt modelId="{86368C35-8A6E-429F-978A-13C935A9A04D}">
      <dgm:prSet custT="1"/>
      <dgm:spPr/>
      <dgm:t>
        <a:bodyPr/>
        <a:lstStyle/>
        <a:p>
          <a:pPr>
            <a:lnSpc>
              <a:spcPct val="100000"/>
            </a:lnSpc>
          </a:pPr>
          <a:r>
            <a:rPr lang="en-US" sz="1400" b="1" dirty="0"/>
            <a:t>Identifying basic aspects of Social Farming relevant for an own projects</a:t>
          </a:r>
        </a:p>
      </dgm:t>
    </dgm:pt>
    <dgm:pt modelId="{C4713332-4C29-4C71-B756-0660DA2CC11D}" type="parTrans" cxnId="{545504EA-8CE6-41A2-97BE-0E434041199D}">
      <dgm:prSet/>
      <dgm:spPr/>
      <dgm:t>
        <a:bodyPr/>
        <a:lstStyle/>
        <a:p>
          <a:endParaRPr lang="en-US"/>
        </a:p>
      </dgm:t>
    </dgm:pt>
    <dgm:pt modelId="{5CDD3940-EE79-4E2E-8CDF-A2CD1FD1E636}" type="sibTrans" cxnId="{545504EA-8CE6-41A2-97BE-0E434041199D}">
      <dgm:prSet/>
      <dgm:spPr/>
      <dgm:t>
        <a:bodyPr/>
        <a:lstStyle/>
        <a:p>
          <a:pPr>
            <a:lnSpc>
              <a:spcPct val="100000"/>
            </a:lnSpc>
          </a:pPr>
          <a:endParaRPr lang="en-US"/>
        </a:p>
      </dgm:t>
    </dgm:pt>
    <dgm:pt modelId="{6C6B61AF-1196-44E3-8949-56CD348CD682}">
      <dgm:prSet custT="1"/>
      <dgm:spPr/>
      <dgm:t>
        <a:bodyPr/>
        <a:lstStyle/>
        <a:p>
          <a:pPr>
            <a:lnSpc>
              <a:spcPct val="100000"/>
            </a:lnSpc>
          </a:pPr>
          <a:r>
            <a:rPr lang="en-US" sz="1400" b="1" dirty="0"/>
            <a:t>Elaborating a concept for an own project  </a:t>
          </a:r>
        </a:p>
      </dgm:t>
    </dgm:pt>
    <dgm:pt modelId="{6E293F2F-8E76-4C36-B29E-FE0E5E0947E2}" type="parTrans" cxnId="{96094592-3D58-4BB0-9919-7F8DC7664757}">
      <dgm:prSet/>
      <dgm:spPr/>
      <dgm:t>
        <a:bodyPr/>
        <a:lstStyle/>
        <a:p>
          <a:endParaRPr lang="en-US"/>
        </a:p>
      </dgm:t>
    </dgm:pt>
    <dgm:pt modelId="{0D7E5AE1-D54D-45EE-B154-A8F5DDCBEE74}" type="sibTrans" cxnId="{96094592-3D58-4BB0-9919-7F8DC7664757}">
      <dgm:prSet/>
      <dgm:spPr/>
      <dgm:t>
        <a:bodyPr/>
        <a:lstStyle/>
        <a:p>
          <a:pPr>
            <a:lnSpc>
              <a:spcPct val="100000"/>
            </a:lnSpc>
          </a:pPr>
          <a:endParaRPr lang="en-US"/>
        </a:p>
      </dgm:t>
    </dgm:pt>
    <dgm:pt modelId="{8E026D0C-55EB-44FC-BD4E-423178A717AA}">
      <dgm:prSet custT="1"/>
      <dgm:spPr/>
      <dgm:t>
        <a:bodyPr/>
        <a:lstStyle/>
        <a:p>
          <a:pPr>
            <a:lnSpc>
              <a:spcPct val="100000"/>
            </a:lnSpc>
          </a:pPr>
          <a:r>
            <a:rPr lang="en-US" sz="1400" b="1" dirty="0"/>
            <a:t>Construction of a Social Farm combining the demands of target groups with the conditions on farms</a:t>
          </a:r>
        </a:p>
      </dgm:t>
    </dgm:pt>
    <dgm:pt modelId="{DE8E4F56-C106-4BA7-A837-C4031A283267}" type="parTrans" cxnId="{05089540-7684-45AF-9100-5AFEA4F586F8}">
      <dgm:prSet/>
      <dgm:spPr/>
      <dgm:t>
        <a:bodyPr/>
        <a:lstStyle/>
        <a:p>
          <a:endParaRPr lang="en-US"/>
        </a:p>
      </dgm:t>
    </dgm:pt>
    <dgm:pt modelId="{299DBDAB-76B4-47C9-AE9A-BDD42A09C50B}" type="sibTrans" cxnId="{05089540-7684-45AF-9100-5AFEA4F586F8}">
      <dgm:prSet/>
      <dgm:spPr/>
      <dgm:t>
        <a:bodyPr/>
        <a:lstStyle/>
        <a:p>
          <a:pPr>
            <a:lnSpc>
              <a:spcPct val="100000"/>
            </a:lnSpc>
          </a:pPr>
          <a:endParaRPr lang="en-US"/>
        </a:p>
      </dgm:t>
    </dgm:pt>
    <dgm:pt modelId="{2A763287-3D6D-4454-A7D1-3B4380F0D4BC}">
      <dgm:prSet custT="1"/>
      <dgm:spPr/>
      <dgm:t>
        <a:bodyPr/>
        <a:lstStyle/>
        <a:p>
          <a:pPr>
            <a:lnSpc>
              <a:spcPct val="100000"/>
            </a:lnSpc>
          </a:pPr>
          <a:r>
            <a:rPr lang="en-US" sz="1400" b="1" dirty="0"/>
            <a:t>Planning  a system of interactions and communication structures in order to  develop the whole farm organism</a:t>
          </a:r>
        </a:p>
      </dgm:t>
    </dgm:pt>
    <dgm:pt modelId="{13BB6770-1789-41D7-9A7B-37A46999E58C}" type="parTrans" cxnId="{AEFF3D86-621D-4C12-8F46-F463EE8A5F2A}">
      <dgm:prSet/>
      <dgm:spPr/>
      <dgm:t>
        <a:bodyPr/>
        <a:lstStyle/>
        <a:p>
          <a:endParaRPr lang="en-US"/>
        </a:p>
      </dgm:t>
    </dgm:pt>
    <dgm:pt modelId="{7AA7A3D6-3220-4DC0-82A3-78A3625E5974}" type="sibTrans" cxnId="{AEFF3D86-621D-4C12-8F46-F463EE8A5F2A}">
      <dgm:prSet/>
      <dgm:spPr/>
      <dgm:t>
        <a:bodyPr/>
        <a:lstStyle/>
        <a:p>
          <a:pPr>
            <a:lnSpc>
              <a:spcPct val="100000"/>
            </a:lnSpc>
          </a:pPr>
          <a:endParaRPr lang="en-US"/>
        </a:p>
      </dgm:t>
    </dgm:pt>
    <dgm:pt modelId="{FF74E8DA-C698-42B7-BA90-2274488771CD}">
      <dgm:prSet custT="1"/>
      <dgm:spPr/>
      <dgm:t>
        <a:bodyPr/>
        <a:lstStyle/>
        <a:p>
          <a:pPr>
            <a:lnSpc>
              <a:spcPct val="100000"/>
            </a:lnSpc>
          </a:pPr>
          <a:r>
            <a:rPr lang="en-US" sz="1400" b="1" dirty="0"/>
            <a:t>Appraising the ongoing implementation, possibly together with other participants of the course (building a network of support and exchange</a:t>
          </a:r>
          <a:r>
            <a:rPr lang="en-US" sz="1400" dirty="0"/>
            <a:t>). </a:t>
          </a:r>
        </a:p>
      </dgm:t>
    </dgm:pt>
    <dgm:pt modelId="{F831058C-FF71-4768-8172-B55776BE7320}" type="parTrans" cxnId="{C0F299F6-835A-4AC8-9040-6FD16EA0DB4B}">
      <dgm:prSet/>
      <dgm:spPr/>
      <dgm:t>
        <a:bodyPr/>
        <a:lstStyle/>
        <a:p>
          <a:endParaRPr lang="en-US"/>
        </a:p>
      </dgm:t>
    </dgm:pt>
    <dgm:pt modelId="{F23F1B0F-3E74-4095-8E1E-1C3BA403C137}" type="sibTrans" cxnId="{C0F299F6-835A-4AC8-9040-6FD16EA0DB4B}">
      <dgm:prSet/>
      <dgm:spPr/>
      <dgm:t>
        <a:bodyPr/>
        <a:lstStyle/>
        <a:p>
          <a:pPr>
            <a:lnSpc>
              <a:spcPct val="100000"/>
            </a:lnSpc>
          </a:pPr>
          <a:endParaRPr lang="en-US"/>
        </a:p>
      </dgm:t>
    </dgm:pt>
    <dgm:pt modelId="{46DDF1F6-2DEC-4C80-ADDD-2E707D07E211}">
      <dgm:prSet custT="1"/>
      <dgm:spPr/>
      <dgm:t>
        <a:bodyPr/>
        <a:lstStyle/>
        <a:p>
          <a:pPr>
            <a:lnSpc>
              <a:spcPct val="100000"/>
            </a:lnSpc>
          </a:pPr>
          <a:r>
            <a:rPr lang="en-US" sz="1400" b="1" dirty="0"/>
            <a:t>Comparing different concepts of Social farming</a:t>
          </a:r>
        </a:p>
      </dgm:t>
    </dgm:pt>
    <dgm:pt modelId="{5BCC0FA8-DE50-4D0E-B6A4-59225282C360}" type="parTrans" cxnId="{C9D9316E-2FEF-4B29-8AB0-146C8B28943C}">
      <dgm:prSet/>
      <dgm:spPr/>
      <dgm:t>
        <a:bodyPr/>
        <a:lstStyle/>
        <a:p>
          <a:endParaRPr lang="en-US"/>
        </a:p>
      </dgm:t>
    </dgm:pt>
    <dgm:pt modelId="{61BD00F5-B2DC-4F34-8FA6-1F45C5F5DBF6}" type="sibTrans" cxnId="{C9D9316E-2FEF-4B29-8AB0-146C8B28943C}">
      <dgm:prSet/>
      <dgm:spPr/>
      <dgm:t>
        <a:bodyPr/>
        <a:lstStyle/>
        <a:p>
          <a:endParaRPr lang="en-US"/>
        </a:p>
      </dgm:t>
    </dgm:pt>
    <dgm:pt modelId="{CFBE1CC7-FBA2-4F15-AFDC-D5F2A2696FAA}" type="pres">
      <dgm:prSet presAssocID="{E407183F-EF7A-44E5-9126-9C31564207E3}" presName="root" presStyleCnt="0">
        <dgm:presLayoutVars>
          <dgm:dir/>
          <dgm:resizeHandles val="exact"/>
        </dgm:presLayoutVars>
      </dgm:prSet>
      <dgm:spPr/>
    </dgm:pt>
    <dgm:pt modelId="{FD142334-D44A-4DF2-AC32-2132574FBE6C}" type="pres">
      <dgm:prSet presAssocID="{E407183F-EF7A-44E5-9126-9C31564207E3}" presName="container" presStyleCnt="0">
        <dgm:presLayoutVars>
          <dgm:dir/>
          <dgm:resizeHandles val="exact"/>
        </dgm:presLayoutVars>
      </dgm:prSet>
      <dgm:spPr/>
    </dgm:pt>
    <dgm:pt modelId="{5EBDB482-79EC-4909-BF9B-06962ABD81E4}" type="pres">
      <dgm:prSet presAssocID="{C7B46033-B812-47FA-B52D-98070DE76979}" presName="compNode" presStyleCnt="0"/>
      <dgm:spPr/>
    </dgm:pt>
    <dgm:pt modelId="{190A429B-8E22-4C25-93A6-AEA0DB10DBAD}" type="pres">
      <dgm:prSet presAssocID="{C7B46033-B812-47FA-B52D-98070DE76979}" presName="iconBgRect" presStyleLbl="bgShp" presStyleIdx="0" presStyleCnt="7"/>
      <dgm:spPr/>
    </dgm:pt>
    <dgm:pt modelId="{A3F80348-FACD-4508-B027-F4EEA5A175E8}" type="pres">
      <dgm:prSet presAssocID="{C7B46033-B812-47FA-B52D-98070DE76979}" presName="iconRect" presStyleLbl="node1" presStyleIdx="0" presStyleCnt="7"/>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ement truck"/>
        </a:ext>
      </dgm:extLst>
    </dgm:pt>
    <dgm:pt modelId="{E168A020-9C72-454A-A22E-C4FE351A3544}" type="pres">
      <dgm:prSet presAssocID="{C7B46033-B812-47FA-B52D-98070DE76979}" presName="spaceRect" presStyleCnt="0"/>
      <dgm:spPr/>
    </dgm:pt>
    <dgm:pt modelId="{267BCDC0-D33F-40EE-A0F7-9C0D410FD2AC}" type="pres">
      <dgm:prSet presAssocID="{C7B46033-B812-47FA-B52D-98070DE76979}" presName="textRect" presStyleLbl="revTx" presStyleIdx="0" presStyleCnt="7">
        <dgm:presLayoutVars>
          <dgm:chMax val="1"/>
          <dgm:chPref val="1"/>
        </dgm:presLayoutVars>
      </dgm:prSet>
      <dgm:spPr/>
    </dgm:pt>
    <dgm:pt modelId="{BB08E1BD-0DCA-454D-BF2F-33C9A275356C}" type="pres">
      <dgm:prSet presAssocID="{0DE466B1-EF8B-4C59-806F-5C93AFBB33C5}" presName="sibTrans" presStyleLbl="sibTrans2D1" presStyleIdx="0" presStyleCnt="0"/>
      <dgm:spPr/>
    </dgm:pt>
    <dgm:pt modelId="{9928CD40-4A6F-49EA-AEC6-F9182A3C45C5}" type="pres">
      <dgm:prSet presAssocID="{86368C35-8A6E-429F-978A-13C935A9A04D}" presName="compNode" presStyleCnt="0"/>
      <dgm:spPr/>
    </dgm:pt>
    <dgm:pt modelId="{F602DAB0-C1FC-4643-B249-B1BA6E912101}" type="pres">
      <dgm:prSet presAssocID="{86368C35-8A6E-429F-978A-13C935A9A04D}" presName="iconBgRect" presStyleLbl="bgShp" presStyleIdx="1" presStyleCnt="7"/>
      <dgm:spPr/>
    </dgm:pt>
    <dgm:pt modelId="{7A9C47CC-20D7-445E-8074-50B5FBB31284}" type="pres">
      <dgm:prSet presAssocID="{86368C35-8A6E-429F-978A-13C935A9A04D}" presName="iconRect" presStyleLbl="node1" presStyleIdx="1" presStyleCnt="7"/>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Pflanze"/>
        </a:ext>
      </dgm:extLst>
    </dgm:pt>
    <dgm:pt modelId="{6323DC16-F09E-4C0D-B810-F22793C50A0D}" type="pres">
      <dgm:prSet presAssocID="{86368C35-8A6E-429F-978A-13C935A9A04D}" presName="spaceRect" presStyleCnt="0"/>
      <dgm:spPr/>
    </dgm:pt>
    <dgm:pt modelId="{22D1AB95-8460-4FA0-B00F-901462C505A1}" type="pres">
      <dgm:prSet presAssocID="{86368C35-8A6E-429F-978A-13C935A9A04D}" presName="textRect" presStyleLbl="revTx" presStyleIdx="1" presStyleCnt="7">
        <dgm:presLayoutVars>
          <dgm:chMax val="1"/>
          <dgm:chPref val="1"/>
        </dgm:presLayoutVars>
      </dgm:prSet>
      <dgm:spPr/>
    </dgm:pt>
    <dgm:pt modelId="{907E8A6E-68AC-467B-A281-7C081E5BDF28}" type="pres">
      <dgm:prSet presAssocID="{5CDD3940-EE79-4E2E-8CDF-A2CD1FD1E636}" presName="sibTrans" presStyleLbl="sibTrans2D1" presStyleIdx="0" presStyleCnt="0"/>
      <dgm:spPr/>
    </dgm:pt>
    <dgm:pt modelId="{5356A632-D295-4670-B753-26F9967B1166}" type="pres">
      <dgm:prSet presAssocID="{6C6B61AF-1196-44E3-8949-56CD348CD682}" presName="compNode" presStyleCnt="0"/>
      <dgm:spPr/>
    </dgm:pt>
    <dgm:pt modelId="{AD21174B-0EFC-454D-83E8-999DA4345464}" type="pres">
      <dgm:prSet presAssocID="{6C6B61AF-1196-44E3-8949-56CD348CD682}" presName="iconBgRect" presStyleLbl="bgShp" presStyleIdx="2" presStyleCnt="7"/>
      <dgm:spPr/>
    </dgm:pt>
    <dgm:pt modelId="{17087ED4-3A73-4EBB-97E7-2E74DED88FA6}" type="pres">
      <dgm:prSet presAssocID="{6C6B61AF-1196-44E3-8949-56CD348CD682}" presName="iconRect" presStyleLbl="node1" presStyleIdx="2" presStyleCnt="7"/>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Besprechung"/>
        </a:ext>
      </dgm:extLst>
    </dgm:pt>
    <dgm:pt modelId="{0854EB55-8806-4113-99F5-8A286ED00B26}" type="pres">
      <dgm:prSet presAssocID="{6C6B61AF-1196-44E3-8949-56CD348CD682}" presName="spaceRect" presStyleCnt="0"/>
      <dgm:spPr/>
    </dgm:pt>
    <dgm:pt modelId="{F619B189-10C8-40B9-8752-237561F4FFDE}" type="pres">
      <dgm:prSet presAssocID="{6C6B61AF-1196-44E3-8949-56CD348CD682}" presName="textRect" presStyleLbl="revTx" presStyleIdx="2" presStyleCnt="7">
        <dgm:presLayoutVars>
          <dgm:chMax val="1"/>
          <dgm:chPref val="1"/>
        </dgm:presLayoutVars>
      </dgm:prSet>
      <dgm:spPr/>
    </dgm:pt>
    <dgm:pt modelId="{45B59F70-CB68-42D6-9682-517B7B8677FF}" type="pres">
      <dgm:prSet presAssocID="{0D7E5AE1-D54D-45EE-B154-A8F5DDCBEE74}" presName="sibTrans" presStyleLbl="sibTrans2D1" presStyleIdx="0" presStyleCnt="0"/>
      <dgm:spPr/>
    </dgm:pt>
    <dgm:pt modelId="{ABE301FC-2772-4912-9F14-05E662B7E83E}" type="pres">
      <dgm:prSet presAssocID="{8E026D0C-55EB-44FC-BD4E-423178A717AA}" presName="compNode" presStyleCnt="0"/>
      <dgm:spPr/>
    </dgm:pt>
    <dgm:pt modelId="{3E6907B8-B99F-4B69-80C2-C59AF2BAD9A1}" type="pres">
      <dgm:prSet presAssocID="{8E026D0C-55EB-44FC-BD4E-423178A717AA}" presName="iconBgRect" presStyleLbl="bgShp" presStyleIdx="3" presStyleCnt="7"/>
      <dgm:spPr/>
    </dgm:pt>
    <dgm:pt modelId="{840E9239-C7A6-488E-9AE2-2612B99439DE}" type="pres">
      <dgm:prSet presAssocID="{8E026D0C-55EB-44FC-BD4E-423178A717AA}" presName="iconRect" presStyleLbl="node1" presStyleIdx="3" presStyleCnt="7"/>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Farm scene"/>
        </a:ext>
      </dgm:extLst>
    </dgm:pt>
    <dgm:pt modelId="{7806EDFD-E9D0-40D4-9406-D84CE615236A}" type="pres">
      <dgm:prSet presAssocID="{8E026D0C-55EB-44FC-BD4E-423178A717AA}" presName="spaceRect" presStyleCnt="0"/>
      <dgm:spPr/>
    </dgm:pt>
    <dgm:pt modelId="{4CCADAB1-DA77-4989-94CB-8AC9A47186DB}" type="pres">
      <dgm:prSet presAssocID="{8E026D0C-55EB-44FC-BD4E-423178A717AA}" presName="textRect" presStyleLbl="revTx" presStyleIdx="3" presStyleCnt="7" custScaleX="109681" custScaleY="126978">
        <dgm:presLayoutVars>
          <dgm:chMax val="1"/>
          <dgm:chPref val="1"/>
        </dgm:presLayoutVars>
      </dgm:prSet>
      <dgm:spPr/>
    </dgm:pt>
    <dgm:pt modelId="{E5AC5760-96B1-496E-9948-DF053B91A7FE}" type="pres">
      <dgm:prSet presAssocID="{299DBDAB-76B4-47C9-AE9A-BDD42A09C50B}" presName="sibTrans" presStyleLbl="sibTrans2D1" presStyleIdx="0" presStyleCnt="0"/>
      <dgm:spPr/>
    </dgm:pt>
    <dgm:pt modelId="{C87DD16B-69FD-42DC-9294-E43C7F095548}" type="pres">
      <dgm:prSet presAssocID="{2A763287-3D6D-4454-A7D1-3B4380F0D4BC}" presName="compNode" presStyleCnt="0"/>
      <dgm:spPr/>
    </dgm:pt>
    <dgm:pt modelId="{261F48FA-F6E6-4972-A4B9-B44741782082}" type="pres">
      <dgm:prSet presAssocID="{2A763287-3D6D-4454-A7D1-3B4380F0D4BC}" presName="iconBgRect" presStyleLbl="bgShp" presStyleIdx="4" presStyleCnt="7"/>
      <dgm:spPr/>
    </dgm:pt>
    <dgm:pt modelId="{7E3B36B4-E97F-44BF-82EF-60C8CB52D7A0}" type="pres">
      <dgm:prSet presAssocID="{2A763287-3D6D-4454-A7D1-3B4380F0D4BC}" presName="iconRect" presStyleLbl="node1" presStyleIdx="4" presStyleCnt="7"/>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Scheune"/>
        </a:ext>
      </dgm:extLst>
    </dgm:pt>
    <dgm:pt modelId="{C08A80C3-66D1-4A25-BF01-7A3AD99D9302}" type="pres">
      <dgm:prSet presAssocID="{2A763287-3D6D-4454-A7D1-3B4380F0D4BC}" presName="spaceRect" presStyleCnt="0"/>
      <dgm:spPr/>
    </dgm:pt>
    <dgm:pt modelId="{A4DACBBC-7782-4202-8615-39E66F869976}" type="pres">
      <dgm:prSet presAssocID="{2A763287-3D6D-4454-A7D1-3B4380F0D4BC}" presName="textRect" presStyleLbl="revTx" presStyleIdx="4" presStyleCnt="7">
        <dgm:presLayoutVars>
          <dgm:chMax val="1"/>
          <dgm:chPref val="1"/>
        </dgm:presLayoutVars>
      </dgm:prSet>
      <dgm:spPr/>
    </dgm:pt>
    <dgm:pt modelId="{6BBD047C-685B-4AF2-BCC9-2FCBF10DE116}" type="pres">
      <dgm:prSet presAssocID="{7AA7A3D6-3220-4DC0-82A3-78A3625E5974}" presName="sibTrans" presStyleLbl="sibTrans2D1" presStyleIdx="0" presStyleCnt="0"/>
      <dgm:spPr/>
    </dgm:pt>
    <dgm:pt modelId="{FF73B504-9BDF-4880-AF40-F69906903A84}" type="pres">
      <dgm:prSet presAssocID="{FF74E8DA-C698-42B7-BA90-2274488771CD}" presName="compNode" presStyleCnt="0"/>
      <dgm:spPr/>
    </dgm:pt>
    <dgm:pt modelId="{A52C758C-6D50-43F5-8D89-28ADE40F39F3}" type="pres">
      <dgm:prSet presAssocID="{FF74E8DA-C698-42B7-BA90-2274488771CD}" presName="iconBgRect" presStyleLbl="bgShp" presStyleIdx="5" presStyleCnt="7"/>
      <dgm:spPr/>
    </dgm:pt>
    <dgm:pt modelId="{4AC6C5DE-B549-4738-910A-D85CB80A4FD9}" type="pres">
      <dgm:prSet presAssocID="{FF74E8DA-C698-42B7-BA90-2274488771CD}" presName="iconRect" presStyleLbl="node1" presStyleIdx="5" presStyleCnt="7"/>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dgm:spPr>
      <dgm:extLst>
        <a:ext uri="{E40237B7-FDA0-4F09-8148-C483321AD2D9}">
          <dgm14:cNvPr xmlns:dgm14="http://schemas.microsoft.com/office/drawing/2010/diagram" id="0" name="" descr="Branching Diagram"/>
        </a:ext>
      </dgm:extLst>
    </dgm:pt>
    <dgm:pt modelId="{CD415BD6-969C-4E73-A958-AB01C0EC00EE}" type="pres">
      <dgm:prSet presAssocID="{FF74E8DA-C698-42B7-BA90-2274488771CD}" presName="spaceRect" presStyleCnt="0"/>
      <dgm:spPr/>
    </dgm:pt>
    <dgm:pt modelId="{5549AE91-A754-4BF6-8442-91F8B14F7949}" type="pres">
      <dgm:prSet presAssocID="{FF74E8DA-C698-42B7-BA90-2274488771CD}" presName="textRect" presStyleLbl="revTx" presStyleIdx="5" presStyleCnt="7">
        <dgm:presLayoutVars>
          <dgm:chMax val="1"/>
          <dgm:chPref val="1"/>
        </dgm:presLayoutVars>
      </dgm:prSet>
      <dgm:spPr/>
    </dgm:pt>
    <dgm:pt modelId="{04B31836-CA22-4924-BB71-546AF924DC4F}" type="pres">
      <dgm:prSet presAssocID="{F23F1B0F-3E74-4095-8E1E-1C3BA403C137}" presName="sibTrans" presStyleLbl="sibTrans2D1" presStyleIdx="0" presStyleCnt="0"/>
      <dgm:spPr/>
    </dgm:pt>
    <dgm:pt modelId="{60EA522E-E326-4E06-9DEB-D4AC016CC936}" type="pres">
      <dgm:prSet presAssocID="{46DDF1F6-2DEC-4C80-ADDD-2E707D07E211}" presName="compNode" presStyleCnt="0"/>
      <dgm:spPr/>
    </dgm:pt>
    <dgm:pt modelId="{13778B2B-63E7-4B96-AC33-D18577A5A8B9}" type="pres">
      <dgm:prSet presAssocID="{46DDF1F6-2DEC-4C80-ADDD-2E707D07E211}" presName="iconBgRect" presStyleLbl="bgShp" presStyleIdx="6" presStyleCnt="7" custLinFactNeighborX="-5349" custLinFactNeighborY="-24133"/>
      <dgm:spPr/>
    </dgm:pt>
    <dgm:pt modelId="{AC61ACF0-089D-437A-B371-9E0F88763B61}" type="pres">
      <dgm:prSet presAssocID="{46DDF1F6-2DEC-4C80-ADDD-2E707D07E211}" presName="iconRect" presStyleLbl="node1" presStyleIdx="6" presStyleCnt="7" custLinFactNeighborX="-7745" custLinFactNeighborY="-47761"/>
      <dgm:spPr>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a:ln>
          <a:noFill/>
        </a:ln>
      </dgm:spPr>
      <dgm:extLst>
        <a:ext uri="{E40237B7-FDA0-4F09-8148-C483321AD2D9}">
          <dgm14:cNvPr xmlns:dgm14="http://schemas.microsoft.com/office/drawing/2010/diagram" id="0" name="" descr="Business Growth"/>
        </a:ext>
      </dgm:extLst>
    </dgm:pt>
    <dgm:pt modelId="{A94CD139-36DF-40B6-8D88-AC60B523B86E}" type="pres">
      <dgm:prSet presAssocID="{46DDF1F6-2DEC-4C80-ADDD-2E707D07E211}" presName="spaceRect" presStyleCnt="0"/>
      <dgm:spPr/>
    </dgm:pt>
    <dgm:pt modelId="{18C0DA4A-2155-48FF-BCC6-60BA021264B7}" type="pres">
      <dgm:prSet presAssocID="{46DDF1F6-2DEC-4C80-ADDD-2E707D07E211}" presName="textRect" presStyleLbl="revTx" presStyleIdx="6" presStyleCnt="7" custLinFactNeighborX="-4725" custLinFactNeighborY="-20420">
        <dgm:presLayoutVars>
          <dgm:chMax val="1"/>
          <dgm:chPref val="1"/>
        </dgm:presLayoutVars>
      </dgm:prSet>
      <dgm:spPr/>
    </dgm:pt>
  </dgm:ptLst>
  <dgm:cxnLst>
    <dgm:cxn modelId="{84563A2B-5B09-481F-ABB0-215FAA83F129}" type="presOf" srcId="{0DE466B1-EF8B-4C59-806F-5C93AFBB33C5}" destId="{BB08E1BD-0DCA-454D-BF2F-33C9A275356C}" srcOrd="0" destOrd="0" presId="urn:microsoft.com/office/officeart/2018/2/layout/IconCircleList"/>
    <dgm:cxn modelId="{521EB032-3AC5-4605-9BF8-1439B43E7B3F}" type="presOf" srcId="{FF74E8DA-C698-42B7-BA90-2274488771CD}" destId="{5549AE91-A754-4BF6-8442-91F8B14F7949}" srcOrd="0" destOrd="0" presId="urn:microsoft.com/office/officeart/2018/2/layout/IconCircleList"/>
    <dgm:cxn modelId="{05089540-7684-45AF-9100-5AFEA4F586F8}" srcId="{E407183F-EF7A-44E5-9126-9C31564207E3}" destId="{8E026D0C-55EB-44FC-BD4E-423178A717AA}" srcOrd="3" destOrd="0" parTransId="{DE8E4F56-C106-4BA7-A837-C4031A283267}" sibTransId="{299DBDAB-76B4-47C9-AE9A-BDD42A09C50B}"/>
    <dgm:cxn modelId="{94EECF43-F9FF-4B54-B11D-0908636F4425}" type="presOf" srcId="{C7B46033-B812-47FA-B52D-98070DE76979}" destId="{267BCDC0-D33F-40EE-A0F7-9C0D410FD2AC}" srcOrd="0" destOrd="0" presId="urn:microsoft.com/office/officeart/2018/2/layout/IconCircleList"/>
    <dgm:cxn modelId="{0D45E065-FC8E-413B-95AC-26911DE3DA09}" srcId="{E407183F-EF7A-44E5-9126-9C31564207E3}" destId="{C7B46033-B812-47FA-B52D-98070DE76979}" srcOrd="0" destOrd="0" parTransId="{8411CC98-10B4-49D5-B063-F261EFB401F5}" sibTransId="{0DE466B1-EF8B-4C59-806F-5C93AFBB33C5}"/>
    <dgm:cxn modelId="{BE40114A-4C4C-4C4B-995C-E461DA014439}" type="presOf" srcId="{E407183F-EF7A-44E5-9126-9C31564207E3}" destId="{CFBE1CC7-FBA2-4F15-AFDC-D5F2A2696FAA}" srcOrd="0" destOrd="0" presId="urn:microsoft.com/office/officeart/2018/2/layout/IconCircleList"/>
    <dgm:cxn modelId="{C9D9316E-2FEF-4B29-8AB0-146C8B28943C}" srcId="{E407183F-EF7A-44E5-9126-9C31564207E3}" destId="{46DDF1F6-2DEC-4C80-ADDD-2E707D07E211}" srcOrd="6" destOrd="0" parTransId="{5BCC0FA8-DE50-4D0E-B6A4-59225282C360}" sibTransId="{61BD00F5-B2DC-4F34-8FA6-1F45C5F5DBF6}"/>
    <dgm:cxn modelId="{F834FC53-8A52-4033-88F9-C45E751BE51A}" type="presOf" srcId="{5CDD3940-EE79-4E2E-8CDF-A2CD1FD1E636}" destId="{907E8A6E-68AC-467B-A281-7C081E5BDF28}" srcOrd="0" destOrd="0" presId="urn:microsoft.com/office/officeart/2018/2/layout/IconCircleList"/>
    <dgm:cxn modelId="{5351E074-9265-4021-96C7-48B5C13DC0E6}" type="presOf" srcId="{8E026D0C-55EB-44FC-BD4E-423178A717AA}" destId="{4CCADAB1-DA77-4989-94CB-8AC9A47186DB}" srcOrd="0" destOrd="0" presId="urn:microsoft.com/office/officeart/2018/2/layout/IconCircleList"/>
    <dgm:cxn modelId="{DBF1F375-56AF-4349-A682-2D9EE71BBEAB}" type="presOf" srcId="{0D7E5AE1-D54D-45EE-B154-A8F5DDCBEE74}" destId="{45B59F70-CB68-42D6-9682-517B7B8677FF}" srcOrd="0" destOrd="0" presId="urn:microsoft.com/office/officeart/2018/2/layout/IconCircleList"/>
    <dgm:cxn modelId="{E4C63E58-522C-4F4D-BD0E-0D58810D2DE8}" type="presOf" srcId="{F23F1B0F-3E74-4095-8E1E-1C3BA403C137}" destId="{04B31836-CA22-4924-BB71-546AF924DC4F}" srcOrd="0" destOrd="0" presId="urn:microsoft.com/office/officeart/2018/2/layout/IconCircleList"/>
    <dgm:cxn modelId="{AB292D7E-5031-45CF-99BD-53C5BFCD09BD}" type="presOf" srcId="{299DBDAB-76B4-47C9-AE9A-BDD42A09C50B}" destId="{E5AC5760-96B1-496E-9948-DF053B91A7FE}" srcOrd="0" destOrd="0" presId="urn:microsoft.com/office/officeart/2018/2/layout/IconCircleList"/>
    <dgm:cxn modelId="{AEFF3D86-621D-4C12-8F46-F463EE8A5F2A}" srcId="{E407183F-EF7A-44E5-9126-9C31564207E3}" destId="{2A763287-3D6D-4454-A7D1-3B4380F0D4BC}" srcOrd="4" destOrd="0" parTransId="{13BB6770-1789-41D7-9A7B-37A46999E58C}" sibTransId="{7AA7A3D6-3220-4DC0-82A3-78A3625E5974}"/>
    <dgm:cxn modelId="{B50ACD90-8156-41D2-A1A0-C6C92EF31CA4}" type="presOf" srcId="{86368C35-8A6E-429F-978A-13C935A9A04D}" destId="{22D1AB95-8460-4FA0-B00F-901462C505A1}" srcOrd="0" destOrd="0" presId="urn:microsoft.com/office/officeart/2018/2/layout/IconCircleList"/>
    <dgm:cxn modelId="{96094592-3D58-4BB0-9919-7F8DC7664757}" srcId="{E407183F-EF7A-44E5-9126-9C31564207E3}" destId="{6C6B61AF-1196-44E3-8949-56CD348CD682}" srcOrd="2" destOrd="0" parTransId="{6E293F2F-8E76-4C36-B29E-FE0E5E0947E2}" sibTransId="{0D7E5AE1-D54D-45EE-B154-A8F5DDCBEE74}"/>
    <dgm:cxn modelId="{401DE8C6-4D0F-4835-8974-27B89498C648}" type="presOf" srcId="{46DDF1F6-2DEC-4C80-ADDD-2E707D07E211}" destId="{18C0DA4A-2155-48FF-BCC6-60BA021264B7}" srcOrd="0" destOrd="0" presId="urn:microsoft.com/office/officeart/2018/2/layout/IconCircleList"/>
    <dgm:cxn modelId="{5DD278CD-E7D0-4F5B-8A5A-3E4638D797F1}" type="presOf" srcId="{6C6B61AF-1196-44E3-8949-56CD348CD682}" destId="{F619B189-10C8-40B9-8752-237561F4FFDE}" srcOrd="0" destOrd="0" presId="urn:microsoft.com/office/officeart/2018/2/layout/IconCircleList"/>
    <dgm:cxn modelId="{D71771E6-97FE-4A6C-8F39-8A2A33689B75}" type="presOf" srcId="{7AA7A3D6-3220-4DC0-82A3-78A3625E5974}" destId="{6BBD047C-685B-4AF2-BCC9-2FCBF10DE116}" srcOrd="0" destOrd="0" presId="urn:microsoft.com/office/officeart/2018/2/layout/IconCircleList"/>
    <dgm:cxn modelId="{545504EA-8CE6-41A2-97BE-0E434041199D}" srcId="{E407183F-EF7A-44E5-9126-9C31564207E3}" destId="{86368C35-8A6E-429F-978A-13C935A9A04D}" srcOrd="1" destOrd="0" parTransId="{C4713332-4C29-4C71-B756-0660DA2CC11D}" sibTransId="{5CDD3940-EE79-4E2E-8CDF-A2CD1FD1E636}"/>
    <dgm:cxn modelId="{3FD67FEE-3DF2-4842-BC62-2867471BEE0F}" type="presOf" srcId="{2A763287-3D6D-4454-A7D1-3B4380F0D4BC}" destId="{A4DACBBC-7782-4202-8615-39E66F869976}" srcOrd="0" destOrd="0" presId="urn:microsoft.com/office/officeart/2018/2/layout/IconCircleList"/>
    <dgm:cxn modelId="{C0F299F6-835A-4AC8-9040-6FD16EA0DB4B}" srcId="{E407183F-EF7A-44E5-9126-9C31564207E3}" destId="{FF74E8DA-C698-42B7-BA90-2274488771CD}" srcOrd="5" destOrd="0" parTransId="{F831058C-FF71-4768-8172-B55776BE7320}" sibTransId="{F23F1B0F-3E74-4095-8E1E-1C3BA403C137}"/>
    <dgm:cxn modelId="{C7E94B37-9D9E-495C-B1AA-05FAA04B5ADC}" type="presParOf" srcId="{CFBE1CC7-FBA2-4F15-AFDC-D5F2A2696FAA}" destId="{FD142334-D44A-4DF2-AC32-2132574FBE6C}" srcOrd="0" destOrd="0" presId="urn:microsoft.com/office/officeart/2018/2/layout/IconCircleList"/>
    <dgm:cxn modelId="{E6CE5F36-D735-4B9E-9B63-2263EEE02A21}" type="presParOf" srcId="{FD142334-D44A-4DF2-AC32-2132574FBE6C}" destId="{5EBDB482-79EC-4909-BF9B-06962ABD81E4}" srcOrd="0" destOrd="0" presId="urn:microsoft.com/office/officeart/2018/2/layout/IconCircleList"/>
    <dgm:cxn modelId="{2A1F35E3-48E6-4060-93F3-ECE924FBA7BA}" type="presParOf" srcId="{5EBDB482-79EC-4909-BF9B-06962ABD81E4}" destId="{190A429B-8E22-4C25-93A6-AEA0DB10DBAD}" srcOrd="0" destOrd="0" presId="urn:microsoft.com/office/officeart/2018/2/layout/IconCircleList"/>
    <dgm:cxn modelId="{95CE70C7-D46E-4310-8CCB-328B7FD6A52D}" type="presParOf" srcId="{5EBDB482-79EC-4909-BF9B-06962ABD81E4}" destId="{A3F80348-FACD-4508-B027-F4EEA5A175E8}" srcOrd="1" destOrd="0" presId="urn:microsoft.com/office/officeart/2018/2/layout/IconCircleList"/>
    <dgm:cxn modelId="{E0CFBB8B-52DD-4F97-BE22-A00D350EF356}" type="presParOf" srcId="{5EBDB482-79EC-4909-BF9B-06962ABD81E4}" destId="{E168A020-9C72-454A-A22E-C4FE351A3544}" srcOrd="2" destOrd="0" presId="urn:microsoft.com/office/officeart/2018/2/layout/IconCircleList"/>
    <dgm:cxn modelId="{730BA1FF-3017-4DF8-8092-1EFC85E9FFFF}" type="presParOf" srcId="{5EBDB482-79EC-4909-BF9B-06962ABD81E4}" destId="{267BCDC0-D33F-40EE-A0F7-9C0D410FD2AC}" srcOrd="3" destOrd="0" presId="urn:microsoft.com/office/officeart/2018/2/layout/IconCircleList"/>
    <dgm:cxn modelId="{319718B9-7D07-4B86-B0DE-49E7C9E8DBF0}" type="presParOf" srcId="{FD142334-D44A-4DF2-AC32-2132574FBE6C}" destId="{BB08E1BD-0DCA-454D-BF2F-33C9A275356C}" srcOrd="1" destOrd="0" presId="urn:microsoft.com/office/officeart/2018/2/layout/IconCircleList"/>
    <dgm:cxn modelId="{7A0543EC-ACD4-4CD1-9C63-29C76BFB1B57}" type="presParOf" srcId="{FD142334-D44A-4DF2-AC32-2132574FBE6C}" destId="{9928CD40-4A6F-49EA-AEC6-F9182A3C45C5}" srcOrd="2" destOrd="0" presId="urn:microsoft.com/office/officeart/2018/2/layout/IconCircleList"/>
    <dgm:cxn modelId="{096CF357-3F4D-4830-97E0-B8DFCAB8F637}" type="presParOf" srcId="{9928CD40-4A6F-49EA-AEC6-F9182A3C45C5}" destId="{F602DAB0-C1FC-4643-B249-B1BA6E912101}" srcOrd="0" destOrd="0" presId="urn:microsoft.com/office/officeart/2018/2/layout/IconCircleList"/>
    <dgm:cxn modelId="{A8C9E8B1-288F-436E-B237-A1C5F4B3C5D4}" type="presParOf" srcId="{9928CD40-4A6F-49EA-AEC6-F9182A3C45C5}" destId="{7A9C47CC-20D7-445E-8074-50B5FBB31284}" srcOrd="1" destOrd="0" presId="urn:microsoft.com/office/officeart/2018/2/layout/IconCircleList"/>
    <dgm:cxn modelId="{E5223637-1B52-416C-82C9-59081D05CB7F}" type="presParOf" srcId="{9928CD40-4A6F-49EA-AEC6-F9182A3C45C5}" destId="{6323DC16-F09E-4C0D-B810-F22793C50A0D}" srcOrd="2" destOrd="0" presId="urn:microsoft.com/office/officeart/2018/2/layout/IconCircleList"/>
    <dgm:cxn modelId="{AB332602-79F0-4F21-8D0A-0A645C80E29D}" type="presParOf" srcId="{9928CD40-4A6F-49EA-AEC6-F9182A3C45C5}" destId="{22D1AB95-8460-4FA0-B00F-901462C505A1}" srcOrd="3" destOrd="0" presId="urn:microsoft.com/office/officeart/2018/2/layout/IconCircleList"/>
    <dgm:cxn modelId="{6D2B5A03-CF29-434C-A4E3-E390BE9C0181}" type="presParOf" srcId="{FD142334-D44A-4DF2-AC32-2132574FBE6C}" destId="{907E8A6E-68AC-467B-A281-7C081E5BDF28}" srcOrd="3" destOrd="0" presId="urn:microsoft.com/office/officeart/2018/2/layout/IconCircleList"/>
    <dgm:cxn modelId="{138FE5D3-D696-49D3-9706-B12EB6E2340E}" type="presParOf" srcId="{FD142334-D44A-4DF2-AC32-2132574FBE6C}" destId="{5356A632-D295-4670-B753-26F9967B1166}" srcOrd="4" destOrd="0" presId="urn:microsoft.com/office/officeart/2018/2/layout/IconCircleList"/>
    <dgm:cxn modelId="{532C645A-6720-443C-82EA-B76C7993AC03}" type="presParOf" srcId="{5356A632-D295-4670-B753-26F9967B1166}" destId="{AD21174B-0EFC-454D-83E8-999DA4345464}" srcOrd="0" destOrd="0" presId="urn:microsoft.com/office/officeart/2018/2/layout/IconCircleList"/>
    <dgm:cxn modelId="{D56A356A-313B-4CE3-BC9C-90FBD2AEE6BD}" type="presParOf" srcId="{5356A632-D295-4670-B753-26F9967B1166}" destId="{17087ED4-3A73-4EBB-97E7-2E74DED88FA6}" srcOrd="1" destOrd="0" presId="urn:microsoft.com/office/officeart/2018/2/layout/IconCircleList"/>
    <dgm:cxn modelId="{4CDF9182-0B29-4C6A-9C24-0846D7DDBC40}" type="presParOf" srcId="{5356A632-D295-4670-B753-26F9967B1166}" destId="{0854EB55-8806-4113-99F5-8A286ED00B26}" srcOrd="2" destOrd="0" presId="urn:microsoft.com/office/officeart/2018/2/layout/IconCircleList"/>
    <dgm:cxn modelId="{5DBA4AEE-D4EB-4BBB-8FD1-6C3BE9AF0D83}" type="presParOf" srcId="{5356A632-D295-4670-B753-26F9967B1166}" destId="{F619B189-10C8-40B9-8752-237561F4FFDE}" srcOrd="3" destOrd="0" presId="urn:microsoft.com/office/officeart/2018/2/layout/IconCircleList"/>
    <dgm:cxn modelId="{9F8DED2A-3EED-4814-9A45-03CCDAF11652}" type="presParOf" srcId="{FD142334-D44A-4DF2-AC32-2132574FBE6C}" destId="{45B59F70-CB68-42D6-9682-517B7B8677FF}" srcOrd="5" destOrd="0" presId="urn:microsoft.com/office/officeart/2018/2/layout/IconCircleList"/>
    <dgm:cxn modelId="{30F35C84-4691-4553-88BB-AC639AFD4337}" type="presParOf" srcId="{FD142334-D44A-4DF2-AC32-2132574FBE6C}" destId="{ABE301FC-2772-4912-9F14-05E662B7E83E}" srcOrd="6" destOrd="0" presId="urn:microsoft.com/office/officeart/2018/2/layout/IconCircleList"/>
    <dgm:cxn modelId="{9CFC2DCD-E15E-412C-8615-ABA2D1B3AAC9}" type="presParOf" srcId="{ABE301FC-2772-4912-9F14-05E662B7E83E}" destId="{3E6907B8-B99F-4B69-80C2-C59AF2BAD9A1}" srcOrd="0" destOrd="0" presId="urn:microsoft.com/office/officeart/2018/2/layout/IconCircleList"/>
    <dgm:cxn modelId="{54ED2618-386F-49D9-8046-37CFFCCF7AB3}" type="presParOf" srcId="{ABE301FC-2772-4912-9F14-05E662B7E83E}" destId="{840E9239-C7A6-488E-9AE2-2612B99439DE}" srcOrd="1" destOrd="0" presId="urn:microsoft.com/office/officeart/2018/2/layout/IconCircleList"/>
    <dgm:cxn modelId="{4D9DCA2F-4A77-49E0-BED8-C03D49E29231}" type="presParOf" srcId="{ABE301FC-2772-4912-9F14-05E662B7E83E}" destId="{7806EDFD-E9D0-40D4-9406-D84CE615236A}" srcOrd="2" destOrd="0" presId="urn:microsoft.com/office/officeart/2018/2/layout/IconCircleList"/>
    <dgm:cxn modelId="{E7DF968F-7F55-4FA7-863F-11F886ED0CFD}" type="presParOf" srcId="{ABE301FC-2772-4912-9F14-05E662B7E83E}" destId="{4CCADAB1-DA77-4989-94CB-8AC9A47186DB}" srcOrd="3" destOrd="0" presId="urn:microsoft.com/office/officeart/2018/2/layout/IconCircleList"/>
    <dgm:cxn modelId="{BA7F011B-3DF1-4DBD-B09E-E881032A6432}" type="presParOf" srcId="{FD142334-D44A-4DF2-AC32-2132574FBE6C}" destId="{E5AC5760-96B1-496E-9948-DF053B91A7FE}" srcOrd="7" destOrd="0" presId="urn:microsoft.com/office/officeart/2018/2/layout/IconCircleList"/>
    <dgm:cxn modelId="{B3B4B56D-C532-421C-B7D4-B45B561CEBEE}" type="presParOf" srcId="{FD142334-D44A-4DF2-AC32-2132574FBE6C}" destId="{C87DD16B-69FD-42DC-9294-E43C7F095548}" srcOrd="8" destOrd="0" presId="urn:microsoft.com/office/officeart/2018/2/layout/IconCircleList"/>
    <dgm:cxn modelId="{21498C71-B6EB-44DE-B595-32D8DFB9D7E1}" type="presParOf" srcId="{C87DD16B-69FD-42DC-9294-E43C7F095548}" destId="{261F48FA-F6E6-4972-A4B9-B44741782082}" srcOrd="0" destOrd="0" presId="urn:microsoft.com/office/officeart/2018/2/layout/IconCircleList"/>
    <dgm:cxn modelId="{F60CF59C-D786-424B-9E7B-1A821E26F4B7}" type="presParOf" srcId="{C87DD16B-69FD-42DC-9294-E43C7F095548}" destId="{7E3B36B4-E97F-44BF-82EF-60C8CB52D7A0}" srcOrd="1" destOrd="0" presId="urn:microsoft.com/office/officeart/2018/2/layout/IconCircleList"/>
    <dgm:cxn modelId="{DD481117-70E1-4FDC-99E8-310AB7CB3BC3}" type="presParOf" srcId="{C87DD16B-69FD-42DC-9294-E43C7F095548}" destId="{C08A80C3-66D1-4A25-BF01-7A3AD99D9302}" srcOrd="2" destOrd="0" presId="urn:microsoft.com/office/officeart/2018/2/layout/IconCircleList"/>
    <dgm:cxn modelId="{07AA419C-A0EF-4DC6-A1AA-C0C6B3083968}" type="presParOf" srcId="{C87DD16B-69FD-42DC-9294-E43C7F095548}" destId="{A4DACBBC-7782-4202-8615-39E66F869976}" srcOrd="3" destOrd="0" presId="urn:microsoft.com/office/officeart/2018/2/layout/IconCircleList"/>
    <dgm:cxn modelId="{48BFE4BB-5DC9-4376-B6CF-6862E0A0AA39}" type="presParOf" srcId="{FD142334-D44A-4DF2-AC32-2132574FBE6C}" destId="{6BBD047C-685B-4AF2-BCC9-2FCBF10DE116}" srcOrd="9" destOrd="0" presId="urn:microsoft.com/office/officeart/2018/2/layout/IconCircleList"/>
    <dgm:cxn modelId="{06ED0009-D420-4136-B529-A8B67DC3BC7C}" type="presParOf" srcId="{FD142334-D44A-4DF2-AC32-2132574FBE6C}" destId="{FF73B504-9BDF-4880-AF40-F69906903A84}" srcOrd="10" destOrd="0" presId="urn:microsoft.com/office/officeart/2018/2/layout/IconCircleList"/>
    <dgm:cxn modelId="{2767623F-4933-4467-9478-FCC4C7DBCEB3}" type="presParOf" srcId="{FF73B504-9BDF-4880-AF40-F69906903A84}" destId="{A52C758C-6D50-43F5-8D89-28ADE40F39F3}" srcOrd="0" destOrd="0" presId="urn:microsoft.com/office/officeart/2018/2/layout/IconCircleList"/>
    <dgm:cxn modelId="{CACFC096-777B-45D0-A04C-AE51EA6C0004}" type="presParOf" srcId="{FF73B504-9BDF-4880-AF40-F69906903A84}" destId="{4AC6C5DE-B549-4738-910A-D85CB80A4FD9}" srcOrd="1" destOrd="0" presId="urn:microsoft.com/office/officeart/2018/2/layout/IconCircleList"/>
    <dgm:cxn modelId="{D33648B3-3646-4E3D-B096-A5C6EF5C92EA}" type="presParOf" srcId="{FF73B504-9BDF-4880-AF40-F69906903A84}" destId="{CD415BD6-969C-4E73-A958-AB01C0EC00EE}" srcOrd="2" destOrd="0" presId="urn:microsoft.com/office/officeart/2018/2/layout/IconCircleList"/>
    <dgm:cxn modelId="{0A0DAC87-6C59-4C31-AE08-2754CE40ED1B}" type="presParOf" srcId="{FF73B504-9BDF-4880-AF40-F69906903A84}" destId="{5549AE91-A754-4BF6-8442-91F8B14F7949}" srcOrd="3" destOrd="0" presId="urn:microsoft.com/office/officeart/2018/2/layout/IconCircleList"/>
    <dgm:cxn modelId="{90FC5411-8F83-48DE-A00F-1E5CA743531E}" type="presParOf" srcId="{FD142334-D44A-4DF2-AC32-2132574FBE6C}" destId="{04B31836-CA22-4924-BB71-546AF924DC4F}" srcOrd="11" destOrd="0" presId="urn:microsoft.com/office/officeart/2018/2/layout/IconCircleList"/>
    <dgm:cxn modelId="{22B1B654-84DC-4D4E-BBB5-291B9339D471}" type="presParOf" srcId="{FD142334-D44A-4DF2-AC32-2132574FBE6C}" destId="{60EA522E-E326-4E06-9DEB-D4AC016CC936}" srcOrd="12" destOrd="0" presId="urn:microsoft.com/office/officeart/2018/2/layout/IconCircleList"/>
    <dgm:cxn modelId="{A75B4583-1CF9-4F6E-8009-7D89A7BE8469}" type="presParOf" srcId="{60EA522E-E326-4E06-9DEB-D4AC016CC936}" destId="{13778B2B-63E7-4B96-AC33-D18577A5A8B9}" srcOrd="0" destOrd="0" presId="urn:microsoft.com/office/officeart/2018/2/layout/IconCircleList"/>
    <dgm:cxn modelId="{5E67C8C8-1319-49B2-BCF8-F0601EBB68F6}" type="presParOf" srcId="{60EA522E-E326-4E06-9DEB-D4AC016CC936}" destId="{AC61ACF0-089D-437A-B371-9E0F88763B61}" srcOrd="1" destOrd="0" presId="urn:microsoft.com/office/officeart/2018/2/layout/IconCircleList"/>
    <dgm:cxn modelId="{69A93F95-70AB-48EE-A516-ABE5CD720717}" type="presParOf" srcId="{60EA522E-E326-4E06-9DEB-D4AC016CC936}" destId="{A94CD139-36DF-40B6-8D88-AC60B523B86E}" srcOrd="2" destOrd="0" presId="urn:microsoft.com/office/officeart/2018/2/layout/IconCircleList"/>
    <dgm:cxn modelId="{1727C084-A19E-49F6-A872-E0E5C5000A53}" type="presParOf" srcId="{60EA522E-E326-4E06-9DEB-D4AC016CC936}" destId="{18C0DA4A-2155-48FF-BCC6-60BA021264B7}" srcOrd="3" destOrd="0" presId="urn:microsoft.com/office/officeart/2018/2/layout/IconCircle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41EFC53-4763-4A5C-9FFA-8F9B25BFF764}" type="doc">
      <dgm:prSet loTypeId="urn:microsoft.com/office/officeart/2005/8/layout/venn1" loCatId="relationship" qsTypeId="urn:microsoft.com/office/officeart/2005/8/quickstyle/simple1" qsCatId="simple" csTypeId="urn:microsoft.com/office/officeart/2005/8/colors/colorful4" csCatId="colorful" phldr="1"/>
      <dgm:spPr/>
      <dgm:t>
        <a:bodyPr/>
        <a:lstStyle/>
        <a:p>
          <a:endParaRPr lang="en-DE"/>
        </a:p>
      </dgm:t>
    </dgm:pt>
    <dgm:pt modelId="{EABDF92F-8CE6-4E35-9786-67FC7CC7ABC3}">
      <dgm:prSet custT="1"/>
      <dgm:spPr/>
      <dgm:t>
        <a:bodyPr/>
        <a:lstStyle/>
        <a:p>
          <a:r>
            <a:rPr lang="en-US" sz="1800" b="0" dirty="0">
              <a:solidFill>
                <a:schemeClr val="accent2"/>
              </a:solidFill>
            </a:rPr>
            <a:t>Take a closer look at the given </a:t>
          </a:r>
          <a:r>
            <a:rPr lang="en-US" sz="1800" b="1" dirty="0">
              <a:solidFill>
                <a:schemeClr val="accent2"/>
              </a:solidFill>
            </a:rPr>
            <a:t>conditions on the farm</a:t>
          </a:r>
          <a:endParaRPr lang="en-DE" sz="1800" b="1" dirty="0">
            <a:solidFill>
              <a:schemeClr val="accent2"/>
            </a:solidFill>
          </a:endParaRPr>
        </a:p>
      </dgm:t>
    </dgm:pt>
    <dgm:pt modelId="{8C25E2F5-A9D9-418E-A40D-E6C5D443BA0E}" type="parTrans" cxnId="{F30DB709-0BCE-4167-BDE5-3D8401634103}">
      <dgm:prSet/>
      <dgm:spPr/>
      <dgm:t>
        <a:bodyPr/>
        <a:lstStyle/>
        <a:p>
          <a:endParaRPr lang="en-DE"/>
        </a:p>
      </dgm:t>
    </dgm:pt>
    <dgm:pt modelId="{1E490471-7D1A-479D-A309-10F20510309E}" type="sibTrans" cxnId="{F30DB709-0BCE-4167-BDE5-3D8401634103}">
      <dgm:prSet/>
      <dgm:spPr/>
      <dgm:t>
        <a:bodyPr/>
        <a:lstStyle/>
        <a:p>
          <a:endParaRPr lang="en-DE"/>
        </a:p>
      </dgm:t>
    </dgm:pt>
    <dgm:pt modelId="{C9EB2CC2-E4FF-4CA4-AD15-7124E816DBFB}">
      <dgm:prSet custT="1"/>
      <dgm:spPr/>
      <dgm:t>
        <a:bodyPr/>
        <a:lstStyle/>
        <a:p>
          <a:r>
            <a:rPr lang="en-US" sz="1800" b="0" dirty="0">
              <a:solidFill>
                <a:schemeClr val="accent6">
                  <a:lumMod val="50000"/>
                </a:schemeClr>
              </a:solidFill>
            </a:rPr>
            <a:t>Exchange of ideas with </a:t>
          </a:r>
          <a:r>
            <a:rPr lang="en-US" sz="1800" b="1" dirty="0">
              <a:solidFill>
                <a:schemeClr val="accent6">
                  <a:lumMod val="50000"/>
                </a:schemeClr>
              </a:solidFill>
            </a:rPr>
            <a:t>social work institutions </a:t>
          </a:r>
          <a:endParaRPr lang="en-DE" sz="1800" b="1" dirty="0">
            <a:solidFill>
              <a:schemeClr val="accent6">
                <a:lumMod val="50000"/>
              </a:schemeClr>
            </a:solidFill>
          </a:endParaRPr>
        </a:p>
      </dgm:t>
    </dgm:pt>
    <dgm:pt modelId="{EFE57728-2D09-4B6C-8BBE-34D5DB8D1018}" type="parTrans" cxnId="{081315C7-9416-44B9-92ED-9B4502591CDB}">
      <dgm:prSet/>
      <dgm:spPr/>
      <dgm:t>
        <a:bodyPr/>
        <a:lstStyle/>
        <a:p>
          <a:endParaRPr lang="en-DE"/>
        </a:p>
      </dgm:t>
    </dgm:pt>
    <dgm:pt modelId="{52FD076A-DDC4-4031-BF39-516C9142AE05}" type="sibTrans" cxnId="{081315C7-9416-44B9-92ED-9B4502591CDB}">
      <dgm:prSet/>
      <dgm:spPr/>
      <dgm:t>
        <a:bodyPr/>
        <a:lstStyle/>
        <a:p>
          <a:endParaRPr lang="en-DE"/>
        </a:p>
      </dgm:t>
    </dgm:pt>
    <dgm:pt modelId="{407E8673-B4E6-49E6-9E6A-6CBD063505E6}">
      <dgm:prSet custT="1"/>
      <dgm:spPr/>
      <dgm:t>
        <a:bodyPr/>
        <a:lstStyle/>
        <a:p>
          <a:r>
            <a:rPr lang="en-US" sz="1800" b="0" dirty="0">
              <a:solidFill>
                <a:schemeClr val="accent1">
                  <a:lumMod val="50000"/>
                </a:schemeClr>
              </a:solidFill>
            </a:rPr>
            <a:t>Exchange with (future) </a:t>
          </a:r>
          <a:r>
            <a:rPr lang="en-US" sz="1800" b="1" dirty="0">
              <a:solidFill>
                <a:schemeClr val="accent1">
                  <a:lumMod val="50000"/>
                </a:schemeClr>
              </a:solidFill>
            </a:rPr>
            <a:t>people living or working on the farm</a:t>
          </a:r>
          <a:endParaRPr lang="en-DE" sz="1800" b="1" dirty="0">
            <a:solidFill>
              <a:schemeClr val="accent1">
                <a:lumMod val="50000"/>
              </a:schemeClr>
            </a:solidFill>
          </a:endParaRPr>
        </a:p>
      </dgm:t>
    </dgm:pt>
    <dgm:pt modelId="{BE57D9AE-8D38-46A1-9D63-BF3B12B1AB5C}" type="parTrans" cxnId="{2E588381-82C1-455F-B5C3-160EC95757BD}">
      <dgm:prSet/>
      <dgm:spPr/>
      <dgm:t>
        <a:bodyPr/>
        <a:lstStyle/>
        <a:p>
          <a:endParaRPr lang="en-DE"/>
        </a:p>
      </dgm:t>
    </dgm:pt>
    <dgm:pt modelId="{952CD5C8-0D8B-4699-BE08-8216C7CF5EB0}" type="sibTrans" cxnId="{2E588381-82C1-455F-B5C3-160EC95757BD}">
      <dgm:prSet/>
      <dgm:spPr/>
      <dgm:t>
        <a:bodyPr/>
        <a:lstStyle/>
        <a:p>
          <a:endParaRPr lang="en-DE"/>
        </a:p>
      </dgm:t>
    </dgm:pt>
    <dgm:pt modelId="{3AF1A6BC-06E1-416F-8FF0-263088B0D49B}" type="pres">
      <dgm:prSet presAssocID="{D41EFC53-4763-4A5C-9FFA-8F9B25BFF764}" presName="compositeShape" presStyleCnt="0">
        <dgm:presLayoutVars>
          <dgm:chMax val="7"/>
          <dgm:dir/>
          <dgm:resizeHandles val="exact"/>
        </dgm:presLayoutVars>
      </dgm:prSet>
      <dgm:spPr/>
    </dgm:pt>
    <dgm:pt modelId="{AEC3E25A-6206-435D-85CA-39B039E934E9}" type="pres">
      <dgm:prSet presAssocID="{EABDF92F-8CE6-4E35-9786-67FC7CC7ABC3}" presName="circ1" presStyleLbl="vennNode1" presStyleIdx="0" presStyleCnt="3" custLinFactNeighborX="-11418" custLinFactNeighborY="-7666"/>
      <dgm:spPr/>
    </dgm:pt>
    <dgm:pt modelId="{2CC0C53E-12F6-457F-95E4-8AA4E036DB6C}" type="pres">
      <dgm:prSet presAssocID="{EABDF92F-8CE6-4E35-9786-67FC7CC7ABC3}" presName="circ1Tx" presStyleLbl="revTx" presStyleIdx="0" presStyleCnt="0">
        <dgm:presLayoutVars>
          <dgm:chMax val="0"/>
          <dgm:chPref val="0"/>
          <dgm:bulletEnabled val="1"/>
        </dgm:presLayoutVars>
      </dgm:prSet>
      <dgm:spPr/>
    </dgm:pt>
    <dgm:pt modelId="{9346E60B-5037-4162-A343-8A9D23453C64}" type="pres">
      <dgm:prSet presAssocID="{C9EB2CC2-E4FF-4CA4-AD15-7124E816DBFB}" presName="circ2" presStyleLbl="vennNode1" presStyleIdx="1" presStyleCnt="3" custLinFactNeighborX="-4587" custLinFactNeighborY="4440"/>
      <dgm:spPr/>
    </dgm:pt>
    <dgm:pt modelId="{A6D287DF-27A5-437D-85AD-CBD6491C9E18}" type="pres">
      <dgm:prSet presAssocID="{C9EB2CC2-E4FF-4CA4-AD15-7124E816DBFB}" presName="circ2Tx" presStyleLbl="revTx" presStyleIdx="0" presStyleCnt="0">
        <dgm:presLayoutVars>
          <dgm:chMax val="0"/>
          <dgm:chPref val="0"/>
          <dgm:bulletEnabled val="1"/>
        </dgm:presLayoutVars>
      </dgm:prSet>
      <dgm:spPr/>
    </dgm:pt>
    <dgm:pt modelId="{46B415DB-E81E-4A39-B8E1-B100DC952C69}" type="pres">
      <dgm:prSet presAssocID="{407E8673-B4E6-49E6-9E6A-6CBD063505E6}" presName="circ3" presStyleLbl="vennNode1" presStyleIdx="2" presStyleCnt="3" custLinFactNeighborX="-12193" custLinFactNeighborY="6711"/>
      <dgm:spPr/>
    </dgm:pt>
    <dgm:pt modelId="{7D402E9B-E581-4FDF-B0E3-14E857CDD660}" type="pres">
      <dgm:prSet presAssocID="{407E8673-B4E6-49E6-9E6A-6CBD063505E6}" presName="circ3Tx" presStyleLbl="revTx" presStyleIdx="0" presStyleCnt="0">
        <dgm:presLayoutVars>
          <dgm:chMax val="0"/>
          <dgm:chPref val="0"/>
          <dgm:bulletEnabled val="1"/>
        </dgm:presLayoutVars>
      </dgm:prSet>
      <dgm:spPr/>
    </dgm:pt>
  </dgm:ptLst>
  <dgm:cxnLst>
    <dgm:cxn modelId="{F30DB709-0BCE-4167-BDE5-3D8401634103}" srcId="{D41EFC53-4763-4A5C-9FFA-8F9B25BFF764}" destId="{EABDF92F-8CE6-4E35-9786-67FC7CC7ABC3}" srcOrd="0" destOrd="0" parTransId="{8C25E2F5-A9D9-418E-A40D-E6C5D443BA0E}" sibTransId="{1E490471-7D1A-479D-A309-10F20510309E}"/>
    <dgm:cxn modelId="{58A2982C-F531-45FE-98A7-DE9E43F02F57}" type="presOf" srcId="{407E8673-B4E6-49E6-9E6A-6CBD063505E6}" destId="{7D402E9B-E581-4FDF-B0E3-14E857CDD660}" srcOrd="1" destOrd="0" presId="urn:microsoft.com/office/officeart/2005/8/layout/venn1"/>
    <dgm:cxn modelId="{1F23053A-6196-4C9F-8EF8-374F23F2FE2E}" type="presOf" srcId="{C9EB2CC2-E4FF-4CA4-AD15-7124E816DBFB}" destId="{A6D287DF-27A5-437D-85AD-CBD6491C9E18}" srcOrd="1" destOrd="0" presId="urn:microsoft.com/office/officeart/2005/8/layout/venn1"/>
    <dgm:cxn modelId="{C1973E61-FF07-4653-8C5D-DF78CF9E3680}" type="presOf" srcId="{D41EFC53-4763-4A5C-9FFA-8F9B25BFF764}" destId="{3AF1A6BC-06E1-416F-8FF0-263088B0D49B}" srcOrd="0" destOrd="0" presId="urn:microsoft.com/office/officeart/2005/8/layout/venn1"/>
    <dgm:cxn modelId="{6D2EE346-194D-4AD3-B3D9-C7A670E564AB}" type="presOf" srcId="{EABDF92F-8CE6-4E35-9786-67FC7CC7ABC3}" destId="{AEC3E25A-6206-435D-85CA-39B039E934E9}" srcOrd="1" destOrd="0" presId="urn:microsoft.com/office/officeart/2005/8/layout/venn1"/>
    <dgm:cxn modelId="{2E588381-82C1-455F-B5C3-160EC95757BD}" srcId="{D41EFC53-4763-4A5C-9FFA-8F9B25BFF764}" destId="{407E8673-B4E6-49E6-9E6A-6CBD063505E6}" srcOrd="2" destOrd="0" parTransId="{BE57D9AE-8D38-46A1-9D63-BF3B12B1AB5C}" sibTransId="{952CD5C8-0D8B-4699-BE08-8216C7CF5EB0}"/>
    <dgm:cxn modelId="{8E6B6E92-8D06-41CB-BACD-5A20C04865E2}" type="presOf" srcId="{EABDF92F-8CE6-4E35-9786-67FC7CC7ABC3}" destId="{2CC0C53E-12F6-457F-95E4-8AA4E036DB6C}" srcOrd="0" destOrd="0" presId="urn:microsoft.com/office/officeart/2005/8/layout/venn1"/>
    <dgm:cxn modelId="{9D584DA9-9ED1-4F2B-B1D2-58943B1EC86A}" type="presOf" srcId="{407E8673-B4E6-49E6-9E6A-6CBD063505E6}" destId="{46B415DB-E81E-4A39-B8E1-B100DC952C69}" srcOrd="0" destOrd="0" presId="urn:microsoft.com/office/officeart/2005/8/layout/venn1"/>
    <dgm:cxn modelId="{ED84B1BA-7240-4BFB-A319-376B0BAF1720}" type="presOf" srcId="{C9EB2CC2-E4FF-4CA4-AD15-7124E816DBFB}" destId="{9346E60B-5037-4162-A343-8A9D23453C64}" srcOrd="0" destOrd="0" presId="urn:microsoft.com/office/officeart/2005/8/layout/venn1"/>
    <dgm:cxn modelId="{081315C7-9416-44B9-92ED-9B4502591CDB}" srcId="{D41EFC53-4763-4A5C-9FFA-8F9B25BFF764}" destId="{C9EB2CC2-E4FF-4CA4-AD15-7124E816DBFB}" srcOrd="1" destOrd="0" parTransId="{EFE57728-2D09-4B6C-8BBE-34D5DB8D1018}" sibTransId="{52FD076A-DDC4-4031-BF39-516C9142AE05}"/>
    <dgm:cxn modelId="{576E446F-26A6-4E40-88AE-8587F278BE49}" type="presParOf" srcId="{3AF1A6BC-06E1-416F-8FF0-263088B0D49B}" destId="{AEC3E25A-6206-435D-85CA-39B039E934E9}" srcOrd="0" destOrd="0" presId="urn:microsoft.com/office/officeart/2005/8/layout/venn1"/>
    <dgm:cxn modelId="{2BDCC9BB-0423-440D-AF25-3AE8F15C03E0}" type="presParOf" srcId="{3AF1A6BC-06E1-416F-8FF0-263088B0D49B}" destId="{2CC0C53E-12F6-457F-95E4-8AA4E036DB6C}" srcOrd="1" destOrd="0" presId="urn:microsoft.com/office/officeart/2005/8/layout/venn1"/>
    <dgm:cxn modelId="{63CE7B24-747D-4AC4-9D23-470DC84AA568}" type="presParOf" srcId="{3AF1A6BC-06E1-416F-8FF0-263088B0D49B}" destId="{9346E60B-5037-4162-A343-8A9D23453C64}" srcOrd="2" destOrd="0" presId="urn:microsoft.com/office/officeart/2005/8/layout/venn1"/>
    <dgm:cxn modelId="{FD304193-9CEA-4117-BFE4-18FDC2069F42}" type="presParOf" srcId="{3AF1A6BC-06E1-416F-8FF0-263088B0D49B}" destId="{A6D287DF-27A5-437D-85AD-CBD6491C9E18}" srcOrd="3" destOrd="0" presId="urn:microsoft.com/office/officeart/2005/8/layout/venn1"/>
    <dgm:cxn modelId="{2A3CE954-D7D5-4C46-86EA-38989B4D12B3}" type="presParOf" srcId="{3AF1A6BC-06E1-416F-8FF0-263088B0D49B}" destId="{46B415DB-E81E-4A39-B8E1-B100DC952C69}" srcOrd="4" destOrd="0" presId="urn:microsoft.com/office/officeart/2005/8/layout/venn1"/>
    <dgm:cxn modelId="{FD73D723-A6A0-48C1-94B5-733E74397E21}" type="presParOf" srcId="{3AF1A6BC-06E1-416F-8FF0-263088B0D49B}" destId="{7D402E9B-E581-4FDF-B0E3-14E857CDD660}" srcOrd="5" destOrd="0" presId="urn:microsoft.com/office/officeart/2005/8/layout/ven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05B888B-9FD6-4C92-887D-99C798BD5040}" type="doc">
      <dgm:prSet loTypeId="urn:microsoft.com/office/officeart/2005/8/layout/arrow5" loCatId="relationship" qsTypeId="urn:microsoft.com/office/officeart/2005/8/quickstyle/simple1" qsCatId="simple" csTypeId="urn:microsoft.com/office/officeart/2005/8/colors/accent2_2" csCatId="accent2" phldr="1"/>
      <dgm:spPr/>
      <dgm:t>
        <a:bodyPr/>
        <a:lstStyle/>
        <a:p>
          <a:endParaRPr lang="en-US"/>
        </a:p>
      </dgm:t>
    </dgm:pt>
    <dgm:pt modelId="{A4597759-10F2-4C97-A284-4D2036920C07}">
      <dgm:prSet/>
      <dgm:spPr>
        <a:solidFill>
          <a:srgbClr val="92D050"/>
        </a:solidFill>
      </dgm:spPr>
      <dgm:t>
        <a:bodyPr/>
        <a:lstStyle/>
        <a:p>
          <a:r>
            <a:rPr lang="en-US" dirty="0">
              <a:solidFill>
                <a:schemeClr val="tx1"/>
              </a:solidFill>
            </a:rPr>
            <a:t>Taking into account the </a:t>
          </a:r>
          <a:r>
            <a:rPr lang="en-US" b="1" dirty="0">
              <a:solidFill>
                <a:schemeClr val="tx1"/>
              </a:solidFill>
            </a:rPr>
            <a:t>needs and possibilities of the individual human</a:t>
          </a:r>
        </a:p>
      </dgm:t>
    </dgm:pt>
    <dgm:pt modelId="{CBCDD577-4A78-4554-96B0-8A94ACB82D3C}" type="parTrans" cxnId="{01BF1B7E-6974-4895-8CAF-92C61103DF97}">
      <dgm:prSet/>
      <dgm:spPr/>
      <dgm:t>
        <a:bodyPr/>
        <a:lstStyle/>
        <a:p>
          <a:endParaRPr lang="en-US"/>
        </a:p>
      </dgm:t>
    </dgm:pt>
    <dgm:pt modelId="{5EA36EC4-4D2C-474B-AC04-F640307227BB}" type="sibTrans" cxnId="{01BF1B7E-6974-4895-8CAF-92C61103DF97}">
      <dgm:prSet/>
      <dgm:spPr/>
      <dgm:t>
        <a:bodyPr/>
        <a:lstStyle/>
        <a:p>
          <a:endParaRPr lang="en-US"/>
        </a:p>
      </dgm:t>
    </dgm:pt>
    <dgm:pt modelId="{3342A939-3DFE-4312-ABFB-3ABE05EF6181}">
      <dgm:prSet/>
      <dgm:spPr>
        <a:solidFill>
          <a:srgbClr val="92D050"/>
        </a:solidFill>
      </dgm:spPr>
      <dgm:t>
        <a:bodyPr/>
        <a:lstStyle/>
        <a:p>
          <a:r>
            <a:rPr lang="en-US" b="0" dirty="0">
              <a:solidFill>
                <a:schemeClr val="tx1"/>
              </a:solidFill>
            </a:rPr>
            <a:t>Close </a:t>
          </a:r>
          <a:r>
            <a:rPr lang="en-US" b="1" dirty="0">
              <a:solidFill>
                <a:schemeClr val="tx1"/>
              </a:solidFill>
            </a:rPr>
            <a:t>cooperation with  social work institutions </a:t>
          </a:r>
          <a:r>
            <a:rPr lang="en-US" b="0" dirty="0">
              <a:solidFill>
                <a:schemeClr val="tx1"/>
              </a:solidFill>
            </a:rPr>
            <a:t>that have experience in caring for or promoting people </a:t>
          </a:r>
        </a:p>
      </dgm:t>
    </dgm:pt>
    <dgm:pt modelId="{360E1EE0-3142-4C6F-898D-748C107F1777}" type="parTrans" cxnId="{39E38BB4-E52C-4F32-8091-4D4E24D452F2}">
      <dgm:prSet/>
      <dgm:spPr/>
      <dgm:t>
        <a:bodyPr/>
        <a:lstStyle/>
        <a:p>
          <a:endParaRPr lang="en-US"/>
        </a:p>
      </dgm:t>
    </dgm:pt>
    <dgm:pt modelId="{0D10EC70-4469-46A8-A3F5-4F88D38BB3F5}" type="sibTrans" cxnId="{39E38BB4-E52C-4F32-8091-4D4E24D452F2}">
      <dgm:prSet/>
      <dgm:spPr/>
      <dgm:t>
        <a:bodyPr/>
        <a:lstStyle/>
        <a:p>
          <a:endParaRPr lang="en-US"/>
        </a:p>
      </dgm:t>
    </dgm:pt>
    <dgm:pt modelId="{DB1AD7D6-59D0-4075-A7BF-755CC95FD445}">
      <dgm:prSet/>
      <dgm:spPr>
        <a:solidFill>
          <a:srgbClr val="92D050"/>
        </a:solidFill>
      </dgm:spPr>
      <dgm:t>
        <a:bodyPr/>
        <a:lstStyle/>
        <a:p>
          <a:r>
            <a:rPr lang="en-US" dirty="0">
              <a:solidFill>
                <a:schemeClr val="tx1"/>
              </a:solidFill>
            </a:rPr>
            <a:t>Providing </a:t>
          </a:r>
          <a:r>
            <a:rPr lang="en-US" b="1" dirty="0">
              <a:solidFill>
                <a:schemeClr val="tx1"/>
              </a:solidFill>
            </a:rPr>
            <a:t>optimal professional and human framework conditions</a:t>
          </a:r>
          <a:r>
            <a:rPr lang="en-US" dirty="0">
              <a:solidFill>
                <a:schemeClr val="tx1"/>
              </a:solidFill>
            </a:rPr>
            <a:t> for social work on the farm</a:t>
          </a:r>
        </a:p>
      </dgm:t>
    </dgm:pt>
    <dgm:pt modelId="{3F120B12-9CAB-488C-A736-C87F50BF23F4}" type="parTrans" cxnId="{DCFAD46C-8253-4692-9A88-7642B8507F6F}">
      <dgm:prSet/>
      <dgm:spPr/>
      <dgm:t>
        <a:bodyPr/>
        <a:lstStyle/>
        <a:p>
          <a:endParaRPr lang="en-US"/>
        </a:p>
      </dgm:t>
    </dgm:pt>
    <dgm:pt modelId="{4FD79B64-6A78-4338-AD6B-FF2B347B659A}" type="sibTrans" cxnId="{DCFAD46C-8253-4692-9A88-7642B8507F6F}">
      <dgm:prSet/>
      <dgm:spPr/>
      <dgm:t>
        <a:bodyPr/>
        <a:lstStyle/>
        <a:p>
          <a:endParaRPr lang="en-US"/>
        </a:p>
      </dgm:t>
    </dgm:pt>
    <dgm:pt modelId="{21FF24AA-CEB5-49B8-A458-EC283882A111}" type="pres">
      <dgm:prSet presAssocID="{C05B888B-9FD6-4C92-887D-99C798BD5040}" presName="diagram" presStyleCnt="0">
        <dgm:presLayoutVars>
          <dgm:dir/>
          <dgm:resizeHandles val="exact"/>
        </dgm:presLayoutVars>
      </dgm:prSet>
      <dgm:spPr/>
    </dgm:pt>
    <dgm:pt modelId="{2BF55E09-59E3-4071-AA77-D7EE1C3D716A}" type="pres">
      <dgm:prSet presAssocID="{A4597759-10F2-4C97-A284-4D2036920C07}" presName="arrow" presStyleLbl="node1" presStyleIdx="0" presStyleCnt="3">
        <dgm:presLayoutVars>
          <dgm:bulletEnabled val="1"/>
        </dgm:presLayoutVars>
      </dgm:prSet>
      <dgm:spPr/>
    </dgm:pt>
    <dgm:pt modelId="{76920CF3-C713-42D7-BDEE-24CF04BCE2AB}" type="pres">
      <dgm:prSet presAssocID="{3342A939-3DFE-4312-ABFB-3ABE05EF6181}" presName="arrow" presStyleLbl="node1" presStyleIdx="1" presStyleCnt="3">
        <dgm:presLayoutVars>
          <dgm:bulletEnabled val="1"/>
        </dgm:presLayoutVars>
      </dgm:prSet>
      <dgm:spPr/>
    </dgm:pt>
    <dgm:pt modelId="{F52D27CC-FB7A-4389-8839-AAC521DBF4E6}" type="pres">
      <dgm:prSet presAssocID="{DB1AD7D6-59D0-4075-A7BF-755CC95FD445}" presName="arrow" presStyleLbl="node1" presStyleIdx="2" presStyleCnt="3">
        <dgm:presLayoutVars>
          <dgm:bulletEnabled val="1"/>
        </dgm:presLayoutVars>
      </dgm:prSet>
      <dgm:spPr/>
    </dgm:pt>
  </dgm:ptLst>
  <dgm:cxnLst>
    <dgm:cxn modelId="{80AFCF41-85C5-44E2-A02C-D13197691345}" type="presOf" srcId="{DB1AD7D6-59D0-4075-A7BF-755CC95FD445}" destId="{F52D27CC-FB7A-4389-8839-AAC521DBF4E6}" srcOrd="0" destOrd="0" presId="urn:microsoft.com/office/officeart/2005/8/layout/arrow5"/>
    <dgm:cxn modelId="{DCFAD46C-8253-4692-9A88-7642B8507F6F}" srcId="{C05B888B-9FD6-4C92-887D-99C798BD5040}" destId="{DB1AD7D6-59D0-4075-A7BF-755CC95FD445}" srcOrd="2" destOrd="0" parTransId="{3F120B12-9CAB-488C-A736-C87F50BF23F4}" sibTransId="{4FD79B64-6A78-4338-AD6B-FF2B347B659A}"/>
    <dgm:cxn modelId="{8997CA4E-2C55-4194-8B30-53872B448251}" type="presOf" srcId="{C05B888B-9FD6-4C92-887D-99C798BD5040}" destId="{21FF24AA-CEB5-49B8-A458-EC283882A111}" srcOrd="0" destOrd="0" presId="urn:microsoft.com/office/officeart/2005/8/layout/arrow5"/>
    <dgm:cxn modelId="{01BF1B7E-6974-4895-8CAF-92C61103DF97}" srcId="{C05B888B-9FD6-4C92-887D-99C798BD5040}" destId="{A4597759-10F2-4C97-A284-4D2036920C07}" srcOrd="0" destOrd="0" parTransId="{CBCDD577-4A78-4554-96B0-8A94ACB82D3C}" sibTransId="{5EA36EC4-4D2C-474B-AC04-F640307227BB}"/>
    <dgm:cxn modelId="{39E38BB4-E52C-4F32-8091-4D4E24D452F2}" srcId="{C05B888B-9FD6-4C92-887D-99C798BD5040}" destId="{3342A939-3DFE-4312-ABFB-3ABE05EF6181}" srcOrd="1" destOrd="0" parTransId="{360E1EE0-3142-4C6F-898D-748C107F1777}" sibTransId="{0D10EC70-4469-46A8-A3F5-4F88D38BB3F5}"/>
    <dgm:cxn modelId="{F3C517B9-C57E-440F-8A2A-31D3B8C022D2}" type="presOf" srcId="{A4597759-10F2-4C97-A284-4D2036920C07}" destId="{2BF55E09-59E3-4071-AA77-D7EE1C3D716A}" srcOrd="0" destOrd="0" presId="urn:microsoft.com/office/officeart/2005/8/layout/arrow5"/>
    <dgm:cxn modelId="{53DE9EFF-58D0-4135-B89E-D5A883864F2E}" type="presOf" srcId="{3342A939-3DFE-4312-ABFB-3ABE05EF6181}" destId="{76920CF3-C713-42D7-BDEE-24CF04BCE2AB}" srcOrd="0" destOrd="0" presId="urn:microsoft.com/office/officeart/2005/8/layout/arrow5"/>
    <dgm:cxn modelId="{A18343F7-A5EA-45A0-AF74-F7D3F2AFCC86}" type="presParOf" srcId="{21FF24AA-CEB5-49B8-A458-EC283882A111}" destId="{2BF55E09-59E3-4071-AA77-D7EE1C3D716A}" srcOrd="0" destOrd="0" presId="urn:microsoft.com/office/officeart/2005/8/layout/arrow5"/>
    <dgm:cxn modelId="{D3824815-BC23-44AD-B69B-BD7FE37E7A33}" type="presParOf" srcId="{21FF24AA-CEB5-49B8-A458-EC283882A111}" destId="{76920CF3-C713-42D7-BDEE-24CF04BCE2AB}" srcOrd="1" destOrd="0" presId="urn:microsoft.com/office/officeart/2005/8/layout/arrow5"/>
    <dgm:cxn modelId="{B54F1996-8773-4709-916E-85113D6D104C}" type="presParOf" srcId="{21FF24AA-CEB5-49B8-A458-EC283882A111}" destId="{F52D27CC-FB7A-4389-8839-AAC521DBF4E6}" srcOrd="2" destOrd="0" presId="urn:microsoft.com/office/officeart/2005/8/layout/arrow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95B3A81-B1E3-465B-ADEB-69B53DC389CC}" type="doc">
      <dgm:prSet loTypeId="urn:microsoft.com/office/officeart/2005/8/layout/equation1" loCatId="process" qsTypeId="urn:microsoft.com/office/officeart/2005/8/quickstyle/3d1" qsCatId="3D" csTypeId="urn:microsoft.com/office/officeart/2005/8/colors/accent6_2" csCatId="accent6" phldr="1"/>
      <dgm:spPr/>
      <dgm:t>
        <a:bodyPr/>
        <a:lstStyle/>
        <a:p>
          <a:endParaRPr lang="en-DE"/>
        </a:p>
      </dgm:t>
    </dgm:pt>
    <dgm:pt modelId="{F33D2510-0130-49E0-AB16-5A0A4B2F2215}">
      <dgm:prSet custT="1"/>
      <dgm:spPr/>
      <dgm:t>
        <a:bodyPr/>
        <a:lstStyle/>
        <a:p>
          <a:r>
            <a:rPr lang="en-US" sz="2000" dirty="0"/>
            <a:t>Local conditions </a:t>
          </a:r>
          <a:endParaRPr lang="en-DE" sz="2000" dirty="0"/>
        </a:p>
      </dgm:t>
    </dgm:pt>
    <dgm:pt modelId="{2B0B8350-EA34-45E8-80FE-C27A0C729282}" type="parTrans" cxnId="{3F12E665-7F8B-4FC3-ACFC-6E9AFC8DF0EC}">
      <dgm:prSet/>
      <dgm:spPr/>
      <dgm:t>
        <a:bodyPr/>
        <a:lstStyle/>
        <a:p>
          <a:endParaRPr lang="en-DE"/>
        </a:p>
      </dgm:t>
    </dgm:pt>
    <dgm:pt modelId="{E4614EE5-05D9-4003-8B5C-2F035DEE1814}" type="sibTrans" cxnId="{3F12E665-7F8B-4FC3-ACFC-6E9AFC8DF0EC}">
      <dgm:prSet/>
      <dgm:spPr/>
      <dgm:t>
        <a:bodyPr/>
        <a:lstStyle/>
        <a:p>
          <a:endParaRPr lang="en-DE"/>
        </a:p>
      </dgm:t>
    </dgm:pt>
    <dgm:pt modelId="{523B2334-6E02-4F57-91F7-7963341DD405}">
      <dgm:prSet custT="1"/>
      <dgm:spPr/>
      <dgm:t>
        <a:bodyPr/>
        <a:lstStyle/>
        <a:p>
          <a:r>
            <a:rPr lang="en-US" sz="1800" b="0" dirty="0"/>
            <a:t>Employment and care model</a:t>
          </a:r>
          <a:endParaRPr lang="en-DE" sz="1800" b="0" dirty="0"/>
        </a:p>
      </dgm:t>
    </dgm:pt>
    <dgm:pt modelId="{5C178559-6D3B-40DA-870B-C94ACF8A4CEE}" type="parTrans" cxnId="{B59FA4B1-1A91-44EF-8EBC-F8264EC82607}">
      <dgm:prSet/>
      <dgm:spPr/>
      <dgm:t>
        <a:bodyPr/>
        <a:lstStyle/>
        <a:p>
          <a:endParaRPr lang="en-DE"/>
        </a:p>
      </dgm:t>
    </dgm:pt>
    <dgm:pt modelId="{A4542E24-67CD-4FDC-814E-32668AD68FC4}" type="sibTrans" cxnId="{B59FA4B1-1A91-44EF-8EBC-F8264EC82607}">
      <dgm:prSet/>
      <dgm:spPr/>
      <dgm:t>
        <a:bodyPr/>
        <a:lstStyle/>
        <a:p>
          <a:endParaRPr lang="en-DE"/>
        </a:p>
      </dgm:t>
    </dgm:pt>
    <dgm:pt modelId="{A45764A3-8BB2-497F-A3F5-3A979FF090B5}">
      <dgm:prSet custT="1"/>
      <dgm:spPr/>
      <dgm:t>
        <a:bodyPr/>
        <a:lstStyle/>
        <a:p>
          <a:r>
            <a:rPr lang="en-US" sz="2000" dirty="0"/>
            <a:t>Way of financing</a:t>
          </a:r>
          <a:endParaRPr lang="en-DE" sz="2000" dirty="0"/>
        </a:p>
      </dgm:t>
    </dgm:pt>
    <dgm:pt modelId="{44BBE75E-2E30-414B-9A95-128DA4950ADC}" type="sibTrans" cxnId="{88BE67C2-DABA-4315-B099-290ED4ED2C9B}">
      <dgm:prSet/>
      <dgm:spPr/>
      <dgm:t>
        <a:bodyPr/>
        <a:lstStyle/>
        <a:p>
          <a:endParaRPr lang="en-DE"/>
        </a:p>
      </dgm:t>
    </dgm:pt>
    <dgm:pt modelId="{6C1A6E81-4ED2-42D5-94D1-EF03734684E4}" type="parTrans" cxnId="{88BE67C2-DABA-4315-B099-290ED4ED2C9B}">
      <dgm:prSet/>
      <dgm:spPr/>
      <dgm:t>
        <a:bodyPr/>
        <a:lstStyle/>
        <a:p>
          <a:endParaRPr lang="en-DE"/>
        </a:p>
      </dgm:t>
    </dgm:pt>
    <dgm:pt modelId="{040AEF0F-2619-4B20-AB26-603410A5DDB6}" type="pres">
      <dgm:prSet presAssocID="{295B3A81-B1E3-465B-ADEB-69B53DC389CC}" presName="linearFlow" presStyleCnt="0">
        <dgm:presLayoutVars>
          <dgm:dir/>
          <dgm:resizeHandles val="exact"/>
        </dgm:presLayoutVars>
      </dgm:prSet>
      <dgm:spPr/>
    </dgm:pt>
    <dgm:pt modelId="{290A6B64-DABA-43D4-8A82-CD471EAF5884}" type="pres">
      <dgm:prSet presAssocID="{F33D2510-0130-49E0-AB16-5A0A4B2F2215}" presName="node" presStyleLbl="node1" presStyleIdx="0" presStyleCnt="3">
        <dgm:presLayoutVars>
          <dgm:bulletEnabled val="1"/>
        </dgm:presLayoutVars>
      </dgm:prSet>
      <dgm:spPr/>
    </dgm:pt>
    <dgm:pt modelId="{C5A75AC4-B44E-405B-8D70-459889631504}" type="pres">
      <dgm:prSet presAssocID="{E4614EE5-05D9-4003-8B5C-2F035DEE1814}" presName="spacerL" presStyleCnt="0"/>
      <dgm:spPr/>
    </dgm:pt>
    <dgm:pt modelId="{EEF38D70-915D-407E-AE0E-A77CF09143B4}" type="pres">
      <dgm:prSet presAssocID="{E4614EE5-05D9-4003-8B5C-2F035DEE1814}" presName="sibTrans" presStyleLbl="sibTrans2D1" presStyleIdx="0" presStyleCnt="2"/>
      <dgm:spPr/>
    </dgm:pt>
    <dgm:pt modelId="{1D511F9B-B5A1-4C8B-81DF-363A79041C07}" type="pres">
      <dgm:prSet presAssocID="{E4614EE5-05D9-4003-8B5C-2F035DEE1814}" presName="spacerR" presStyleCnt="0"/>
      <dgm:spPr/>
    </dgm:pt>
    <dgm:pt modelId="{2A336B34-D1F0-45F5-BD07-ABED95F878DE}" type="pres">
      <dgm:prSet presAssocID="{A45764A3-8BB2-497F-A3F5-3A979FF090B5}" presName="node" presStyleLbl="node1" presStyleIdx="1" presStyleCnt="3">
        <dgm:presLayoutVars>
          <dgm:bulletEnabled val="1"/>
        </dgm:presLayoutVars>
      </dgm:prSet>
      <dgm:spPr/>
    </dgm:pt>
    <dgm:pt modelId="{153A2EC4-AA4E-45A1-9D44-D9C6B1337324}" type="pres">
      <dgm:prSet presAssocID="{44BBE75E-2E30-414B-9A95-128DA4950ADC}" presName="spacerL" presStyleCnt="0"/>
      <dgm:spPr/>
    </dgm:pt>
    <dgm:pt modelId="{2D7A5CCB-F760-47DC-9810-BAA23C471815}" type="pres">
      <dgm:prSet presAssocID="{44BBE75E-2E30-414B-9A95-128DA4950ADC}" presName="sibTrans" presStyleLbl="sibTrans2D1" presStyleIdx="1" presStyleCnt="2"/>
      <dgm:spPr/>
    </dgm:pt>
    <dgm:pt modelId="{503F0170-DEE5-4993-8973-B5F68366A14E}" type="pres">
      <dgm:prSet presAssocID="{44BBE75E-2E30-414B-9A95-128DA4950ADC}" presName="spacerR" presStyleCnt="0"/>
      <dgm:spPr/>
    </dgm:pt>
    <dgm:pt modelId="{12E31BFC-D4B9-451A-BEF2-A8D4D1DB5478}" type="pres">
      <dgm:prSet presAssocID="{523B2334-6E02-4F57-91F7-7963341DD405}" presName="node" presStyleLbl="node1" presStyleIdx="2" presStyleCnt="3">
        <dgm:presLayoutVars>
          <dgm:bulletEnabled val="1"/>
        </dgm:presLayoutVars>
      </dgm:prSet>
      <dgm:spPr/>
    </dgm:pt>
  </dgm:ptLst>
  <dgm:cxnLst>
    <dgm:cxn modelId="{C64E9535-D184-4D59-A8DD-65A73E99EAF7}" type="presOf" srcId="{523B2334-6E02-4F57-91F7-7963341DD405}" destId="{12E31BFC-D4B9-451A-BEF2-A8D4D1DB5478}" srcOrd="0" destOrd="0" presId="urn:microsoft.com/office/officeart/2005/8/layout/equation1"/>
    <dgm:cxn modelId="{3F12E665-7F8B-4FC3-ACFC-6E9AFC8DF0EC}" srcId="{295B3A81-B1E3-465B-ADEB-69B53DC389CC}" destId="{F33D2510-0130-49E0-AB16-5A0A4B2F2215}" srcOrd="0" destOrd="0" parTransId="{2B0B8350-EA34-45E8-80FE-C27A0C729282}" sibTransId="{E4614EE5-05D9-4003-8B5C-2F035DEE1814}"/>
    <dgm:cxn modelId="{9706476E-1C05-4D66-A9DB-59566A309293}" type="presOf" srcId="{A45764A3-8BB2-497F-A3F5-3A979FF090B5}" destId="{2A336B34-D1F0-45F5-BD07-ABED95F878DE}" srcOrd="0" destOrd="0" presId="urn:microsoft.com/office/officeart/2005/8/layout/equation1"/>
    <dgm:cxn modelId="{40290FAD-9F57-4AC3-ADDF-CA18534FBE3E}" type="presOf" srcId="{F33D2510-0130-49E0-AB16-5A0A4B2F2215}" destId="{290A6B64-DABA-43D4-8A82-CD471EAF5884}" srcOrd="0" destOrd="0" presId="urn:microsoft.com/office/officeart/2005/8/layout/equation1"/>
    <dgm:cxn modelId="{B59FA4B1-1A91-44EF-8EBC-F8264EC82607}" srcId="{295B3A81-B1E3-465B-ADEB-69B53DC389CC}" destId="{523B2334-6E02-4F57-91F7-7963341DD405}" srcOrd="2" destOrd="0" parTransId="{5C178559-6D3B-40DA-870B-C94ACF8A4CEE}" sibTransId="{A4542E24-67CD-4FDC-814E-32668AD68FC4}"/>
    <dgm:cxn modelId="{88BE67C2-DABA-4315-B099-290ED4ED2C9B}" srcId="{295B3A81-B1E3-465B-ADEB-69B53DC389CC}" destId="{A45764A3-8BB2-497F-A3F5-3A979FF090B5}" srcOrd="1" destOrd="0" parTransId="{6C1A6E81-4ED2-42D5-94D1-EF03734684E4}" sibTransId="{44BBE75E-2E30-414B-9A95-128DA4950ADC}"/>
    <dgm:cxn modelId="{99BEECDF-BDE2-46F1-A6A7-13A00C3F90BD}" type="presOf" srcId="{E4614EE5-05D9-4003-8B5C-2F035DEE1814}" destId="{EEF38D70-915D-407E-AE0E-A77CF09143B4}" srcOrd="0" destOrd="0" presId="urn:microsoft.com/office/officeart/2005/8/layout/equation1"/>
    <dgm:cxn modelId="{65F7A6F0-8CCF-4798-BE3D-27D3969776CB}" type="presOf" srcId="{44BBE75E-2E30-414B-9A95-128DA4950ADC}" destId="{2D7A5CCB-F760-47DC-9810-BAA23C471815}" srcOrd="0" destOrd="0" presId="urn:microsoft.com/office/officeart/2005/8/layout/equation1"/>
    <dgm:cxn modelId="{9C4B59FF-1684-4618-BF4A-BC405F56A59F}" type="presOf" srcId="{295B3A81-B1E3-465B-ADEB-69B53DC389CC}" destId="{040AEF0F-2619-4B20-AB26-603410A5DDB6}" srcOrd="0" destOrd="0" presId="urn:microsoft.com/office/officeart/2005/8/layout/equation1"/>
    <dgm:cxn modelId="{307C6EC2-D3ED-4DED-8073-BD8E0E906532}" type="presParOf" srcId="{040AEF0F-2619-4B20-AB26-603410A5DDB6}" destId="{290A6B64-DABA-43D4-8A82-CD471EAF5884}" srcOrd="0" destOrd="0" presId="urn:microsoft.com/office/officeart/2005/8/layout/equation1"/>
    <dgm:cxn modelId="{95E820BC-23E7-4A7B-B628-C57EE0363990}" type="presParOf" srcId="{040AEF0F-2619-4B20-AB26-603410A5DDB6}" destId="{C5A75AC4-B44E-405B-8D70-459889631504}" srcOrd="1" destOrd="0" presId="urn:microsoft.com/office/officeart/2005/8/layout/equation1"/>
    <dgm:cxn modelId="{1C2075BF-A49C-421B-8A78-3742B1430094}" type="presParOf" srcId="{040AEF0F-2619-4B20-AB26-603410A5DDB6}" destId="{EEF38D70-915D-407E-AE0E-A77CF09143B4}" srcOrd="2" destOrd="0" presId="urn:microsoft.com/office/officeart/2005/8/layout/equation1"/>
    <dgm:cxn modelId="{C3648909-7AB5-4113-973E-CF445227D495}" type="presParOf" srcId="{040AEF0F-2619-4B20-AB26-603410A5DDB6}" destId="{1D511F9B-B5A1-4C8B-81DF-363A79041C07}" srcOrd="3" destOrd="0" presId="urn:microsoft.com/office/officeart/2005/8/layout/equation1"/>
    <dgm:cxn modelId="{A1A14496-BBE1-4A60-B07D-1C679DE03276}" type="presParOf" srcId="{040AEF0F-2619-4B20-AB26-603410A5DDB6}" destId="{2A336B34-D1F0-45F5-BD07-ABED95F878DE}" srcOrd="4" destOrd="0" presId="urn:microsoft.com/office/officeart/2005/8/layout/equation1"/>
    <dgm:cxn modelId="{80D1693E-47E9-49DC-8F5C-0F11AD66D9D9}" type="presParOf" srcId="{040AEF0F-2619-4B20-AB26-603410A5DDB6}" destId="{153A2EC4-AA4E-45A1-9D44-D9C6B1337324}" srcOrd="5" destOrd="0" presId="urn:microsoft.com/office/officeart/2005/8/layout/equation1"/>
    <dgm:cxn modelId="{B2B3A7E1-085D-4EC0-9D5E-0A3E1A120159}" type="presParOf" srcId="{040AEF0F-2619-4B20-AB26-603410A5DDB6}" destId="{2D7A5CCB-F760-47DC-9810-BAA23C471815}" srcOrd="6" destOrd="0" presId="urn:microsoft.com/office/officeart/2005/8/layout/equation1"/>
    <dgm:cxn modelId="{396A785C-1E78-472C-85C2-A4A1281D0E02}" type="presParOf" srcId="{040AEF0F-2619-4B20-AB26-603410A5DDB6}" destId="{503F0170-DEE5-4993-8973-B5F68366A14E}" srcOrd="7" destOrd="0" presId="urn:microsoft.com/office/officeart/2005/8/layout/equation1"/>
    <dgm:cxn modelId="{82DB3979-5D5E-46F5-808C-5D08C27F228A}" type="presParOf" srcId="{040AEF0F-2619-4B20-AB26-603410A5DDB6}" destId="{12E31BFC-D4B9-451A-BEF2-A8D4D1DB5478}" srcOrd="8" destOrd="0" presId="urn:microsoft.com/office/officeart/2005/8/layout/equati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90A429B-8E22-4C25-93A6-AEA0DB10DBAD}">
      <dsp:nvSpPr>
        <dsp:cNvPr id="0" name=""/>
        <dsp:cNvSpPr/>
      </dsp:nvSpPr>
      <dsp:spPr>
        <a:xfrm>
          <a:off x="38185" y="268833"/>
          <a:ext cx="713875" cy="713875"/>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3F80348-FACD-4508-B027-F4EEA5A175E8}">
      <dsp:nvSpPr>
        <dsp:cNvPr id="0" name=""/>
        <dsp:cNvSpPr/>
      </dsp:nvSpPr>
      <dsp:spPr>
        <a:xfrm>
          <a:off x="188099" y="418747"/>
          <a:ext cx="414047" cy="41404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67BCDC0-D33F-40EE-A0F7-9C0D410FD2AC}">
      <dsp:nvSpPr>
        <dsp:cNvPr id="0" name=""/>
        <dsp:cNvSpPr/>
      </dsp:nvSpPr>
      <dsp:spPr>
        <a:xfrm>
          <a:off x="905034" y="268833"/>
          <a:ext cx="1682706" cy="7138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622300">
            <a:lnSpc>
              <a:spcPct val="100000"/>
            </a:lnSpc>
            <a:spcBef>
              <a:spcPct val="0"/>
            </a:spcBef>
            <a:spcAft>
              <a:spcPct val="35000"/>
            </a:spcAft>
            <a:buNone/>
          </a:pPr>
          <a:r>
            <a:rPr lang="en-US" sz="1400" b="1" kern="1200" dirty="0"/>
            <a:t>Transfer of basic knowledge on concrete examples </a:t>
          </a:r>
        </a:p>
      </dsp:txBody>
      <dsp:txXfrm>
        <a:off x="905034" y="268833"/>
        <a:ext cx="1682706" cy="713875"/>
      </dsp:txXfrm>
    </dsp:sp>
    <dsp:sp modelId="{F602DAB0-C1FC-4643-B249-B1BA6E912101}">
      <dsp:nvSpPr>
        <dsp:cNvPr id="0" name=""/>
        <dsp:cNvSpPr/>
      </dsp:nvSpPr>
      <dsp:spPr>
        <a:xfrm>
          <a:off x="2880939" y="268833"/>
          <a:ext cx="713875" cy="713875"/>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A9C47CC-20D7-445E-8074-50B5FBB31284}">
      <dsp:nvSpPr>
        <dsp:cNvPr id="0" name=""/>
        <dsp:cNvSpPr/>
      </dsp:nvSpPr>
      <dsp:spPr>
        <a:xfrm>
          <a:off x="3030853" y="418747"/>
          <a:ext cx="414047" cy="41404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2D1AB95-8460-4FA0-B00F-901462C505A1}">
      <dsp:nvSpPr>
        <dsp:cNvPr id="0" name=""/>
        <dsp:cNvSpPr/>
      </dsp:nvSpPr>
      <dsp:spPr>
        <a:xfrm>
          <a:off x="3747788" y="268833"/>
          <a:ext cx="1682706" cy="7138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622300">
            <a:lnSpc>
              <a:spcPct val="100000"/>
            </a:lnSpc>
            <a:spcBef>
              <a:spcPct val="0"/>
            </a:spcBef>
            <a:spcAft>
              <a:spcPct val="35000"/>
            </a:spcAft>
            <a:buNone/>
          </a:pPr>
          <a:r>
            <a:rPr lang="en-US" sz="1400" b="1" kern="1200" dirty="0"/>
            <a:t>Identifying basic aspects of Social Farming relevant for an own projects</a:t>
          </a:r>
        </a:p>
      </dsp:txBody>
      <dsp:txXfrm>
        <a:off x="3747788" y="268833"/>
        <a:ext cx="1682706" cy="713875"/>
      </dsp:txXfrm>
    </dsp:sp>
    <dsp:sp modelId="{AD21174B-0EFC-454D-83E8-999DA4345464}">
      <dsp:nvSpPr>
        <dsp:cNvPr id="0" name=""/>
        <dsp:cNvSpPr/>
      </dsp:nvSpPr>
      <dsp:spPr>
        <a:xfrm>
          <a:off x="5723693" y="268833"/>
          <a:ext cx="713875" cy="713875"/>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7087ED4-3A73-4EBB-97E7-2E74DED88FA6}">
      <dsp:nvSpPr>
        <dsp:cNvPr id="0" name=""/>
        <dsp:cNvSpPr/>
      </dsp:nvSpPr>
      <dsp:spPr>
        <a:xfrm>
          <a:off x="5873607" y="418747"/>
          <a:ext cx="414047" cy="41404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619B189-10C8-40B9-8752-237561F4FFDE}">
      <dsp:nvSpPr>
        <dsp:cNvPr id="0" name=""/>
        <dsp:cNvSpPr/>
      </dsp:nvSpPr>
      <dsp:spPr>
        <a:xfrm>
          <a:off x="6590542" y="268833"/>
          <a:ext cx="1682706" cy="7138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622300">
            <a:lnSpc>
              <a:spcPct val="100000"/>
            </a:lnSpc>
            <a:spcBef>
              <a:spcPct val="0"/>
            </a:spcBef>
            <a:spcAft>
              <a:spcPct val="35000"/>
            </a:spcAft>
            <a:buNone/>
          </a:pPr>
          <a:r>
            <a:rPr lang="en-US" sz="1400" b="1" kern="1200" dirty="0"/>
            <a:t>Elaborating a concept for an own project  </a:t>
          </a:r>
        </a:p>
      </dsp:txBody>
      <dsp:txXfrm>
        <a:off x="6590542" y="268833"/>
        <a:ext cx="1682706" cy="713875"/>
      </dsp:txXfrm>
    </dsp:sp>
    <dsp:sp modelId="{3E6907B8-B99F-4B69-80C2-C59AF2BAD9A1}">
      <dsp:nvSpPr>
        <dsp:cNvPr id="0" name=""/>
        <dsp:cNvSpPr/>
      </dsp:nvSpPr>
      <dsp:spPr>
        <a:xfrm>
          <a:off x="38185" y="1818731"/>
          <a:ext cx="713875" cy="713875"/>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40E9239-C7A6-488E-9AE2-2612B99439DE}">
      <dsp:nvSpPr>
        <dsp:cNvPr id="0" name=""/>
        <dsp:cNvSpPr/>
      </dsp:nvSpPr>
      <dsp:spPr>
        <a:xfrm>
          <a:off x="188099" y="1968645"/>
          <a:ext cx="414047" cy="414047"/>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CCADAB1-DA77-4989-94CB-8AC9A47186DB}">
      <dsp:nvSpPr>
        <dsp:cNvPr id="0" name=""/>
        <dsp:cNvSpPr/>
      </dsp:nvSpPr>
      <dsp:spPr>
        <a:xfrm>
          <a:off x="823582" y="1722436"/>
          <a:ext cx="1845609" cy="9064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622300">
            <a:lnSpc>
              <a:spcPct val="100000"/>
            </a:lnSpc>
            <a:spcBef>
              <a:spcPct val="0"/>
            </a:spcBef>
            <a:spcAft>
              <a:spcPct val="35000"/>
            </a:spcAft>
            <a:buNone/>
          </a:pPr>
          <a:r>
            <a:rPr lang="en-US" sz="1400" b="1" kern="1200" dirty="0"/>
            <a:t>Construction of a Social Farm combining the demands of target groups with the conditions on farms</a:t>
          </a:r>
        </a:p>
      </dsp:txBody>
      <dsp:txXfrm>
        <a:off x="823582" y="1722436"/>
        <a:ext cx="1845609" cy="906464"/>
      </dsp:txXfrm>
    </dsp:sp>
    <dsp:sp modelId="{261F48FA-F6E6-4972-A4B9-B44741782082}">
      <dsp:nvSpPr>
        <dsp:cNvPr id="0" name=""/>
        <dsp:cNvSpPr/>
      </dsp:nvSpPr>
      <dsp:spPr>
        <a:xfrm>
          <a:off x="2962391" y="1818731"/>
          <a:ext cx="713875" cy="713875"/>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E3B36B4-E97F-44BF-82EF-60C8CB52D7A0}">
      <dsp:nvSpPr>
        <dsp:cNvPr id="0" name=""/>
        <dsp:cNvSpPr/>
      </dsp:nvSpPr>
      <dsp:spPr>
        <a:xfrm>
          <a:off x="3112304" y="1968645"/>
          <a:ext cx="414047" cy="414047"/>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4DACBBC-7782-4202-8615-39E66F869976}">
      <dsp:nvSpPr>
        <dsp:cNvPr id="0" name=""/>
        <dsp:cNvSpPr/>
      </dsp:nvSpPr>
      <dsp:spPr>
        <a:xfrm>
          <a:off x="3829239" y="1818731"/>
          <a:ext cx="1682706" cy="7138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622300">
            <a:lnSpc>
              <a:spcPct val="100000"/>
            </a:lnSpc>
            <a:spcBef>
              <a:spcPct val="0"/>
            </a:spcBef>
            <a:spcAft>
              <a:spcPct val="35000"/>
            </a:spcAft>
            <a:buNone/>
          </a:pPr>
          <a:r>
            <a:rPr lang="en-US" sz="1400" b="1" kern="1200" dirty="0"/>
            <a:t>Planning  a system of interactions and communication structures in order to  develop the whole farm organism</a:t>
          </a:r>
        </a:p>
      </dsp:txBody>
      <dsp:txXfrm>
        <a:off x="3829239" y="1818731"/>
        <a:ext cx="1682706" cy="713875"/>
      </dsp:txXfrm>
    </dsp:sp>
    <dsp:sp modelId="{A52C758C-6D50-43F5-8D89-28ADE40F39F3}">
      <dsp:nvSpPr>
        <dsp:cNvPr id="0" name=""/>
        <dsp:cNvSpPr/>
      </dsp:nvSpPr>
      <dsp:spPr>
        <a:xfrm>
          <a:off x="5805145" y="1818731"/>
          <a:ext cx="713875" cy="713875"/>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AC6C5DE-B549-4738-910A-D85CB80A4FD9}">
      <dsp:nvSpPr>
        <dsp:cNvPr id="0" name=""/>
        <dsp:cNvSpPr/>
      </dsp:nvSpPr>
      <dsp:spPr>
        <a:xfrm>
          <a:off x="5955059" y="1968645"/>
          <a:ext cx="414047" cy="414047"/>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549AE91-A754-4BF6-8442-91F8B14F7949}">
      <dsp:nvSpPr>
        <dsp:cNvPr id="0" name=""/>
        <dsp:cNvSpPr/>
      </dsp:nvSpPr>
      <dsp:spPr>
        <a:xfrm>
          <a:off x="6671994" y="1818731"/>
          <a:ext cx="1682706" cy="7138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622300">
            <a:lnSpc>
              <a:spcPct val="100000"/>
            </a:lnSpc>
            <a:spcBef>
              <a:spcPct val="0"/>
            </a:spcBef>
            <a:spcAft>
              <a:spcPct val="35000"/>
            </a:spcAft>
            <a:buNone/>
          </a:pPr>
          <a:r>
            <a:rPr lang="en-US" sz="1400" b="1" kern="1200" dirty="0"/>
            <a:t>Appraising the ongoing implementation, possibly together with other participants of the course (building a network of support and exchange</a:t>
          </a:r>
          <a:r>
            <a:rPr lang="en-US" sz="1400" kern="1200" dirty="0"/>
            <a:t>). </a:t>
          </a:r>
        </a:p>
      </dsp:txBody>
      <dsp:txXfrm>
        <a:off x="6671994" y="1818731"/>
        <a:ext cx="1682706" cy="713875"/>
      </dsp:txXfrm>
    </dsp:sp>
    <dsp:sp modelId="{13778B2B-63E7-4B96-AC33-D18577A5A8B9}">
      <dsp:nvSpPr>
        <dsp:cNvPr id="0" name=""/>
        <dsp:cNvSpPr/>
      </dsp:nvSpPr>
      <dsp:spPr>
        <a:xfrm>
          <a:off x="0" y="3196349"/>
          <a:ext cx="713875" cy="713875"/>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C61ACF0-089D-437A-B371-9E0F88763B61}">
      <dsp:nvSpPr>
        <dsp:cNvPr id="0" name=""/>
        <dsp:cNvSpPr/>
      </dsp:nvSpPr>
      <dsp:spPr>
        <a:xfrm>
          <a:off x="156031" y="3320789"/>
          <a:ext cx="414047" cy="414047"/>
        </a:xfrm>
        <a:prstGeom prst="rect">
          <a:avLst/>
        </a:prstGeom>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8C0DA4A-2155-48FF-BCC6-60BA021264B7}">
      <dsp:nvSpPr>
        <dsp:cNvPr id="0" name=""/>
        <dsp:cNvSpPr/>
      </dsp:nvSpPr>
      <dsp:spPr>
        <a:xfrm>
          <a:off x="825526" y="3222855"/>
          <a:ext cx="1682706" cy="7138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622300">
            <a:lnSpc>
              <a:spcPct val="100000"/>
            </a:lnSpc>
            <a:spcBef>
              <a:spcPct val="0"/>
            </a:spcBef>
            <a:spcAft>
              <a:spcPct val="35000"/>
            </a:spcAft>
            <a:buNone/>
          </a:pPr>
          <a:r>
            <a:rPr lang="en-US" sz="1400" b="1" kern="1200" dirty="0"/>
            <a:t>Comparing different concepts of Social farming</a:t>
          </a:r>
        </a:p>
      </dsp:txBody>
      <dsp:txXfrm>
        <a:off x="825526" y="3222855"/>
        <a:ext cx="1682706" cy="71387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EC3E25A-6206-435D-85CA-39B039E934E9}">
      <dsp:nvSpPr>
        <dsp:cNvPr id="0" name=""/>
        <dsp:cNvSpPr/>
      </dsp:nvSpPr>
      <dsp:spPr>
        <a:xfrm>
          <a:off x="1893738" y="0"/>
          <a:ext cx="2177773" cy="2177773"/>
        </a:xfrm>
        <a:prstGeom prst="ellipse">
          <a:avLst/>
        </a:prstGeom>
        <a:solidFill>
          <a:schemeClr val="accent4">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r>
            <a:rPr lang="en-US" sz="1800" b="0" kern="1200" dirty="0">
              <a:solidFill>
                <a:schemeClr val="accent2"/>
              </a:solidFill>
            </a:rPr>
            <a:t>Take a closer look at the given </a:t>
          </a:r>
          <a:r>
            <a:rPr lang="en-US" sz="1800" b="1" kern="1200" dirty="0">
              <a:solidFill>
                <a:schemeClr val="accent2"/>
              </a:solidFill>
            </a:rPr>
            <a:t>conditions on the farm</a:t>
          </a:r>
          <a:endParaRPr lang="en-DE" sz="1800" b="1" kern="1200" dirty="0">
            <a:solidFill>
              <a:schemeClr val="accent2"/>
            </a:solidFill>
          </a:endParaRPr>
        </a:p>
      </dsp:txBody>
      <dsp:txXfrm>
        <a:off x="2184108" y="381110"/>
        <a:ext cx="1597033" cy="979998"/>
      </dsp:txXfrm>
    </dsp:sp>
    <dsp:sp modelId="{9346E60B-5037-4162-A343-8A9D23453C64}">
      <dsp:nvSpPr>
        <dsp:cNvPr id="0" name=""/>
        <dsp:cNvSpPr/>
      </dsp:nvSpPr>
      <dsp:spPr>
        <a:xfrm>
          <a:off x="2828315" y="1563060"/>
          <a:ext cx="2177773" cy="2177773"/>
        </a:xfrm>
        <a:prstGeom prst="ellipse">
          <a:avLst/>
        </a:prstGeom>
        <a:solidFill>
          <a:schemeClr val="accent4">
            <a:alpha val="50000"/>
            <a:hueOff val="4900445"/>
            <a:satOff val="-20388"/>
            <a:lumOff val="480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r>
            <a:rPr lang="en-US" sz="1800" b="0" kern="1200" dirty="0">
              <a:solidFill>
                <a:schemeClr val="accent6">
                  <a:lumMod val="50000"/>
                </a:schemeClr>
              </a:solidFill>
            </a:rPr>
            <a:t>Exchange of ideas with </a:t>
          </a:r>
          <a:r>
            <a:rPr lang="en-US" sz="1800" b="1" kern="1200" dirty="0">
              <a:solidFill>
                <a:schemeClr val="accent6">
                  <a:lumMod val="50000"/>
                </a:schemeClr>
              </a:solidFill>
            </a:rPr>
            <a:t>social work institutions </a:t>
          </a:r>
          <a:endParaRPr lang="en-DE" sz="1800" b="1" kern="1200" dirty="0">
            <a:solidFill>
              <a:schemeClr val="accent6">
                <a:lumMod val="50000"/>
              </a:schemeClr>
            </a:solidFill>
          </a:endParaRPr>
        </a:p>
      </dsp:txBody>
      <dsp:txXfrm>
        <a:off x="3494351" y="2125652"/>
        <a:ext cx="1306664" cy="1197775"/>
      </dsp:txXfrm>
    </dsp:sp>
    <dsp:sp modelId="{46B415DB-E81E-4A39-B8E1-B100DC952C69}">
      <dsp:nvSpPr>
        <dsp:cNvPr id="0" name=""/>
        <dsp:cNvSpPr/>
      </dsp:nvSpPr>
      <dsp:spPr>
        <a:xfrm>
          <a:off x="1091047" y="1571626"/>
          <a:ext cx="2177773" cy="2177773"/>
        </a:xfrm>
        <a:prstGeom prst="ellipse">
          <a:avLst/>
        </a:prstGeom>
        <a:solidFill>
          <a:schemeClr val="accent4">
            <a:alpha val="50000"/>
            <a:hueOff val="9800891"/>
            <a:satOff val="-40777"/>
            <a:lumOff val="960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r>
            <a:rPr lang="en-US" sz="1800" b="0" kern="1200" dirty="0">
              <a:solidFill>
                <a:schemeClr val="accent1">
                  <a:lumMod val="50000"/>
                </a:schemeClr>
              </a:solidFill>
            </a:rPr>
            <a:t>Exchange with (future) </a:t>
          </a:r>
          <a:r>
            <a:rPr lang="en-US" sz="1800" b="1" kern="1200" dirty="0">
              <a:solidFill>
                <a:schemeClr val="accent1">
                  <a:lumMod val="50000"/>
                </a:schemeClr>
              </a:solidFill>
            </a:rPr>
            <a:t>people living or working on the farm</a:t>
          </a:r>
          <a:endParaRPr lang="en-DE" sz="1800" b="1" kern="1200" dirty="0">
            <a:solidFill>
              <a:schemeClr val="accent1">
                <a:lumMod val="50000"/>
              </a:schemeClr>
            </a:solidFill>
          </a:endParaRPr>
        </a:p>
      </dsp:txBody>
      <dsp:txXfrm>
        <a:off x="1296121" y="2134218"/>
        <a:ext cx="1306664" cy="119777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BF55E09-59E3-4071-AA77-D7EE1C3D716A}">
      <dsp:nvSpPr>
        <dsp:cNvPr id="0" name=""/>
        <dsp:cNvSpPr/>
      </dsp:nvSpPr>
      <dsp:spPr>
        <a:xfrm>
          <a:off x="2954788" y="558"/>
          <a:ext cx="3022388" cy="3022388"/>
        </a:xfrm>
        <a:prstGeom prst="downArrow">
          <a:avLst>
            <a:gd name="adj1" fmla="val 50000"/>
            <a:gd name="adj2" fmla="val 35000"/>
          </a:avLst>
        </a:prstGeom>
        <a:solidFill>
          <a:srgbClr val="92D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120904" rIns="120904" bIns="120904" numCol="1" spcCol="1270" anchor="ctr" anchorCtr="0">
          <a:noAutofit/>
        </a:bodyPr>
        <a:lstStyle/>
        <a:p>
          <a:pPr marL="0" lvl="0" indent="0" algn="ctr" defTabSz="755650">
            <a:lnSpc>
              <a:spcPct val="90000"/>
            </a:lnSpc>
            <a:spcBef>
              <a:spcPct val="0"/>
            </a:spcBef>
            <a:spcAft>
              <a:spcPct val="35000"/>
            </a:spcAft>
            <a:buNone/>
          </a:pPr>
          <a:r>
            <a:rPr lang="en-US" sz="1700" kern="1200" dirty="0">
              <a:solidFill>
                <a:schemeClr val="tx1"/>
              </a:solidFill>
            </a:rPr>
            <a:t>Taking into account the </a:t>
          </a:r>
          <a:r>
            <a:rPr lang="en-US" sz="1700" b="1" kern="1200" dirty="0">
              <a:solidFill>
                <a:schemeClr val="tx1"/>
              </a:solidFill>
            </a:rPr>
            <a:t>needs and possibilities of the individual human</a:t>
          </a:r>
        </a:p>
      </dsp:txBody>
      <dsp:txXfrm>
        <a:off x="3710385" y="558"/>
        <a:ext cx="1511194" cy="2493470"/>
      </dsp:txXfrm>
    </dsp:sp>
    <dsp:sp modelId="{76920CF3-C713-42D7-BDEE-24CF04BCE2AB}">
      <dsp:nvSpPr>
        <dsp:cNvPr id="0" name=""/>
        <dsp:cNvSpPr/>
      </dsp:nvSpPr>
      <dsp:spPr>
        <a:xfrm rot="7200000">
          <a:off x="4705133" y="3032245"/>
          <a:ext cx="3022388" cy="3022388"/>
        </a:xfrm>
        <a:prstGeom prst="downArrow">
          <a:avLst>
            <a:gd name="adj1" fmla="val 50000"/>
            <a:gd name="adj2" fmla="val 35000"/>
          </a:avLst>
        </a:prstGeom>
        <a:solidFill>
          <a:srgbClr val="92D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120904" rIns="120904" bIns="120904" numCol="1" spcCol="1270" anchor="ctr" anchorCtr="0">
          <a:noAutofit/>
        </a:bodyPr>
        <a:lstStyle/>
        <a:p>
          <a:pPr marL="0" lvl="0" indent="0" algn="ctr" defTabSz="755650">
            <a:lnSpc>
              <a:spcPct val="90000"/>
            </a:lnSpc>
            <a:spcBef>
              <a:spcPct val="0"/>
            </a:spcBef>
            <a:spcAft>
              <a:spcPct val="35000"/>
            </a:spcAft>
            <a:buNone/>
          </a:pPr>
          <a:r>
            <a:rPr lang="en-US" sz="1700" b="0" kern="1200" dirty="0">
              <a:solidFill>
                <a:schemeClr val="tx1"/>
              </a:solidFill>
            </a:rPr>
            <a:t>Close </a:t>
          </a:r>
          <a:r>
            <a:rPr lang="en-US" sz="1700" b="1" kern="1200" dirty="0">
              <a:solidFill>
                <a:schemeClr val="tx1"/>
              </a:solidFill>
            </a:rPr>
            <a:t>cooperation with  social work institutions </a:t>
          </a:r>
          <a:r>
            <a:rPr lang="en-US" sz="1700" b="0" kern="1200" dirty="0">
              <a:solidFill>
                <a:schemeClr val="tx1"/>
              </a:solidFill>
            </a:rPr>
            <a:t>that have experience in caring for or promoting people </a:t>
          </a:r>
        </a:p>
      </dsp:txBody>
      <dsp:txXfrm rot="-5400000">
        <a:off x="5198620" y="3920072"/>
        <a:ext cx="2493470" cy="1511194"/>
      </dsp:txXfrm>
    </dsp:sp>
    <dsp:sp modelId="{F52D27CC-FB7A-4389-8839-AAC521DBF4E6}">
      <dsp:nvSpPr>
        <dsp:cNvPr id="0" name=""/>
        <dsp:cNvSpPr/>
      </dsp:nvSpPr>
      <dsp:spPr>
        <a:xfrm rot="14400000">
          <a:off x="1204443" y="3032245"/>
          <a:ext cx="3022388" cy="3022388"/>
        </a:xfrm>
        <a:prstGeom prst="downArrow">
          <a:avLst>
            <a:gd name="adj1" fmla="val 50000"/>
            <a:gd name="adj2" fmla="val 35000"/>
          </a:avLst>
        </a:prstGeom>
        <a:solidFill>
          <a:srgbClr val="92D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120904" rIns="120904" bIns="120904" numCol="1" spcCol="1270" anchor="ctr" anchorCtr="0">
          <a:noAutofit/>
        </a:bodyPr>
        <a:lstStyle/>
        <a:p>
          <a:pPr marL="0" lvl="0" indent="0" algn="ctr" defTabSz="755650">
            <a:lnSpc>
              <a:spcPct val="90000"/>
            </a:lnSpc>
            <a:spcBef>
              <a:spcPct val="0"/>
            </a:spcBef>
            <a:spcAft>
              <a:spcPct val="35000"/>
            </a:spcAft>
            <a:buNone/>
          </a:pPr>
          <a:r>
            <a:rPr lang="en-US" sz="1700" kern="1200" dirty="0">
              <a:solidFill>
                <a:schemeClr val="tx1"/>
              </a:solidFill>
            </a:rPr>
            <a:t>Providing </a:t>
          </a:r>
          <a:r>
            <a:rPr lang="en-US" sz="1700" b="1" kern="1200" dirty="0">
              <a:solidFill>
                <a:schemeClr val="tx1"/>
              </a:solidFill>
            </a:rPr>
            <a:t>optimal professional and human framework conditions</a:t>
          </a:r>
          <a:r>
            <a:rPr lang="en-US" sz="1700" kern="1200" dirty="0">
              <a:solidFill>
                <a:schemeClr val="tx1"/>
              </a:solidFill>
            </a:rPr>
            <a:t> for social work on the farm</a:t>
          </a:r>
        </a:p>
      </dsp:txBody>
      <dsp:txXfrm rot="5400000">
        <a:off x="1239874" y="3920072"/>
        <a:ext cx="2493470" cy="151119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90A6B64-DABA-43D4-8A82-CD471EAF5884}">
      <dsp:nvSpPr>
        <dsp:cNvPr id="0" name=""/>
        <dsp:cNvSpPr/>
      </dsp:nvSpPr>
      <dsp:spPr>
        <a:xfrm>
          <a:off x="1411" y="1094905"/>
          <a:ext cx="1870777" cy="1870777"/>
        </a:xfrm>
        <a:prstGeom prst="ellipse">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kern="1200" dirty="0"/>
            <a:t>Local conditions </a:t>
          </a:r>
          <a:endParaRPr lang="en-DE" sz="2000" kern="1200" dirty="0"/>
        </a:p>
      </dsp:txBody>
      <dsp:txXfrm>
        <a:off x="275380" y="1368874"/>
        <a:ext cx="1322839" cy="1322839"/>
      </dsp:txXfrm>
    </dsp:sp>
    <dsp:sp modelId="{EEF38D70-915D-407E-AE0E-A77CF09143B4}">
      <dsp:nvSpPr>
        <dsp:cNvPr id="0" name=""/>
        <dsp:cNvSpPr/>
      </dsp:nvSpPr>
      <dsp:spPr>
        <a:xfrm>
          <a:off x="2024095" y="1487768"/>
          <a:ext cx="1085050" cy="1085050"/>
        </a:xfrm>
        <a:prstGeom prst="mathPlus">
          <a:avLst/>
        </a:prstGeom>
        <a:gradFill rotWithShape="0">
          <a:gsLst>
            <a:gs pos="0">
              <a:schemeClr val="accent6">
                <a:tint val="60000"/>
                <a:hueOff val="0"/>
                <a:satOff val="0"/>
                <a:lumOff val="0"/>
                <a:alphaOff val="0"/>
                <a:satMod val="103000"/>
                <a:lumMod val="102000"/>
                <a:tint val="94000"/>
              </a:schemeClr>
            </a:gs>
            <a:gs pos="50000">
              <a:schemeClr val="accent6">
                <a:tint val="60000"/>
                <a:hueOff val="0"/>
                <a:satOff val="0"/>
                <a:lumOff val="0"/>
                <a:alphaOff val="0"/>
                <a:satMod val="110000"/>
                <a:lumMod val="100000"/>
                <a:shade val="100000"/>
              </a:schemeClr>
            </a:gs>
            <a:gs pos="100000">
              <a:schemeClr val="accent6">
                <a:tint val="60000"/>
                <a:hueOff val="0"/>
                <a:satOff val="0"/>
                <a:lumOff val="0"/>
                <a:alphaOff val="0"/>
                <a:lumMod val="99000"/>
                <a:satMod val="120000"/>
                <a:shade val="78000"/>
              </a:schemeClr>
            </a:gs>
          </a:gsLst>
          <a:lin ang="5400000" scaled="0"/>
        </a:gradFill>
        <a:ln>
          <a:noFill/>
        </a:ln>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n-DE" sz="1800" kern="1200"/>
        </a:p>
      </dsp:txBody>
      <dsp:txXfrm>
        <a:off x="2167918" y="1902691"/>
        <a:ext cx="797404" cy="255204"/>
      </dsp:txXfrm>
    </dsp:sp>
    <dsp:sp modelId="{2A336B34-D1F0-45F5-BD07-ABED95F878DE}">
      <dsp:nvSpPr>
        <dsp:cNvPr id="0" name=""/>
        <dsp:cNvSpPr/>
      </dsp:nvSpPr>
      <dsp:spPr>
        <a:xfrm>
          <a:off x="3261053" y="1094905"/>
          <a:ext cx="1870777" cy="1870777"/>
        </a:xfrm>
        <a:prstGeom prst="ellipse">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kern="1200" dirty="0"/>
            <a:t>Way of financing</a:t>
          </a:r>
          <a:endParaRPr lang="en-DE" sz="2000" kern="1200" dirty="0"/>
        </a:p>
      </dsp:txBody>
      <dsp:txXfrm>
        <a:off x="3535022" y="1368874"/>
        <a:ext cx="1322839" cy="1322839"/>
      </dsp:txXfrm>
    </dsp:sp>
    <dsp:sp modelId="{2D7A5CCB-F760-47DC-9810-BAA23C471815}">
      <dsp:nvSpPr>
        <dsp:cNvPr id="0" name=""/>
        <dsp:cNvSpPr/>
      </dsp:nvSpPr>
      <dsp:spPr>
        <a:xfrm>
          <a:off x="5283738" y="1487768"/>
          <a:ext cx="1085050" cy="1085050"/>
        </a:xfrm>
        <a:prstGeom prst="mathEqual">
          <a:avLst/>
        </a:prstGeom>
        <a:gradFill rotWithShape="0">
          <a:gsLst>
            <a:gs pos="0">
              <a:schemeClr val="accent6">
                <a:tint val="60000"/>
                <a:hueOff val="0"/>
                <a:satOff val="0"/>
                <a:lumOff val="0"/>
                <a:alphaOff val="0"/>
                <a:satMod val="103000"/>
                <a:lumMod val="102000"/>
                <a:tint val="94000"/>
              </a:schemeClr>
            </a:gs>
            <a:gs pos="50000">
              <a:schemeClr val="accent6">
                <a:tint val="60000"/>
                <a:hueOff val="0"/>
                <a:satOff val="0"/>
                <a:lumOff val="0"/>
                <a:alphaOff val="0"/>
                <a:satMod val="110000"/>
                <a:lumMod val="100000"/>
                <a:shade val="100000"/>
              </a:schemeClr>
            </a:gs>
            <a:gs pos="100000">
              <a:schemeClr val="accent6">
                <a:tint val="60000"/>
                <a:hueOff val="0"/>
                <a:satOff val="0"/>
                <a:lumOff val="0"/>
                <a:alphaOff val="0"/>
                <a:lumMod val="99000"/>
                <a:satMod val="120000"/>
                <a:shade val="78000"/>
              </a:schemeClr>
            </a:gs>
          </a:gsLst>
          <a:lin ang="5400000" scaled="0"/>
        </a:gradFill>
        <a:ln>
          <a:noFill/>
        </a:ln>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2000250">
            <a:lnSpc>
              <a:spcPct val="90000"/>
            </a:lnSpc>
            <a:spcBef>
              <a:spcPct val="0"/>
            </a:spcBef>
            <a:spcAft>
              <a:spcPct val="35000"/>
            </a:spcAft>
            <a:buNone/>
          </a:pPr>
          <a:endParaRPr lang="en-DE" sz="4500" kern="1200"/>
        </a:p>
      </dsp:txBody>
      <dsp:txXfrm>
        <a:off x="5427561" y="1711288"/>
        <a:ext cx="797404" cy="638010"/>
      </dsp:txXfrm>
    </dsp:sp>
    <dsp:sp modelId="{12E31BFC-D4B9-451A-BEF2-A8D4D1DB5478}">
      <dsp:nvSpPr>
        <dsp:cNvPr id="0" name=""/>
        <dsp:cNvSpPr/>
      </dsp:nvSpPr>
      <dsp:spPr>
        <a:xfrm>
          <a:off x="6520696" y="1094905"/>
          <a:ext cx="1870777" cy="1870777"/>
        </a:xfrm>
        <a:prstGeom prst="ellipse">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b="0" kern="1200" dirty="0"/>
            <a:t>Employment and care model</a:t>
          </a:r>
          <a:endParaRPr lang="en-DE" sz="1800" b="0" kern="1200" dirty="0"/>
        </a:p>
      </dsp:txBody>
      <dsp:txXfrm>
        <a:off x="6794665" y="1368874"/>
        <a:ext cx="1322839" cy="1322839"/>
      </dsp:txXfrm>
    </dsp:sp>
  </dsp:spTree>
</dsp:drawing>
</file>

<file path=ppt/diagrams/layout1.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arrow5">
  <dgm:title val=""/>
  <dgm:desc val=""/>
  <dgm:catLst>
    <dgm:cat type="relationship" pri="6000"/>
    <dgm:cat type="process" pri="31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ch" ptType="node" func="cnt" op="equ" val="2">
        <dgm:choose name="Name2">
          <dgm:if name="Name3" func="var" arg="dir" op="equ" val="norm">
            <dgm:alg type="cycle">
              <dgm:param type="rotPath" val="alongPath"/>
              <dgm:param type="stAng" val="270"/>
            </dgm:alg>
          </dgm:if>
          <dgm:else name="Name4">
            <dgm:alg type="cycle">
              <dgm:param type="rotPath" val="alongPath"/>
              <dgm:param type="stAng" val="90"/>
              <dgm:param type="spanAng" val="-360"/>
            </dgm:alg>
          </dgm:else>
        </dgm:choose>
      </dgm:if>
      <dgm:else name="Name5">
        <dgm:choose name="Name6">
          <dgm:if name="Name7" func="var" arg="dir" op="equ" val="norm">
            <dgm:alg type="cycle">
              <dgm:param type="rotPath" val="alongPath"/>
            </dgm:alg>
          </dgm:if>
          <dgm:else name="Name8">
            <dgm:alg type="cycle">
              <dgm:param type="rotPath" val="alongPath"/>
              <dgm:param type="spanAng" val="-360"/>
            </dgm:alg>
          </dgm:else>
        </dgm:choose>
      </dgm:else>
    </dgm:choose>
    <dgm:shape xmlns:r="http://schemas.openxmlformats.org/officeDocument/2006/relationships" r:blip="">
      <dgm:adjLst/>
    </dgm:shape>
    <dgm:presOf/>
    <dgm:choose name="Name9">
      <dgm:if name="Name10" axis="ch" ptType="node" func="cnt" op="lte" val="2">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 type="diam" refType="w" refFor="ch" refPtType="node" op="equ" fact="1.1"/>
        </dgm:constrLst>
      </dgm:if>
      <dgm:if name="Name11" axis="ch" ptType="node" func="cnt" op="equ" val="5">
        <dgm:constrLst>
          <dgm:constr type="primFontSz" for="ch" ptType="node" op="equ" val="65"/>
          <dgm:constr type="w" for="ch" ptType="node" refType="w"/>
          <dgm:constr type="h" for="ch" ptType="node" refType="w" refFor="ch" refPtType="node" op="equ"/>
          <dgm:constr type="sibSp" refType="w" refFor="ch" refPtType="node" fact="-0.2"/>
          <dgm:constr type="sibSp" refType="h" op="lte" fact="0.1"/>
        </dgm:constrLst>
      </dgm:if>
      <dgm:if name="Name12" axis="ch" ptType="node" func="cnt" op="equ" val="6">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3" axis="ch" ptType="node" func="cnt" op="equ" val="7">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4" axis="ch" ptType="node" func="cnt" op="equ" val="8">
        <dgm:constrLst>
          <dgm:constr type="primFontSz" for="ch" ptType="node" op="equ" val="65"/>
          <dgm:constr type="w" for="ch" ptType="node" refType="w"/>
          <dgm:constr type="h" for="ch" ptType="node" refType="w" refFor="ch" refPtType="node" op="equ"/>
          <dgm:constr type="sibSp"/>
          <dgm:constr type="sibSp" refType="h" op="lte" fact="0.1"/>
        </dgm:constrLst>
      </dgm:if>
      <dgm:if name="Name15" axis="ch" ptType="node" func="cnt" op="gte" val="9">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else name="Name16">
        <dgm:constrLst>
          <dgm:constr type="primFontSz" for="ch" ptType="node" op="equ" val="65"/>
          <dgm:constr type="w" for="ch" ptType="node" refType="w"/>
          <dgm:constr type="h" for="ch" ptType="node" refType="w" refFor="ch" refPtType="node" op="equ"/>
          <dgm:constr type="sibSp" refType="w" refFor="ch" refPtType="node" fact="-0.35"/>
        </dgm:constrLst>
      </dgm:else>
    </dgm:choose>
    <dgm:ruleLst/>
    <dgm:forEach name="Name17" axis="ch" ptType="node">
      <dgm:layoutNode name="arrow">
        <dgm:varLst>
          <dgm:bulletEnabled val="1"/>
        </dgm:varLst>
        <dgm:alg type="tx"/>
        <dgm:shape xmlns:r="http://schemas.openxmlformats.org/officeDocument/2006/relationships" type="downArrow" r:blip="">
          <dgm:adjLst>
            <dgm:adj idx="2" val="0.35"/>
          </dgm:adjLst>
        </dgm:shape>
        <dgm:presOf axis="desOrSelf" ptType="node"/>
        <dgm:constrLst/>
        <dgm:ruleLst>
          <dgm:rule type="primFontSz" val="5" fact="NaN" max="NaN"/>
        </dgm:ruleLst>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equation1">
  <dgm:title val=""/>
  <dgm:desc val=""/>
  <dgm:catLst>
    <dgm:cat type="relationship" pri="17000"/>
    <dgm:cat type="process"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choose name="Name0">
      <dgm:if name="Name1" func="var" arg="dir" op="equ" val="norm">
        <dgm:alg type="lin">
          <dgm:param type="fallback" val="2D"/>
        </dgm:alg>
      </dgm:if>
      <dgm:else name="Name2">
        <dgm:alg type="lin">
          <dgm:param type="linDir" val="fromR"/>
          <dgm:param type="fallback" val="2D"/>
        </dgm:alg>
      </dgm:else>
    </dgm:choose>
    <dgm:shape xmlns:r="http://schemas.openxmlformats.org/officeDocument/2006/relationships" r:blip="">
      <dgm:adjLst/>
    </dgm:shape>
    <dgm:presOf/>
    <dgm:constrLst>
      <dgm:constr type="w" for="ch" ptType="node" refType="w"/>
      <dgm:constr type="w" for="ch" ptType="sibTrans" refType="w" refFor="ch" refPtType="node" fact="0.58"/>
      <dgm:constr type="primFontSz" for="ch" ptType="node" op="equ" val="65"/>
      <dgm:constr type="primFontSz" for="ch" ptType="sibTrans" op="equ" val="55"/>
      <dgm:constr type="primFontSz" for="ch" ptType="sibTrans" refType="primFontSz" refFor="ch" refPtType="node" op="lte" fact="0.8"/>
      <dgm:constr type="w" for="ch" forName="spacerL" refType="w" refFor="ch" refPtType="sibTrans" fact="0.14"/>
      <dgm:constr type="w" for="ch" forName="spacerR" refType="w" refFor="ch" refPtType="sibTrans" fact="0.14"/>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sibTransForEach" axis="followSib" ptType="sibTrans" cnt="1">
        <dgm:layoutNode name="spacerL">
          <dgm:alg type="sp"/>
          <dgm:shape xmlns:r="http://schemas.openxmlformats.org/officeDocument/2006/relationships" r:blip="">
            <dgm:adjLst/>
          </dgm:shape>
          <dgm:presOf/>
          <dgm:constrLst/>
          <dgm:ruleLst/>
        </dgm:layoutNode>
        <dgm:layoutNode name="sibTrans">
          <dgm:alg type="tx"/>
          <dgm:choose name="Name3">
            <dgm:if name="Name4" axis="followSib" ptType="sibTrans" func="cnt" op="equ" val="0">
              <dgm:shape xmlns:r="http://schemas.openxmlformats.org/officeDocument/2006/relationships" type="mathEqual" r:blip="">
                <dgm:adjLst/>
              </dgm:shape>
            </dgm:if>
            <dgm:else name="Name5">
              <dgm:shape xmlns:r="http://schemas.openxmlformats.org/officeDocument/2006/relationships" type="mathPlus" r:blip="">
                <dgm:adjLst/>
              </dgm:shape>
            </dgm:else>
          </dgm:choose>
          <dgm:presOf axis="self"/>
          <dgm:constrLst>
            <dgm:constr type="h" refType="w"/>
            <dgm:constr type="lMarg"/>
            <dgm:constr type="rMarg"/>
            <dgm:constr type="tMarg"/>
            <dgm:constr type="bMarg"/>
          </dgm:constrLst>
          <dgm:ruleLst>
            <dgm:rule type="primFontSz" val="5" fact="NaN" max="NaN"/>
          </dgm:ruleLst>
        </dgm:layoutNode>
        <dgm:layoutNode name="spacerR">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EAA261-44B4-4E80-A1A3-9BFBCCCEEB9A}" type="datetimeFigureOut">
              <a:rPr lang="en-DE" smtClean="0"/>
              <a:t>08/12/2021</a:t>
            </a:fld>
            <a:endParaRPr lang="en-DE"/>
          </a:p>
        </p:txBody>
      </p:sp>
      <p:sp>
        <p:nvSpPr>
          <p:cNvPr id="4" name="Folienbildplatzhalt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DE"/>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ED459ED-19C6-4F5D-929C-07FDFD1689A2}" type="slidenum">
              <a:rPr lang="en-DE" smtClean="0"/>
              <a:t>‹Nr.›</a:t>
            </a:fld>
            <a:endParaRPr lang="en-DE"/>
          </a:p>
        </p:txBody>
      </p:sp>
    </p:spTree>
    <p:extLst>
      <p:ext uri="{BB962C8B-B14F-4D97-AF65-F5344CB8AC3E}">
        <p14:creationId xmlns:p14="http://schemas.microsoft.com/office/powerpoint/2010/main" val="10012568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5"/>
          </p:nvPr>
        </p:nvSpPr>
        <p:spPr/>
        <p:txBody>
          <a:bodyPr/>
          <a:lstStyle/>
          <a:p>
            <a:fld id="{AED459ED-19C6-4F5D-929C-07FDFD1689A2}" type="slidenum">
              <a:rPr lang="en-DE" smtClean="0"/>
              <a:t>1</a:t>
            </a:fld>
            <a:endParaRPr lang="en-DE"/>
          </a:p>
        </p:txBody>
      </p:sp>
    </p:spTree>
    <p:extLst>
      <p:ext uri="{BB962C8B-B14F-4D97-AF65-F5344CB8AC3E}">
        <p14:creationId xmlns:p14="http://schemas.microsoft.com/office/powerpoint/2010/main" val="3629469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lvl="0" indent="0" algn="just">
              <a:lnSpc>
                <a:spcPct val="107000"/>
              </a:lnSpc>
              <a:buFont typeface="+mj-lt"/>
              <a:buNone/>
            </a:pPr>
            <a:r>
              <a:rPr lang="en-US" sz="1800" dirty="0">
                <a:effectLst/>
                <a:latin typeface="Calibri" panose="020F0502020204030204" pitchFamily="34" charset="0"/>
                <a:ea typeface="Calibri" panose="020F0502020204030204" pitchFamily="34" charset="0"/>
                <a:cs typeface="Times New Roman" panose="02020603050405020304" pitchFamily="18" charset="0"/>
              </a:rPr>
              <a:t>Some basic functions of the body of people with physical disabilities are permanently limited. </a:t>
            </a:r>
            <a:endParaRPr lang="en-DE" sz="1800" dirty="0">
              <a:effectLst/>
              <a:latin typeface="Calibri" panose="020F0502020204030204" pitchFamily="34" charset="0"/>
              <a:ea typeface="Calibri" panose="020F0502020204030204" pitchFamily="34" charset="0"/>
              <a:cs typeface="Times New Roman" panose="02020603050405020304" pitchFamily="18" charset="0"/>
            </a:endParaRPr>
          </a:p>
          <a:p>
            <a:pPr marL="457200" algn="just">
              <a:lnSpc>
                <a:spcPct val="107000"/>
              </a:lnSpc>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Among other things, a distinction can be made between paralysis, malformations, wear and tear diseases or damage caused by accidents. Often several forms of restriction occur at the same time, which is a multiple disability.</a:t>
            </a:r>
            <a:endParaRPr lang="en-DE"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DE" dirty="0"/>
          </a:p>
        </p:txBody>
      </p:sp>
      <p:sp>
        <p:nvSpPr>
          <p:cNvPr id="4" name="Foliennummernplatzhalter 3"/>
          <p:cNvSpPr>
            <a:spLocks noGrp="1"/>
          </p:cNvSpPr>
          <p:nvPr>
            <p:ph type="sldNum" sz="quarter" idx="5"/>
          </p:nvPr>
        </p:nvSpPr>
        <p:spPr/>
        <p:txBody>
          <a:bodyPr/>
          <a:lstStyle/>
          <a:p>
            <a:fld id="{AED459ED-19C6-4F5D-929C-07FDFD1689A2}" type="slidenum">
              <a:rPr lang="en-DE" smtClean="0"/>
              <a:t>17</a:t>
            </a:fld>
            <a:endParaRPr lang="en-DE"/>
          </a:p>
        </p:txBody>
      </p:sp>
    </p:spTree>
    <p:extLst>
      <p:ext uri="{BB962C8B-B14F-4D97-AF65-F5344CB8AC3E}">
        <p14:creationId xmlns:p14="http://schemas.microsoft.com/office/powerpoint/2010/main" val="5638437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Long-term unemployment = unemployment that lasts longer than 12 months. Reintegration into the first labor market is difficult or even impossible. By working together or living in a company, opportunities for gradual integration into working life can be created.</a:t>
            </a:r>
            <a:endParaRPr lang="en-DE" dirty="0"/>
          </a:p>
          <a:p>
            <a:endParaRPr lang="en-DE" dirty="0"/>
          </a:p>
        </p:txBody>
      </p:sp>
      <p:sp>
        <p:nvSpPr>
          <p:cNvPr id="4" name="Foliennummernplatzhalter 3"/>
          <p:cNvSpPr>
            <a:spLocks noGrp="1"/>
          </p:cNvSpPr>
          <p:nvPr>
            <p:ph type="sldNum" sz="quarter" idx="5"/>
          </p:nvPr>
        </p:nvSpPr>
        <p:spPr/>
        <p:txBody>
          <a:bodyPr/>
          <a:lstStyle/>
          <a:p>
            <a:fld id="{AED459ED-19C6-4F5D-929C-07FDFD1689A2}" type="slidenum">
              <a:rPr lang="en-DE" smtClean="0"/>
              <a:t>18</a:t>
            </a:fld>
            <a:endParaRPr lang="en-DE"/>
          </a:p>
        </p:txBody>
      </p:sp>
    </p:spTree>
    <p:extLst>
      <p:ext uri="{BB962C8B-B14F-4D97-AF65-F5344CB8AC3E}">
        <p14:creationId xmlns:p14="http://schemas.microsoft.com/office/powerpoint/2010/main" val="22695488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People who have undergone withdrawal treatment after becoming addicted to substances. Substances such as: alcohol, medicines, stimulants, sedatives, sleeping pills, hallucinogens. They get enabled to integrate socially through various preventive measures. An addiction is often accompanied by a psychiatric illness.</a:t>
            </a:r>
            <a:endParaRPr lang="en-DE"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DE" dirty="0"/>
          </a:p>
        </p:txBody>
      </p:sp>
      <p:sp>
        <p:nvSpPr>
          <p:cNvPr id="4" name="Foliennummernplatzhalter 3"/>
          <p:cNvSpPr>
            <a:spLocks noGrp="1"/>
          </p:cNvSpPr>
          <p:nvPr>
            <p:ph type="sldNum" sz="quarter" idx="5"/>
          </p:nvPr>
        </p:nvSpPr>
        <p:spPr/>
        <p:txBody>
          <a:bodyPr/>
          <a:lstStyle/>
          <a:p>
            <a:fld id="{AED459ED-19C6-4F5D-929C-07FDFD1689A2}" type="slidenum">
              <a:rPr lang="en-DE" smtClean="0"/>
              <a:t>19</a:t>
            </a:fld>
            <a:endParaRPr lang="en-DE"/>
          </a:p>
        </p:txBody>
      </p:sp>
    </p:spTree>
    <p:extLst>
      <p:ext uri="{BB962C8B-B14F-4D97-AF65-F5344CB8AC3E}">
        <p14:creationId xmlns:p14="http://schemas.microsoft.com/office/powerpoint/2010/main" val="18621085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Former offenders are people released from prison.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They have been in prison for violating the law. The aim of the execution is the ability to assume responsibility and to lead a life without relapse into delinquency. In some cases, instead of a prison sentence, people can also do charitable work, e. g. on a farm.</a:t>
            </a:r>
            <a:endParaRPr lang="en-DE"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DE" dirty="0"/>
          </a:p>
        </p:txBody>
      </p:sp>
      <p:sp>
        <p:nvSpPr>
          <p:cNvPr id="4" name="Foliennummernplatzhalter 3"/>
          <p:cNvSpPr>
            <a:spLocks noGrp="1"/>
          </p:cNvSpPr>
          <p:nvPr>
            <p:ph type="sldNum" sz="quarter" idx="5"/>
          </p:nvPr>
        </p:nvSpPr>
        <p:spPr/>
        <p:txBody>
          <a:bodyPr/>
          <a:lstStyle/>
          <a:p>
            <a:fld id="{AED459ED-19C6-4F5D-929C-07FDFD1689A2}" type="slidenum">
              <a:rPr lang="en-DE" smtClean="0"/>
              <a:t>20</a:t>
            </a:fld>
            <a:endParaRPr lang="en-DE"/>
          </a:p>
        </p:txBody>
      </p:sp>
    </p:spTree>
    <p:extLst>
      <p:ext uri="{BB962C8B-B14F-4D97-AF65-F5344CB8AC3E}">
        <p14:creationId xmlns:p14="http://schemas.microsoft.com/office/powerpoint/2010/main" val="4262849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76B82A"/>
                </a:solidFill>
              </a:rPr>
              <a:t>Working with children and young people is very complex</a:t>
            </a:r>
            <a:r>
              <a:rPr lang="en-US" sz="1200" u="none" dirty="0">
                <a:solidFill>
                  <a:srgbClr val="76B82A"/>
                </a:solidFill>
                <a:effectLst/>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u="none" dirty="0">
                <a:effectLst/>
              </a:rPr>
              <a:t>It </a:t>
            </a:r>
            <a:r>
              <a:rPr lang="en-US" dirty="0">
                <a:effectLst/>
              </a:rPr>
              <a:t>ranges from child and youth welfare in special situations to development promotion and integration assistance for children and young people who are mentally handicapped or threatened by such a disability.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rPr>
              <a:t>Educational or educational offers for children and young people can also be part of the work in a company, such as on kindergarten or school farms.</a:t>
            </a:r>
          </a:p>
          <a:p>
            <a:endParaRPr lang="en-DE" dirty="0"/>
          </a:p>
        </p:txBody>
      </p:sp>
      <p:sp>
        <p:nvSpPr>
          <p:cNvPr id="4" name="Foliennummernplatzhalter 3"/>
          <p:cNvSpPr>
            <a:spLocks noGrp="1"/>
          </p:cNvSpPr>
          <p:nvPr>
            <p:ph type="sldNum" sz="quarter" idx="5"/>
          </p:nvPr>
        </p:nvSpPr>
        <p:spPr/>
        <p:txBody>
          <a:bodyPr/>
          <a:lstStyle/>
          <a:p>
            <a:fld id="{AED459ED-19C6-4F5D-929C-07FDFD1689A2}" type="slidenum">
              <a:rPr lang="en-DE" smtClean="0"/>
              <a:t>21</a:t>
            </a:fld>
            <a:endParaRPr lang="en-DE"/>
          </a:p>
        </p:txBody>
      </p:sp>
    </p:spTree>
    <p:extLst>
      <p:ext uri="{BB962C8B-B14F-4D97-AF65-F5344CB8AC3E}">
        <p14:creationId xmlns:p14="http://schemas.microsoft.com/office/powerpoint/2010/main" val="422241239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lvl="0" indent="0" algn="just">
              <a:lnSpc>
                <a:spcPct val="107000"/>
              </a:lnSpc>
              <a:spcAft>
                <a:spcPts val="800"/>
              </a:spcAft>
              <a:buFont typeface="+mj-lt"/>
              <a:buNone/>
            </a:pPr>
            <a:r>
              <a:rPr lang="en-US" sz="1800" dirty="0">
                <a:effectLst/>
                <a:latin typeface="Calibri" panose="020F0502020204030204" pitchFamily="34" charset="0"/>
                <a:ea typeface="Calibri" panose="020F0502020204030204" pitchFamily="34" charset="0"/>
                <a:cs typeface="Times New Roman" panose="02020603050405020304" pitchFamily="18" charset="0"/>
              </a:rPr>
              <a:t>Due to the increasing loneliness in old age, which can often lead to illnesses such as depression or age-related diseases, such as e.g., dementia, new concepts are also in demand in the field of senior citizen work. From inclusion in everyday farm life to support older people with dementia, there is also a wide range of individual case studies and employment and support opportunities.</a:t>
            </a:r>
            <a:endParaRPr lang="en-DE"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Foliennummernplatzhalter 3"/>
          <p:cNvSpPr>
            <a:spLocks noGrp="1"/>
          </p:cNvSpPr>
          <p:nvPr>
            <p:ph type="sldNum" sz="quarter" idx="5"/>
          </p:nvPr>
        </p:nvSpPr>
        <p:spPr/>
        <p:txBody>
          <a:bodyPr/>
          <a:lstStyle/>
          <a:p>
            <a:fld id="{AED459ED-19C6-4F5D-929C-07FDFD1689A2}" type="slidenum">
              <a:rPr lang="en-DE" smtClean="0"/>
              <a:t>22</a:t>
            </a:fld>
            <a:endParaRPr lang="en-DE"/>
          </a:p>
        </p:txBody>
      </p:sp>
    </p:spTree>
    <p:extLst>
      <p:ext uri="{BB962C8B-B14F-4D97-AF65-F5344CB8AC3E}">
        <p14:creationId xmlns:p14="http://schemas.microsoft.com/office/powerpoint/2010/main" val="8091199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To summarize the important aspects when working with different target groups of people in need for care, it is important to consider the needs and possibilities of the individual human, to provide optimal professional and human framework conditions for social work on the farm and to have a close cooperation with social work institutions that have experience in caring for or promoting people. One should not forget that the work with people takes a lot of attention. The individual person should always be on the first place. </a:t>
            </a:r>
            <a:endParaRPr lang="en-DE"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DE" dirty="0"/>
          </a:p>
        </p:txBody>
      </p:sp>
      <p:sp>
        <p:nvSpPr>
          <p:cNvPr id="4" name="Foliennummernplatzhalter 3"/>
          <p:cNvSpPr>
            <a:spLocks noGrp="1"/>
          </p:cNvSpPr>
          <p:nvPr>
            <p:ph type="sldNum" sz="quarter" idx="5"/>
          </p:nvPr>
        </p:nvSpPr>
        <p:spPr/>
        <p:txBody>
          <a:bodyPr/>
          <a:lstStyle/>
          <a:p>
            <a:fld id="{AED459ED-19C6-4F5D-929C-07FDFD1689A2}" type="slidenum">
              <a:rPr lang="en-DE" smtClean="0"/>
              <a:t>23</a:t>
            </a:fld>
            <a:endParaRPr lang="en-DE"/>
          </a:p>
        </p:txBody>
      </p:sp>
    </p:spTree>
    <p:extLst>
      <p:ext uri="{BB962C8B-B14F-4D97-AF65-F5344CB8AC3E}">
        <p14:creationId xmlns:p14="http://schemas.microsoft.com/office/powerpoint/2010/main" val="320511618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Calibri" panose="020F0502020204030204" pitchFamily="34" charset="0"/>
                <a:ea typeface="Calibri" panose="020F0502020204030204" pitchFamily="34" charset="0"/>
                <a:cs typeface="Times New Roman" panose="02020603050405020304" pitchFamily="18" charset="0"/>
              </a:rPr>
              <a:t>In this chapter we will have a closer look at which employment and care models there are. As you see in the graphic, we take the information we collected before about the situation of the farm, the people working there and it´s surroundings. Additionally, we must do research about different ways of financing. We will learn more about that in chapter 5. From this perspective we might already have an impression of which opportunities are there and which is the most reasonable way to go. When we add the local conditions with the way of financing that is possible in our case, we get the employment and care model which can be adapted on our farm.</a:t>
            </a:r>
            <a:endParaRPr lang="en-DE"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DE" dirty="0"/>
          </a:p>
        </p:txBody>
      </p:sp>
      <p:sp>
        <p:nvSpPr>
          <p:cNvPr id="4" name="Foliennummernplatzhalter 3"/>
          <p:cNvSpPr>
            <a:spLocks noGrp="1"/>
          </p:cNvSpPr>
          <p:nvPr>
            <p:ph type="sldNum" sz="quarter" idx="5"/>
          </p:nvPr>
        </p:nvSpPr>
        <p:spPr/>
        <p:txBody>
          <a:bodyPr/>
          <a:lstStyle/>
          <a:p>
            <a:fld id="{AED459ED-19C6-4F5D-929C-07FDFD1689A2}" type="slidenum">
              <a:rPr lang="en-DE" smtClean="0"/>
              <a:t>24</a:t>
            </a:fld>
            <a:endParaRPr lang="en-DE"/>
          </a:p>
        </p:txBody>
      </p:sp>
    </p:spTree>
    <p:extLst>
      <p:ext uri="{BB962C8B-B14F-4D97-AF65-F5344CB8AC3E}">
        <p14:creationId xmlns:p14="http://schemas.microsoft.com/office/powerpoint/2010/main" val="201502742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DE"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a:effectLst/>
                <a:latin typeface="Calibri" panose="020F0502020204030204" pitchFamily="34" charset="0"/>
                <a:ea typeface="Calibri" panose="020F0502020204030204" pitchFamily="34" charset="0"/>
                <a:cs typeface="Times New Roman" panose="02020603050405020304" pitchFamily="18" charset="0"/>
              </a:rPr>
              <a:t>It is very important to take into the account that </a:t>
            </a:r>
            <a:r>
              <a:rPr lang="en-US" sz="1800" dirty="0">
                <a:effectLst/>
                <a:latin typeface="Calibri" panose="020F0502020204030204" pitchFamily="34" charset="0"/>
                <a:ea typeface="Calibri" panose="020F0502020204030204" pitchFamily="34" charset="0"/>
                <a:cs typeface="Times New Roman" panose="02020603050405020304" pitchFamily="18" charset="0"/>
              </a:rPr>
              <a:t>the models presented in the following are strongly based on the current situation in Germany and serve only as a rough orientation and impression of what is possible. They can give you an impression for what to look for also in other countries and to gain insight into organization of such structures. Yet it is necessary to check the current situation in each country at the given time individually as it varies between states and can change quickly!</a:t>
            </a:r>
            <a:endParaRPr lang="en-DE"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DE" dirty="0"/>
          </a:p>
        </p:txBody>
      </p:sp>
      <p:sp>
        <p:nvSpPr>
          <p:cNvPr id="4" name="Foliennummernplatzhalter 3"/>
          <p:cNvSpPr>
            <a:spLocks noGrp="1"/>
          </p:cNvSpPr>
          <p:nvPr>
            <p:ph type="sldNum" sz="quarter" idx="5"/>
          </p:nvPr>
        </p:nvSpPr>
        <p:spPr/>
        <p:txBody>
          <a:bodyPr/>
          <a:lstStyle/>
          <a:p>
            <a:fld id="{AED459ED-19C6-4F5D-929C-07FDFD1689A2}" type="slidenum">
              <a:rPr lang="en-DE" smtClean="0"/>
              <a:t>25</a:t>
            </a:fld>
            <a:endParaRPr lang="en-DE"/>
          </a:p>
        </p:txBody>
      </p:sp>
    </p:spTree>
    <p:extLst>
      <p:ext uri="{BB962C8B-B14F-4D97-AF65-F5344CB8AC3E}">
        <p14:creationId xmlns:p14="http://schemas.microsoft.com/office/powerpoint/2010/main" val="298242236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Calibri" panose="020F0502020204030204" pitchFamily="34" charset="0"/>
                <a:ea typeface="Calibri" panose="020F0502020204030204" pitchFamily="34" charset="0"/>
                <a:cs typeface="Times New Roman" panose="02020603050405020304" pitchFamily="18" charset="0"/>
              </a:rPr>
              <a:t>Here you see an overview of what employment and care models there are. We will have a closer look at each one of them in the following chapter.</a:t>
            </a:r>
            <a:endParaRPr lang="en-DE"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DE" dirty="0"/>
          </a:p>
        </p:txBody>
      </p:sp>
      <p:sp>
        <p:nvSpPr>
          <p:cNvPr id="4" name="Foliennummernplatzhalter 3"/>
          <p:cNvSpPr>
            <a:spLocks noGrp="1"/>
          </p:cNvSpPr>
          <p:nvPr>
            <p:ph type="sldNum" sz="quarter" idx="5"/>
          </p:nvPr>
        </p:nvSpPr>
        <p:spPr/>
        <p:txBody>
          <a:bodyPr/>
          <a:lstStyle/>
          <a:p>
            <a:fld id="{AED459ED-19C6-4F5D-929C-07FDFD1689A2}" type="slidenum">
              <a:rPr lang="en-DE" smtClean="0"/>
              <a:t>26</a:t>
            </a:fld>
            <a:endParaRPr lang="en-DE"/>
          </a:p>
        </p:txBody>
      </p:sp>
    </p:spTree>
    <p:extLst>
      <p:ext uri="{BB962C8B-B14F-4D97-AF65-F5344CB8AC3E}">
        <p14:creationId xmlns:p14="http://schemas.microsoft.com/office/powerpoint/2010/main" val="27548067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DE" dirty="0"/>
          </a:p>
        </p:txBody>
      </p:sp>
      <p:sp>
        <p:nvSpPr>
          <p:cNvPr id="4" name="Foliennummernplatzhalter 3"/>
          <p:cNvSpPr>
            <a:spLocks noGrp="1"/>
          </p:cNvSpPr>
          <p:nvPr>
            <p:ph type="sldNum" sz="quarter" idx="5"/>
          </p:nvPr>
        </p:nvSpPr>
        <p:spPr/>
        <p:txBody>
          <a:bodyPr/>
          <a:lstStyle/>
          <a:p>
            <a:fld id="{AED459ED-19C6-4F5D-929C-07FDFD1689A2}" type="slidenum">
              <a:rPr lang="en-DE" smtClean="0"/>
              <a:t>3</a:t>
            </a:fld>
            <a:endParaRPr lang="en-DE"/>
          </a:p>
        </p:txBody>
      </p:sp>
    </p:spTree>
    <p:extLst>
      <p:ext uri="{BB962C8B-B14F-4D97-AF65-F5344CB8AC3E}">
        <p14:creationId xmlns:p14="http://schemas.microsoft.com/office/powerpoint/2010/main" val="28227744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a:t>
            </a:r>
            <a:r>
              <a:rPr lang="en-US" sz="1200" dirty="0">
                <a:effectLst/>
              </a:rPr>
              <a:t>Ordinary employment in connection with integration grants, benefits to compensate for extraordinary burdens or investment cost subsidies. </a:t>
            </a:r>
            <a:r>
              <a:rPr lang="en-US" dirty="0"/>
              <a:t>The employee with a disability is hired and receives a salary that includes the corresponding social security contributions. </a:t>
            </a:r>
          </a:p>
          <a:p>
            <a:r>
              <a:rPr lang="en-US" dirty="0"/>
              <a:t>As a subsidy to the wage costs, the employer can receive integration subsidies or a so-called underperformance compensation. </a:t>
            </a:r>
          </a:p>
          <a:p>
            <a:r>
              <a:rPr lang="en-US" dirty="0"/>
              <a:t>In addition, investments for the workplace can be subsidized. </a:t>
            </a:r>
          </a:p>
          <a:p>
            <a:r>
              <a:rPr lang="en-US" dirty="0"/>
              <a:t>A consultation is carried out by employees of the Employment Agency or the responsible integration office.”</a:t>
            </a:r>
          </a:p>
          <a:p>
            <a:endParaRPr lang="en-DE" dirty="0"/>
          </a:p>
        </p:txBody>
      </p:sp>
      <p:sp>
        <p:nvSpPr>
          <p:cNvPr id="4" name="Foliennummernplatzhalter 3"/>
          <p:cNvSpPr>
            <a:spLocks noGrp="1"/>
          </p:cNvSpPr>
          <p:nvPr>
            <p:ph type="sldNum" sz="quarter" idx="5"/>
          </p:nvPr>
        </p:nvSpPr>
        <p:spPr/>
        <p:txBody>
          <a:bodyPr/>
          <a:lstStyle/>
          <a:p>
            <a:fld id="{AED459ED-19C6-4F5D-929C-07FDFD1689A2}" type="slidenum">
              <a:rPr lang="en-DE" smtClean="0"/>
              <a:t>27</a:t>
            </a:fld>
            <a:endParaRPr lang="en-DE"/>
          </a:p>
        </p:txBody>
      </p:sp>
    </p:spTree>
    <p:extLst>
      <p:ext uri="{BB962C8B-B14F-4D97-AF65-F5344CB8AC3E}">
        <p14:creationId xmlns:p14="http://schemas.microsoft.com/office/powerpoint/2010/main" val="109224221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rPr>
              <a:t>An integration project is an economically and legally independent company and can be legally assigned to the general </a:t>
            </a:r>
            <a:r>
              <a:rPr lang="en-US" dirty="0" err="1">
                <a:effectLst/>
              </a:rPr>
              <a:t>labour</a:t>
            </a:r>
            <a:r>
              <a:rPr lang="en-US" dirty="0">
                <a:effectLst/>
              </a:rPr>
              <a:t> market. In addition to the above-mentioned subsidies, tax benefits (non-profit status), free assistance and other subsidies can be claimed.”</a:t>
            </a:r>
          </a:p>
          <a:p>
            <a:endParaRPr lang="en-DE" dirty="0"/>
          </a:p>
        </p:txBody>
      </p:sp>
      <p:sp>
        <p:nvSpPr>
          <p:cNvPr id="4" name="Foliennummernplatzhalter 3"/>
          <p:cNvSpPr>
            <a:spLocks noGrp="1"/>
          </p:cNvSpPr>
          <p:nvPr>
            <p:ph type="sldNum" sz="quarter" idx="5"/>
          </p:nvPr>
        </p:nvSpPr>
        <p:spPr/>
        <p:txBody>
          <a:bodyPr/>
          <a:lstStyle/>
          <a:p>
            <a:fld id="{AED459ED-19C6-4F5D-929C-07FDFD1689A2}" type="slidenum">
              <a:rPr lang="en-DE" smtClean="0"/>
              <a:t>28</a:t>
            </a:fld>
            <a:endParaRPr lang="en-DE"/>
          </a:p>
        </p:txBody>
      </p:sp>
    </p:spTree>
    <p:extLst>
      <p:ext uri="{BB962C8B-B14F-4D97-AF65-F5344CB8AC3E}">
        <p14:creationId xmlns:p14="http://schemas.microsoft.com/office/powerpoint/2010/main" val="25540329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Workshops for disabled people offer services for participation in working life for people who are unable to work on the primary labor market due to their disability (total disability).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Appropriate measures are intended to enable suitable persons to transition to the general labor market.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workshop for disabled people has a wide range of vocational (</a:t>
            </a:r>
            <a:r>
              <a:rPr lang="en-US" dirty="0" err="1"/>
              <a:t>beruflich</a:t>
            </a:r>
            <a:r>
              <a:rPr lang="en-US" dirty="0"/>
              <a:t>) training and jobs, qualified staff and an accompanying service.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rPr>
              <a:t>In addition to workplaces within the workshop, more and more workshops are cooperating with normal companies in the form of outsourced workplaces. This form of employment is based on close cooperation with a workshop for disabled people. The employee with a disability works completely on the external company and the latter pays a fee to the workshop for this. The workshop will continue to be responsible for the payment of social security contributions as well as for administration and support.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DE" dirty="0"/>
          </a:p>
          <a:p>
            <a:endParaRPr lang="en-DE" dirty="0"/>
          </a:p>
        </p:txBody>
      </p:sp>
      <p:sp>
        <p:nvSpPr>
          <p:cNvPr id="4" name="Foliennummernplatzhalter 3"/>
          <p:cNvSpPr>
            <a:spLocks noGrp="1"/>
          </p:cNvSpPr>
          <p:nvPr>
            <p:ph type="sldNum" sz="quarter" idx="5"/>
          </p:nvPr>
        </p:nvSpPr>
        <p:spPr/>
        <p:txBody>
          <a:bodyPr/>
          <a:lstStyle/>
          <a:p>
            <a:fld id="{AED459ED-19C6-4F5D-929C-07FDFD1689A2}" type="slidenum">
              <a:rPr lang="en-DE" smtClean="0"/>
              <a:t>29</a:t>
            </a:fld>
            <a:endParaRPr lang="en-DE"/>
          </a:p>
        </p:txBody>
      </p:sp>
    </p:spTree>
    <p:extLst>
      <p:ext uri="{BB962C8B-B14F-4D97-AF65-F5344CB8AC3E}">
        <p14:creationId xmlns:p14="http://schemas.microsoft.com/office/powerpoint/2010/main" val="33482263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Assisted living in families means the integration of a person with a disability into family life. Superficially, mentally, or emotionally handicapped people are individually cared for in the family unit. They are given space to unfold, develop or recover freely. The care includes the everyday way of life, the organization of leisure time, the organization and structuring of the daily routine and talking to each other. The host family should be a stable community and integrate the disabled person into family life. Furthermore, living space should be available for the person to be cared for. All costs (rent, clothing, care) are covered, and an additional expense allowance is paid. A professional training is not necessary in this case of supervision. Quality assurance is ensured by the accompanying specialist service. This also decides on the assignment of the people to the respective host families. It depends on the personal ideas, the local conditions, sympathies, manners, habits, and interests of the host family.</a:t>
            </a:r>
            <a:endParaRPr lang="en-DE"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DE" dirty="0"/>
          </a:p>
        </p:txBody>
      </p:sp>
      <p:sp>
        <p:nvSpPr>
          <p:cNvPr id="4" name="Foliennummernplatzhalter 3"/>
          <p:cNvSpPr>
            <a:spLocks noGrp="1"/>
          </p:cNvSpPr>
          <p:nvPr>
            <p:ph type="sldNum" sz="quarter" idx="5"/>
          </p:nvPr>
        </p:nvSpPr>
        <p:spPr/>
        <p:txBody>
          <a:bodyPr/>
          <a:lstStyle/>
          <a:p>
            <a:fld id="{AED459ED-19C6-4F5D-929C-07FDFD1689A2}" type="slidenum">
              <a:rPr lang="en-DE" smtClean="0"/>
              <a:t>30</a:t>
            </a:fld>
            <a:endParaRPr lang="en-DE"/>
          </a:p>
        </p:txBody>
      </p:sp>
    </p:spTree>
    <p:extLst>
      <p:ext uri="{BB962C8B-B14F-4D97-AF65-F5344CB8AC3E}">
        <p14:creationId xmlns:p14="http://schemas.microsoft.com/office/powerpoint/2010/main" val="77915881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rPr>
              <a:t>A living and working community is a form of living together and working together between people with disabilities and caretakers. There are different areas of work in which the residents can contribute with their different strengths and interests. In the adjoining living areas, everyday life is structured and lived together. From a legal point of view, the living and working groups can be classified as a workshop for disabled people or as a comparable place of employment. Living and working communities are often based on an anthroposophical image of man.</a:t>
            </a:r>
          </a:p>
          <a:p>
            <a:endParaRPr lang="en-DE" dirty="0"/>
          </a:p>
        </p:txBody>
      </p:sp>
      <p:sp>
        <p:nvSpPr>
          <p:cNvPr id="4" name="Foliennummernplatzhalter 3"/>
          <p:cNvSpPr>
            <a:spLocks noGrp="1"/>
          </p:cNvSpPr>
          <p:nvPr>
            <p:ph type="sldNum" sz="quarter" idx="5"/>
          </p:nvPr>
        </p:nvSpPr>
        <p:spPr/>
        <p:txBody>
          <a:bodyPr/>
          <a:lstStyle/>
          <a:p>
            <a:fld id="{AED459ED-19C6-4F5D-929C-07FDFD1689A2}" type="slidenum">
              <a:rPr lang="en-DE" smtClean="0"/>
              <a:t>31</a:t>
            </a:fld>
            <a:endParaRPr lang="en-DE"/>
          </a:p>
        </p:txBody>
      </p:sp>
    </p:spTree>
    <p:extLst>
      <p:ext uri="{BB962C8B-B14F-4D97-AF65-F5344CB8AC3E}">
        <p14:creationId xmlns:p14="http://schemas.microsoft.com/office/powerpoint/2010/main" val="228121929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rPr>
              <a:t>People </a:t>
            </a:r>
            <a:r>
              <a:rPr lang="en-US" dirty="0"/>
              <a:t>with </a:t>
            </a:r>
            <a:r>
              <a:rPr lang="en-US" dirty="0">
                <a:effectLst/>
              </a:rPr>
              <a:t>working capacity, but problems to find a job, can be employed with the aim of reintegrating them into the </a:t>
            </a:r>
            <a:r>
              <a:rPr lang="en-US" dirty="0" err="1">
                <a:effectLst/>
              </a:rPr>
              <a:t>labour</a:t>
            </a:r>
            <a:r>
              <a:rPr lang="en-US" dirty="0">
                <a:effectLst/>
              </a:rPr>
              <a:t> market. Close cooperation is carried out with the local employment agency, with which integration agreements are defined before the start of the measure. A special feature of this type of employment is that the job opportunities must be in the public interest, e.g.. serve the public.</a:t>
            </a:r>
            <a:endParaRPr lang="en-DE" dirty="0"/>
          </a:p>
          <a:p>
            <a:endParaRPr lang="en-DE" dirty="0"/>
          </a:p>
        </p:txBody>
      </p:sp>
      <p:sp>
        <p:nvSpPr>
          <p:cNvPr id="4" name="Foliennummernplatzhalter 3"/>
          <p:cNvSpPr>
            <a:spLocks noGrp="1"/>
          </p:cNvSpPr>
          <p:nvPr>
            <p:ph type="sldNum" sz="quarter" idx="5"/>
          </p:nvPr>
        </p:nvSpPr>
        <p:spPr/>
        <p:txBody>
          <a:bodyPr/>
          <a:lstStyle/>
          <a:p>
            <a:fld id="{AED459ED-19C6-4F5D-929C-07FDFD1689A2}" type="slidenum">
              <a:rPr lang="en-DE" smtClean="0"/>
              <a:t>32</a:t>
            </a:fld>
            <a:endParaRPr lang="en-DE"/>
          </a:p>
        </p:txBody>
      </p:sp>
    </p:spTree>
    <p:extLst>
      <p:ext uri="{BB962C8B-B14F-4D97-AF65-F5344CB8AC3E}">
        <p14:creationId xmlns:p14="http://schemas.microsoft.com/office/powerpoint/2010/main" val="62738616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DE" sz="1800" dirty="0">
                <a:effectLst/>
                <a:latin typeface="Times New Roman" panose="02020603050405020304" pitchFamily="18" charset="0"/>
                <a:ea typeface="Times New Roman" panose="02020603050405020304" pitchFamily="18" charset="0"/>
                <a:cs typeface="Times New Roman" panose="02020603050405020304" pitchFamily="18" charset="0"/>
              </a:rPr>
              <a:t>Other employment measures include: Therapy instead of punishment, trial employment of disabled people</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and </a:t>
            </a:r>
            <a:r>
              <a:rPr lang="en-DE" sz="1800" dirty="0">
                <a:effectLst/>
                <a:latin typeface="Times New Roman" panose="02020603050405020304" pitchFamily="18" charset="0"/>
                <a:ea typeface="Times New Roman" panose="02020603050405020304" pitchFamily="18" charset="0"/>
                <a:cs typeface="Times New Roman" panose="02020603050405020304" pitchFamily="18" charset="0"/>
              </a:rPr>
              <a:t>medical and social rehabilitation</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DE"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DE" dirty="0"/>
          </a:p>
        </p:txBody>
      </p:sp>
      <p:sp>
        <p:nvSpPr>
          <p:cNvPr id="4" name="Foliennummernplatzhalter 3"/>
          <p:cNvSpPr>
            <a:spLocks noGrp="1"/>
          </p:cNvSpPr>
          <p:nvPr>
            <p:ph type="sldNum" sz="quarter" idx="5"/>
          </p:nvPr>
        </p:nvSpPr>
        <p:spPr/>
        <p:txBody>
          <a:bodyPr/>
          <a:lstStyle/>
          <a:p>
            <a:fld id="{AED459ED-19C6-4F5D-929C-07FDFD1689A2}" type="slidenum">
              <a:rPr lang="en-DE" smtClean="0"/>
              <a:t>33</a:t>
            </a:fld>
            <a:endParaRPr lang="en-DE"/>
          </a:p>
        </p:txBody>
      </p:sp>
    </p:spTree>
    <p:extLst>
      <p:ext uri="{BB962C8B-B14F-4D97-AF65-F5344CB8AC3E}">
        <p14:creationId xmlns:p14="http://schemas.microsoft.com/office/powerpoint/2010/main" val="267456966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In this chapter we will take a closer look at who exactly is involved in the whole process and work field of SF. In this context we have a deeper look at who bears the cost, who takes care of the people in need and at who receives the funding. Again, you must take into consideration that the following information are based on the current system in Germany, and it is necessary to find out the specific situation in each country by research. Yet, the following information can serve as a rough orientation of what to look for. </a:t>
            </a:r>
            <a:endParaRPr lang="en-DE"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DE" dirty="0"/>
          </a:p>
        </p:txBody>
      </p:sp>
      <p:sp>
        <p:nvSpPr>
          <p:cNvPr id="4" name="Foliennummernplatzhalter 3"/>
          <p:cNvSpPr>
            <a:spLocks noGrp="1"/>
          </p:cNvSpPr>
          <p:nvPr>
            <p:ph type="sldNum" sz="quarter" idx="5"/>
          </p:nvPr>
        </p:nvSpPr>
        <p:spPr/>
        <p:txBody>
          <a:bodyPr/>
          <a:lstStyle/>
          <a:p>
            <a:fld id="{AED459ED-19C6-4F5D-929C-07FDFD1689A2}" type="slidenum">
              <a:rPr lang="en-DE" smtClean="0"/>
              <a:t>34</a:t>
            </a:fld>
            <a:endParaRPr lang="en-DE"/>
          </a:p>
        </p:txBody>
      </p:sp>
    </p:spTree>
    <p:extLst>
      <p:ext uri="{BB962C8B-B14F-4D97-AF65-F5344CB8AC3E}">
        <p14:creationId xmlns:p14="http://schemas.microsoft.com/office/powerpoint/2010/main" val="114875157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Who bears the cost of the social service provided to people by Social Farming? In social work in Germany, the provision of services is divided into two types of institutions, the cost bearers and the service providers. The cost bearers are institutions of the federal, state and local governments and the social security institutions (health, long-term care, unemployment, pension and accident insurance). They bear the costs of the services (care, housing, work assistance, rehabilitation, care services, etc.), which are provided by the second type of institutions, the service providers</a:t>
            </a:r>
            <a:r>
              <a:rPr lang="en-US" sz="1800" b="1"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a:effectLst/>
                <a:latin typeface="Calibri" panose="020F0502020204030204" pitchFamily="34" charset="0"/>
                <a:ea typeface="Calibri" panose="020F0502020204030204" pitchFamily="34" charset="0"/>
                <a:cs typeface="Times New Roman" panose="02020603050405020304" pitchFamily="18" charset="0"/>
              </a:rPr>
              <a:t>(or social service providers).</a:t>
            </a:r>
            <a:endParaRPr lang="en-DE"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DE" dirty="0"/>
          </a:p>
        </p:txBody>
      </p:sp>
      <p:sp>
        <p:nvSpPr>
          <p:cNvPr id="4" name="Foliennummernplatzhalter 3"/>
          <p:cNvSpPr>
            <a:spLocks noGrp="1"/>
          </p:cNvSpPr>
          <p:nvPr>
            <p:ph type="sldNum" sz="quarter" idx="5"/>
          </p:nvPr>
        </p:nvSpPr>
        <p:spPr/>
        <p:txBody>
          <a:bodyPr/>
          <a:lstStyle/>
          <a:p>
            <a:fld id="{AED459ED-19C6-4F5D-929C-07FDFD1689A2}" type="slidenum">
              <a:rPr lang="en-DE" smtClean="0"/>
              <a:t>35</a:t>
            </a:fld>
            <a:endParaRPr lang="en-DE"/>
          </a:p>
        </p:txBody>
      </p:sp>
    </p:spTree>
    <p:extLst>
      <p:ext uri="{BB962C8B-B14F-4D97-AF65-F5344CB8AC3E}">
        <p14:creationId xmlns:p14="http://schemas.microsoft.com/office/powerpoint/2010/main" val="111151132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Who takes care of the clients? The service providers, in turn, are divided into public, private-charitable and private-commercial providers. 1. Public agencies include youth welfare offices, social welfare offices and job centers. 2. Non-profit institutions are e.g., welfare associations and social aid organizations. 3. private-commercial providers for example run old people's homes or day-care centers. Farms that offer clients a place to work are also service providers in the field of social work in the sense of Social Farming.</a:t>
            </a:r>
            <a:endParaRPr lang="en-DE"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DE" dirty="0"/>
          </a:p>
        </p:txBody>
      </p:sp>
      <p:sp>
        <p:nvSpPr>
          <p:cNvPr id="4" name="Foliennummernplatzhalter 3"/>
          <p:cNvSpPr>
            <a:spLocks noGrp="1"/>
          </p:cNvSpPr>
          <p:nvPr>
            <p:ph type="sldNum" sz="quarter" idx="5"/>
          </p:nvPr>
        </p:nvSpPr>
        <p:spPr/>
        <p:txBody>
          <a:bodyPr/>
          <a:lstStyle/>
          <a:p>
            <a:fld id="{AED459ED-19C6-4F5D-929C-07FDFD1689A2}" type="slidenum">
              <a:rPr lang="en-DE" smtClean="0"/>
              <a:t>36</a:t>
            </a:fld>
            <a:endParaRPr lang="en-DE"/>
          </a:p>
        </p:txBody>
      </p:sp>
    </p:spTree>
    <p:extLst>
      <p:ext uri="{BB962C8B-B14F-4D97-AF65-F5344CB8AC3E}">
        <p14:creationId xmlns:p14="http://schemas.microsoft.com/office/powerpoint/2010/main" val="3991746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DE" dirty="0"/>
          </a:p>
        </p:txBody>
      </p:sp>
      <p:sp>
        <p:nvSpPr>
          <p:cNvPr id="4" name="Foliennummernplatzhalter 3"/>
          <p:cNvSpPr>
            <a:spLocks noGrp="1"/>
          </p:cNvSpPr>
          <p:nvPr>
            <p:ph type="sldNum" sz="quarter" idx="5"/>
          </p:nvPr>
        </p:nvSpPr>
        <p:spPr/>
        <p:txBody>
          <a:bodyPr/>
          <a:lstStyle/>
          <a:p>
            <a:fld id="{AED459ED-19C6-4F5D-929C-07FDFD1689A2}" type="slidenum">
              <a:rPr lang="en-DE" smtClean="0"/>
              <a:t>5</a:t>
            </a:fld>
            <a:endParaRPr lang="en-DE"/>
          </a:p>
        </p:txBody>
      </p:sp>
    </p:spTree>
    <p:extLst>
      <p:ext uri="{BB962C8B-B14F-4D97-AF65-F5344CB8AC3E}">
        <p14:creationId xmlns:p14="http://schemas.microsoft.com/office/powerpoint/2010/main" val="107636625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rPr>
              <a:t>The recipient of the services is the insured person of a social security system, who makes use of benefits regulated by the Social Security Law. A service is provided to the recipient and the cost bearer transfers the money directly to the service provider. For example social security institutions such as cooperatives and the health insurances can cover the costs of rent and meals for the people cared for.</a:t>
            </a:r>
          </a:p>
          <a:p>
            <a:endParaRPr lang="en-DE" dirty="0"/>
          </a:p>
        </p:txBody>
      </p:sp>
      <p:sp>
        <p:nvSpPr>
          <p:cNvPr id="4" name="Foliennummernplatzhalter 3"/>
          <p:cNvSpPr>
            <a:spLocks noGrp="1"/>
          </p:cNvSpPr>
          <p:nvPr>
            <p:ph type="sldNum" sz="quarter" idx="5"/>
          </p:nvPr>
        </p:nvSpPr>
        <p:spPr/>
        <p:txBody>
          <a:bodyPr/>
          <a:lstStyle/>
          <a:p>
            <a:fld id="{AED459ED-19C6-4F5D-929C-07FDFD1689A2}" type="slidenum">
              <a:rPr lang="en-DE" smtClean="0"/>
              <a:t>37</a:t>
            </a:fld>
            <a:endParaRPr lang="en-DE"/>
          </a:p>
        </p:txBody>
      </p:sp>
    </p:spTree>
    <p:extLst>
      <p:ext uri="{BB962C8B-B14F-4D97-AF65-F5344CB8AC3E}">
        <p14:creationId xmlns:p14="http://schemas.microsoft.com/office/powerpoint/2010/main" val="7006401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DE" dirty="0"/>
          </a:p>
        </p:txBody>
      </p:sp>
      <p:sp>
        <p:nvSpPr>
          <p:cNvPr id="4" name="Foliennummernplatzhalter 3"/>
          <p:cNvSpPr>
            <a:spLocks noGrp="1"/>
          </p:cNvSpPr>
          <p:nvPr>
            <p:ph type="sldNum" sz="quarter" idx="5"/>
          </p:nvPr>
        </p:nvSpPr>
        <p:spPr/>
        <p:txBody>
          <a:bodyPr/>
          <a:lstStyle/>
          <a:p>
            <a:fld id="{AED459ED-19C6-4F5D-929C-07FDFD1689A2}" type="slidenum">
              <a:rPr lang="en-DE" smtClean="0"/>
              <a:t>7</a:t>
            </a:fld>
            <a:endParaRPr lang="en-DE"/>
          </a:p>
        </p:txBody>
      </p:sp>
    </p:spTree>
    <p:extLst>
      <p:ext uri="{BB962C8B-B14F-4D97-AF65-F5344CB8AC3E}">
        <p14:creationId xmlns:p14="http://schemas.microsoft.com/office/powerpoint/2010/main" val="16402690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DE" dirty="0"/>
          </a:p>
        </p:txBody>
      </p:sp>
      <p:sp>
        <p:nvSpPr>
          <p:cNvPr id="4" name="Foliennummernplatzhalter 3"/>
          <p:cNvSpPr>
            <a:spLocks noGrp="1"/>
          </p:cNvSpPr>
          <p:nvPr>
            <p:ph type="sldNum" sz="quarter" idx="5"/>
          </p:nvPr>
        </p:nvSpPr>
        <p:spPr/>
        <p:txBody>
          <a:bodyPr/>
          <a:lstStyle/>
          <a:p>
            <a:fld id="{AED459ED-19C6-4F5D-929C-07FDFD1689A2}" type="slidenum">
              <a:rPr lang="en-DE" smtClean="0"/>
              <a:t>9</a:t>
            </a:fld>
            <a:endParaRPr lang="en-DE"/>
          </a:p>
        </p:txBody>
      </p:sp>
    </p:spTree>
    <p:extLst>
      <p:ext uri="{BB962C8B-B14F-4D97-AF65-F5344CB8AC3E}">
        <p14:creationId xmlns:p14="http://schemas.microsoft.com/office/powerpoint/2010/main" val="34820625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err="1"/>
              <a:t>Kein</a:t>
            </a:r>
            <a:r>
              <a:rPr lang="en-US" dirty="0"/>
              <a:t> client!!</a:t>
            </a:r>
            <a:endParaRPr lang="en-DE" dirty="0"/>
          </a:p>
        </p:txBody>
      </p:sp>
      <p:sp>
        <p:nvSpPr>
          <p:cNvPr id="4" name="Foliennummernplatzhalter 3"/>
          <p:cNvSpPr>
            <a:spLocks noGrp="1"/>
          </p:cNvSpPr>
          <p:nvPr>
            <p:ph type="sldNum" sz="quarter" idx="5"/>
          </p:nvPr>
        </p:nvSpPr>
        <p:spPr/>
        <p:txBody>
          <a:bodyPr/>
          <a:lstStyle/>
          <a:p>
            <a:fld id="{AED459ED-19C6-4F5D-929C-07FDFD1689A2}" type="slidenum">
              <a:rPr lang="en-DE" smtClean="0"/>
              <a:t>12</a:t>
            </a:fld>
            <a:endParaRPr lang="en-DE"/>
          </a:p>
        </p:txBody>
      </p:sp>
    </p:spTree>
    <p:extLst>
      <p:ext uri="{BB962C8B-B14F-4D97-AF65-F5344CB8AC3E}">
        <p14:creationId xmlns:p14="http://schemas.microsoft.com/office/powerpoint/2010/main" val="36834527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rPr>
              <a:t>These people have an intellectual impairment (</a:t>
            </a:r>
            <a:r>
              <a:rPr lang="en-US" dirty="0" err="1">
                <a:effectLst/>
              </a:rPr>
              <a:t>verringerung</a:t>
            </a:r>
            <a:r>
              <a:rPr lang="en-US" dirty="0">
                <a:effectLst/>
              </a:rPr>
              <a:t>) or difficulties in interacting with their environment.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rPr>
              <a:t>A distinction is made between different grades of severity, such as mild, moderate, severe or </a:t>
            </a:r>
            <a:r>
              <a:rPr lang="en-US" dirty="0" err="1">
                <a:effectLst/>
              </a:rPr>
              <a:t>undefineable</a:t>
            </a:r>
            <a:r>
              <a:rPr lang="en-US" dirty="0">
                <a:effectLst/>
              </a:rPr>
              <a:t> intellectual disability.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Down syndrome is the most common genetic cause of intellectual disability.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ffectLst/>
            </a:endParaRPr>
          </a:p>
          <a:p>
            <a:endParaRPr lang="en-DE" dirty="0"/>
          </a:p>
        </p:txBody>
      </p:sp>
      <p:sp>
        <p:nvSpPr>
          <p:cNvPr id="4" name="Foliennummernplatzhalter 3"/>
          <p:cNvSpPr>
            <a:spLocks noGrp="1"/>
          </p:cNvSpPr>
          <p:nvPr>
            <p:ph type="sldNum" sz="quarter" idx="5"/>
          </p:nvPr>
        </p:nvSpPr>
        <p:spPr/>
        <p:txBody>
          <a:bodyPr/>
          <a:lstStyle/>
          <a:p>
            <a:fld id="{AED459ED-19C6-4F5D-929C-07FDFD1689A2}" type="slidenum">
              <a:rPr lang="en-DE" smtClean="0"/>
              <a:t>14</a:t>
            </a:fld>
            <a:endParaRPr lang="en-DE"/>
          </a:p>
        </p:txBody>
      </p:sp>
    </p:spTree>
    <p:extLst>
      <p:ext uri="{BB962C8B-B14F-4D97-AF65-F5344CB8AC3E}">
        <p14:creationId xmlns:p14="http://schemas.microsoft.com/office/powerpoint/2010/main" val="6521728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T</a:t>
            </a:r>
            <a:r>
              <a:rPr lang="en-US" dirty="0">
                <a:effectLst/>
              </a:rPr>
              <a:t>he behavior and experience of people with a mental or emotional disorder means that tasks can no longer be mastered. </a:t>
            </a:r>
          </a:p>
          <a:p>
            <a:r>
              <a:rPr lang="en-US" dirty="0"/>
              <a:t>T</a:t>
            </a:r>
            <a:r>
              <a:rPr lang="en-US" dirty="0">
                <a:effectLst/>
              </a:rPr>
              <a:t>he confrontation with their environment is problematic. </a:t>
            </a:r>
          </a:p>
          <a:p>
            <a:r>
              <a:rPr lang="en-US" dirty="0">
                <a:effectLst/>
              </a:rPr>
              <a:t>The development of mental illnesses is due to a manifold play of external influences and the inner, mental state.</a:t>
            </a:r>
            <a:r>
              <a:rPr lang="en-US" dirty="0"/>
              <a:t> </a:t>
            </a:r>
          </a:p>
          <a:p>
            <a:r>
              <a:rPr lang="en-US" dirty="0">
                <a:effectLst/>
              </a:rPr>
              <a:t>Common mental illnesses </a:t>
            </a:r>
            <a:r>
              <a:rPr lang="en-US" dirty="0"/>
              <a:t>are depressions, anxiety disorders, psychologically conditioned complaints, addiction disorders.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Difficult to do reliable work on a Farm</a:t>
            </a:r>
          </a:p>
          <a:p>
            <a:endParaRPr lang="en-US" dirty="0"/>
          </a:p>
        </p:txBody>
      </p:sp>
      <p:sp>
        <p:nvSpPr>
          <p:cNvPr id="4" name="Foliennummernplatzhalter 3"/>
          <p:cNvSpPr>
            <a:spLocks noGrp="1"/>
          </p:cNvSpPr>
          <p:nvPr>
            <p:ph type="sldNum" sz="quarter" idx="5"/>
          </p:nvPr>
        </p:nvSpPr>
        <p:spPr/>
        <p:txBody>
          <a:bodyPr/>
          <a:lstStyle/>
          <a:p>
            <a:fld id="{AED459ED-19C6-4F5D-929C-07FDFD1689A2}" type="slidenum">
              <a:rPr lang="en-DE" smtClean="0"/>
              <a:t>15</a:t>
            </a:fld>
            <a:endParaRPr lang="en-DE"/>
          </a:p>
        </p:txBody>
      </p:sp>
    </p:spTree>
    <p:extLst>
      <p:ext uri="{BB962C8B-B14F-4D97-AF65-F5344CB8AC3E}">
        <p14:creationId xmlns:p14="http://schemas.microsoft.com/office/powerpoint/2010/main" val="15372443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Burnout syndrome is not recognized as a disease in the true sense. It´s rather a depression the people face.  Being burned out is the result of personal and professional overload. Fatigue on an emotional, mental, and physical level, reduced performance, listlessness and frustration can lead to psychosomatic disorders, depression or various dependencies in people with burnout.</a:t>
            </a:r>
            <a:endParaRPr lang="en-DE"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DE" dirty="0"/>
          </a:p>
        </p:txBody>
      </p:sp>
      <p:sp>
        <p:nvSpPr>
          <p:cNvPr id="4" name="Foliennummernplatzhalter 3"/>
          <p:cNvSpPr>
            <a:spLocks noGrp="1"/>
          </p:cNvSpPr>
          <p:nvPr>
            <p:ph type="sldNum" sz="quarter" idx="5"/>
          </p:nvPr>
        </p:nvSpPr>
        <p:spPr/>
        <p:txBody>
          <a:bodyPr/>
          <a:lstStyle/>
          <a:p>
            <a:fld id="{AED459ED-19C6-4F5D-929C-07FDFD1689A2}" type="slidenum">
              <a:rPr lang="en-DE" smtClean="0"/>
              <a:t>16</a:t>
            </a:fld>
            <a:endParaRPr lang="en-DE"/>
          </a:p>
        </p:txBody>
      </p:sp>
    </p:spTree>
    <p:extLst>
      <p:ext uri="{BB962C8B-B14F-4D97-AF65-F5344CB8AC3E}">
        <p14:creationId xmlns:p14="http://schemas.microsoft.com/office/powerpoint/2010/main" val="34770763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FDDA819-98A1-4198-9101-2E2338D071D7}"/>
              </a:ext>
            </a:extLst>
          </p:cNvPr>
          <p:cNvSpPr>
            <a:spLocks noGrp="1"/>
          </p:cNvSpPr>
          <p:nvPr>
            <p:ph type="ctrTitle"/>
          </p:nvPr>
        </p:nvSpPr>
        <p:spPr>
          <a:xfrm>
            <a:off x="1143000" y="1122363"/>
            <a:ext cx="6858000" cy="2387600"/>
          </a:xfrm>
        </p:spPr>
        <p:txBody>
          <a:bodyPr anchor="b"/>
          <a:lstStyle>
            <a:lvl1pPr algn="ctr">
              <a:defRPr sz="4500"/>
            </a:lvl1pPr>
          </a:lstStyle>
          <a:p>
            <a:r>
              <a:rPr lang="de-DE"/>
              <a:t>Mastertitelformat bearbeiten</a:t>
            </a:r>
            <a:endParaRPr lang="it-IT"/>
          </a:p>
        </p:txBody>
      </p:sp>
      <p:sp>
        <p:nvSpPr>
          <p:cNvPr id="3" name="Sottotitolo 2">
            <a:extLst>
              <a:ext uri="{FF2B5EF4-FFF2-40B4-BE49-F238E27FC236}">
                <a16:creationId xmlns:a16="http://schemas.microsoft.com/office/drawing/2014/main" id="{902EF67E-47E5-4525-8E81-29E113DCFF4D}"/>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de-DE"/>
              <a:t>Master-Untertitelformat bearbeiten</a:t>
            </a:r>
            <a:endParaRPr lang="it-IT"/>
          </a:p>
        </p:txBody>
      </p:sp>
      <p:sp>
        <p:nvSpPr>
          <p:cNvPr id="6" name="Segnaposto numero diapositiva 5">
            <a:extLst>
              <a:ext uri="{FF2B5EF4-FFF2-40B4-BE49-F238E27FC236}">
                <a16:creationId xmlns:a16="http://schemas.microsoft.com/office/drawing/2014/main" id="{5A9693AC-89A8-4372-8B13-8BF2C423E8FB}"/>
              </a:ext>
            </a:extLst>
          </p:cNvPr>
          <p:cNvSpPr>
            <a:spLocks noGrp="1"/>
          </p:cNvSpPr>
          <p:nvPr>
            <p:ph type="sldNum" sz="quarter" idx="12"/>
          </p:nvPr>
        </p:nvSpPr>
        <p:spPr/>
        <p:txBody>
          <a:bodyPr/>
          <a:lstStyle/>
          <a:p>
            <a:fld id="{F5D31388-1EA4-4B74-8FFA-0D39003D9700}" type="slidenum">
              <a:rPr lang="it-IT" smtClean="0"/>
              <a:t>‹Nr.›</a:t>
            </a:fld>
            <a:endParaRPr lang="it-IT"/>
          </a:p>
        </p:txBody>
      </p:sp>
    </p:spTree>
    <p:extLst>
      <p:ext uri="{BB962C8B-B14F-4D97-AF65-F5344CB8AC3E}">
        <p14:creationId xmlns:p14="http://schemas.microsoft.com/office/powerpoint/2010/main" val="10628350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972EA35-18DB-4E7E-A58A-9299B76A6103}"/>
              </a:ext>
            </a:extLst>
          </p:cNvPr>
          <p:cNvSpPr>
            <a:spLocks noGrp="1"/>
          </p:cNvSpPr>
          <p:nvPr>
            <p:ph type="title"/>
          </p:nvPr>
        </p:nvSpPr>
        <p:spPr/>
        <p:txBody>
          <a:bodyPr/>
          <a:lstStyle/>
          <a:p>
            <a:r>
              <a:rPr lang="de-DE"/>
              <a:t>Mastertitelformat bearbeiten</a:t>
            </a:r>
            <a:endParaRPr lang="it-IT"/>
          </a:p>
        </p:txBody>
      </p:sp>
      <p:sp>
        <p:nvSpPr>
          <p:cNvPr id="3" name="Segnaposto testo verticale 2">
            <a:extLst>
              <a:ext uri="{FF2B5EF4-FFF2-40B4-BE49-F238E27FC236}">
                <a16:creationId xmlns:a16="http://schemas.microsoft.com/office/drawing/2014/main" id="{E22B5D21-E0A7-4CDD-B79C-EB73D2BA3107}"/>
              </a:ext>
            </a:extLst>
          </p:cNvPr>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it-IT"/>
          </a:p>
        </p:txBody>
      </p:sp>
      <p:sp>
        <p:nvSpPr>
          <p:cNvPr id="6" name="Segnaposto numero diapositiva 5">
            <a:extLst>
              <a:ext uri="{FF2B5EF4-FFF2-40B4-BE49-F238E27FC236}">
                <a16:creationId xmlns:a16="http://schemas.microsoft.com/office/drawing/2014/main" id="{2C2F49D7-8A91-444C-8DDA-4016734130DE}"/>
              </a:ext>
            </a:extLst>
          </p:cNvPr>
          <p:cNvSpPr>
            <a:spLocks noGrp="1"/>
          </p:cNvSpPr>
          <p:nvPr>
            <p:ph type="sldNum" sz="quarter" idx="12"/>
          </p:nvPr>
        </p:nvSpPr>
        <p:spPr/>
        <p:txBody>
          <a:bodyPr/>
          <a:lstStyle/>
          <a:p>
            <a:fld id="{F5D31388-1EA4-4B74-8FFA-0D39003D9700}" type="slidenum">
              <a:rPr lang="it-IT" smtClean="0"/>
              <a:t>‹Nr.›</a:t>
            </a:fld>
            <a:endParaRPr lang="it-IT"/>
          </a:p>
        </p:txBody>
      </p:sp>
    </p:spTree>
    <p:extLst>
      <p:ext uri="{BB962C8B-B14F-4D97-AF65-F5344CB8AC3E}">
        <p14:creationId xmlns:p14="http://schemas.microsoft.com/office/powerpoint/2010/main" val="304969031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D91E99EC-C7AB-4784-9472-4785E57F54F7}"/>
              </a:ext>
            </a:extLst>
          </p:cNvPr>
          <p:cNvSpPr>
            <a:spLocks noGrp="1"/>
          </p:cNvSpPr>
          <p:nvPr>
            <p:ph type="title" orient="vert"/>
          </p:nvPr>
        </p:nvSpPr>
        <p:spPr>
          <a:xfrm>
            <a:off x="6543675" y="365125"/>
            <a:ext cx="1971675" cy="5811838"/>
          </a:xfrm>
        </p:spPr>
        <p:txBody>
          <a:bodyPr vert="eaVert"/>
          <a:lstStyle/>
          <a:p>
            <a:r>
              <a:rPr lang="de-DE"/>
              <a:t>Mastertitelformat bearbeiten</a:t>
            </a:r>
            <a:endParaRPr lang="it-IT"/>
          </a:p>
        </p:txBody>
      </p:sp>
      <p:sp>
        <p:nvSpPr>
          <p:cNvPr id="3" name="Segnaposto testo verticale 2">
            <a:extLst>
              <a:ext uri="{FF2B5EF4-FFF2-40B4-BE49-F238E27FC236}">
                <a16:creationId xmlns:a16="http://schemas.microsoft.com/office/drawing/2014/main" id="{04E1CEFD-3A6C-4A58-85BC-38B2578D1B71}"/>
              </a:ext>
            </a:extLst>
          </p:cNvPr>
          <p:cNvSpPr>
            <a:spLocks noGrp="1"/>
          </p:cNvSpPr>
          <p:nvPr>
            <p:ph type="body" orient="vert" idx="1"/>
          </p:nvPr>
        </p:nvSpPr>
        <p:spPr>
          <a:xfrm>
            <a:off x="628650" y="365125"/>
            <a:ext cx="5800725" cy="5811838"/>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it-IT"/>
          </a:p>
        </p:txBody>
      </p:sp>
      <p:sp>
        <p:nvSpPr>
          <p:cNvPr id="6" name="Segnaposto numero diapositiva 5">
            <a:extLst>
              <a:ext uri="{FF2B5EF4-FFF2-40B4-BE49-F238E27FC236}">
                <a16:creationId xmlns:a16="http://schemas.microsoft.com/office/drawing/2014/main" id="{2E886229-473A-4A9A-BCF2-FB7E841D6985}"/>
              </a:ext>
            </a:extLst>
          </p:cNvPr>
          <p:cNvSpPr>
            <a:spLocks noGrp="1"/>
          </p:cNvSpPr>
          <p:nvPr>
            <p:ph type="sldNum" sz="quarter" idx="12"/>
          </p:nvPr>
        </p:nvSpPr>
        <p:spPr/>
        <p:txBody>
          <a:bodyPr/>
          <a:lstStyle/>
          <a:p>
            <a:fld id="{F5D31388-1EA4-4B74-8FFA-0D39003D9700}" type="slidenum">
              <a:rPr lang="it-IT" smtClean="0"/>
              <a:t>‹Nr.›</a:t>
            </a:fld>
            <a:endParaRPr lang="it-IT"/>
          </a:p>
        </p:txBody>
      </p:sp>
    </p:spTree>
    <p:extLst>
      <p:ext uri="{BB962C8B-B14F-4D97-AF65-F5344CB8AC3E}">
        <p14:creationId xmlns:p14="http://schemas.microsoft.com/office/powerpoint/2010/main" val="295320693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5C196DC-07FF-46BC-B5C3-6D35A2EE106C}"/>
              </a:ext>
            </a:extLst>
          </p:cNvPr>
          <p:cNvSpPr>
            <a:spLocks noGrp="1"/>
          </p:cNvSpPr>
          <p:nvPr>
            <p:ph type="title"/>
          </p:nvPr>
        </p:nvSpPr>
        <p:spPr/>
        <p:txBody>
          <a:bodyPr/>
          <a:lstStyle/>
          <a:p>
            <a:r>
              <a:rPr lang="de-DE"/>
              <a:t>Mastertitelformat bearbeiten</a:t>
            </a:r>
            <a:endParaRPr lang="it-IT"/>
          </a:p>
        </p:txBody>
      </p:sp>
      <p:sp>
        <p:nvSpPr>
          <p:cNvPr id="3" name="Segnaposto contenuto 2">
            <a:extLst>
              <a:ext uri="{FF2B5EF4-FFF2-40B4-BE49-F238E27FC236}">
                <a16:creationId xmlns:a16="http://schemas.microsoft.com/office/drawing/2014/main" id="{E6B32E27-A2AA-4C24-8CC1-5ABFE6745361}"/>
              </a:ext>
            </a:extLst>
          </p:cNvPr>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it-IT"/>
          </a:p>
        </p:txBody>
      </p:sp>
      <p:sp>
        <p:nvSpPr>
          <p:cNvPr id="6" name="Segnaposto numero diapositiva 5">
            <a:extLst>
              <a:ext uri="{FF2B5EF4-FFF2-40B4-BE49-F238E27FC236}">
                <a16:creationId xmlns:a16="http://schemas.microsoft.com/office/drawing/2014/main" id="{75C97C12-9314-45D4-824A-6781E0B374CD}"/>
              </a:ext>
            </a:extLst>
          </p:cNvPr>
          <p:cNvSpPr>
            <a:spLocks noGrp="1"/>
          </p:cNvSpPr>
          <p:nvPr>
            <p:ph type="sldNum" sz="quarter" idx="12"/>
          </p:nvPr>
        </p:nvSpPr>
        <p:spPr/>
        <p:txBody>
          <a:bodyPr/>
          <a:lstStyle/>
          <a:p>
            <a:fld id="{F5D31388-1EA4-4B74-8FFA-0D39003D9700}" type="slidenum">
              <a:rPr lang="it-IT" smtClean="0"/>
              <a:t>‹Nr.›</a:t>
            </a:fld>
            <a:endParaRPr lang="it-IT"/>
          </a:p>
        </p:txBody>
      </p:sp>
    </p:spTree>
    <p:extLst>
      <p:ext uri="{BB962C8B-B14F-4D97-AF65-F5344CB8AC3E}">
        <p14:creationId xmlns:p14="http://schemas.microsoft.com/office/powerpoint/2010/main" val="44023887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429744D-1769-4534-A97C-EA7C47596DF8}"/>
              </a:ext>
            </a:extLst>
          </p:cNvPr>
          <p:cNvSpPr>
            <a:spLocks noGrp="1"/>
          </p:cNvSpPr>
          <p:nvPr>
            <p:ph type="title"/>
          </p:nvPr>
        </p:nvSpPr>
        <p:spPr>
          <a:xfrm>
            <a:off x="623888" y="1709739"/>
            <a:ext cx="7886700" cy="2852737"/>
          </a:xfrm>
        </p:spPr>
        <p:txBody>
          <a:bodyPr anchor="b"/>
          <a:lstStyle>
            <a:lvl1pPr>
              <a:defRPr sz="4500"/>
            </a:lvl1pPr>
          </a:lstStyle>
          <a:p>
            <a:r>
              <a:rPr lang="de-DE"/>
              <a:t>Mastertitelformat bearbeiten</a:t>
            </a:r>
            <a:endParaRPr lang="it-IT"/>
          </a:p>
        </p:txBody>
      </p:sp>
      <p:sp>
        <p:nvSpPr>
          <p:cNvPr id="3" name="Segnaposto testo 2">
            <a:extLst>
              <a:ext uri="{FF2B5EF4-FFF2-40B4-BE49-F238E27FC236}">
                <a16:creationId xmlns:a16="http://schemas.microsoft.com/office/drawing/2014/main" id="{595C8C96-1506-4434-AF8D-681F542C3289}"/>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de-DE"/>
              <a:t>Mastertextformat bearbeiten</a:t>
            </a:r>
          </a:p>
        </p:txBody>
      </p:sp>
      <p:sp>
        <p:nvSpPr>
          <p:cNvPr id="6" name="Segnaposto numero diapositiva 5">
            <a:extLst>
              <a:ext uri="{FF2B5EF4-FFF2-40B4-BE49-F238E27FC236}">
                <a16:creationId xmlns:a16="http://schemas.microsoft.com/office/drawing/2014/main" id="{33C17FFD-1634-40E8-BF1F-AFBF2F8D17E1}"/>
              </a:ext>
            </a:extLst>
          </p:cNvPr>
          <p:cNvSpPr>
            <a:spLocks noGrp="1"/>
          </p:cNvSpPr>
          <p:nvPr>
            <p:ph type="sldNum" sz="quarter" idx="12"/>
          </p:nvPr>
        </p:nvSpPr>
        <p:spPr/>
        <p:txBody>
          <a:bodyPr/>
          <a:lstStyle/>
          <a:p>
            <a:fld id="{F5D31388-1EA4-4B74-8FFA-0D39003D9700}" type="slidenum">
              <a:rPr lang="it-IT" smtClean="0"/>
              <a:t>‹Nr.›</a:t>
            </a:fld>
            <a:endParaRPr lang="it-IT"/>
          </a:p>
        </p:txBody>
      </p:sp>
    </p:spTree>
    <p:extLst>
      <p:ext uri="{BB962C8B-B14F-4D97-AF65-F5344CB8AC3E}">
        <p14:creationId xmlns:p14="http://schemas.microsoft.com/office/powerpoint/2010/main" val="80572426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6077F1B-6398-47D6-BCD4-C9048C32787E}"/>
              </a:ext>
            </a:extLst>
          </p:cNvPr>
          <p:cNvSpPr>
            <a:spLocks noGrp="1"/>
          </p:cNvSpPr>
          <p:nvPr>
            <p:ph type="title"/>
          </p:nvPr>
        </p:nvSpPr>
        <p:spPr/>
        <p:txBody>
          <a:bodyPr/>
          <a:lstStyle/>
          <a:p>
            <a:r>
              <a:rPr lang="de-DE"/>
              <a:t>Mastertitelformat bearbeiten</a:t>
            </a:r>
            <a:endParaRPr lang="it-IT"/>
          </a:p>
        </p:txBody>
      </p:sp>
      <p:sp>
        <p:nvSpPr>
          <p:cNvPr id="3" name="Segnaposto contenuto 2">
            <a:extLst>
              <a:ext uri="{FF2B5EF4-FFF2-40B4-BE49-F238E27FC236}">
                <a16:creationId xmlns:a16="http://schemas.microsoft.com/office/drawing/2014/main" id="{D5F45C23-A5A8-426D-ACEB-5B0D2F61DCE4}"/>
              </a:ext>
            </a:extLst>
          </p:cNvPr>
          <p:cNvSpPr>
            <a:spLocks noGrp="1"/>
          </p:cNvSpPr>
          <p:nvPr>
            <p:ph sz="half" idx="1"/>
          </p:nvPr>
        </p:nvSpPr>
        <p:spPr>
          <a:xfrm>
            <a:off x="628650" y="1825625"/>
            <a:ext cx="38862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it-IT"/>
          </a:p>
        </p:txBody>
      </p:sp>
      <p:sp>
        <p:nvSpPr>
          <p:cNvPr id="4" name="Segnaposto contenuto 3">
            <a:extLst>
              <a:ext uri="{FF2B5EF4-FFF2-40B4-BE49-F238E27FC236}">
                <a16:creationId xmlns:a16="http://schemas.microsoft.com/office/drawing/2014/main" id="{BCE4C456-FFA5-46F1-A469-CC5B735E79C9}"/>
              </a:ext>
            </a:extLst>
          </p:cNvPr>
          <p:cNvSpPr>
            <a:spLocks noGrp="1"/>
          </p:cNvSpPr>
          <p:nvPr>
            <p:ph sz="half" idx="2"/>
          </p:nvPr>
        </p:nvSpPr>
        <p:spPr>
          <a:xfrm>
            <a:off x="4629150" y="1825625"/>
            <a:ext cx="38862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it-IT"/>
          </a:p>
        </p:txBody>
      </p:sp>
      <p:sp>
        <p:nvSpPr>
          <p:cNvPr id="7" name="Segnaposto numero diapositiva 6">
            <a:extLst>
              <a:ext uri="{FF2B5EF4-FFF2-40B4-BE49-F238E27FC236}">
                <a16:creationId xmlns:a16="http://schemas.microsoft.com/office/drawing/2014/main" id="{A9AFE69E-5AB9-4B28-8C62-197B8DD24CFE}"/>
              </a:ext>
            </a:extLst>
          </p:cNvPr>
          <p:cNvSpPr>
            <a:spLocks noGrp="1"/>
          </p:cNvSpPr>
          <p:nvPr>
            <p:ph type="sldNum" sz="quarter" idx="12"/>
          </p:nvPr>
        </p:nvSpPr>
        <p:spPr/>
        <p:txBody>
          <a:bodyPr/>
          <a:lstStyle/>
          <a:p>
            <a:fld id="{F5D31388-1EA4-4B74-8FFA-0D39003D9700}" type="slidenum">
              <a:rPr lang="it-IT" smtClean="0"/>
              <a:t>‹Nr.›</a:t>
            </a:fld>
            <a:endParaRPr lang="it-IT"/>
          </a:p>
        </p:txBody>
      </p:sp>
    </p:spTree>
    <p:extLst>
      <p:ext uri="{BB962C8B-B14F-4D97-AF65-F5344CB8AC3E}">
        <p14:creationId xmlns:p14="http://schemas.microsoft.com/office/powerpoint/2010/main" val="392667909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50CC69C-7363-48C7-9BBD-C0D1F955071A}"/>
              </a:ext>
            </a:extLst>
          </p:cNvPr>
          <p:cNvSpPr>
            <a:spLocks noGrp="1"/>
          </p:cNvSpPr>
          <p:nvPr>
            <p:ph type="title"/>
          </p:nvPr>
        </p:nvSpPr>
        <p:spPr>
          <a:xfrm>
            <a:off x="629841" y="365126"/>
            <a:ext cx="7886700" cy="1325563"/>
          </a:xfrm>
        </p:spPr>
        <p:txBody>
          <a:bodyPr/>
          <a:lstStyle/>
          <a:p>
            <a:r>
              <a:rPr lang="de-DE"/>
              <a:t>Mastertitelformat bearbeiten</a:t>
            </a:r>
            <a:endParaRPr lang="it-IT"/>
          </a:p>
        </p:txBody>
      </p:sp>
      <p:sp>
        <p:nvSpPr>
          <p:cNvPr id="3" name="Segnaposto testo 2">
            <a:extLst>
              <a:ext uri="{FF2B5EF4-FFF2-40B4-BE49-F238E27FC236}">
                <a16:creationId xmlns:a16="http://schemas.microsoft.com/office/drawing/2014/main" id="{4013E8AB-84D3-40FF-81D1-00E0F8D849BC}"/>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de-DE"/>
              <a:t>Mastertextformat bearbeiten</a:t>
            </a:r>
          </a:p>
        </p:txBody>
      </p:sp>
      <p:sp>
        <p:nvSpPr>
          <p:cNvPr id="4" name="Segnaposto contenuto 3">
            <a:extLst>
              <a:ext uri="{FF2B5EF4-FFF2-40B4-BE49-F238E27FC236}">
                <a16:creationId xmlns:a16="http://schemas.microsoft.com/office/drawing/2014/main" id="{AFBC62EB-1FE4-4F68-BC00-DF97E0517EE3}"/>
              </a:ext>
            </a:extLst>
          </p:cNvPr>
          <p:cNvSpPr>
            <a:spLocks noGrp="1"/>
          </p:cNvSpPr>
          <p:nvPr>
            <p:ph sz="half" idx="2"/>
          </p:nvPr>
        </p:nvSpPr>
        <p:spPr>
          <a:xfrm>
            <a:off x="629842" y="2505075"/>
            <a:ext cx="3868340"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it-IT"/>
          </a:p>
        </p:txBody>
      </p:sp>
      <p:sp>
        <p:nvSpPr>
          <p:cNvPr id="5" name="Segnaposto testo 4">
            <a:extLst>
              <a:ext uri="{FF2B5EF4-FFF2-40B4-BE49-F238E27FC236}">
                <a16:creationId xmlns:a16="http://schemas.microsoft.com/office/drawing/2014/main" id="{DEECAF15-63CA-463B-9934-4D6043B6FA2C}"/>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de-DE"/>
              <a:t>Mastertextformat bearbeiten</a:t>
            </a:r>
          </a:p>
        </p:txBody>
      </p:sp>
      <p:sp>
        <p:nvSpPr>
          <p:cNvPr id="6" name="Segnaposto contenuto 5">
            <a:extLst>
              <a:ext uri="{FF2B5EF4-FFF2-40B4-BE49-F238E27FC236}">
                <a16:creationId xmlns:a16="http://schemas.microsoft.com/office/drawing/2014/main" id="{AF4DC971-8C8A-48BD-B2ED-0BFB3858A4A0}"/>
              </a:ext>
            </a:extLst>
          </p:cNvPr>
          <p:cNvSpPr>
            <a:spLocks noGrp="1"/>
          </p:cNvSpPr>
          <p:nvPr>
            <p:ph sz="quarter" idx="4"/>
          </p:nvPr>
        </p:nvSpPr>
        <p:spPr>
          <a:xfrm>
            <a:off x="4629150" y="2505075"/>
            <a:ext cx="3887391"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it-IT"/>
          </a:p>
        </p:txBody>
      </p:sp>
      <p:sp>
        <p:nvSpPr>
          <p:cNvPr id="9" name="Segnaposto numero diapositiva 8">
            <a:extLst>
              <a:ext uri="{FF2B5EF4-FFF2-40B4-BE49-F238E27FC236}">
                <a16:creationId xmlns:a16="http://schemas.microsoft.com/office/drawing/2014/main" id="{0D70414F-3CF5-4CA2-9E89-3F54A8FEF28E}"/>
              </a:ext>
            </a:extLst>
          </p:cNvPr>
          <p:cNvSpPr>
            <a:spLocks noGrp="1"/>
          </p:cNvSpPr>
          <p:nvPr>
            <p:ph type="sldNum" sz="quarter" idx="12"/>
          </p:nvPr>
        </p:nvSpPr>
        <p:spPr/>
        <p:txBody>
          <a:bodyPr/>
          <a:lstStyle/>
          <a:p>
            <a:fld id="{F5D31388-1EA4-4B74-8FFA-0D39003D9700}" type="slidenum">
              <a:rPr lang="it-IT" smtClean="0"/>
              <a:t>‹Nr.›</a:t>
            </a:fld>
            <a:endParaRPr lang="it-IT"/>
          </a:p>
        </p:txBody>
      </p:sp>
    </p:spTree>
    <p:extLst>
      <p:ext uri="{BB962C8B-B14F-4D97-AF65-F5344CB8AC3E}">
        <p14:creationId xmlns:p14="http://schemas.microsoft.com/office/powerpoint/2010/main" val="424865692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145F6A4-3678-413A-8854-420615295CE8}"/>
              </a:ext>
            </a:extLst>
          </p:cNvPr>
          <p:cNvSpPr>
            <a:spLocks noGrp="1"/>
          </p:cNvSpPr>
          <p:nvPr>
            <p:ph type="title"/>
          </p:nvPr>
        </p:nvSpPr>
        <p:spPr/>
        <p:txBody>
          <a:bodyPr/>
          <a:lstStyle/>
          <a:p>
            <a:r>
              <a:rPr lang="de-DE"/>
              <a:t>Mastertitelformat bearbeiten</a:t>
            </a:r>
            <a:endParaRPr lang="it-IT"/>
          </a:p>
        </p:txBody>
      </p:sp>
      <p:sp>
        <p:nvSpPr>
          <p:cNvPr id="5" name="Segnaposto numero diapositiva 4">
            <a:extLst>
              <a:ext uri="{FF2B5EF4-FFF2-40B4-BE49-F238E27FC236}">
                <a16:creationId xmlns:a16="http://schemas.microsoft.com/office/drawing/2014/main" id="{6FD406C0-CD3E-40E2-896A-70A4C4871638}"/>
              </a:ext>
            </a:extLst>
          </p:cNvPr>
          <p:cNvSpPr>
            <a:spLocks noGrp="1"/>
          </p:cNvSpPr>
          <p:nvPr>
            <p:ph type="sldNum" sz="quarter" idx="12"/>
          </p:nvPr>
        </p:nvSpPr>
        <p:spPr/>
        <p:txBody>
          <a:bodyPr/>
          <a:lstStyle/>
          <a:p>
            <a:fld id="{F5D31388-1EA4-4B74-8FFA-0D39003D9700}" type="slidenum">
              <a:rPr lang="it-IT" smtClean="0"/>
              <a:t>‹Nr.›</a:t>
            </a:fld>
            <a:endParaRPr lang="it-IT"/>
          </a:p>
        </p:txBody>
      </p:sp>
    </p:spTree>
    <p:extLst>
      <p:ext uri="{BB962C8B-B14F-4D97-AF65-F5344CB8AC3E}">
        <p14:creationId xmlns:p14="http://schemas.microsoft.com/office/powerpoint/2010/main" val="415036441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4" name="Segnaposto numero diapositiva 3">
            <a:extLst>
              <a:ext uri="{FF2B5EF4-FFF2-40B4-BE49-F238E27FC236}">
                <a16:creationId xmlns:a16="http://schemas.microsoft.com/office/drawing/2014/main" id="{B2FA434F-43A8-490B-8C73-CAD6CAA11429}"/>
              </a:ext>
            </a:extLst>
          </p:cNvPr>
          <p:cNvSpPr>
            <a:spLocks noGrp="1"/>
          </p:cNvSpPr>
          <p:nvPr>
            <p:ph type="sldNum" sz="quarter" idx="12"/>
          </p:nvPr>
        </p:nvSpPr>
        <p:spPr/>
        <p:txBody>
          <a:bodyPr/>
          <a:lstStyle/>
          <a:p>
            <a:fld id="{F5D31388-1EA4-4B74-8FFA-0D39003D9700}" type="slidenum">
              <a:rPr lang="it-IT" smtClean="0"/>
              <a:t>‹Nr.›</a:t>
            </a:fld>
            <a:endParaRPr lang="it-IT"/>
          </a:p>
        </p:txBody>
      </p:sp>
    </p:spTree>
    <p:extLst>
      <p:ext uri="{BB962C8B-B14F-4D97-AF65-F5344CB8AC3E}">
        <p14:creationId xmlns:p14="http://schemas.microsoft.com/office/powerpoint/2010/main" val="121917852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ABA2264-B4BC-40E9-8C12-57BF5E95DE54}"/>
              </a:ext>
            </a:extLst>
          </p:cNvPr>
          <p:cNvSpPr>
            <a:spLocks noGrp="1"/>
          </p:cNvSpPr>
          <p:nvPr>
            <p:ph type="title"/>
          </p:nvPr>
        </p:nvSpPr>
        <p:spPr>
          <a:xfrm>
            <a:off x="629841" y="457200"/>
            <a:ext cx="2949178" cy="1600200"/>
          </a:xfrm>
        </p:spPr>
        <p:txBody>
          <a:bodyPr anchor="b"/>
          <a:lstStyle>
            <a:lvl1pPr>
              <a:defRPr sz="2400"/>
            </a:lvl1pPr>
          </a:lstStyle>
          <a:p>
            <a:r>
              <a:rPr lang="de-DE"/>
              <a:t>Mastertitelformat bearbeiten</a:t>
            </a:r>
            <a:endParaRPr lang="it-IT"/>
          </a:p>
        </p:txBody>
      </p:sp>
      <p:sp>
        <p:nvSpPr>
          <p:cNvPr id="3" name="Segnaposto contenuto 2">
            <a:extLst>
              <a:ext uri="{FF2B5EF4-FFF2-40B4-BE49-F238E27FC236}">
                <a16:creationId xmlns:a16="http://schemas.microsoft.com/office/drawing/2014/main" id="{6EE1ABE2-1038-4DA0-997C-F107D031F758}"/>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it-IT"/>
          </a:p>
        </p:txBody>
      </p:sp>
      <p:sp>
        <p:nvSpPr>
          <p:cNvPr id="4" name="Segnaposto testo 3">
            <a:extLst>
              <a:ext uri="{FF2B5EF4-FFF2-40B4-BE49-F238E27FC236}">
                <a16:creationId xmlns:a16="http://schemas.microsoft.com/office/drawing/2014/main" id="{1EE32488-72FB-45C0-A7B0-17E9FD19860D}"/>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de-DE"/>
              <a:t>Mastertextformat bearbeiten</a:t>
            </a:r>
          </a:p>
        </p:txBody>
      </p:sp>
      <p:sp>
        <p:nvSpPr>
          <p:cNvPr id="7" name="Segnaposto numero diapositiva 6">
            <a:extLst>
              <a:ext uri="{FF2B5EF4-FFF2-40B4-BE49-F238E27FC236}">
                <a16:creationId xmlns:a16="http://schemas.microsoft.com/office/drawing/2014/main" id="{AF1724F6-48AF-40EC-A876-6B762FCE3A91}"/>
              </a:ext>
            </a:extLst>
          </p:cNvPr>
          <p:cNvSpPr>
            <a:spLocks noGrp="1"/>
          </p:cNvSpPr>
          <p:nvPr>
            <p:ph type="sldNum" sz="quarter" idx="12"/>
          </p:nvPr>
        </p:nvSpPr>
        <p:spPr/>
        <p:txBody>
          <a:bodyPr/>
          <a:lstStyle/>
          <a:p>
            <a:fld id="{F5D31388-1EA4-4B74-8FFA-0D39003D9700}" type="slidenum">
              <a:rPr lang="it-IT" smtClean="0"/>
              <a:t>‹Nr.›</a:t>
            </a:fld>
            <a:endParaRPr lang="it-IT"/>
          </a:p>
        </p:txBody>
      </p:sp>
    </p:spTree>
    <p:extLst>
      <p:ext uri="{BB962C8B-B14F-4D97-AF65-F5344CB8AC3E}">
        <p14:creationId xmlns:p14="http://schemas.microsoft.com/office/powerpoint/2010/main" val="58334027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A03E89A-4BAE-48D6-842B-6EC1BFB9FD0E}"/>
              </a:ext>
            </a:extLst>
          </p:cNvPr>
          <p:cNvSpPr>
            <a:spLocks noGrp="1"/>
          </p:cNvSpPr>
          <p:nvPr>
            <p:ph type="title"/>
          </p:nvPr>
        </p:nvSpPr>
        <p:spPr>
          <a:xfrm>
            <a:off x="629841" y="457200"/>
            <a:ext cx="2949178" cy="1600200"/>
          </a:xfrm>
        </p:spPr>
        <p:txBody>
          <a:bodyPr anchor="b"/>
          <a:lstStyle>
            <a:lvl1pPr>
              <a:defRPr sz="2400"/>
            </a:lvl1pPr>
          </a:lstStyle>
          <a:p>
            <a:r>
              <a:rPr lang="de-DE"/>
              <a:t>Mastertitelformat bearbeiten</a:t>
            </a:r>
            <a:endParaRPr lang="it-IT"/>
          </a:p>
        </p:txBody>
      </p:sp>
      <p:sp>
        <p:nvSpPr>
          <p:cNvPr id="3" name="Segnaposto immagine 2">
            <a:extLst>
              <a:ext uri="{FF2B5EF4-FFF2-40B4-BE49-F238E27FC236}">
                <a16:creationId xmlns:a16="http://schemas.microsoft.com/office/drawing/2014/main" id="{A86B7A0D-6DB6-4F97-AEFF-5AF23FF02EA4}"/>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de-DE"/>
              <a:t>Bild durch Klicken auf Symbol hinzufügen</a:t>
            </a:r>
            <a:endParaRPr lang="it-IT"/>
          </a:p>
        </p:txBody>
      </p:sp>
      <p:sp>
        <p:nvSpPr>
          <p:cNvPr id="4" name="Segnaposto testo 3">
            <a:extLst>
              <a:ext uri="{FF2B5EF4-FFF2-40B4-BE49-F238E27FC236}">
                <a16:creationId xmlns:a16="http://schemas.microsoft.com/office/drawing/2014/main" id="{B929586A-78ED-4493-943C-FA71220A8241}"/>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de-DE"/>
              <a:t>Mastertextformat bearbeiten</a:t>
            </a:r>
          </a:p>
        </p:txBody>
      </p:sp>
      <p:sp>
        <p:nvSpPr>
          <p:cNvPr id="7" name="Segnaposto numero diapositiva 6">
            <a:extLst>
              <a:ext uri="{FF2B5EF4-FFF2-40B4-BE49-F238E27FC236}">
                <a16:creationId xmlns:a16="http://schemas.microsoft.com/office/drawing/2014/main" id="{EB6C3C62-E86B-4B8E-B815-34B988B6C523}"/>
              </a:ext>
            </a:extLst>
          </p:cNvPr>
          <p:cNvSpPr>
            <a:spLocks noGrp="1"/>
          </p:cNvSpPr>
          <p:nvPr>
            <p:ph type="sldNum" sz="quarter" idx="12"/>
          </p:nvPr>
        </p:nvSpPr>
        <p:spPr/>
        <p:txBody>
          <a:bodyPr/>
          <a:lstStyle/>
          <a:p>
            <a:fld id="{F5D31388-1EA4-4B74-8FFA-0D39003D9700}" type="slidenum">
              <a:rPr lang="it-IT" smtClean="0"/>
              <a:t>‹Nr.›</a:t>
            </a:fld>
            <a:endParaRPr lang="it-IT"/>
          </a:p>
        </p:txBody>
      </p:sp>
    </p:spTree>
    <p:extLst>
      <p:ext uri="{BB962C8B-B14F-4D97-AF65-F5344CB8AC3E}">
        <p14:creationId xmlns:p14="http://schemas.microsoft.com/office/powerpoint/2010/main" val="348386724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Immagine 7">
            <a:extLst>
              <a:ext uri="{FF2B5EF4-FFF2-40B4-BE49-F238E27FC236}">
                <a16:creationId xmlns:a16="http://schemas.microsoft.com/office/drawing/2014/main" id="{8EA711EC-948A-4576-AD07-E33F10DB14F0}"/>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17637" y="5034875"/>
            <a:ext cx="9379273" cy="2405280"/>
          </a:xfrm>
          <a:prstGeom prst="rect">
            <a:avLst/>
          </a:prstGeom>
        </p:spPr>
      </p:pic>
      <p:sp>
        <p:nvSpPr>
          <p:cNvPr id="2" name="Segnaposto titolo 1">
            <a:extLst>
              <a:ext uri="{FF2B5EF4-FFF2-40B4-BE49-F238E27FC236}">
                <a16:creationId xmlns:a16="http://schemas.microsoft.com/office/drawing/2014/main" id="{E823E71C-C102-457B-846D-C528A823A2DC}"/>
              </a:ext>
            </a:extLst>
          </p:cNvPr>
          <p:cNvSpPr>
            <a:spLocks noGrp="1"/>
          </p:cNvSpPr>
          <p:nvPr>
            <p:ph type="title"/>
          </p:nvPr>
        </p:nvSpPr>
        <p:spPr>
          <a:xfrm>
            <a:off x="375556" y="800100"/>
            <a:ext cx="8392886" cy="890589"/>
          </a:xfrm>
          <a:prstGeom prst="rect">
            <a:avLst/>
          </a:prstGeom>
        </p:spPr>
        <p:txBody>
          <a:bodyPr vert="horz" lIns="91440" tIns="45720" rIns="91440" bIns="45720" rtlCol="0" anchor="ctr">
            <a:normAutofit/>
          </a:bodyPr>
          <a:lstStyle/>
          <a:p>
            <a:r>
              <a:rPr lang="it-IT" dirty="0"/>
              <a:t>Fare clic per modificare lo stile del titolo dello schema</a:t>
            </a:r>
          </a:p>
        </p:txBody>
      </p:sp>
      <p:sp>
        <p:nvSpPr>
          <p:cNvPr id="3" name="Segnaposto testo 2">
            <a:extLst>
              <a:ext uri="{FF2B5EF4-FFF2-40B4-BE49-F238E27FC236}">
                <a16:creationId xmlns:a16="http://schemas.microsoft.com/office/drawing/2014/main" id="{915E3DD5-0C21-4D27-A219-93CC26B8F6AC}"/>
              </a:ext>
            </a:extLst>
          </p:cNvPr>
          <p:cNvSpPr>
            <a:spLocks noGrp="1"/>
          </p:cNvSpPr>
          <p:nvPr>
            <p:ph type="body" idx="1"/>
          </p:nvPr>
        </p:nvSpPr>
        <p:spPr>
          <a:xfrm>
            <a:off x="375556" y="1823125"/>
            <a:ext cx="8392886" cy="4351338"/>
          </a:xfrm>
          <a:prstGeom prst="rect">
            <a:avLst/>
          </a:prstGeom>
        </p:spPr>
        <p:txBody>
          <a:bodyPr vert="horz" lIns="91440" tIns="45720" rIns="91440" bIns="45720" rtlCol="0">
            <a:normAutofit/>
          </a:bodyPr>
          <a:lstStyle/>
          <a:p>
            <a:pPr lvl="0"/>
            <a:r>
              <a:rPr lang="it-IT" dirty="0"/>
              <a:t>Fare clic per modificare gli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p>
        </p:txBody>
      </p:sp>
      <p:sp>
        <p:nvSpPr>
          <p:cNvPr id="6" name="Segnaposto numero diapositiva 5">
            <a:extLst>
              <a:ext uri="{FF2B5EF4-FFF2-40B4-BE49-F238E27FC236}">
                <a16:creationId xmlns:a16="http://schemas.microsoft.com/office/drawing/2014/main" id="{E9A5408B-9D07-4503-A292-B790B08EBEFB}"/>
              </a:ext>
            </a:extLst>
          </p:cNvPr>
          <p:cNvSpPr>
            <a:spLocks noGrp="1"/>
          </p:cNvSpPr>
          <p:nvPr>
            <p:ph type="sldNum" sz="quarter" idx="4"/>
          </p:nvPr>
        </p:nvSpPr>
        <p:spPr>
          <a:xfrm>
            <a:off x="8278585" y="6310311"/>
            <a:ext cx="489857" cy="365125"/>
          </a:xfrm>
          <a:prstGeom prst="rect">
            <a:avLst/>
          </a:prstGeom>
        </p:spPr>
        <p:txBody>
          <a:bodyPr vert="horz" lIns="91440" tIns="45720" rIns="91440" bIns="45720" rtlCol="0" anchor="ctr"/>
          <a:lstStyle>
            <a:lvl1pPr algn="r">
              <a:defRPr sz="900">
                <a:solidFill>
                  <a:schemeClr val="bg1"/>
                </a:solidFill>
              </a:defRPr>
            </a:lvl1pPr>
          </a:lstStyle>
          <a:p>
            <a:fld id="{F5D31388-1EA4-4B74-8FFA-0D39003D9700}" type="slidenum">
              <a:rPr lang="it-IT" smtClean="0"/>
              <a:pPr/>
              <a:t>‹Nr.›</a:t>
            </a:fld>
            <a:endParaRPr lang="it-IT" dirty="0"/>
          </a:p>
        </p:txBody>
      </p:sp>
      <p:sp>
        <p:nvSpPr>
          <p:cNvPr id="9" name="Google Shape;55;p13">
            <a:extLst>
              <a:ext uri="{FF2B5EF4-FFF2-40B4-BE49-F238E27FC236}">
                <a16:creationId xmlns:a16="http://schemas.microsoft.com/office/drawing/2014/main" id="{45A9DD9F-F47E-4A0A-9BB0-5EE7E8CDC37B}"/>
              </a:ext>
            </a:extLst>
          </p:cNvPr>
          <p:cNvSpPr txBox="1"/>
          <p:nvPr userDrawn="1"/>
        </p:nvSpPr>
        <p:spPr>
          <a:xfrm>
            <a:off x="507643" y="6311899"/>
            <a:ext cx="7846383" cy="4260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it" sz="800" dirty="0">
                <a:solidFill>
                  <a:schemeClr val="bg1"/>
                </a:solidFill>
                <a:latin typeface="Montserrat"/>
                <a:ea typeface="Montserrat"/>
                <a:cs typeface="Montserrat"/>
                <a:sym typeface="Montserrat"/>
              </a:rPr>
              <a:t>The European Commission support for the production of this publication does not constitute endorsement of the contents which reflects the views only</a:t>
            </a:r>
            <a:r>
              <a:rPr lang="it" sz="800" baseline="0" dirty="0">
                <a:solidFill>
                  <a:schemeClr val="bg1"/>
                </a:solidFill>
                <a:latin typeface="Montserrat"/>
                <a:ea typeface="Montserrat"/>
                <a:cs typeface="Montserrat"/>
                <a:sym typeface="Montserrat"/>
              </a:rPr>
              <a:t> </a:t>
            </a:r>
            <a:r>
              <a:rPr lang="it" sz="800" dirty="0">
                <a:solidFill>
                  <a:schemeClr val="bg1"/>
                </a:solidFill>
                <a:latin typeface="Montserrat"/>
                <a:ea typeface="Montserrat"/>
                <a:cs typeface="Montserrat"/>
                <a:sym typeface="Montserrat"/>
              </a:rPr>
              <a:t>of the authors, and the Commission cannot be held responsible for any use which may be made of the information contained therein.</a:t>
            </a:r>
            <a:endParaRPr sz="800" dirty="0">
              <a:solidFill>
                <a:schemeClr val="bg1"/>
              </a:solidFill>
              <a:latin typeface="Montserrat"/>
              <a:ea typeface="Montserrat"/>
              <a:cs typeface="Montserrat"/>
              <a:sym typeface="Montserrat"/>
            </a:endParaRPr>
          </a:p>
        </p:txBody>
      </p:sp>
      <p:pic>
        <p:nvPicPr>
          <p:cNvPr id="11" name="Immagine 10">
            <a:extLst>
              <a:ext uri="{FF2B5EF4-FFF2-40B4-BE49-F238E27FC236}">
                <a16:creationId xmlns:a16="http://schemas.microsoft.com/office/drawing/2014/main" id="{5BBFABC3-3641-4FD4-A618-B562D776BE9F}"/>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6332220" y="135123"/>
            <a:ext cx="2459082" cy="527541"/>
          </a:xfrm>
          <a:prstGeom prst="rect">
            <a:avLst/>
          </a:prstGeom>
        </p:spPr>
      </p:pic>
      <p:pic>
        <p:nvPicPr>
          <p:cNvPr id="13" name="Immagine 12">
            <a:extLst>
              <a:ext uri="{FF2B5EF4-FFF2-40B4-BE49-F238E27FC236}">
                <a16:creationId xmlns:a16="http://schemas.microsoft.com/office/drawing/2014/main" id="{38499B4E-2B9F-4805-8782-F01A7E2983FD}"/>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309368" y="120101"/>
            <a:ext cx="2502413" cy="597409"/>
          </a:xfrm>
          <a:prstGeom prst="rect">
            <a:avLst/>
          </a:prstGeom>
        </p:spPr>
      </p:pic>
    </p:spTree>
    <p:extLst>
      <p:ext uri="{BB962C8B-B14F-4D97-AF65-F5344CB8AC3E}">
        <p14:creationId xmlns:p14="http://schemas.microsoft.com/office/powerpoint/2010/main" val="389597891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xStyles>
    <p:titleStyle>
      <a:lvl1pPr algn="l" defTabSz="685800" rtl="0" eaLnBrk="1" latinLnBrk="0" hangingPunct="1">
        <a:lnSpc>
          <a:spcPct val="90000"/>
        </a:lnSpc>
        <a:spcBef>
          <a:spcPct val="0"/>
        </a:spcBef>
        <a:buNone/>
        <a:defRPr sz="3300" kern="1200">
          <a:solidFill>
            <a:srgbClr val="159A34"/>
          </a:solidFill>
          <a:latin typeface="Arial Rounded MT Bold" panose="020F0704030504030204" pitchFamily="34" charset="0"/>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rgbClr val="76B82A"/>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rgbClr val="DEDC00"/>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lumMod val="85000"/>
              <a:lumOff val="15000"/>
            </a:schemeClr>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lumMod val="85000"/>
              <a:lumOff val="15000"/>
            </a:schemeClr>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lumMod val="85000"/>
              <a:lumOff val="15000"/>
            </a:schemeClr>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it-IT"/>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38.jpg"/><Relationship Id="rId7" Type="http://schemas.openxmlformats.org/officeDocument/2006/relationships/diagramColors" Target="../diagrams/colors3.xm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24.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25000">
              <a:schemeClr val="accent1">
                <a:lumMod val="5000"/>
                <a:lumOff val="95000"/>
                <a:alpha val="97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3" name="Grafik 2" descr="Ein Bild, das Gras, Himmel, draußen, Feld enthält.&#10;&#10;Automatisch generierte Beschreibung">
            <a:extLst>
              <a:ext uri="{FF2B5EF4-FFF2-40B4-BE49-F238E27FC236}">
                <a16:creationId xmlns:a16="http://schemas.microsoft.com/office/drawing/2014/main" id="{ADE33B70-0B53-4A29-AE4F-672EAC028BE9}"/>
              </a:ext>
            </a:extLst>
          </p:cNvPr>
          <p:cNvPicPr>
            <a:picLocks noChangeAspect="1"/>
          </p:cNvPicPr>
          <p:nvPr/>
        </p:nvPicPr>
        <p:blipFill>
          <a:blip r:embed="rId3">
            <a:alphaModFix amt="58000"/>
            <a:extLst>
              <a:ext uri="{28A0092B-C50C-407E-A947-70E740481C1C}">
                <a14:useLocalDpi xmlns:a14="http://schemas.microsoft.com/office/drawing/2010/main" val="0"/>
              </a:ext>
            </a:extLst>
          </a:blip>
          <a:stretch>
            <a:fillRect/>
          </a:stretch>
        </p:blipFill>
        <p:spPr>
          <a:xfrm>
            <a:off x="-133893" y="0"/>
            <a:ext cx="9277893" cy="7482944"/>
          </a:xfrm>
          <a:prstGeom prst="rect">
            <a:avLst/>
          </a:prstGeom>
        </p:spPr>
      </p:pic>
      <p:pic>
        <p:nvPicPr>
          <p:cNvPr id="9" name="Immagine 8">
            <a:extLst>
              <a:ext uri="{FF2B5EF4-FFF2-40B4-BE49-F238E27FC236}">
                <a16:creationId xmlns:a16="http://schemas.microsoft.com/office/drawing/2014/main" id="{0823CFD9-DD03-4D77-A44E-F56612639BA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620" y="1057672"/>
            <a:ext cx="2010364" cy="4864100"/>
          </a:xfrm>
          <a:prstGeom prst="rect">
            <a:avLst/>
          </a:prstGeom>
        </p:spPr>
      </p:pic>
      <p:pic>
        <p:nvPicPr>
          <p:cNvPr id="7" name="Immagine 6">
            <a:extLst>
              <a:ext uri="{FF2B5EF4-FFF2-40B4-BE49-F238E27FC236}">
                <a16:creationId xmlns:a16="http://schemas.microsoft.com/office/drawing/2014/main" id="{13CF8A4F-194E-4EBB-A02A-7413B811B94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94373" y="778272"/>
            <a:ext cx="3357793" cy="5143500"/>
          </a:xfrm>
          <a:prstGeom prst="rect">
            <a:avLst/>
          </a:prstGeom>
        </p:spPr>
      </p:pic>
      <p:sp>
        <p:nvSpPr>
          <p:cNvPr id="8" name="Textfeld 7">
            <a:extLst>
              <a:ext uri="{FF2B5EF4-FFF2-40B4-BE49-F238E27FC236}">
                <a16:creationId xmlns:a16="http://schemas.microsoft.com/office/drawing/2014/main" id="{3F7F1274-3903-4959-A946-CA895643B1F3}"/>
              </a:ext>
            </a:extLst>
          </p:cNvPr>
          <p:cNvSpPr txBox="1"/>
          <p:nvPr/>
        </p:nvSpPr>
        <p:spPr>
          <a:xfrm>
            <a:off x="74273" y="1525847"/>
            <a:ext cx="9144000" cy="2554545"/>
          </a:xfrm>
          <a:prstGeom prst="rect">
            <a:avLst/>
          </a:prstGeom>
          <a:noFill/>
        </p:spPr>
        <p:txBody>
          <a:bodyPr wrap="square">
            <a:spAutoFit/>
          </a:bodyPr>
          <a:lstStyle/>
          <a:p>
            <a:pPr algn="ctr"/>
            <a:r>
              <a:rPr lang="en-US" sz="4800" dirty="0">
                <a:solidFill>
                  <a:srgbClr val="159A34"/>
                </a:solidFill>
                <a:latin typeface="Arial Rounded MT Bold" panose="020F0704030504030204" pitchFamily="34" charset="0"/>
                <a:ea typeface="+mj-ea"/>
                <a:cs typeface="+mj-cs"/>
              </a:rPr>
              <a:t>How to start a S</a:t>
            </a:r>
            <a:r>
              <a:rPr kumimoji="0" lang="en-US" sz="4800" b="0" i="0" u="none" strike="noStrike" kern="1200" cap="none" spc="0" normalizeH="0" baseline="0" noProof="0" dirty="0" err="1">
                <a:ln>
                  <a:noFill/>
                </a:ln>
                <a:solidFill>
                  <a:srgbClr val="159A34"/>
                </a:solidFill>
                <a:effectLst/>
                <a:uLnTx/>
                <a:uFillTx/>
                <a:latin typeface="Arial Rounded MT Bold" panose="020F0704030504030204" pitchFamily="34" charset="0"/>
                <a:ea typeface="+mj-ea"/>
                <a:cs typeface="+mj-cs"/>
              </a:rPr>
              <a:t>ocial</a:t>
            </a:r>
            <a:r>
              <a:rPr kumimoji="0" lang="en-US" sz="4800" b="0" i="0" u="none" strike="noStrike" kern="1200" cap="none" spc="0" normalizeH="0" baseline="0" noProof="0" dirty="0">
                <a:ln>
                  <a:noFill/>
                </a:ln>
                <a:solidFill>
                  <a:srgbClr val="159A34"/>
                </a:solidFill>
                <a:effectLst/>
                <a:uLnTx/>
                <a:uFillTx/>
                <a:latin typeface="Arial Rounded MT Bold" panose="020F0704030504030204" pitchFamily="34" charset="0"/>
                <a:ea typeface="+mj-ea"/>
                <a:cs typeface="+mj-cs"/>
              </a:rPr>
              <a:t> </a:t>
            </a:r>
            <a:r>
              <a:rPr lang="en-US" sz="4800" dirty="0">
                <a:solidFill>
                  <a:srgbClr val="159A34"/>
                </a:solidFill>
                <a:latin typeface="Arial Rounded MT Bold" panose="020F0704030504030204" pitchFamily="34" charset="0"/>
                <a:ea typeface="+mj-ea"/>
                <a:cs typeface="+mj-cs"/>
              </a:rPr>
              <a:t>F</a:t>
            </a:r>
            <a:r>
              <a:rPr kumimoji="0" lang="en-US" sz="4800" b="0" i="0" u="none" strike="noStrike" kern="1200" cap="none" spc="0" normalizeH="0" baseline="0" noProof="0" dirty="0">
                <a:ln>
                  <a:noFill/>
                </a:ln>
                <a:solidFill>
                  <a:srgbClr val="159A34"/>
                </a:solidFill>
                <a:effectLst/>
                <a:uLnTx/>
                <a:uFillTx/>
                <a:latin typeface="Arial Rounded MT Bold" panose="020F0704030504030204" pitchFamily="34" charset="0"/>
                <a:ea typeface="+mj-ea"/>
                <a:cs typeface="+mj-cs"/>
              </a:rPr>
              <a:t>arm?</a:t>
            </a:r>
            <a:endParaRPr kumimoji="0" lang="en-US" sz="5400" b="0" i="0" u="none" strike="noStrike" kern="1200" cap="none" spc="0" normalizeH="0" baseline="0" noProof="0" dirty="0">
              <a:ln>
                <a:noFill/>
              </a:ln>
              <a:solidFill>
                <a:srgbClr val="159A34"/>
              </a:solidFill>
              <a:effectLst/>
              <a:uLnTx/>
              <a:uFillTx/>
              <a:latin typeface="Arial Rounded MT Bold" panose="020F0704030504030204" pitchFamily="34" charset="0"/>
              <a:ea typeface="+mj-ea"/>
              <a:cs typeface="+mj-cs"/>
            </a:endParaRPr>
          </a:p>
          <a:p>
            <a:pPr algn="ctr"/>
            <a:endParaRPr lang="en-US" sz="2800" dirty="0">
              <a:solidFill>
                <a:srgbClr val="159A34"/>
              </a:solidFill>
            </a:endParaRPr>
          </a:p>
          <a:p>
            <a:pPr algn="ctr"/>
            <a:r>
              <a:rPr lang="en-US" sz="2800" dirty="0">
                <a:solidFill>
                  <a:schemeClr val="bg1"/>
                </a:solidFill>
              </a:rPr>
              <a:t>Unit 3.4. </a:t>
            </a:r>
          </a:p>
          <a:p>
            <a:pPr algn="ctr"/>
            <a:r>
              <a:rPr lang="en-US" sz="2800" dirty="0">
                <a:solidFill>
                  <a:schemeClr val="bg1"/>
                </a:solidFill>
              </a:rPr>
              <a:t>Module 3:Methods, techniques and experiences of </a:t>
            </a:r>
            <a:r>
              <a:rPr lang="en-US" sz="2800">
                <a:solidFill>
                  <a:schemeClr val="bg1"/>
                </a:solidFill>
              </a:rPr>
              <a:t>Social Farming</a:t>
            </a:r>
            <a:endParaRPr lang="en-DE" sz="2800" dirty="0">
              <a:solidFill>
                <a:schemeClr val="bg1"/>
              </a:solidFill>
            </a:endParaRPr>
          </a:p>
        </p:txBody>
      </p:sp>
      <p:sp>
        <p:nvSpPr>
          <p:cNvPr id="2" name="Textfeld 1">
            <a:extLst>
              <a:ext uri="{FF2B5EF4-FFF2-40B4-BE49-F238E27FC236}">
                <a16:creationId xmlns:a16="http://schemas.microsoft.com/office/drawing/2014/main" id="{5766ABB3-DDCF-41C2-A57F-90FC6D3A0E88}"/>
              </a:ext>
            </a:extLst>
          </p:cNvPr>
          <p:cNvSpPr txBox="1"/>
          <p:nvPr/>
        </p:nvSpPr>
        <p:spPr>
          <a:xfrm>
            <a:off x="3779091" y="4280452"/>
            <a:ext cx="3509604" cy="369332"/>
          </a:xfrm>
          <a:prstGeom prst="rect">
            <a:avLst/>
          </a:prstGeom>
          <a:noFill/>
        </p:spPr>
        <p:txBody>
          <a:bodyPr wrap="square" rtlCol="0">
            <a:spAutoFit/>
          </a:bodyPr>
          <a:lstStyle/>
          <a:p>
            <a:r>
              <a:rPr lang="en-US" dirty="0">
                <a:solidFill>
                  <a:schemeClr val="bg1"/>
                </a:solidFill>
              </a:rPr>
              <a:t>Larissa Nagorka</a:t>
            </a:r>
            <a:endParaRPr lang="en-DE" dirty="0">
              <a:solidFill>
                <a:schemeClr val="bg1"/>
              </a:solidFill>
            </a:endParaRPr>
          </a:p>
        </p:txBody>
      </p:sp>
      <p:sp>
        <p:nvSpPr>
          <p:cNvPr id="10" name="Textfeld 9">
            <a:extLst>
              <a:ext uri="{FF2B5EF4-FFF2-40B4-BE49-F238E27FC236}">
                <a16:creationId xmlns:a16="http://schemas.microsoft.com/office/drawing/2014/main" id="{7699B510-D512-46AE-B51E-F36BABD6B58E}"/>
              </a:ext>
            </a:extLst>
          </p:cNvPr>
          <p:cNvSpPr txBox="1"/>
          <p:nvPr/>
        </p:nvSpPr>
        <p:spPr>
          <a:xfrm>
            <a:off x="7792278" y="6174463"/>
            <a:ext cx="1351722" cy="246221"/>
          </a:xfrm>
          <a:prstGeom prst="rect">
            <a:avLst/>
          </a:prstGeom>
          <a:noFill/>
        </p:spPr>
        <p:txBody>
          <a:bodyPr wrap="square" rtlCol="0">
            <a:spAutoFit/>
          </a:bodyPr>
          <a:lstStyle/>
          <a:p>
            <a:r>
              <a:rPr lang="en-US" sz="1000" dirty="0" err="1">
                <a:solidFill>
                  <a:schemeClr val="bg1"/>
                </a:solidFill>
              </a:rPr>
              <a:t>Thomasvan</a:t>
            </a:r>
            <a:r>
              <a:rPr lang="en-US" sz="1000" dirty="0">
                <a:solidFill>
                  <a:schemeClr val="bg1"/>
                </a:solidFill>
              </a:rPr>
              <a:t> </a:t>
            </a:r>
            <a:r>
              <a:rPr lang="en-US" sz="1000" dirty="0" err="1">
                <a:solidFill>
                  <a:schemeClr val="bg1"/>
                </a:solidFill>
              </a:rPr>
              <a:t>Elsen</a:t>
            </a:r>
            <a:endParaRPr lang="en-DE" sz="1000" dirty="0">
              <a:solidFill>
                <a:schemeClr val="bg1"/>
              </a:solidFill>
            </a:endParaRPr>
          </a:p>
        </p:txBody>
      </p:sp>
    </p:spTree>
    <p:extLst>
      <p:ext uri="{BB962C8B-B14F-4D97-AF65-F5344CB8AC3E}">
        <p14:creationId xmlns:p14="http://schemas.microsoft.com/office/powerpoint/2010/main" val="275687601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descr="Ein Bild, das draußen, Himmel, Baum, Gras enthält.&#10;&#10;Automatisch generierte Beschreibung">
            <a:extLst>
              <a:ext uri="{FF2B5EF4-FFF2-40B4-BE49-F238E27FC236}">
                <a16:creationId xmlns:a16="http://schemas.microsoft.com/office/drawing/2014/main" id="{BEA5B808-EFE2-4341-BA38-E34FE97A5C8E}"/>
              </a:ext>
            </a:extLst>
          </p:cNvPr>
          <p:cNvPicPr>
            <a:picLocks noChangeAspect="1"/>
          </p:cNvPicPr>
          <p:nvPr/>
        </p:nvPicPr>
        <p:blipFill>
          <a:blip r:embed="rId2">
            <a:alphaModFix amt="58000"/>
            <a:extLst>
              <a:ext uri="{28A0092B-C50C-407E-A947-70E740481C1C}">
                <a14:useLocalDpi xmlns:a14="http://schemas.microsoft.com/office/drawing/2010/main" val="0"/>
              </a:ext>
            </a:extLst>
          </a:blip>
          <a:stretch>
            <a:fillRect/>
          </a:stretch>
        </p:blipFill>
        <p:spPr>
          <a:xfrm>
            <a:off x="0" y="-1"/>
            <a:ext cx="9144000" cy="7561943"/>
          </a:xfrm>
          <a:prstGeom prst="rect">
            <a:avLst/>
          </a:prstGeom>
        </p:spPr>
      </p:pic>
      <p:sp>
        <p:nvSpPr>
          <p:cNvPr id="3" name="Inhaltsplatzhalter 2">
            <a:extLst>
              <a:ext uri="{FF2B5EF4-FFF2-40B4-BE49-F238E27FC236}">
                <a16:creationId xmlns:a16="http://schemas.microsoft.com/office/drawing/2014/main" id="{E17F5A5C-5508-42C9-BC5F-B00573EC6FE5}"/>
              </a:ext>
            </a:extLst>
          </p:cNvPr>
          <p:cNvSpPr>
            <a:spLocks noGrp="1"/>
          </p:cNvSpPr>
          <p:nvPr>
            <p:ph idx="1"/>
          </p:nvPr>
        </p:nvSpPr>
        <p:spPr>
          <a:xfrm>
            <a:off x="331304" y="1192696"/>
            <a:ext cx="8437138" cy="4981767"/>
          </a:xfrm>
        </p:spPr>
        <p:txBody>
          <a:bodyPr>
            <a:normAutofit/>
          </a:bodyPr>
          <a:lstStyle/>
          <a:p>
            <a:pPr>
              <a:buFont typeface="Wingdings" panose="05000000000000000000" pitchFamily="2" charset="2"/>
              <a:buChar char="Ø"/>
            </a:pPr>
            <a:r>
              <a:rPr lang="en-US" sz="2400" b="1" dirty="0">
                <a:solidFill>
                  <a:schemeClr val="tx1"/>
                </a:solidFill>
                <a:effectLst/>
              </a:rPr>
              <a:t> How is the social environment on the farm? Are the </a:t>
            </a:r>
            <a:br>
              <a:rPr lang="en-US" sz="2400" b="1" dirty="0">
                <a:solidFill>
                  <a:schemeClr val="tx1"/>
                </a:solidFill>
              </a:rPr>
            </a:br>
            <a:r>
              <a:rPr lang="en-US" sz="2400" b="1" dirty="0">
                <a:solidFill>
                  <a:schemeClr val="tx1"/>
                </a:solidFill>
              </a:rPr>
              <a:t>  </a:t>
            </a:r>
            <a:r>
              <a:rPr lang="en-US" sz="2400" b="1" dirty="0">
                <a:solidFill>
                  <a:schemeClr val="tx1"/>
                </a:solidFill>
                <a:effectLst/>
              </a:rPr>
              <a:t>employees</a:t>
            </a:r>
            <a:r>
              <a:rPr lang="en-US" sz="2400" b="1" dirty="0">
                <a:solidFill>
                  <a:schemeClr val="tx1"/>
                </a:solidFill>
              </a:rPr>
              <a:t> </a:t>
            </a:r>
            <a:r>
              <a:rPr lang="en-US" sz="2400" b="1" dirty="0">
                <a:solidFill>
                  <a:schemeClr val="tx1"/>
                </a:solidFill>
                <a:effectLst/>
              </a:rPr>
              <a:t>and clients integrated into the family inheritance or </a:t>
            </a:r>
            <a:br>
              <a:rPr lang="en-US" sz="2400" b="1" dirty="0">
                <a:solidFill>
                  <a:schemeClr val="tx1"/>
                </a:solidFill>
              </a:rPr>
            </a:br>
            <a:r>
              <a:rPr lang="en-US" sz="2400" b="1" dirty="0">
                <a:solidFill>
                  <a:schemeClr val="tx1"/>
                </a:solidFill>
              </a:rPr>
              <a:t>  </a:t>
            </a:r>
            <a:r>
              <a:rPr lang="en-US" sz="2400" b="1" dirty="0">
                <a:solidFill>
                  <a:schemeClr val="tx1"/>
                </a:solidFill>
                <a:effectLst/>
              </a:rPr>
              <a:t>is there </a:t>
            </a:r>
            <a:r>
              <a:rPr lang="en-US" sz="2400" b="1" dirty="0">
                <a:solidFill>
                  <a:schemeClr val="tx1"/>
                </a:solidFill>
              </a:rPr>
              <a:t>a </a:t>
            </a:r>
            <a:r>
              <a:rPr lang="en-US" sz="2400" b="1" dirty="0">
                <a:solidFill>
                  <a:schemeClr val="tx1"/>
                </a:solidFill>
                <a:effectLst/>
              </a:rPr>
              <a:t> strict separation between employees and family</a:t>
            </a:r>
            <a:br>
              <a:rPr lang="en-US" sz="2400" b="1" dirty="0">
                <a:solidFill>
                  <a:schemeClr val="tx1"/>
                </a:solidFill>
                <a:effectLst/>
              </a:rPr>
            </a:br>
            <a:r>
              <a:rPr lang="en-US" sz="2400" b="1" dirty="0">
                <a:solidFill>
                  <a:schemeClr val="tx1"/>
                </a:solidFill>
                <a:effectLst/>
              </a:rPr>
              <a:t>  members? Are there ways to get involved in daily interaction?</a:t>
            </a:r>
          </a:p>
          <a:p>
            <a:pPr>
              <a:buFont typeface="Wingdings" panose="05000000000000000000" pitchFamily="2" charset="2"/>
              <a:buChar char="§"/>
            </a:pPr>
            <a:endParaRPr lang="en-US" sz="2400" b="1" dirty="0">
              <a:solidFill>
                <a:schemeClr val="tx1"/>
              </a:solidFill>
              <a:effectLst/>
            </a:endParaRPr>
          </a:p>
          <a:p>
            <a:pPr>
              <a:buFont typeface="Wingdings" panose="05000000000000000000" pitchFamily="2" charset="2"/>
              <a:buChar char="Ø"/>
            </a:pPr>
            <a:r>
              <a:rPr lang="en-US" sz="2400" b="1" dirty="0">
                <a:solidFill>
                  <a:schemeClr val="tx1"/>
                </a:solidFill>
              </a:rPr>
              <a:t> </a:t>
            </a:r>
            <a:r>
              <a:rPr lang="en-US" sz="2400" b="1" dirty="0">
                <a:solidFill>
                  <a:schemeClr val="tx1"/>
                </a:solidFill>
                <a:effectLst/>
              </a:rPr>
              <a:t>Is the company easily accessible by public transport? What are</a:t>
            </a:r>
            <a:br>
              <a:rPr lang="en-US" sz="2400" b="1" dirty="0">
                <a:solidFill>
                  <a:schemeClr val="tx1"/>
                </a:solidFill>
                <a:effectLst/>
              </a:rPr>
            </a:br>
            <a:r>
              <a:rPr lang="en-US" sz="2400" b="1" dirty="0">
                <a:solidFill>
                  <a:schemeClr val="tx1"/>
                </a:solidFill>
                <a:effectLst/>
              </a:rPr>
              <a:t>  the directions? How can travel and home or mobility be</a:t>
            </a:r>
            <a:br>
              <a:rPr lang="en-US" sz="2400" b="1" dirty="0">
                <a:solidFill>
                  <a:schemeClr val="tx1"/>
                </a:solidFill>
                <a:effectLst/>
              </a:rPr>
            </a:br>
            <a:r>
              <a:rPr lang="en-US" sz="2400" b="1" dirty="0">
                <a:solidFill>
                  <a:schemeClr val="tx1"/>
                </a:solidFill>
                <a:effectLst/>
              </a:rPr>
              <a:t>  organized in general?</a:t>
            </a:r>
          </a:p>
          <a:p>
            <a:pPr>
              <a:buFont typeface="Wingdings" panose="05000000000000000000" pitchFamily="2" charset="2"/>
              <a:buChar char="Ø"/>
            </a:pPr>
            <a:endParaRPr lang="en-US" sz="2400" b="1" dirty="0">
              <a:solidFill>
                <a:schemeClr val="tx1"/>
              </a:solidFill>
              <a:effectLst/>
            </a:endParaRPr>
          </a:p>
          <a:p>
            <a:pPr>
              <a:buFont typeface="Wingdings" panose="05000000000000000000" pitchFamily="2" charset="2"/>
              <a:buChar char="Ø"/>
            </a:pPr>
            <a:r>
              <a:rPr lang="en-US" sz="2400" b="1" dirty="0">
                <a:solidFill>
                  <a:schemeClr val="tx1"/>
                </a:solidFill>
                <a:effectLst/>
              </a:rPr>
              <a:t> Which social work institutions (e. g. schools, retirement </a:t>
            </a:r>
            <a:br>
              <a:rPr lang="en-US" sz="2400" b="1" dirty="0">
                <a:solidFill>
                  <a:schemeClr val="tx1"/>
                </a:solidFill>
              </a:rPr>
            </a:br>
            <a:r>
              <a:rPr lang="en-US" sz="2400" b="1" dirty="0">
                <a:solidFill>
                  <a:schemeClr val="tx1"/>
                </a:solidFill>
              </a:rPr>
              <a:t>  </a:t>
            </a:r>
            <a:r>
              <a:rPr lang="en-US" sz="2400" b="1" dirty="0">
                <a:solidFill>
                  <a:schemeClr val="tx1"/>
                </a:solidFill>
                <a:effectLst/>
              </a:rPr>
              <a:t>homes, workshops for disabled people, hospitals, charities,</a:t>
            </a:r>
            <a:br>
              <a:rPr lang="en-US" sz="2400" b="1" dirty="0">
                <a:solidFill>
                  <a:schemeClr val="tx1"/>
                </a:solidFill>
                <a:effectLst/>
              </a:rPr>
            </a:br>
            <a:r>
              <a:rPr lang="en-US" sz="2400" b="1" dirty="0">
                <a:solidFill>
                  <a:schemeClr val="tx1"/>
                </a:solidFill>
                <a:effectLst/>
              </a:rPr>
              <a:t>  etc.), social security institutions or non-profit associations are</a:t>
            </a:r>
            <a:br>
              <a:rPr lang="en-US" sz="2400" b="1" dirty="0">
                <a:solidFill>
                  <a:schemeClr val="tx1"/>
                </a:solidFill>
                <a:effectLst/>
              </a:rPr>
            </a:br>
            <a:r>
              <a:rPr lang="en-US" sz="2400" b="1" dirty="0">
                <a:solidFill>
                  <a:schemeClr val="tx1"/>
                </a:solidFill>
                <a:effectLst/>
              </a:rPr>
              <a:t>  located in </a:t>
            </a:r>
            <a:r>
              <a:rPr lang="en-US" sz="2400" b="1" dirty="0">
                <a:solidFill>
                  <a:schemeClr val="tx1"/>
                </a:solidFill>
              </a:rPr>
              <a:t> the surroundings of the farm?</a:t>
            </a:r>
            <a:endParaRPr lang="en-US" sz="2400" b="1" dirty="0">
              <a:solidFill>
                <a:schemeClr val="tx1"/>
              </a:solidFill>
              <a:effectLst/>
            </a:endParaRPr>
          </a:p>
          <a:p>
            <a:pPr>
              <a:buFont typeface="Wingdings" panose="05000000000000000000" pitchFamily="2" charset="2"/>
              <a:buChar char="Ø"/>
            </a:pPr>
            <a:endParaRPr lang="en-US" dirty="0">
              <a:effectLst/>
            </a:endParaRPr>
          </a:p>
          <a:p>
            <a:pPr>
              <a:buFont typeface="Wingdings" panose="05000000000000000000" pitchFamily="2" charset="2"/>
              <a:buChar char="v"/>
            </a:pPr>
            <a:endParaRPr lang="en-US" dirty="0">
              <a:effectLst/>
            </a:endParaRPr>
          </a:p>
          <a:p>
            <a:endParaRPr lang="en-DE" dirty="0"/>
          </a:p>
        </p:txBody>
      </p:sp>
      <p:sp>
        <p:nvSpPr>
          <p:cNvPr id="4" name="Textfeld 3">
            <a:extLst>
              <a:ext uri="{FF2B5EF4-FFF2-40B4-BE49-F238E27FC236}">
                <a16:creationId xmlns:a16="http://schemas.microsoft.com/office/drawing/2014/main" id="{5BCCDDA3-5332-447F-A24F-BA12DCD9869B}"/>
              </a:ext>
            </a:extLst>
          </p:cNvPr>
          <p:cNvSpPr txBox="1"/>
          <p:nvPr/>
        </p:nvSpPr>
        <p:spPr>
          <a:xfrm>
            <a:off x="7792278" y="6174463"/>
            <a:ext cx="1351722" cy="246221"/>
          </a:xfrm>
          <a:prstGeom prst="rect">
            <a:avLst/>
          </a:prstGeom>
          <a:noFill/>
        </p:spPr>
        <p:txBody>
          <a:bodyPr wrap="square" rtlCol="0">
            <a:spAutoFit/>
          </a:bodyPr>
          <a:lstStyle/>
          <a:p>
            <a:r>
              <a:rPr lang="en-US" sz="1000" dirty="0">
                <a:solidFill>
                  <a:schemeClr val="bg1"/>
                </a:solidFill>
              </a:rPr>
              <a:t>Larissa Nagorka</a:t>
            </a:r>
            <a:endParaRPr lang="en-DE" sz="1000" dirty="0">
              <a:solidFill>
                <a:schemeClr val="bg1"/>
              </a:solidFill>
            </a:endParaRPr>
          </a:p>
        </p:txBody>
      </p:sp>
    </p:spTree>
    <p:extLst>
      <p:ext uri="{BB962C8B-B14F-4D97-AF65-F5344CB8AC3E}">
        <p14:creationId xmlns:p14="http://schemas.microsoft.com/office/powerpoint/2010/main" val="113833204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1000"/>
                                        <p:tgtEl>
                                          <p:spTgt spid="3">
                                            <p:txEl>
                                              <p:pRg st="4" end="4"/>
                                            </p:txEl>
                                          </p:spTgt>
                                        </p:tgtEl>
                                      </p:cBhvr>
                                    </p:animEffect>
                                    <p:anim calcmode="lin" valueType="num">
                                      <p:cBhvr>
                                        <p:cTn id="22"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11B40CC-D511-41CD-9F59-B4ED0DDD39FF}"/>
              </a:ext>
            </a:extLst>
          </p:cNvPr>
          <p:cNvSpPr>
            <a:spLocks noGrp="1"/>
          </p:cNvSpPr>
          <p:nvPr>
            <p:ph type="title"/>
          </p:nvPr>
        </p:nvSpPr>
        <p:spPr>
          <a:xfrm>
            <a:off x="375556" y="800100"/>
            <a:ext cx="8392886" cy="890589"/>
          </a:xfrm>
        </p:spPr>
        <p:txBody>
          <a:bodyPr anchor="ctr">
            <a:normAutofit/>
          </a:bodyPr>
          <a:lstStyle/>
          <a:p>
            <a:r>
              <a:rPr lang="en-US" dirty="0"/>
              <a:t>Overview</a:t>
            </a:r>
            <a:endParaRPr lang="en-DE" dirty="0"/>
          </a:p>
        </p:txBody>
      </p:sp>
      <p:sp>
        <p:nvSpPr>
          <p:cNvPr id="3" name="Inhaltsplatzhalter 2">
            <a:extLst>
              <a:ext uri="{FF2B5EF4-FFF2-40B4-BE49-F238E27FC236}">
                <a16:creationId xmlns:a16="http://schemas.microsoft.com/office/drawing/2014/main" id="{F4D1A056-8A02-45A2-8E41-BF74C092EF73}"/>
              </a:ext>
            </a:extLst>
          </p:cNvPr>
          <p:cNvSpPr>
            <a:spLocks noGrp="1"/>
          </p:cNvSpPr>
          <p:nvPr>
            <p:ph sz="half" idx="1"/>
          </p:nvPr>
        </p:nvSpPr>
        <p:spPr>
          <a:xfrm>
            <a:off x="375556" y="1613014"/>
            <a:ext cx="3886200" cy="4351338"/>
          </a:xfrm>
        </p:spPr>
        <p:txBody>
          <a:bodyPr>
            <a:normAutofit/>
          </a:bodyPr>
          <a:lstStyle/>
          <a:p>
            <a:pPr marL="457200" indent="-457200">
              <a:buAutoNum type="arabicPeriod"/>
            </a:pPr>
            <a:r>
              <a:rPr lang="en-US" dirty="0"/>
              <a:t>Does Social Farming fit to me?</a:t>
            </a:r>
          </a:p>
          <a:p>
            <a:pPr marL="457200" indent="-457200">
              <a:buAutoNum type="arabicPeriod"/>
            </a:pPr>
            <a:r>
              <a:rPr lang="en-US" dirty="0"/>
              <a:t>Does Social Farming fit to my farm?</a:t>
            </a:r>
          </a:p>
          <a:p>
            <a:pPr marL="457200" indent="-457200">
              <a:buFont typeface="Arial" panose="020B0604020202020204" pitchFamily="34" charset="0"/>
              <a:buAutoNum type="arabicPeriod"/>
            </a:pPr>
            <a:r>
              <a:rPr lang="en-US" b="1" dirty="0"/>
              <a:t>Which target group can be integrated on my farm?</a:t>
            </a:r>
          </a:p>
          <a:p>
            <a:pPr marL="457200" indent="-457200">
              <a:buFont typeface="Arial" panose="020B0604020202020204" pitchFamily="34" charset="0"/>
              <a:buAutoNum type="arabicPeriod"/>
            </a:pPr>
            <a:r>
              <a:rPr lang="en-US" dirty="0">
                <a:effectLst/>
              </a:rPr>
              <a:t>Which employment and care opportunities are there?</a:t>
            </a:r>
          </a:p>
          <a:p>
            <a:pPr marL="457200" indent="-457200">
              <a:buFont typeface="Arial" panose="020B0604020202020204" pitchFamily="34" charset="0"/>
              <a:buAutoNum type="arabicPeriod"/>
            </a:pPr>
            <a:r>
              <a:rPr lang="en-US" dirty="0"/>
              <a:t>W</a:t>
            </a:r>
            <a:r>
              <a:rPr lang="en-US" dirty="0">
                <a:effectLst/>
              </a:rPr>
              <a:t>ho bears the costs? </a:t>
            </a:r>
          </a:p>
          <a:p>
            <a:pPr marL="457200" indent="-457200">
              <a:buFont typeface="Arial" panose="020B0604020202020204" pitchFamily="34" charset="0"/>
              <a:buAutoNum type="arabicPeriod"/>
            </a:pPr>
            <a:r>
              <a:rPr lang="en-US" dirty="0">
                <a:effectLst/>
              </a:rPr>
              <a:t>Who takes care of the clients? </a:t>
            </a:r>
          </a:p>
          <a:p>
            <a:pPr marL="457200" indent="-457200">
              <a:buFont typeface="Arial" panose="020B0604020202020204" pitchFamily="34" charset="0"/>
              <a:buAutoNum type="arabicPeriod"/>
            </a:pPr>
            <a:r>
              <a:rPr lang="en-US" dirty="0">
                <a:effectLst/>
              </a:rPr>
              <a:t>Who receives the funding?</a:t>
            </a:r>
          </a:p>
          <a:p>
            <a:pPr marL="457200" indent="-457200">
              <a:buFont typeface="Arial" panose="020B0604020202020204" pitchFamily="34" charset="0"/>
              <a:buAutoNum type="arabicPeriod"/>
            </a:pPr>
            <a:endParaRPr lang="en-US" dirty="0"/>
          </a:p>
          <a:p>
            <a:pPr marL="457200" indent="-457200">
              <a:buAutoNum type="arabicPeriod"/>
            </a:pPr>
            <a:endParaRPr lang="en-DE" dirty="0"/>
          </a:p>
        </p:txBody>
      </p:sp>
      <p:pic>
        <p:nvPicPr>
          <p:cNvPr id="41" name="Grafik 40" descr="Ein Bild, das Baum, Gras, draußen, Pflanze enthält.&#10;&#10;Automatisch generierte Beschreibung">
            <a:extLst>
              <a:ext uri="{FF2B5EF4-FFF2-40B4-BE49-F238E27FC236}">
                <a16:creationId xmlns:a16="http://schemas.microsoft.com/office/drawing/2014/main" id="{A0DD37FD-AF20-4538-8D20-C4919EE52FED}"/>
              </a:ext>
            </a:extLst>
          </p:cNvPr>
          <p:cNvPicPr>
            <a:picLocks noChangeAspect="1"/>
          </p:cNvPicPr>
          <p:nvPr/>
        </p:nvPicPr>
        <p:blipFill rotWithShape="1">
          <a:blip r:embed="rId2">
            <a:extLst>
              <a:ext uri="{28A0092B-C50C-407E-A947-70E740481C1C}">
                <a14:useLocalDpi xmlns:a14="http://schemas.microsoft.com/office/drawing/2010/main" val="0"/>
              </a:ext>
            </a:extLst>
          </a:blip>
          <a:srcRect l="17060" r="23547" b="-3"/>
          <a:stretch/>
        </p:blipFill>
        <p:spPr>
          <a:xfrm>
            <a:off x="4588331" y="1157974"/>
            <a:ext cx="4292598" cy="4806378"/>
          </a:xfrm>
          <a:prstGeom prst="rect">
            <a:avLst/>
          </a:prstGeom>
          <a:noFill/>
        </p:spPr>
      </p:pic>
      <p:sp>
        <p:nvSpPr>
          <p:cNvPr id="4" name="Pfeil: nach links 3">
            <a:extLst>
              <a:ext uri="{FF2B5EF4-FFF2-40B4-BE49-F238E27FC236}">
                <a16:creationId xmlns:a16="http://schemas.microsoft.com/office/drawing/2014/main" id="{A4452117-E3A6-46A9-9FAE-4D6516C82294}"/>
              </a:ext>
            </a:extLst>
          </p:cNvPr>
          <p:cNvSpPr/>
          <p:nvPr/>
        </p:nvSpPr>
        <p:spPr>
          <a:xfrm rot="20194053">
            <a:off x="3956953" y="2089743"/>
            <a:ext cx="2523357" cy="606287"/>
          </a:xfrm>
          <a:prstGeom prst="lef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6" name="Textfeld 5">
            <a:extLst>
              <a:ext uri="{FF2B5EF4-FFF2-40B4-BE49-F238E27FC236}">
                <a16:creationId xmlns:a16="http://schemas.microsoft.com/office/drawing/2014/main" id="{BBD4B4AC-25A5-4429-99D4-78397080840D}"/>
              </a:ext>
            </a:extLst>
          </p:cNvPr>
          <p:cNvSpPr txBox="1"/>
          <p:nvPr/>
        </p:nvSpPr>
        <p:spPr>
          <a:xfrm>
            <a:off x="7774883" y="5700026"/>
            <a:ext cx="1369117" cy="246221"/>
          </a:xfrm>
          <a:prstGeom prst="rect">
            <a:avLst/>
          </a:prstGeom>
          <a:noFill/>
        </p:spPr>
        <p:txBody>
          <a:bodyPr wrap="square" rtlCol="0">
            <a:spAutoFit/>
          </a:bodyPr>
          <a:lstStyle/>
          <a:p>
            <a:r>
              <a:rPr lang="en-US" sz="1000" dirty="0">
                <a:solidFill>
                  <a:schemeClr val="bg1"/>
                </a:solidFill>
              </a:rPr>
              <a:t>Thomas van </a:t>
            </a:r>
            <a:r>
              <a:rPr lang="en-US" sz="1000" dirty="0" err="1">
                <a:solidFill>
                  <a:schemeClr val="bg1"/>
                </a:solidFill>
              </a:rPr>
              <a:t>Elsen</a:t>
            </a:r>
            <a:endParaRPr lang="en-DE" sz="1000" dirty="0">
              <a:solidFill>
                <a:schemeClr val="bg1"/>
              </a:solidFill>
            </a:endParaRPr>
          </a:p>
        </p:txBody>
      </p:sp>
    </p:spTree>
    <p:extLst>
      <p:ext uri="{BB962C8B-B14F-4D97-AF65-F5344CB8AC3E}">
        <p14:creationId xmlns:p14="http://schemas.microsoft.com/office/powerpoint/2010/main" val="108591839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Effect transition="in" filter="fade">
                                      <p:cBhvr>
                                        <p:cTn id="42" dur="1000"/>
                                        <p:tgtEl>
                                          <p:spTgt spid="3">
                                            <p:txEl>
                                              <p:pRg st="5" end="5"/>
                                            </p:txEl>
                                          </p:spTgt>
                                        </p:tgtEl>
                                      </p:cBhvr>
                                    </p:animEffect>
                                    <p:anim calcmode="lin" valueType="num">
                                      <p:cBhvr>
                                        <p:cTn id="43"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3">
                                            <p:txEl>
                                              <p:pRg st="6" end="6"/>
                                            </p:txEl>
                                          </p:spTgt>
                                        </p:tgtEl>
                                        <p:attrNameLst>
                                          <p:attrName>style.visibility</p:attrName>
                                        </p:attrNameLst>
                                      </p:cBhvr>
                                      <p:to>
                                        <p:strVal val="visible"/>
                                      </p:to>
                                    </p:set>
                                    <p:animEffect transition="in" filter="fade">
                                      <p:cBhvr>
                                        <p:cTn id="49" dur="1000"/>
                                        <p:tgtEl>
                                          <p:spTgt spid="3">
                                            <p:txEl>
                                              <p:pRg st="6" end="6"/>
                                            </p:txEl>
                                          </p:spTgt>
                                        </p:tgtEl>
                                      </p:cBhvr>
                                    </p:animEffect>
                                    <p:anim calcmode="lin" valueType="num">
                                      <p:cBhvr>
                                        <p:cTn id="50"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51"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descr="Ein Bild, das Gras, draußen, Himmel, Feld enthält.&#10;&#10;Automatisch generierte Beschreibung">
            <a:extLst>
              <a:ext uri="{FF2B5EF4-FFF2-40B4-BE49-F238E27FC236}">
                <a16:creationId xmlns:a16="http://schemas.microsoft.com/office/drawing/2014/main" id="{ECD2E3E8-7493-4285-A460-5F720D43D5C5}"/>
              </a:ext>
            </a:extLst>
          </p:cNvPr>
          <p:cNvPicPr>
            <a:picLocks noChangeAspect="1"/>
          </p:cNvPicPr>
          <p:nvPr/>
        </p:nvPicPr>
        <p:blipFill>
          <a:blip r:embed="rId3">
            <a:alphaModFix amt="36000"/>
            <a:extLst>
              <a:ext uri="{28A0092B-C50C-407E-A947-70E740481C1C}">
                <a14:useLocalDpi xmlns:a14="http://schemas.microsoft.com/office/drawing/2010/main" val="0"/>
              </a:ext>
            </a:extLst>
          </a:blip>
          <a:stretch>
            <a:fillRect/>
          </a:stretch>
        </p:blipFill>
        <p:spPr>
          <a:xfrm>
            <a:off x="0" y="0"/>
            <a:ext cx="9144000" cy="7416800"/>
          </a:xfrm>
          <a:prstGeom prst="rect">
            <a:avLst/>
          </a:prstGeom>
        </p:spPr>
      </p:pic>
      <p:sp>
        <p:nvSpPr>
          <p:cNvPr id="2" name="Titel 1">
            <a:extLst>
              <a:ext uri="{FF2B5EF4-FFF2-40B4-BE49-F238E27FC236}">
                <a16:creationId xmlns:a16="http://schemas.microsoft.com/office/drawing/2014/main" id="{994C692F-7066-4242-911F-5B709D2071DF}"/>
              </a:ext>
            </a:extLst>
          </p:cNvPr>
          <p:cNvSpPr>
            <a:spLocks noGrp="1"/>
          </p:cNvSpPr>
          <p:nvPr>
            <p:ph type="title"/>
          </p:nvPr>
        </p:nvSpPr>
        <p:spPr>
          <a:xfrm>
            <a:off x="375556" y="932536"/>
            <a:ext cx="8392886" cy="890589"/>
          </a:xfrm>
        </p:spPr>
        <p:txBody>
          <a:bodyPr>
            <a:normAutofit fontScale="90000"/>
          </a:bodyPr>
          <a:lstStyle/>
          <a:p>
            <a:r>
              <a:rPr lang="en-US" dirty="0"/>
              <a:t>3. Which target group can be integrated on</a:t>
            </a:r>
            <a:br>
              <a:rPr lang="en-US" dirty="0"/>
            </a:br>
            <a:r>
              <a:rPr lang="en-US" dirty="0"/>
              <a:t>     my farm?</a:t>
            </a:r>
            <a:endParaRPr lang="en-DE" dirty="0"/>
          </a:p>
        </p:txBody>
      </p:sp>
      <p:sp>
        <p:nvSpPr>
          <p:cNvPr id="3" name="Inhaltsplatzhalter 2">
            <a:extLst>
              <a:ext uri="{FF2B5EF4-FFF2-40B4-BE49-F238E27FC236}">
                <a16:creationId xmlns:a16="http://schemas.microsoft.com/office/drawing/2014/main" id="{983238DB-AE03-4865-B774-A80E1BC2DCE5}"/>
              </a:ext>
            </a:extLst>
          </p:cNvPr>
          <p:cNvSpPr>
            <a:spLocks noGrp="1"/>
          </p:cNvSpPr>
          <p:nvPr>
            <p:ph idx="1"/>
          </p:nvPr>
        </p:nvSpPr>
        <p:spPr>
          <a:xfrm>
            <a:off x="375556" y="2154429"/>
            <a:ext cx="8392886" cy="4351338"/>
          </a:xfrm>
        </p:spPr>
        <p:txBody>
          <a:bodyPr/>
          <a:lstStyle/>
          <a:p>
            <a:r>
              <a:rPr lang="en-US" dirty="0">
                <a:solidFill>
                  <a:schemeClr val="tx1"/>
                </a:solidFill>
              </a:rPr>
              <a:t>The following presentation of different groups of people shows how diverse the social work on a farm can be</a:t>
            </a:r>
          </a:p>
          <a:p>
            <a:r>
              <a:rPr lang="en-US" dirty="0">
                <a:solidFill>
                  <a:schemeClr val="tx1"/>
                </a:solidFill>
              </a:rPr>
              <a:t>Primary orientation of which target group to chose</a:t>
            </a:r>
          </a:p>
          <a:p>
            <a:r>
              <a:rPr lang="en-US" dirty="0">
                <a:solidFill>
                  <a:schemeClr val="tx1"/>
                </a:solidFill>
              </a:rPr>
              <a:t>Help to gain insight into the different possibilities of working together with different target groups</a:t>
            </a:r>
          </a:p>
          <a:p>
            <a:endParaRPr lang="en-US" dirty="0">
              <a:solidFill>
                <a:schemeClr val="tx1"/>
              </a:solidFill>
            </a:endParaRPr>
          </a:p>
          <a:p>
            <a:r>
              <a:rPr lang="en-US" b="1" dirty="0">
                <a:solidFill>
                  <a:schemeClr val="tx1"/>
                </a:solidFill>
              </a:rPr>
              <a:t>Which target group(s) are you thinking of first when imagining a Social Farm?</a:t>
            </a:r>
            <a:endParaRPr lang="en-DE" b="1" dirty="0">
              <a:solidFill>
                <a:schemeClr val="tx1"/>
              </a:solidFill>
            </a:endParaRPr>
          </a:p>
        </p:txBody>
      </p:sp>
      <p:sp>
        <p:nvSpPr>
          <p:cNvPr id="4" name="Textfeld 3">
            <a:extLst>
              <a:ext uri="{FF2B5EF4-FFF2-40B4-BE49-F238E27FC236}">
                <a16:creationId xmlns:a16="http://schemas.microsoft.com/office/drawing/2014/main" id="{0A3DF243-59AA-4C88-A32B-0E9211CD081F}"/>
              </a:ext>
            </a:extLst>
          </p:cNvPr>
          <p:cNvSpPr txBox="1"/>
          <p:nvPr/>
        </p:nvSpPr>
        <p:spPr>
          <a:xfrm>
            <a:off x="8044070" y="6970643"/>
            <a:ext cx="1099930" cy="246221"/>
          </a:xfrm>
          <a:prstGeom prst="rect">
            <a:avLst/>
          </a:prstGeom>
          <a:noFill/>
        </p:spPr>
        <p:txBody>
          <a:bodyPr wrap="square" rtlCol="0">
            <a:spAutoFit/>
          </a:bodyPr>
          <a:lstStyle/>
          <a:p>
            <a:r>
              <a:rPr lang="en-US" sz="1000" dirty="0">
                <a:solidFill>
                  <a:schemeClr val="bg1"/>
                </a:solidFill>
              </a:rPr>
              <a:t>van </a:t>
            </a:r>
            <a:r>
              <a:rPr lang="en-US" sz="1000" dirty="0" err="1">
                <a:solidFill>
                  <a:schemeClr val="bg1"/>
                </a:solidFill>
              </a:rPr>
              <a:t>Elsen</a:t>
            </a:r>
            <a:endParaRPr lang="en-DE" sz="1000" dirty="0">
              <a:solidFill>
                <a:schemeClr val="bg1"/>
              </a:solidFill>
            </a:endParaRPr>
          </a:p>
        </p:txBody>
      </p:sp>
    </p:spTree>
    <p:extLst>
      <p:ext uri="{BB962C8B-B14F-4D97-AF65-F5344CB8AC3E}">
        <p14:creationId xmlns:p14="http://schemas.microsoft.com/office/powerpoint/2010/main" val="378569129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llipse 6">
            <a:extLst>
              <a:ext uri="{FF2B5EF4-FFF2-40B4-BE49-F238E27FC236}">
                <a16:creationId xmlns:a16="http://schemas.microsoft.com/office/drawing/2014/main" id="{84D2F525-3A15-438B-9BFF-486808988C19}"/>
              </a:ext>
            </a:extLst>
          </p:cNvPr>
          <p:cNvSpPr/>
          <p:nvPr/>
        </p:nvSpPr>
        <p:spPr>
          <a:xfrm>
            <a:off x="5787655" y="2484124"/>
            <a:ext cx="2107346" cy="2019009"/>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Mentally or psycho-logical disturbed people</a:t>
            </a:r>
          </a:p>
        </p:txBody>
      </p:sp>
      <p:sp>
        <p:nvSpPr>
          <p:cNvPr id="2" name="Titel 1">
            <a:extLst>
              <a:ext uri="{FF2B5EF4-FFF2-40B4-BE49-F238E27FC236}">
                <a16:creationId xmlns:a16="http://schemas.microsoft.com/office/drawing/2014/main" id="{D674D246-E71A-464B-977F-3F3032255133}"/>
              </a:ext>
            </a:extLst>
          </p:cNvPr>
          <p:cNvSpPr>
            <a:spLocks noGrp="1"/>
          </p:cNvSpPr>
          <p:nvPr>
            <p:ph type="title"/>
          </p:nvPr>
        </p:nvSpPr>
        <p:spPr>
          <a:xfrm>
            <a:off x="375556" y="986141"/>
            <a:ext cx="8392886" cy="392596"/>
          </a:xfrm>
        </p:spPr>
        <p:txBody>
          <a:bodyPr>
            <a:normAutofit fontScale="90000"/>
          </a:bodyPr>
          <a:lstStyle/>
          <a:p>
            <a:r>
              <a:rPr lang="en-US" dirty="0"/>
              <a:t>Different target groups</a:t>
            </a:r>
            <a:endParaRPr lang="en-DE" dirty="0"/>
          </a:p>
        </p:txBody>
      </p:sp>
      <p:sp>
        <p:nvSpPr>
          <p:cNvPr id="3" name="Inhaltsplatzhalter 2">
            <a:extLst>
              <a:ext uri="{FF2B5EF4-FFF2-40B4-BE49-F238E27FC236}">
                <a16:creationId xmlns:a16="http://schemas.microsoft.com/office/drawing/2014/main" id="{D80F66E3-E332-420B-BEE9-59F55CA4F30B}"/>
              </a:ext>
            </a:extLst>
          </p:cNvPr>
          <p:cNvSpPr>
            <a:spLocks noGrp="1"/>
          </p:cNvSpPr>
          <p:nvPr>
            <p:ph idx="1"/>
          </p:nvPr>
        </p:nvSpPr>
        <p:spPr/>
        <p:txBody>
          <a:bodyPr/>
          <a:lstStyle/>
          <a:p>
            <a:endParaRPr lang="en-US" dirty="0"/>
          </a:p>
          <a:p>
            <a:endParaRPr lang="en-DE" dirty="0"/>
          </a:p>
        </p:txBody>
      </p:sp>
      <p:sp>
        <p:nvSpPr>
          <p:cNvPr id="6" name="Ellipse 5">
            <a:extLst>
              <a:ext uri="{FF2B5EF4-FFF2-40B4-BE49-F238E27FC236}">
                <a16:creationId xmlns:a16="http://schemas.microsoft.com/office/drawing/2014/main" id="{B868AE1E-96EB-4352-99C3-D8A2909ACCDB}"/>
              </a:ext>
            </a:extLst>
          </p:cNvPr>
          <p:cNvSpPr/>
          <p:nvPr/>
        </p:nvSpPr>
        <p:spPr>
          <a:xfrm>
            <a:off x="3933574" y="1536451"/>
            <a:ext cx="1895062" cy="1881924"/>
          </a:xfrm>
          <a:prstGeom prst="ellipse">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accent6">
                    <a:lumMod val="75000"/>
                  </a:schemeClr>
                </a:solidFill>
              </a:rPr>
              <a:t>Mentally disabled people</a:t>
            </a:r>
          </a:p>
        </p:txBody>
      </p:sp>
      <p:sp>
        <p:nvSpPr>
          <p:cNvPr id="8" name="Ellipse 7">
            <a:extLst>
              <a:ext uri="{FF2B5EF4-FFF2-40B4-BE49-F238E27FC236}">
                <a16:creationId xmlns:a16="http://schemas.microsoft.com/office/drawing/2014/main" id="{71F576E3-27D8-41F9-A75F-8D7104A305E8}"/>
              </a:ext>
            </a:extLst>
          </p:cNvPr>
          <p:cNvSpPr/>
          <p:nvPr/>
        </p:nvSpPr>
        <p:spPr>
          <a:xfrm>
            <a:off x="100755" y="3540463"/>
            <a:ext cx="1802296" cy="1762539"/>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a:buNone/>
            </a:pPr>
            <a:r>
              <a:rPr lang="en-US" sz="2400" b="1" dirty="0"/>
              <a:t>Elderly people</a:t>
            </a:r>
          </a:p>
        </p:txBody>
      </p:sp>
      <p:sp>
        <p:nvSpPr>
          <p:cNvPr id="9" name="Ellipse 8">
            <a:extLst>
              <a:ext uri="{FF2B5EF4-FFF2-40B4-BE49-F238E27FC236}">
                <a16:creationId xmlns:a16="http://schemas.microsoft.com/office/drawing/2014/main" id="{C0F8AA4D-70E7-4CEE-BE45-AADBEE0DF94B}"/>
              </a:ext>
            </a:extLst>
          </p:cNvPr>
          <p:cNvSpPr/>
          <p:nvPr/>
        </p:nvSpPr>
        <p:spPr>
          <a:xfrm>
            <a:off x="120645" y="1731089"/>
            <a:ext cx="1802296" cy="1762539"/>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a:buNone/>
            </a:pPr>
            <a:r>
              <a:rPr lang="en-US" sz="2000" b="1" dirty="0"/>
              <a:t>Children and </a:t>
            </a:r>
            <a:r>
              <a:rPr lang="en-US" sz="2000" b="1" dirty="0" err="1"/>
              <a:t>youngs-ters</a:t>
            </a:r>
            <a:endParaRPr lang="en-US" sz="2000" b="1" dirty="0"/>
          </a:p>
        </p:txBody>
      </p:sp>
      <p:sp>
        <p:nvSpPr>
          <p:cNvPr id="10" name="Ellipse 9">
            <a:extLst>
              <a:ext uri="{FF2B5EF4-FFF2-40B4-BE49-F238E27FC236}">
                <a16:creationId xmlns:a16="http://schemas.microsoft.com/office/drawing/2014/main" id="{C2CC5E7B-1B29-4D5F-A122-651359DDA886}"/>
              </a:ext>
            </a:extLst>
          </p:cNvPr>
          <p:cNvSpPr/>
          <p:nvPr/>
        </p:nvSpPr>
        <p:spPr>
          <a:xfrm>
            <a:off x="7261214" y="1416512"/>
            <a:ext cx="1802296" cy="1762539"/>
          </a:xfrm>
          <a:prstGeom prst="ellipse">
            <a:avLst/>
          </a:prstGeom>
          <a:solidFill>
            <a:srgbClr val="92D050">
              <a:alpha val="70000"/>
            </a:srgb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a:buNone/>
            </a:pPr>
            <a:r>
              <a:rPr lang="en-US" sz="2000" b="1" dirty="0">
                <a:solidFill>
                  <a:schemeClr val="accent6">
                    <a:lumMod val="50000"/>
                  </a:schemeClr>
                </a:solidFill>
              </a:rPr>
              <a:t>Former addicts</a:t>
            </a:r>
          </a:p>
        </p:txBody>
      </p:sp>
      <p:sp>
        <p:nvSpPr>
          <p:cNvPr id="11" name="Ellipse 10">
            <a:extLst>
              <a:ext uri="{FF2B5EF4-FFF2-40B4-BE49-F238E27FC236}">
                <a16:creationId xmlns:a16="http://schemas.microsoft.com/office/drawing/2014/main" id="{50616C66-932A-4E8E-817D-E490B06F55F6}"/>
              </a:ext>
            </a:extLst>
          </p:cNvPr>
          <p:cNvSpPr/>
          <p:nvPr/>
        </p:nvSpPr>
        <p:spPr>
          <a:xfrm>
            <a:off x="2060341" y="1666461"/>
            <a:ext cx="1802296" cy="1762539"/>
          </a:xfrm>
          <a:prstGeom prst="ellipse">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a:buNone/>
            </a:pPr>
            <a:r>
              <a:rPr lang="en-US" sz="2000" b="1"/>
              <a:t>Former offenders</a:t>
            </a:r>
            <a:endParaRPr lang="en-US" sz="2000" b="1" dirty="0"/>
          </a:p>
        </p:txBody>
      </p:sp>
      <p:sp>
        <p:nvSpPr>
          <p:cNvPr id="12" name="Ellipse 11">
            <a:extLst>
              <a:ext uri="{FF2B5EF4-FFF2-40B4-BE49-F238E27FC236}">
                <a16:creationId xmlns:a16="http://schemas.microsoft.com/office/drawing/2014/main" id="{65D56124-FEE2-4E1D-B919-DF04084F7DDB}"/>
              </a:ext>
            </a:extLst>
          </p:cNvPr>
          <p:cNvSpPr/>
          <p:nvPr/>
        </p:nvSpPr>
        <p:spPr>
          <a:xfrm>
            <a:off x="4089035" y="3558750"/>
            <a:ext cx="1802296" cy="1762539"/>
          </a:xfrm>
          <a:prstGeom prst="ellipse">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a:p>
            <a:pPr algn="ctr"/>
            <a:r>
              <a:rPr lang="en-US" sz="2000" b="1" dirty="0">
                <a:solidFill>
                  <a:schemeClr val="accent6">
                    <a:lumMod val="75000"/>
                  </a:schemeClr>
                </a:solidFill>
              </a:rPr>
              <a:t>People with a physical disability</a:t>
            </a:r>
          </a:p>
          <a:p>
            <a:pPr marL="0" indent="0">
              <a:buNone/>
            </a:pPr>
            <a:endParaRPr lang="en-US" dirty="0"/>
          </a:p>
        </p:txBody>
      </p:sp>
      <p:sp>
        <p:nvSpPr>
          <p:cNvPr id="13" name="Ellipse 12">
            <a:extLst>
              <a:ext uri="{FF2B5EF4-FFF2-40B4-BE49-F238E27FC236}">
                <a16:creationId xmlns:a16="http://schemas.microsoft.com/office/drawing/2014/main" id="{89E84E0F-FBE3-4AC2-ACF6-DD0CCE58D5BA}"/>
              </a:ext>
            </a:extLst>
          </p:cNvPr>
          <p:cNvSpPr/>
          <p:nvPr/>
        </p:nvSpPr>
        <p:spPr>
          <a:xfrm>
            <a:off x="2098919" y="3521036"/>
            <a:ext cx="1802296" cy="1762539"/>
          </a:xfrm>
          <a:prstGeom prst="ellipse">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a:p>
            <a:pPr algn="ctr"/>
            <a:r>
              <a:rPr lang="en-US" sz="2000" b="1" dirty="0"/>
              <a:t>Long-term </a:t>
            </a:r>
            <a:r>
              <a:rPr lang="en-US" sz="2000" b="1" dirty="0" err="1"/>
              <a:t>unem-ployed</a:t>
            </a:r>
            <a:r>
              <a:rPr lang="en-US" sz="2000" b="1" dirty="0"/>
              <a:t> people</a:t>
            </a:r>
          </a:p>
          <a:p>
            <a:pPr marL="0" indent="0">
              <a:buNone/>
            </a:pPr>
            <a:endParaRPr lang="en-US" dirty="0"/>
          </a:p>
        </p:txBody>
      </p:sp>
      <p:sp>
        <p:nvSpPr>
          <p:cNvPr id="14" name="Ellipse 13">
            <a:extLst>
              <a:ext uri="{FF2B5EF4-FFF2-40B4-BE49-F238E27FC236}">
                <a16:creationId xmlns:a16="http://schemas.microsoft.com/office/drawing/2014/main" id="{27B3D738-C027-4239-AE09-F5BEB0EA029B}"/>
              </a:ext>
            </a:extLst>
          </p:cNvPr>
          <p:cNvSpPr/>
          <p:nvPr/>
        </p:nvSpPr>
        <p:spPr>
          <a:xfrm>
            <a:off x="7261214" y="3812361"/>
            <a:ext cx="1802296" cy="1762539"/>
          </a:xfrm>
          <a:prstGeom prst="ellipse">
            <a:avLst/>
          </a:prstGeom>
          <a:solidFill>
            <a:srgbClr val="92D050">
              <a:alpha val="72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a:buNone/>
            </a:pPr>
            <a:r>
              <a:rPr lang="en-US" sz="2000" b="1" dirty="0">
                <a:solidFill>
                  <a:schemeClr val="accent6">
                    <a:lumMod val="50000"/>
                  </a:schemeClr>
                </a:solidFill>
              </a:rPr>
              <a:t>People with burn-out-syndrome</a:t>
            </a:r>
          </a:p>
        </p:txBody>
      </p:sp>
    </p:spTree>
    <p:extLst>
      <p:ext uri="{BB962C8B-B14F-4D97-AF65-F5344CB8AC3E}">
        <p14:creationId xmlns:p14="http://schemas.microsoft.com/office/powerpoint/2010/main" val="233991264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6B2B61E-7095-457E-883D-7E57929B11F8}"/>
              </a:ext>
            </a:extLst>
          </p:cNvPr>
          <p:cNvSpPr>
            <a:spLocks noGrp="1"/>
          </p:cNvSpPr>
          <p:nvPr>
            <p:ph type="title"/>
          </p:nvPr>
        </p:nvSpPr>
        <p:spPr/>
        <p:txBody>
          <a:bodyPr>
            <a:normAutofit/>
          </a:bodyPr>
          <a:lstStyle/>
          <a:p>
            <a:r>
              <a:rPr lang="en-US" sz="2800" dirty="0"/>
              <a:t>1. People with a mental disability</a:t>
            </a:r>
            <a:endParaRPr lang="en-DE" sz="2800" dirty="0"/>
          </a:p>
        </p:txBody>
      </p:sp>
      <p:sp>
        <p:nvSpPr>
          <p:cNvPr id="3" name="Inhaltsplatzhalter 2">
            <a:extLst>
              <a:ext uri="{FF2B5EF4-FFF2-40B4-BE49-F238E27FC236}">
                <a16:creationId xmlns:a16="http://schemas.microsoft.com/office/drawing/2014/main" id="{61ACDCE2-5083-45BB-9E9C-388338F8F926}"/>
              </a:ext>
            </a:extLst>
          </p:cNvPr>
          <p:cNvSpPr>
            <a:spLocks noGrp="1"/>
          </p:cNvSpPr>
          <p:nvPr>
            <p:ph idx="1"/>
          </p:nvPr>
        </p:nvSpPr>
        <p:spPr>
          <a:xfrm>
            <a:off x="375556" y="1575282"/>
            <a:ext cx="3759122" cy="4351338"/>
          </a:xfrm>
        </p:spPr>
        <p:txBody>
          <a:bodyPr/>
          <a:lstStyle/>
          <a:p>
            <a:r>
              <a:rPr lang="en-US" dirty="0"/>
              <a:t>Intellectual impairment </a:t>
            </a:r>
          </a:p>
          <a:p>
            <a:r>
              <a:rPr lang="en-US" dirty="0"/>
              <a:t>Difficulties </a:t>
            </a:r>
            <a:r>
              <a:rPr lang="en-US" dirty="0">
                <a:effectLst/>
              </a:rPr>
              <a:t>in interacting with their environment</a:t>
            </a:r>
          </a:p>
          <a:p>
            <a:r>
              <a:rPr lang="en-US" dirty="0"/>
              <a:t>D</a:t>
            </a:r>
            <a:r>
              <a:rPr lang="en-US" dirty="0">
                <a:effectLst/>
              </a:rPr>
              <a:t>istinction between different grades of severity</a:t>
            </a:r>
            <a:endParaRPr lang="en-US" dirty="0"/>
          </a:p>
          <a:p>
            <a:endParaRPr lang="en-DE" dirty="0"/>
          </a:p>
        </p:txBody>
      </p:sp>
      <p:pic>
        <p:nvPicPr>
          <p:cNvPr id="5" name="Grafik 4" descr="Ein Bild, das Person, Brille, dunkel, Unschärfe enthält.&#10;&#10;Automatisch generierte Beschreibung">
            <a:extLst>
              <a:ext uri="{FF2B5EF4-FFF2-40B4-BE49-F238E27FC236}">
                <a16:creationId xmlns:a16="http://schemas.microsoft.com/office/drawing/2014/main" id="{EB7BB529-3999-4228-873A-3EFBCB41169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99722" y="1631634"/>
            <a:ext cx="4368720" cy="4294986"/>
          </a:xfrm>
          <a:prstGeom prst="rect">
            <a:avLst/>
          </a:prstGeom>
        </p:spPr>
      </p:pic>
      <p:sp>
        <p:nvSpPr>
          <p:cNvPr id="6" name="Textfeld 5">
            <a:extLst>
              <a:ext uri="{FF2B5EF4-FFF2-40B4-BE49-F238E27FC236}">
                <a16:creationId xmlns:a16="http://schemas.microsoft.com/office/drawing/2014/main" id="{0A61268C-E1B8-41DB-9039-7B55481FC5FC}"/>
              </a:ext>
            </a:extLst>
          </p:cNvPr>
          <p:cNvSpPr txBox="1"/>
          <p:nvPr/>
        </p:nvSpPr>
        <p:spPr>
          <a:xfrm>
            <a:off x="4399722" y="5464955"/>
            <a:ext cx="4514850" cy="461665"/>
          </a:xfrm>
          <a:prstGeom prst="rect">
            <a:avLst/>
          </a:prstGeom>
          <a:noFill/>
        </p:spPr>
        <p:txBody>
          <a:bodyPr wrap="square" rtlCol="0">
            <a:spAutoFit/>
          </a:bodyPr>
          <a:lstStyle/>
          <a:p>
            <a:r>
              <a:rPr lang="en-US" sz="800" dirty="0">
                <a:solidFill>
                  <a:schemeClr val="bg1">
                    <a:lumMod val="65000"/>
                  </a:schemeClr>
                </a:solidFill>
              </a:rPr>
              <a:t>https://external-content.duckduckgo.com/iu/?u=https%3A%2F%2Ftse3.mm.bing.net%2Fth%3Fid%3DOIP.JNev2VyU4RjTiwci9iA-NAHaHS%26pid%3DApi&amp;f=1</a:t>
            </a:r>
            <a:endParaRPr lang="en-DE" sz="800" dirty="0">
              <a:solidFill>
                <a:schemeClr val="bg1">
                  <a:lumMod val="65000"/>
                </a:schemeClr>
              </a:solidFill>
            </a:endParaRPr>
          </a:p>
        </p:txBody>
      </p:sp>
    </p:spTree>
    <p:extLst>
      <p:ext uri="{BB962C8B-B14F-4D97-AF65-F5344CB8AC3E}">
        <p14:creationId xmlns:p14="http://schemas.microsoft.com/office/powerpoint/2010/main" val="265367750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descr="Ein Bild, das Person, Frau enthält.&#10;&#10;Automatisch generierte Beschreibung">
            <a:extLst>
              <a:ext uri="{FF2B5EF4-FFF2-40B4-BE49-F238E27FC236}">
                <a16:creationId xmlns:a16="http://schemas.microsoft.com/office/drawing/2014/main" id="{3718B881-62CC-4200-B9EC-6084CB98D8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93225" y="1690688"/>
            <a:ext cx="5689830" cy="3199363"/>
          </a:xfrm>
          <a:prstGeom prst="rect">
            <a:avLst/>
          </a:prstGeom>
        </p:spPr>
      </p:pic>
      <p:sp>
        <p:nvSpPr>
          <p:cNvPr id="2" name="Titel 1">
            <a:extLst>
              <a:ext uri="{FF2B5EF4-FFF2-40B4-BE49-F238E27FC236}">
                <a16:creationId xmlns:a16="http://schemas.microsoft.com/office/drawing/2014/main" id="{ED6A7B54-F405-4A4B-BD00-9EA1C9CA68BF}"/>
              </a:ext>
            </a:extLst>
          </p:cNvPr>
          <p:cNvSpPr>
            <a:spLocks noGrp="1"/>
          </p:cNvSpPr>
          <p:nvPr>
            <p:ph type="title"/>
          </p:nvPr>
        </p:nvSpPr>
        <p:spPr/>
        <p:txBody>
          <a:bodyPr>
            <a:normAutofit/>
          </a:bodyPr>
          <a:lstStyle/>
          <a:p>
            <a:r>
              <a:rPr lang="en-US" sz="2800" dirty="0"/>
              <a:t>2. Mentally or psychological disturbed people</a:t>
            </a:r>
            <a:endParaRPr lang="en-DE" sz="2800" dirty="0"/>
          </a:p>
        </p:txBody>
      </p:sp>
      <p:sp>
        <p:nvSpPr>
          <p:cNvPr id="3" name="Inhaltsplatzhalter 2">
            <a:extLst>
              <a:ext uri="{FF2B5EF4-FFF2-40B4-BE49-F238E27FC236}">
                <a16:creationId xmlns:a16="http://schemas.microsoft.com/office/drawing/2014/main" id="{64208A00-C792-40C8-A731-168C2308C3F4}"/>
              </a:ext>
            </a:extLst>
          </p:cNvPr>
          <p:cNvSpPr>
            <a:spLocks noGrp="1"/>
          </p:cNvSpPr>
          <p:nvPr>
            <p:ph idx="1"/>
          </p:nvPr>
        </p:nvSpPr>
        <p:spPr>
          <a:xfrm>
            <a:off x="375556" y="1690689"/>
            <a:ext cx="3812131" cy="4351338"/>
          </a:xfrm>
        </p:spPr>
        <p:txBody>
          <a:bodyPr>
            <a:normAutofit/>
          </a:bodyPr>
          <a:lstStyle/>
          <a:p>
            <a:r>
              <a:rPr lang="en-US" dirty="0">
                <a:effectLst/>
              </a:rPr>
              <a:t>Tasks can no longer be mastered </a:t>
            </a:r>
          </a:p>
          <a:p>
            <a:r>
              <a:rPr lang="en-US" dirty="0"/>
              <a:t>T</a:t>
            </a:r>
            <a:r>
              <a:rPr lang="en-US" dirty="0">
                <a:effectLst/>
              </a:rPr>
              <a:t>he confrontation with their environment is problematic</a:t>
            </a:r>
          </a:p>
          <a:p>
            <a:r>
              <a:rPr lang="en-US" dirty="0"/>
              <a:t>Cause: M</a:t>
            </a:r>
            <a:r>
              <a:rPr lang="en-US" dirty="0">
                <a:effectLst/>
              </a:rPr>
              <a:t>anifold play of external influences and the inner, mental state</a:t>
            </a:r>
            <a:r>
              <a:rPr lang="en-US" dirty="0"/>
              <a:t>.</a:t>
            </a:r>
          </a:p>
          <a:p>
            <a:r>
              <a:rPr lang="en-US" dirty="0"/>
              <a:t>Difficult to do reliable work on a Farm</a:t>
            </a:r>
          </a:p>
        </p:txBody>
      </p:sp>
      <p:sp>
        <p:nvSpPr>
          <p:cNvPr id="6" name="Textfeld 5">
            <a:extLst>
              <a:ext uri="{FF2B5EF4-FFF2-40B4-BE49-F238E27FC236}">
                <a16:creationId xmlns:a16="http://schemas.microsoft.com/office/drawing/2014/main" id="{E52C54B6-CE68-4606-BA35-A1D521753239}"/>
              </a:ext>
            </a:extLst>
          </p:cNvPr>
          <p:cNvSpPr txBox="1"/>
          <p:nvPr/>
        </p:nvSpPr>
        <p:spPr>
          <a:xfrm>
            <a:off x="5282887" y="4551497"/>
            <a:ext cx="4057295" cy="338554"/>
          </a:xfrm>
          <a:prstGeom prst="rect">
            <a:avLst/>
          </a:prstGeom>
          <a:noFill/>
        </p:spPr>
        <p:txBody>
          <a:bodyPr wrap="square" rtlCol="0">
            <a:spAutoFit/>
          </a:bodyPr>
          <a:lstStyle/>
          <a:p>
            <a:pPr algn="just"/>
            <a:r>
              <a:rPr lang="en-US" sz="800" dirty="0">
                <a:solidFill>
                  <a:schemeClr val="bg1"/>
                </a:solidFill>
              </a:rPr>
              <a:t>https://bilder.t-online.de/b/66/05/99/68/id_66059968/610/tid_da/die-zahl-von-psychischen-erkrankungen-steigt-enorm-an-das-wird-den-kassen-zu-teuer.jpg</a:t>
            </a:r>
            <a:endParaRPr lang="en-DE" sz="800" dirty="0">
              <a:solidFill>
                <a:schemeClr val="bg1"/>
              </a:solidFill>
            </a:endParaRPr>
          </a:p>
        </p:txBody>
      </p:sp>
    </p:spTree>
    <p:extLst>
      <p:ext uri="{BB962C8B-B14F-4D97-AF65-F5344CB8AC3E}">
        <p14:creationId xmlns:p14="http://schemas.microsoft.com/office/powerpoint/2010/main" val="256018459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EE8AF7E-40D1-426E-AF81-6BB992A31CC4}"/>
              </a:ext>
            </a:extLst>
          </p:cNvPr>
          <p:cNvSpPr>
            <a:spLocks noGrp="1"/>
          </p:cNvSpPr>
          <p:nvPr>
            <p:ph type="title"/>
          </p:nvPr>
        </p:nvSpPr>
        <p:spPr/>
        <p:txBody>
          <a:bodyPr>
            <a:normAutofit/>
          </a:bodyPr>
          <a:lstStyle/>
          <a:p>
            <a:r>
              <a:rPr lang="en-US" sz="2800" dirty="0"/>
              <a:t>3. People with burnout syndrome</a:t>
            </a:r>
            <a:endParaRPr lang="en-DE" sz="2800" dirty="0"/>
          </a:p>
        </p:txBody>
      </p:sp>
      <p:sp>
        <p:nvSpPr>
          <p:cNvPr id="3" name="Inhaltsplatzhalter 2">
            <a:extLst>
              <a:ext uri="{FF2B5EF4-FFF2-40B4-BE49-F238E27FC236}">
                <a16:creationId xmlns:a16="http://schemas.microsoft.com/office/drawing/2014/main" id="{DBAC8847-7AC3-4BE7-850B-510601027BF2}"/>
              </a:ext>
            </a:extLst>
          </p:cNvPr>
          <p:cNvSpPr>
            <a:spLocks noGrp="1"/>
          </p:cNvSpPr>
          <p:nvPr>
            <p:ph idx="1"/>
          </p:nvPr>
        </p:nvSpPr>
        <p:spPr>
          <a:xfrm>
            <a:off x="375556" y="1558167"/>
            <a:ext cx="3732618" cy="4351338"/>
          </a:xfrm>
        </p:spPr>
        <p:txBody>
          <a:bodyPr/>
          <a:lstStyle/>
          <a:p>
            <a:r>
              <a:rPr lang="en-US" dirty="0"/>
              <a:t>No </a:t>
            </a:r>
            <a:r>
              <a:rPr lang="en-US" dirty="0">
                <a:effectLst/>
              </a:rPr>
              <a:t>disease in the true sense</a:t>
            </a:r>
            <a:endParaRPr lang="en-US" dirty="0"/>
          </a:p>
          <a:p>
            <a:r>
              <a:rPr lang="en-US" dirty="0"/>
              <a:t>R</a:t>
            </a:r>
            <a:r>
              <a:rPr lang="en-US" dirty="0">
                <a:effectLst/>
              </a:rPr>
              <a:t>esult of personal and professional overload </a:t>
            </a:r>
          </a:p>
          <a:p>
            <a:r>
              <a:rPr lang="en-US" dirty="0"/>
              <a:t>F</a:t>
            </a:r>
            <a:r>
              <a:rPr lang="en-US" dirty="0">
                <a:effectLst/>
              </a:rPr>
              <a:t>atigue on an emotional, mental and physical level, reduced performance, listlessness and frustration </a:t>
            </a:r>
          </a:p>
          <a:p>
            <a:endParaRPr lang="en-DE" dirty="0"/>
          </a:p>
        </p:txBody>
      </p:sp>
      <p:pic>
        <p:nvPicPr>
          <p:cNvPr id="5" name="Grafik 4" descr="Ein Bild, das Text, Person, computer, arbeitend enthält.&#10;&#10;Automatisch generierte Beschreibung">
            <a:extLst>
              <a:ext uri="{FF2B5EF4-FFF2-40B4-BE49-F238E27FC236}">
                <a16:creationId xmlns:a16="http://schemas.microsoft.com/office/drawing/2014/main" id="{12BB15C4-5A44-40F3-B910-065F2B3CCB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28708" y="3587262"/>
            <a:ext cx="5615292" cy="3743527"/>
          </a:xfrm>
          <a:prstGeom prst="rect">
            <a:avLst/>
          </a:prstGeom>
        </p:spPr>
      </p:pic>
      <p:sp>
        <p:nvSpPr>
          <p:cNvPr id="6" name="Textfeld 5">
            <a:extLst>
              <a:ext uri="{FF2B5EF4-FFF2-40B4-BE49-F238E27FC236}">
                <a16:creationId xmlns:a16="http://schemas.microsoft.com/office/drawing/2014/main" id="{A9CF9407-1B7D-4ED7-8313-C0BD02EA82FD}"/>
              </a:ext>
            </a:extLst>
          </p:cNvPr>
          <p:cNvSpPr txBox="1"/>
          <p:nvPr/>
        </p:nvSpPr>
        <p:spPr>
          <a:xfrm>
            <a:off x="4871165" y="6930679"/>
            <a:ext cx="4459984" cy="400110"/>
          </a:xfrm>
          <a:prstGeom prst="rect">
            <a:avLst/>
          </a:prstGeom>
          <a:noFill/>
        </p:spPr>
        <p:txBody>
          <a:bodyPr wrap="square" rtlCol="0">
            <a:spAutoFit/>
          </a:bodyPr>
          <a:lstStyle/>
          <a:p>
            <a:r>
              <a:rPr lang="en-US" sz="1000" dirty="0">
                <a:solidFill>
                  <a:schemeClr val="bg1"/>
                </a:solidFill>
              </a:rPr>
              <a:t>https://cdn2.hubspot.net/hub/2217929/file-4087060064-jpg/blog-files/stressed-out-banker-300x200.jpg</a:t>
            </a:r>
            <a:endParaRPr lang="en-DE" sz="1000" dirty="0">
              <a:solidFill>
                <a:schemeClr val="bg1"/>
              </a:solidFill>
            </a:endParaRPr>
          </a:p>
        </p:txBody>
      </p:sp>
    </p:spTree>
    <p:extLst>
      <p:ext uri="{BB962C8B-B14F-4D97-AF65-F5344CB8AC3E}">
        <p14:creationId xmlns:p14="http://schemas.microsoft.com/office/powerpoint/2010/main" val="303420352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60B4D44-272B-4BEA-88C5-0C09408DE230}"/>
              </a:ext>
            </a:extLst>
          </p:cNvPr>
          <p:cNvSpPr>
            <a:spLocks noGrp="1"/>
          </p:cNvSpPr>
          <p:nvPr>
            <p:ph type="title"/>
          </p:nvPr>
        </p:nvSpPr>
        <p:spPr/>
        <p:txBody>
          <a:bodyPr>
            <a:normAutofit/>
          </a:bodyPr>
          <a:lstStyle/>
          <a:p>
            <a:r>
              <a:rPr lang="en-US" sz="2800" dirty="0"/>
              <a:t>4. </a:t>
            </a:r>
            <a:r>
              <a:rPr lang="en-US" sz="2800" dirty="0">
                <a:effectLst/>
              </a:rPr>
              <a:t>People with a physical disability </a:t>
            </a:r>
            <a:endParaRPr lang="en-DE" sz="2800" dirty="0"/>
          </a:p>
        </p:txBody>
      </p:sp>
      <p:sp>
        <p:nvSpPr>
          <p:cNvPr id="3" name="Inhaltsplatzhalter 2">
            <a:extLst>
              <a:ext uri="{FF2B5EF4-FFF2-40B4-BE49-F238E27FC236}">
                <a16:creationId xmlns:a16="http://schemas.microsoft.com/office/drawing/2014/main" id="{5435F92E-CA48-4AAD-9121-76D5595D8168}"/>
              </a:ext>
            </a:extLst>
          </p:cNvPr>
          <p:cNvSpPr>
            <a:spLocks noGrp="1"/>
          </p:cNvSpPr>
          <p:nvPr>
            <p:ph idx="1"/>
          </p:nvPr>
        </p:nvSpPr>
        <p:spPr>
          <a:xfrm>
            <a:off x="375556" y="1690689"/>
            <a:ext cx="8392886" cy="3848806"/>
          </a:xfrm>
        </p:spPr>
        <p:txBody>
          <a:bodyPr>
            <a:normAutofit/>
          </a:bodyPr>
          <a:lstStyle/>
          <a:p>
            <a:r>
              <a:rPr lang="en-US" dirty="0"/>
              <a:t>Some basic functions of the body</a:t>
            </a:r>
            <a:r>
              <a:rPr lang="en-US" dirty="0">
                <a:effectLst/>
              </a:rPr>
              <a:t>  are permanently limited</a:t>
            </a:r>
          </a:p>
          <a:p>
            <a:r>
              <a:rPr lang="en-US" dirty="0">
                <a:effectLst/>
              </a:rPr>
              <a:t>paralysis, malformations, wear and tear diseases or damage caused by </a:t>
            </a:r>
            <a:br>
              <a:rPr lang="en-US" dirty="0">
                <a:effectLst/>
              </a:rPr>
            </a:br>
            <a:r>
              <a:rPr lang="en-US" dirty="0">
                <a:effectLst/>
              </a:rPr>
              <a:t>accidents</a:t>
            </a:r>
          </a:p>
          <a:p>
            <a:r>
              <a:rPr lang="en-US" dirty="0">
                <a:effectLst/>
              </a:rPr>
              <a:t>Often multiple disability</a:t>
            </a:r>
          </a:p>
          <a:p>
            <a:endParaRPr lang="en-DE" dirty="0"/>
          </a:p>
        </p:txBody>
      </p:sp>
      <p:pic>
        <p:nvPicPr>
          <p:cNvPr id="5" name="Grafik 4" descr="Ein Bild, das Person enthält.&#10;&#10;Automatisch generierte Beschreibung">
            <a:extLst>
              <a:ext uri="{FF2B5EF4-FFF2-40B4-BE49-F238E27FC236}">
                <a16:creationId xmlns:a16="http://schemas.microsoft.com/office/drawing/2014/main" id="{E753FB51-6795-42E6-8472-4427E62A26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0568" y="3276453"/>
            <a:ext cx="8392887" cy="4173787"/>
          </a:xfrm>
          <a:prstGeom prst="rect">
            <a:avLst/>
          </a:prstGeom>
        </p:spPr>
      </p:pic>
      <p:sp>
        <p:nvSpPr>
          <p:cNvPr id="6" name="Textfeld 5">
            <a:extLst>
              <a:ext uri="{FF2B5EF4-FFF2-40B4-BE49-F238E27FC236}">
                <a16:creationId xmlns:a16="http://schemas.microsoft.com/office/drawing/2014/main" id="{5C1DD386-0997-43DF-9345-E9913B7AF538}"/>
              </a:ext>
            </a:extLst>
          </p:cNvPr>
          <p:cNvSpPr txBox="1"/>
          <p:nvPr/>
        </p:nvSpPr>
        <p:spPr>
          <a:xfrm>
            <a:off x="3477786" y="7204019"/>
            <a:ext cx="5605670" cy="246221"/>
          </a:xfrm>
          <a:prstGeom prst="rect">
            <a:avLst/>
          </a:prstGeom>
          <a:noFill/>
        </p:spPr>
        <p:txBody>
          <a:bodyPr wrap="square" rtlCol="0">
            <a:spAutoFit/>
          </a:bodyPr>
          <a:lstStyle/>
          <a:p>
            <a:r>
              <a:rPr lang="en-US" sz="1000" dirty="0">
                <a:solidFill>
                  <a:schemeClr val="bg1"/>
                </a:solidFill>
              </a:rPr>
              <a:t>https://www.gruenewirtschaft.at/assets/uploads/2017/08/iStock-860895364_lr-e1536322390332.jpg</a:t>
            </a:r>
            <a:endParaRPr lang="en-DE" sz="1000" dirty="0">
              <a:solidFill>
                <a:schemeClr val="bg1"/>
              </a:solidFill>
            </a:endParaRPr>
          </a:p>
        </p:txBody>
      </p:sp>
    </p:spTree>
    <p:extLst>
      <p:ext uri="{BB962C8B-B14F-4D97-AF65-F5344CB8AC3E}">
        <p14:creationId xmlns:p14="http://schemas.microsoft.com/office/powerpoint/2010/main" val="426727930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7F68F57-9F09-4A88-B5B6-81C0A6413D6B}"/>
              </a:ext>
            </a:extLst>
          </p:cNvPr>
          <p:cNvSpPr>
            <a:spLocks noGrp="1"/>
          </p:cNvSpPr>
          <p:nvPr>
            <p:ph type="title"/>
          </p:nvPr>
        </p:nvSpPr>
        <p:spPr/>
        <p:txBody>
          <a:bodyPr>
            <a:normAutofit/>
          </a:bodyPr>
          <a:lstStyle/>
          <a:p>
            <a:r>
              <a:rPr lang="en-US" sz="2800" dirty="0"/>
              <a:t>5. Long-term unemployed people</a:t>
            </a:r>
            <a:endParaRPr lang="en-DE" sz="2800" dirty="0"/>
          </a:p>
        </p:txBody>
      </p:sp>
      <p:sp>
        <p:nvSpPr>
          <p:cNvPr id="3" name="Inhaltsplatzhalter 2">
            <a:extLst>
              <a:ext uri="{FF2B5EF4-FFF2-40B4-BE49-F238E27FC236}">
                <a16:creationId xmlns:a16="http://schemas.microsoft.com/office/drawing/2014/main" id="{F27F0293-0F7C-44D2-9D56-6949740FFB08}"/>
              </a:ext>
            </a:extLst>
          </p:cNvPr>
          <p:cNvSpPr>
            <a:spLocks noGrp="1"/>
          </p:cNvSpPr>
          <p:nvPr>
            <p:ph idx="1"/>
          </p:nvPr>
        </p:nvSpPr>
        <p:spPr>
          <a:xfrm>
            <a:off x="375556" y="1823125"/>
            <a:ext cx="3242287" cy="4351338"/>
          </a:xfrm>
        </p:spPr>
        <p:txBody>
          <a:bodyPr/>
          <a:lstStyle/>
          <a:p>
            <a:r>
              <a:rPr lang="en-US" dirty="0"/>
              <a:t>Unemployment that lasts longer than 12 months</a:t>
            </a:r>
          </a:p>
          <a:p>
            <a:r>
              <a:rPr lang="en-US" dirty="0"/>
              <a:t>Reintegration into the first labor market is difficult</a:t>
            </a:r>
          </a:p>
          <a:p>
            <a:r>
              <a:rPr lang="en-US" dirty="0"/>
              <a:t>Opportunities for gradual integration into working life can be created</a:t>
            </a:r>
            <a:endParaRPr lang="en-DE" dirty="0"/>
          </a:p>
        </p:txBody>
      </p:sp>
      <p:pic>
        <p:nvPicPr>
          <p:cNvPr id="5" name="Grafik 4" descr="Ein Bild, das Person, Frau, Fenster, Taucheranzug enthält.&#10;&#10;Automatisch generierte Beschreibung">
            <a:extLst>
              <a:ext uri="{FF2B5EF4-FFF2-40B4-BE49-F238E27FC236}">
                <a16:creationId xmlns:a16="http://schemas.microsoft.com/office/drawing/2014/main" id="{955315F3-6A3C-40A4-9C4A-4A94ECC861A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68278" y="1948545"/>
            <a:ext cx="5182565" cy="2960910"/>
          </a:xfrm>
          <a:prstGeom prst="rect">
            <a:avLst/>
          </a:prstGeom>
        </p:spPr>
      </p:pic>
      <p:sp>
        <p:nvSpPr>
          <p:cNvPr id="6" name="Textfeld 5">
            <a:extLst>
              <a:ext uri="{FF2B5EF4-FFF2-40B4-BE49-F238E27FC236}">
                <a16:creationId xmlns:a16="http://schemas.microsoft.com/office/drawing/2014/main" id="{B7B66E1B-CA90-4313-B45E-636E1AC40209}"/>
              </a:ext>
            </a:extLst>
          </p:cNvPr>
          <p:cNvSpPr txBox="1"/>
          <p:nvPr/>
        </p:nvSpPr>
        <p:spPr>
          <a:xfrm>
            <a:off x="3688638" y="4663234"/>
            <a:ext cx="5141844" cy="246221"/>
          </a:xfrm>
          <a:prstGeom prst="rect">
            <a:avLst/>
          </a:prstGeom>
          <a:noFill/>
        </p:spPr>
        <p:txBody>
          <a:bodyPr wrap="square" rtlCol="0">
            <a:spAutoFit/>
          </a:bodyPr>
          <a:lstStyle/>
          <a:p>
            <a:r>
              <a:rPr lang="en-US" sz="1000" dirty="0">
                <a:solidFill>
                  <a:schemeClr val="bg1"/>
                </a:solidFill>
              </a:rPr>
              <a:t>https://img.myjob.ch/04fbda25b39bb53de81f_788x788bgFFFFFFcolorspacesRGB.jpeg</a:t>
            </a:r>
            <a:endParaRPr lang="en-DE" sz="1000" dirty="0">
              <a:solidFill>
                <a:schemeClr val="bg1"/>
              </a:solidFill>
            </a:endParaRPr>
          </a:p>
        </p:txBody>
      </p:sp>
    </p:spTree>
    <p:extLst>
      <p:ext uri="{BB962C8B-B14F-4D97-AF65-F5344CB8AC3E}">
        <p14:creationId xmlns:p14="http://schemas.microsoft.com/office/powerpoint/2010/main" val="336767435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4F618D-B221-44C0-A67A-9A5955C8C935}"/>
              </a:ext>
            </a:extLst>
          </p:cNvPr>
          <p:cNvSpPr>
            <a:spLocks noGrp="1"/>
          </p:cNvSpPr>
          <p:nvPr>
            <p:ph type="title"/>
          </p:nvPr>
        </p:nvSpPr>
        <p:spPr/>
        <p:txBody>
          <a:bodyPr>
            <a:normAutofit/>
          </a:bodyPr>
          <a:lstStyle/>
          <a:p>
            <a:r>
              <a:rPr lang="en-US" sz="2800" dirty="0"/>
              <a:t>6. Former addicts</a:t>
            </a:r>
            <a:endParaRPr lang="en-DE" sz="2800" dirty="0"/>
          </a:p>
        </p:txBody>
      </p:sp>
      <p:sp>
        <p:nvSpPr>
          <p:cNvPr id="3" name="Inhaltsplatzhalter 2">
            <a:extLst>
              <a:ext uri="{FF2B5EF4-FFF2-40B4-BE49-F238E27FC236}">
                <a16:creationId xmlns:a16="http://schemas.microsoft.com/office/drawing/2014/main" id="{114CA154-85AE-4ED0-B907-F95DAB154CC3}"/>
              </a:ext>
            </a:extLst>
          </p:cNvPr>
          <p:cNvSpPr>
            <a:spLocks noGrp="1"/>
          </p:cNvSpPr>
          <p:nvPr>
            <p:ph idx="1"/>
          </p:nvPr>
        </p:nvSpPr>
        <p:spPr>
          <a:xfrm>
            <a:off x="375556" y="1621460"/>
            <a:ext cx="3388061" cy="4351338"/>
          </a:xfrm>
        </p:spPr>
        <p:txBody>
          <a:bodyPr>
            <a:normAutofit/>
          </a:bodyPr>
          <a:lstStyle/>
          <a:p>
            <a:r>
              <a:rPr lang="en-US" b="1" dirty="0"/>
              <a:t>Withdrawal treatment</a:t>
            </a:r>
            <a:r>
              <a:rPr lang="en-US" dirty="0"/>
              <a:t> </a:t>
            </a:r>
          </a:p>
          <a:p>
            <a:r>
              <a:rPr lang="en-US" b="1" dirty="0"/>
              <a:t>Substances</a:t>
            </a:r>
            <a:r>
              <a:rPr lang="en-US" dirty="0"/>
              <a:t>: alcohol, medicines, stimulants, sedatives, sleeping pills, hallucinogens </a:t>
            </a:r>
          </a:p>
          <a:p>
            <a:r>
              <a:rPr lang="en-US" dirty="0"/>
              <a:t>Social integrate through various preventive measures</a:t>
            </a:r>
          </a:p>
          <a:p>
            <a:r>
              <a:rPr lang="en-US" dirty="0"/>
              <a:t>Often accompanied by a </a:t>
            </a:r>
            <a:r>
              <a:rPr lang="en-US" b="1" dirty="0"/>
              <a:t>psychiatric illness.</a:t>
            </a:r>
            <a:endParaRPr lang="en-DE" b="1" dirty="0"/>
          </a:p>
        </p:txBody>
      </p:sp>
      <p:pic>
        <p:nvPicPr>
          <p:cNvPr id="5" name="Grafik 4" descr="Ein Bild, das Text, drinnen, Alkohol enthält.&#10;&#10;Automatisch generierte Beschreibung">
            <a:extLst>
              <a:ext uri="{FF2B5EF4-FFF2-40B4-BE49-F238E27FC236}">
                <a16:creationId xmlns:a16="http://schemas.microsoft.com/office/drawing/2014/main" id="{5A9EB85F-C452-45D0-8A8D-6E0DC06BB8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90032" y="1690689"/>
            <a:ext cx="4878410" cy="2881311"/>
          </a:xfrm>
          <a:prstGeom prst="rect">
            <a:avLst/>
          </a:prstGeom>
        </p:spPr>
      </p:pic>
      <p:sp>
        <p:nvSpPr>
          <p:cNvPr id="6" name="Textfeld 5">
            <a:extLst>
              <a:ext uri="{FF2B5EF4-FFF2-40B4-BE49-F238E27FC236}">
                <a16:creationId xmlns:a16="http://schemas.microsoft.com/office/drawing/2014/main" id="{6032C325-AF71-4BFD-86EA-58004C7FE780}"/>
              </a:ext>
            </a:extLst>
          </p:cNvPr>
          <p:cNvSpPr txBox="1"/>
          <p:nvPr/>
        </p:nvSpPr>
        <p:spPr>
          <a:xfrm>
            <a:off x="3882889" y="4171890"/>
            <a:ext cx="5261111" cy="338554"/>
          </a:xfrm>
          <a:prstGeom prst="rect">
            <a:avLst/>
          </a:prstGeom>
          <a:noFill/>
        </p:spPr>
        <p:txBody>
          <a:bodyPr wrap="square" rtlCol="0">
            <a:spAutoFit/>
          </a:bodyPr>
          <a:lstStyle/>
          <a:p>
            <a:r>
              <a:rPr lang="en-US" sz="800" dirty="0">
                <a:solidFill>
                  <a:schemeClr val="bg1">
                    <a:lumMod val="75000"/>
                  </a:schemeClr>
                </a:solidFill>
              </a:rPr>
              <a:t>https://ptaforum.pharmazeutische-zeitung.de/fileadmin/_processed_/1/4/csm_alkohol_istock-492456096_fiviwc5mv.tiff_id1757113_s54_x-581_w367_h217_ddcd3d4f1e.jpg</a:t>
            </a:r>
            <a:endParaRPr lang="en-DE" sz="800" dirty="0">
              <a:solidFill>
                <a:schemeClr val="bg1">
                  <a:lumMod val="75000"/>
                </a:schemeClr>
              </a:solidFill>
            </a:endParaRPr>
          </a:p>
        </p:txBody>
      </p:sp>
    </p:spTree>
    <p:extLst>
      <p:ext uri="{BB962C8B-B14F-4D97-AF65-F5344CB8AC3E}">
        <p14:creationId xmlns:p14="http://schemas.microsoft.com/office/powerpoint/2010/main" val="294478802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5A177AC-5595-473F-BE5B-6610E6A967A8}"/>
              </a:ext>
            </a:extLst>
          </p:cNvPr>
          <p:cNvSpPr>
            <a:spLocks noGrp="1"/>
          </p:cNvSpPr>
          <p:nvPr>
            <p:ph type="title"/>
          </p:nvPr>
        </p:nvSpPr>
        <p:spPr/>
        <p:txBody>
          <a:bodyPr/>
          <a:lstStyle/>
          <a:p>
            <a:r>
              <a:rPr lang="en-US" dirty="0"/>
              <a:t>Presentation</a:t>
            </a:r>
            <a:endParaRPr lang="en-DE" dirty="0"/>
          </a:p>
        </p:txBody>
      </p:sp>
      <p:pic>
        <p:nvPicPr>
          <p:cNvPr id="7" name="Inhaltsplatzhalter 6" descr="Ein Bild, das Wand, Person, drinnen, lächelnd enthält.&#10;&#10;Automatisch generierte Beschreibung">
            <a:extLst>
              <a:ext uri="{FF2B5EF4-FFF2-40B4-BE49-F238E27FC236}">
                <a16:creationId xmlns:a16="http://schemas.microsoft.com/office/drawing/2014/main" id="{FD96DFBC-2AA9-4A25-AA92-E26D92A82E4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696276" y="1690689"/>
            <a:ext cx="3072166" cy="2047185"/>
          </a:xfrm>
        </p:spPr>
      </p:pic>
      <p:sp>
        <p:nvSpPr>
          <p:cNvPr id="8" name="Textfeld 7">
            <a:extLst>
              <a:ext uri="{FF2B5EF4-FFF2-40B4-BE49-F238E27FC236}">
                <a16:creationId xmlns:a16="http://schemas.microsoft.com/office/drawing/2014/main" id="{C6BA00BE-8FDE-4782-A1A0-9C6F890BF4C6}"/>
              </a:ext>
            </a:extLst>
          </p:cNvPr>
          <p:cNvSpPr txBox="1"/>
          <p:nvPr/>
        </p:nvSpPr>
        <p:spPr>
          <a:xfrm>
            <a:off x="375556" y="1802296"/>
            <a:ext cx="4859053" cy="2131353"/>
          </a:xfrm>
          <a:prstGeom prst="rect">
            <a:avLst/>
          </a:prstGeom>
          <a:noFill/>
        </p:spPr>
        <p:txBody>
          <a:bodyPr wrap="square" rtlCol="0">
            <a:spAutoFit/>
          </a:bodyPr>
          <a:lstStyle/>
          <a:p>
            <a:pPr marL="342900" indent="-342900" algn="just" defTabSz="685800">
              <a:lnSpc>
                <a:spcPct val="90000"/>
              </a:lnSpc>
              <a:spcBef>
                <a:spcPts val="750"/>
              </a:spcBef>
              <a:buFont typeface="Arial" panose="020B0604020202020204" pitchFamily="34" charset="0"/>
              <a:buChar char="•"/>
            </a:pPr>
            <a:r>
              <a:rPr lang="en-US" sz="2100" dirty="0">
                <a:solidFill>
                  <a:srgbClr val="76B82A"/>
                </a:solidFill>
              </a:rPr>
              <a:t>Larissa Nagorka</a:t>
            </a:r>
          </a:p>
          <a:p>
            <a:pPr marL="342900" indent="-342900" algn="just" defTabSz="685800">
              <a:lnSpc>
                <a:spcPct val="90000"/>
              </a:lnSpc>
              <a:spcBef>
                <a:spcPts val="750"/>
              </a:spcBef>
              <a:buFont typeface="Arial" panose="020B0604020202020204" pitchFamily="34" charset="0"/>
              <a:buChar char="•"/>
            </a:pPr>
            <a:r>
              <a:rPr lang="en-US" sz="2100" dirty="0">
                <a:solidFill>
                  <a:srgbClr val="76B82A"/>
                </a:solidFill>
              </a:rPr>
              <a:t>B. Sc. Organic Agricultural Sciences</a:t>
            </a:r>
          </a:p>
          <a:p>
            <a:pPr marL="342900" indent="-342900" algn="just" defTabSz="685800">
              <a:lnSpc>
                <a:spcPct val="90000"/>
              </a:lnSpc>
              <a:spcBef>
                <a:spcPts val="750"/>
              </a:spcBef>
              <a:buFont typeface="Arial" panose="020B0604020202020204" pitchFamily="34" charset="0"/>
              <a:buChar char="•"/>
            </a:pPr>
            <a:r>
              <a:rPr lang="en-US" sz="2100" dirty="0">
                <a:solidFill>
                  <a:srgbClr val="76B82A"/>
                </a:solidFill>
              </a:rPr>
              <a:t>Employed at PETRARCA </a:t>
            </a:r>
            <a:r>
              <a:rPr lang="en-US" sz="2100" dirty="0" err="1">
                <a:solidFill>
                  <a:srgbClr val="76B82A"/>
                </a:solidFill>
              </a:rPr>
              <a:t>e.V.</a:t>
            </a:r>
            <a:r>
              <a:rPr lang="en-US" sz="2100" dirty="0">
                <a:solidFill>
                  <a:srgbClr val="76B82A"/>
                </a:solidFill>
              </a:rPr>
              <a:t> since 2021</a:t>
            </a:r>
          </a:p>
          <a:p>
            <a:pPr marL="342900" indent="-342900" algn="just" defTabSz="685800">
              <a:lnSpc>
                <a:spcPct val="90000"/>
              </a:lnSpc>
              <a:spcBef>
                <a:spcPts val="750"/>
              </a:spcBef>
              <a:buFont typeface="Arial" panose="020B0604020202020204" pitchFamily="34" charset="0"/>
              <a:buChar char="•"/>
            </a:pPr>
            <a:r>
              <a:rPr lang="en-US" sz="2100" dirty="0">
                <a:solidFill>
                  <a:srgbClr val="76B82A"/>
                </a:solidFill>
              </a:rPr>
              <a:t>Right now studying B.Sc. Psychology in the 4</a:t>
            </a:r>
            <a:r>
              <a:rPr lang="en-US" sz="2100" baseline="30000" dirty="0">
                <a:solidFill>
                  <a:srgbClr val="76B82A"/>
                </a:solidFill>
              </a:rPr>
              <a:t>th</a:t>
            </a:r>
            <a:r>
              <a:rPr lang="en-US" sz="2100" dirty="0">
                <a:solidFill>
                  <a:srgbClr val="76B82A"/>
                </a:solidFill>
              </a:rPr>
              <a:t> semester</a:t>
            </a:r>
          </a:p>
          <a:p>
            <a:pPr marL="285750" indent="-285750">
              <a:buFont typeface="Arial" panose="020B0604020202020204" pitchFamily="34" charset="0"/>
              <a:buChar char="•"/>
            </a:pPr>
            <a:endParaRPr lang="en-DE" dirty="0"/>
          </a:p>
        </p:txBody>
      </p:sp>
    </p:spTree>
    <p:extLst>
      <p:ext uri="{BB962C8B-B14F-4D97-AF65-F5344CB8AC3E}">
        <p14:creationId xmlns:p14="http://schemas.microsoft.com/office/powerpoint/2010/main" val="70107729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descr="Ein Bild, das Wand, Badezimmer, weiß enthält.&#10;&#10;Automatisch generierte Beschreibung">
            <a:extLst>
              <a:ext uri="{FF2B5EF4-FFF2-40B4-BE49-F238E27FC236}">
                <a16:creationId xmlns:a16="http://schemas.microsoft.com/office/drawing/2014/main" id="{96745DB2-A45A-4B89-A155-B91A34692F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7878"/>
            <a:ext cx="9144000" cy="6111240"/>
          </a:xfrm>
          <a:prstGeom prst="rect">
            <a:avLst/>
          </a:prstGeom>
        </p:spPr>
      </p:pic>
      <p:sp>
        <p:nvSpPr>
          <p:cNvPr id="2" name="Titel 1">
            <a:extLst>
              <a:ext uri="{FF2B5EF4-FFF2-40B4-BE49-F238E27FC236}">
                <a16:creationId xmlns:a16="http://schemas.microsoft.com/office/drawing/2014/main" id="{817A1213-896F-4B2E-AE17-FCF68E627737}"/>
              </a:ext>
            </a:extLst>
          </p:cNvPr>
          <p:cNvSpPr>
            <a:spLocks noGrp="1"/>
          </p:cNvSpPr>
          <p:nvPr>
            <p:ph type="title"/>
          </p:nvPr>
        </p:nvSpPr>
        <p:spPr>
          <a:xfrm>
            <a:off x="149053" y="104964"/>
            <a:ext cx="8392886" cy="890589"/>
          </a:xfrm>
        </p:spPr>
        <p:txBody>
          <a:bodyPr>
            <a:normAutofit/>
          </a:bodyPr>
          <a:lstStyle/>
          <a:p>
            <a:r>
              <a:rPr lang="en-US" sz="2800" dirty="0">
                <a:solidFill>
                  <a:schemeClr val="bg1"/>
                </a:solidFill>
              </a:rPr>
              <a:t>7. (Former) offenders</a:t>
            </a:r>
            <a:endParaRPr lang="en-DE" sz="2800" dirty="0">
              <a:solidFill>
                <a:schemeClr val="bg1"/>
              </a:solidFill>
            </a:endParaRPr>
          </a:p>
        </p:txBody>
      </p:sp>
      <p:sp>
        <p:nvSpPr>
          <p:cNvPr id="3" name="Inhaltsplatzhalter 2">
            <a:extLst>
              <a:ext uri="{FF2B5EF4-FFF2-40B4-BE49-F238E27FC236}">
                <a16:creationId xmlns:a16="http://schemas.microsoft.com/office/drawing/2014/main" id="{EC3E4E47-ED3D-4C77-BD46-A59D07F51146}"/>
              </a:ext>
            </a:extLst>
          </p:cNvPr>
          <p:cNvSpPr>
            <a:spLocks noGrp="1"/>
          </p:cNvSpPr>
          <p:nvPr>
            <p:ph idx="1"/>
          </p:nvPr>
        </p:nvSpPr>
        <p:spPr>
          <a:xfrm>
            <a:off x="5457132" y="1082639"/>
            <a:ext cx="4288549" cy="5141499"/>
          </a:xfrm>
        </p:spPr>
        <p:txBody>
          <a:bodyPr/>
          <a:lstStyle/>
          <a:p>
            <a:r>
              <a:rPr lang="en-US" dirty="0">
                <a:solidFill>
                  <a:schemeClr val="bg1"/>
                </a:solidFill>
              </a:rPr>
              <a:t>People released from prison</a:t>
            </a:r>
          </a:p>
          <a:p>
            <a:r>
              <a:rPr lang="en-US" dirty="0">
                <a:solidFill>
                  <a:schemeClr val="bg1"/>
                </a:solidFill>
              </a:rPr>
              <a:t>Aim to assume </a:t>
            </a:r>
            <a:br>
              <a:rPr lang="en-US" dirty="0">
                <a:solidFill>
                  <a:schemeClr val="bg1"/>
                </a:solidFill>
              </a:rPr>
            </a:br>
            <a:r>
              <a:rPr lang="en-US" dirty="0">
                <a:solidFill>
                  <a:schemeClr val="bg1"/>
                </a:solidFill>
              </a:rPr>
              <a:t>responsibility and to lead </a:t>
            </a:r>
            <a:br>
              <a:rPr lang="en-US" dirty="0">
                <a:solidFill>
                  <a:schemeClr val="bg1"/>
                </a:solidFill>
              </a:rPr>
            </a:br>
            <a:r>
              <a:rPr lang="en-US" dirty="0">
                <a:solidFill>
                  <a:schemeClr val="bg1"/>
                </a:solidFill>
              </a:rPr>
              <a:t>a life without relapse into delinquency</a:t>
            </a:r>
          </a:p>
          <a:p>
            <a:r>
              <a:rPr lang="en-US" dirty="0">
                <a:solidFill>
                  <a:schemeClr val="bg1"/>
                </a:solidFill>
              </a:rPr>
              <a:t>Charitable work, e. g. </a:t>
            </a:r>
            <a:br>
              <a:rPr lang="en-US" dirty="0">
                <a:solidFill>
                  <a:schemeClr val="bg1"/>
                </a:solidFill>
              </a:rPr>
            </a:br>
            <a:r>
              <a:rPr lang="en-US" dirty="0">
                <a:solidFill>
                  <a:schemeClr val="bg1"/>
                </a:solidFill>
              </a:rPr>
              <a:t>on a farm instead of </a:t>
            </a:r>
            <a:br>
              <a:rPr lang="en-US" dirty="0">
                <a:solidFill>
                  <a:schemeClr val="bg1"/>
                </a:solidFill>
              </a:rPr>
            </a:br>
            <a:r>
              <a:rPr lang="en-US" dirty="0">
                <a:solidFill>
                  <a:schemeClr val="bg1"/>
                </a:solidFill>
              </a:rPr>
              <a:t>a prison sentence</a:t>
            </a:r>
            <a:endParaRPr lang="en-DE" dirty="0">
              <a:solidFill>
                <a:schemeClr val="bg1"/>
              </a:solidFill>
            </a:endParaRPr>
          </a:p>
        </p:txBody>
      </p:sp>
      <p:sp>
        <p:nvSpPr>
          <p:cNvPr id="4" name="Textfeld 3">
            <a:extLst>
              <a:ext uri="{FF2B5EF4-FFF2-40B4-BE49-F238E27FC236}">
                <a16:creationId xmlns:a16="http://schemas.microsoft.com/office/drawing/2014/main" id="{F371918C-FE7C-48AF-817F-214C7479CBBA}"/>
              </a:ext>
            </a:extLst>
          </p:cNvPr>
          <p:cNvSpPr txBox="1"/>
          <p:nvPr/>
        </p:nvSpPr>
        <p:spPr>
          <a:xfrm>
            <a:off x="6734959" y="5854298"/>
            <a:ext cx="3010722" cy="215444"/>
          </a:xfrm>
          <a:prstGeom prst="rect">
            <a:avLst/>
          </a:prstGeom>
          <a:noFill/>
        </p:spPr>
        <p:txBody>
          <a:bodyPr wrap="square" rtlCol="0">
            <a:spAutoFit/>
          </a:bodyPr>
          <a:lstStyle/>
          <a:p>
            <a:r>
              <a:rPr lang="en-US" sz="800" dirty="0">
                <a:solidFill>
                  <a:schemeClr val="bg1">
                    <a:lumMod val="75000"/>
                  </a:schemeClr>
                </a:solidFill>
              </a:rPr>
              <a:t>https://www.photoscala.de/grafik/2013/MZ300_5_6.jpg</a:t>
            </a:r>
            <a:endParaRPr lang="en-DE" sz="800" dirty="0">
              <a:solidFill>
                <a:schemeClr val="bg1">
                  <a:lumMod val="75000"/>
                </a:schemeClr>
              </a:solidFill>
            </a:endParaRPr>
          </a:p>
        </p:txBody>
      </p:sp>
    </p:spTree>
    <p:extLst>
      <p:ext uri="{BB962C8B-B14F-4D97-AF65-F5344CB8AC3E}">
        <p14:creationId xmlns:p14="http://schemas.microsoft.com/office/powerpoint/2010/main" val="224643416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21EB312-249C-415F-8675-B2ED52CBD83A}"/>
              </a:ext>
            </a:extLst>
          </p:cNvPr>
          <p:cNvSpPr>
            <a:spLocks noGrp="1"/>
          </p:cNvSpPr>
          <p:nvPr>
            <p:ph type="title"/>
          </p:nvPr>
        </p:nvSpPr>
        <p:spPr>
          <a:xfrm>
            <a:off x="375556" y="683986"/>
            <a:ext cx="8392886" cy="890589"/>
          </a:xfrm>
        </p:spPr>
        <p:txBody>
          <a:bodyPr anchor="ctr">
            <a:normAutofit/>
          </a:bodyPr>
          <a:lstStyle/>
          <a:p>
            <a:r>
              <a:rPr lang="en-US" sz="2800" dirty="0"/>
              <a:t>8. Children and youngsters</a:t>
            </a:r>
            <a:endParaRPr lang="en-DE" sz="2800" dirty="0"/>
          </a:p>
        </p:txBody>
      </p:sp>
      <p:sp>
        <p:nvSpPr>
          <p:cNvPr id="9" name="Textfeld 8">
            <a:extLst>
              <a:ext uri="{FF2B5EF4-FFF2-40B4-BE49-F238E27FC236}">
                <a16:creationId xmlns:a16="http://schemas.microsoft.com/office/drawing/2014/main" id="{F357CA78-00BA-4FBE-B2A9-DC89D0190415}"/>
              </a:ext>
            </a:extLst>
          </p:cNvPr>
          <p:cNvSpPr txBox="1"/>
          <p:nvPr/>
        </p:nvSpPr>
        <p:spPr>
          <a:xfrm>
            <a:off x="375556" y="1354372"/>
            <a:ext cx="8097080" cy="2354491"/>
          </a:xfrm>
          <a:prstGeom prst="rect">
            <a:avLst/>
          </a:prstGeom>
          <a:noFill/>
        </p:spPr>
        <p:txBody>
          <a:bodyPr wrap="square" rtlCol="0">
            <a:spAutoFit/>
          </a:bodyPr>
          <a:lstStyle/>
          <a:p>
            <a:pPr marL="285750" indent="-285750" algn="just">
              <a:buFont typeface="Arial" panose="020B0604020202020204" pitchFamily="34" charset="0"/>
              <a:buChar char="•"/>
            </a:pPr>
            <a:r>
              <a:rPr lang="en-US" sz="2100" dirty="0">
                <a:solidFill>
                  <a:srgbClr val="76B82A"/>
                </a:solidFill>
              </a:rPr>
              <a:t>Very complex working field</a:t>
            </a:r>
            <a:endParaRPr lang="en-US" sz="2100" u="sng" dirty="0">
              <a:solidFill>
                <a:srgbClr val="76B82A"/>
              </a:solidFill>
            </a:endParaRPr>
          </a:p>
          <a:p>
            <a:pPr marL="342900" indent="-342900" algn="just">
              <a:buFont typeface="Arial" panose="020B0604020202020204" pitchFamily="34" charset="0"/>
              <a:buChar char="•"/>
            </a:pPr>
            <a:r>
              <a:rPr lang="en-US" sz="2100" b="1" u="sng" dirty="0">
                <a:solidFill>
                  <a:srgbClr val="76B82A"/>
                </a:solidFill>
              </a:rPr>
              <a:t>Fields can be: </a:t>
            </a:r>
            <a:endParaRPr lang="en-US" sz="2100" u="sng" dirty="0">
              <a:solidFill>
                <a:srgbClr val="76B82A"/>
              </a:solidFill>
            </a:endParaRPr>
          </a:p>
          <a:p>
            <a:pPr lvl="1"/>
            <a:r>
              <a:rPr lang="en-US" sz="2100" dirty="0">
                <a:solidFill>
                  <a:srgbClr val="76B82A"/>
                </a:solidFill>
                <a:sym typeface="Wingdings" panose="05000000000000000000" pitchFamily="2" charset="2"/>
              </a:rPr>
              <a:t>  C</a:t>
            </a:r>
            <a:r>
              <a:rPr lang="en-US" sz="2100" dirty="0">
                <a:solidFill>
                  <a:srgbClr val="76B82A"/>
                </a:solidFill>
              </a:rPr>
              <a:t>hild and youth welfare in special situations</a:t>
            </a:r>
          </a:p>
          <a:p>
            <a:pPr lvl="1"/>
            <a:r>
              <a:rPr lang="en-US" sz="2100" dirty="0">
                <a:solidFill>
                  <a:srgbClr val="76B82A"/>
                </a:solidFill>
                <a:sym typeface="Wingdings" panose="05000000000000000000" pitchFamily="2" charset="2"/>
              </a:rPr>
              <a:t>  P</a:t>
            </a:r>
            <a:r>
              <a:rPr lang="en-US" sz="2100" dirty="0">
                <a:solidFill>
                  <a:srgbClr val="76B82A"/>
                </a:solidFill>
              </a:rPr>
              <a:t>romotion of development and integration assistance </a:t>
            </a:r>
            <a:br>
              <a:rPr lang="en-US" sz="2100" dirty="0">
                <a:solidFill>
                  <a:srgbClr val="76B82A"/>
                </a:solidFill>
              </a:rPr>
            </a:br>
            <a:r>
              <a:rPr lang="en-US" sz="2100" dirty="0">
                <a:solidFill>
                  <a:srgbClr val="76B82A"/>
                </a:solidFill>
              </a:rPr>
              <a:t>      for people who are mentally handicapped </a:t>
            </a:r>
          </a:p>
          <a:p>
            <a:pPr lvl="1"/>
            <a:r>
              <a:rPr lang="en-US" sz="2100" dirty="0">
                <a:solidFill>
                  <a:srgbClr val="76B82A"/>
                </a:solidFill>
                <a:sym typeface="Wingdings" panose="05000000000000000000" pitchFamily="2" charset="2"/>
              </a:rPr>
              <a:t> E</a:t>
            </a:r>
            <a:r>
              <a:rPr lang="en-US" sz="2100" dirty="0">
                <a:solidFill>
                  <a:srgbClr val="76B82A"/>
                </a:solidFill>
              </a:rPr>
              <a:t>ducational offers</a:t>
            </a:r>
          </a:p>
          <a:p>
            <a:pPr marL="285750" indent="-285750">
              <a:buFont typeface="Arial" panose="020B0604020202020204" pitchFamily="34" charset="0"/>
              <a:buChar char="•"/>
            </a:pPr>
            <a:endParaRPr lang="en-DE" sz="2100" dirty="0">
              <a:solidFill>
                <a:srgbClr val="76B82A"/>
              </a:solidFill>
            </a:endParaRPr>
          </a:p>
        </p:txBody>
      </p:sp>
      <p:pic>
        <p:nvPicPr>
          <p:cNvPr id="4" name="Grafik 3" descr="Ein Bild, das Person, drinnen, darstellend, lächelnd enthält.&#10;&#10;Automatisch generierte Beschreibung">
            <a:extLst>
              <a:ext uri="{FF2B5EF4-FFF2-40B4-BE49-F238E27FC236}">
                <a16:creationId xmlns:a16="http://schemas.microsoft.com/office/drawing/2014/main" id="{F5527191-1B92-4F09-8CAF-E12BC66B796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362448"/>
            <a:ext cx="9144000" cy="3114675"/>
          </a:xfrm>
          <a:prstGeom prst="rect">
            <a:avLst/>
          </a:prstGeom>
        </p:spPr>
      </p:pic>
      <p:sp>
        <p:nvSpPr>
          <p:cNvPr id="5" name="Textfeld 4">
            <a:extLst>
              <a:ext uri="{FF2B5EF4-FFF2-40B4-BE49-F238E27FC236}">
                <a16:creationId xmlns:a16="http://schemas.microsoft.com/office/drawing/2014/main" id="{071CE603-53DE-4B6F-ADA6-F8908D357D2B}"/>
              </a:ext>
            </a:extLst>
          </p:cNvPr>
          <p:cNvSpPr txBox="1"/>
          <p:nvPr/>
        </p:nvSpPr>
        <p:spPr>
          <a:xfrm>
            <a:off x="847725" y="7250788"/>
            <a:ext cx="7448550" cy="215444"/>
          </a:xfrm>
          <a:prstGeom prst="rect">
            <a:avLst/>
          </a:prstGeom>
          <a:noFill/>
        </p:spPr>
        <p:txBody>
          <a:bodyPr wrap="square" rtlCol="0">
            <a:spAutoFit/>
          </a:bodyPr>
          <a:lstStyle/>
          <a:p>
            <a:r>
              <a:rPr lang="en-US" sz="800" dirty="0">
                <a:solidFill>
                  <a:schemeClr val="bg1"/>
                </a:solidFill>
              </a:rPr>
              <a:t>https://www.jugendhilfe-elisabeth.de/files/jugendhilfe-st-elisabeth/slider-header/jugendhilfe-elisabeth-fachliche-ausrichtung-der-einrichtung.jpg</a:t>
            </a:r>
            <a:endParaRPr lang="en-DE" sz="800" dirty="0">
              <a:solidFill>
                <a:schemeClr val="bg1"/>
              </a:solidFill>
            </a:endParaRPr>
          </a:p>
        </p:txBody>
      </p:sp>
    </p:spTree>
    <p:extLst>
      <p:ext uri="{BB962C8B-B14F-4D97-AF65-F5344CB8AC3E}">
        <p14:creationId xmlns:p14="http://schemas.microsoft.com/office/powerpoint/2010/main" val="199828278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FE6DC4A-F6D5-4FEA-8474-8D41720B7013}"/>
              </a:ext>
            </a:extLst>
          </p:cNvPr>
          <p:cNvSpPr>
            <a:spLocks noGrp="1"/>
          </p:cNvSpPr>
          <p:nvPr>
            <p:ph type="title"/>
          </p:nvPr>
        </p:nvSpPr>
        <p:spPr>
          <a:xfrm>
            <a:off x="228600" y="800100"/>
            <a:ext cx="8392886" cy="890589"/>
          </a:xfrm>
        </p:spPr>
        <p:txBody>
          <a:bodyPr anchor="ctr">
            <a:normAutofit/>
          </a:bodyPr>
          <a:lstStyle/>
          <a:p>
            <a:r>
              <a:rPr lang="en-US" sz="2800" dirty="0"/>
              <a:t>9. Elderly people</a:t>
            </a:r>
            <a:endParaRPr lang="en-DE" sz="2800" dirty="0"/>
          </a:p>
        </p:txBody>
      </p:sp>
      <p:sp>
        <p:nvSpPr>
          <p:cNvPr id="3" name="Textfeld 2">
            <a:extLst>
              <a:ext uri="{FF2B5EF4-FFF2-40B4-BE49-F238E27FC236}">
                <a16:creationId xmlns:a16="http://schemas.microsoft.com/office/drawing/2014/main" id="{0BC3559A-E584-4D21-BF0F-BFFCD8C0FD8A}"/>
              </a:ext>
            </a:extLst>
          </p:cNvPr>
          <p:cNvSpPr txBox="1"/>
          <p:nvPr/>
        </p:nvSpPr>
        <p:spPr>
          <a:xfrm>
            <a:off x="302078" y="1557338"/>
            <a:ext cx="8539844" cy="4201150"/>
          </a:xfrm>
          <a:prstGeom prst="rect">
            <a:avLst/>
          </a:prstGeom>
          <a:noFill/>
        </p:spPr>
        <p:txBody>
          <a:bodyPr wrap="square" rtlCol="0">
            <a:spAutoFit/>
          </a:bodyPr>
          <a:lstStyle/>
          <a:p>
            <a:pPr marL="285750" indent="-285750">
              <a:buFont typeface="Arial" panose="020B0604020202020204" pitchFamily="34" charset="0"/>
              <a:buChar char="•"/>
            </a:pPr>
            <a:r>
              <a:rPr lang="en-US" sz="2100" dirty="0">
                <a:solidFill>
                  <a:srgbClr val="76B82A"/>
                </a:solidFill>
              </a:rPr>
              <a:t>Increasing loneliness in old age</a:t>
            </a:r>
            <a:br>
              <a:rPr lang="en-US" sz="2100" dirty="0">
                <a:solidFill>
                  <a:srgbClr val="76B82A"/>
                </a:solidFill>
              </a:rPr>
            </a:br>
            <a:r>
              <a:rPr lang="en-US" sz="2100" dirty="0">
                <a:solidFill>
                  <a:srgbClr val="76B82A"/>
                </a:solidFill>
                <a:sym typeface="Wingdings" panose="05000000000000000000" pitchFamily="2" charset="2"/>
              </a:rPr>
              <a:t> Can </a:t>
            </a:r>
            <a:r>
              <a:rPr lang="en-US" sz="2100" dirty="0">
                <a:solidFill>
                  <a:srgbClr val="76B82A"/>
                </a:solidFill>
              </a:rPr>
              <a:t>lead to illnesses </a:t>
            </a:r>
            <a:br>
              <a:rPr lang="en-US" sz="2100" dirty="0">
                <a:solidFill>
                  <a:srgbClr val="76B82A"/>
                </a:solidFill>
              </a:rPr>
            </a:br>
            <a:r>
              <a:rPr lang="en-US" sz="2100" dirty="0">
                <a:solidFill>
                  <a:srgbClr val="76B82A"/>
                </a:solidFill>
                <a:sym typeface="Wingdings" panose="05000000000000000000" pitchFamily="2" charset="2"/>
              </a:rPr>
              <a:t> </a:t>
            </a:r>
            <a:r>
              <a:rPr lang="en-US" sz="2100" dirty="0">
                <a:solidFill>
                  <a:srgbClr val="76B82A"/>
                </a:solidFill>
              </a:rPr>
              <a:t>New concepts are needed</a:t>
            </a:r>
          </a:p>
          <a:p>
            <a:pPr marL="285750" indent="-285750">
              <a:buFont typeface="Arial" panose="020B0604020202020204" pitchFamily="34" charset="0"/>
              <a:buChar char="•"/>
            </a:pPr>
            <a:r>
              <a:rPr lang="en-US" sz="2100" dirty="0">
                <a:solidFill>
                  <a:srgbClr val="76B82A"/>
                </a:solidFill>
              </a:rPr>
              <a:t>Inclusion in everyday farm life </a:t>
            </a:r>
          </a:p>
          <a:p>
            <a:pPr marL="285750" indent="-285750">
              <a:buFont typeface="Arial" panose="020B0604020202020204" pitchFamily="34" charset="0"/>
              <a:buChar char="•"/>
            </a:pPr>
            <a:r>
              <a:rPr lang="en-US" sz="2100" dirty="0">
                <a:solidFill>
                  <a:srgbClr val="76B82A"/>
                </a:solidFill>
              </a:rPr>
              <a:t>Support of older people with e. g. dementia</a:t>
            </a:r>
          </a:p>
          <a:p>
            <a:pPr marL="285750" indent="-285750">
              <a:buFont typeface="Arial" panose="020B0604020202020204" pitchFamily="34" charset="0"/>
              <a:buChar char="•"/>
            </a:pPr>
            <a:r>
              <a:rPr lang="en-US" sz="2100" dirty="0">
                <a:solidFill>
                  <a:srgbClr val="76B82A"/>
                </a:solidFill>
              </a:rPr>
              <a:t>Wide range of individual cases, employment and support opportunities</a:t>
            </a:r>
          </a:p>
          <a:p>
            <a:pPr marL="285750" indent="-285750" algn="just">
              <a:buFont typeface="Arial" panose="020B0604020202020204" pitchFamily="34" charset="0"/>
              <a:buChar char="•"/>
            </a:pPr>
            <a:endParaRPr lang="en-US" sz="2400" dirty="0"/>
          </a:p>
          <a:p>
            <a:pPr marL="285750" indent="-285750" algn="just">
              <a:buFont typeface="Arial" panose="020B0604020202020204" pitchFamily="34" charset="0"/>
              <a:buChar char="•"/>
            </a:pPr>
            <a:endParaRPr lang="en-US" sz="2400" dirty="0"/>
          </a:p>
          <a:p>
            <a:pPr marL="285750" indent="-285750" algn="just">
              <a:buFont typeface="Arial" panose="020B0604020202020204" pitchFamily="34" charset="0"/>
              <a:buChar char="•"/>
            </a:pPr>
            <a:endParaRPr lang="en-US" sz="2400" dirty="0"/>
          </a:p>
          <a:p>
            <a:pPr marL="285750" indent="-285750" algn="just">
              <a:buFont typeface="Arial" panose="020B0604020202020204" pitchFamily="34" charset="0"/>
              <a:buChar char="•"/>
            </a:pPr>
            <a:endParaRPr lang="en-US" sz="2400" dirty="0"/>
          </a:p>
          <a:p>
            <a:pPr marL="285750" indent="-285750" algn="just">
              <a:buFont typeface="Arial" panose="020B0604020202020204" pitchFamily="34" charset="0"/>
              <a:buChar char="•"/>
            </a:pPr>
            <a:endParaRPr lang="en-US" sz="2400" dirty="0"/>
          </a:p>
          <a:p>
            <a:pPr marL="285750" indent="-285750" algn="just">
              <a:buFont typeface="Arial" panose="020B0604020202020204" pitchFamily="34" charset="0"/>
              <a:buChar char="•"/>
            </a:pPr>
            <a:endParaRPr lang="en-DE" sz="2100" dirty="0">
              <a:solidFill>
                <a:srgbClr val="76B82A"/>
              </a:solidFill>
            </a:endParaRPr>
          </a:p>
        </p:txBody>
      </p:sp>
      <p:pic>
        <p:nvPicPr>
          <p:cNvPr id="8" name="Grafik 7" descr="Ein Bild, das Person, schließen enthält.&#10;&#10;Automatisch generierte Beschreibung">
            <a:extLst>
              <a:ext uri="{FF2B5EF4-FFF2-40B4-BE49-F238E27FC236}">
                <a16:creationId xmlns:a16="http://schemas.microsoft.com/office/drawing/2014/main" id="{5A8FDE8A-204E-45E7-B7E7-E4EB6F331C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64939" y="3981079"/>
            <a:ext cx="6079061" cy="3419472"/>
          </a:xfrm>
          <a:prstGeom prst="rect">
            <a:avLst/>
          </a:prstGeom>
        </p:spPr>
      </p:pic>
      <p:sp>
        <p:nvSpPr>
          <p:cNvPr id="9" name="Textfeld 8">
            <a:extLst>
              <a:ext uri="{FF2B5EF4-FFF2-40B4-BE49-F238E27FC236}">
                <a16:creationId xmlns:a16="http://schemas.microsoft.com/office/drawing/2014/main" id="{9DC86194-FC03-43E8-869E-DC2014341378}"/>
              </a:ext>
            </a:extLst>
          </p:cNvPr>
          <p:cNvSpPr txBox="1"/>
          <p:nvPr/>
        </p:nvSpPr>
        <p:spPr>
          <a:xfrm>
            <a:off x="7056969" y="7091175"/>
            <a:ext cx="2517017" cy="215444"/>
          </a:xfrm>
          <a:prstGeom prst="rect">
            <a:avLst/>
          </a:prstGeom>
          <a:noFill/>
        </p:spPr>
        <p:txBody>
          <a:bodyPr wrap="square" rtlCol="0">
            <a:spAutoFit/>
          </a:bodyPr>
          <a:lstStyle/>
          <a:p>
            <a:r>
              <a:rPr lang="en-US" sz="800" dirty="0">
                <a:solidFill>
                  <a:schemeClr val="bg1">
                    <a:lumMod val="75000"/>
                  </a:schemeClr>
                </a:solidFill>
              </a:rPr>
              <a:t>https://wallpapercave.com/wp/wp2285428.jpg</a:t>
            </a:r>
            <a:endParaRPr lang="en-DE" sz="800" dirty="0">
              <a:solidFill>
                <a:schemeClr val="bg1">
                  <a:lumMod val="75000"/>
                </a:schemeClr>
              </a:solidFill>
            </a:endParaRPr>
          </a:p>
        </p:txBody>
      </p:sp>
    </p:spTree>
    <p:extLst>
      <p:ext uri="{BB962C8B-B14F-4D97-AF65-F5344CB8AC3E}">
        <p14:creationId xmlns:p14="http://schemas.microsoft.com/office/powerpoint/2010/main" val="341767063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a:extLst>
              <a:ext uri="{FF2B5EF4-FFF2-40B4-BE49-F238E27FC236}">
                <a16:creationId xmlns:a16="http://schemas.microsoft.com/office/drawing/2014/main" id="{F206E86A-9774-4001-8B70-87A7170FD7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69455" y="2592456"/>
            <a:ext cx="2125103" cy="2295111"/>
          </a:xfrm>
          <a:prstGeom prst="rect">
            <a:avLst/>
          </a:prstGeom>
        </p:spPr>
      </p:pic>
      <p:graphicFrame>
        <p:nvGraphicFramePr>
          <p:cNvPr id="5" name="Inhaltsplatzhalter 2">
            <a:extLst>
              <a:ext uri="{FF2B5EF4-FFF2-40B4-BE49-F238E27FC236}">
                <a16:creationId xmlns:a16="http://schemas.microsoft.com/office/drawing/2014/main" id="{DCE84952-F1EC-46A3-BDD8-D36C9A5CE544}"/>
              </a:ext>
            </a:extLst>
          </p:cNvPr>
          <p:cNvGraphicFramePr>
            <a:graphicFrameLocks noGrp="1"/>
          </p:cNvGraphicFramePr>
          <p:nvPr>
            <p:ph idx="1"/>
            <p:extLst>
              <p:ext uri="{D42A27DB-BD31-4B8C-83A1-F6EECF244321}">
                <p14:modId xmlns:p14="http://schemas.microsoft.com/office/powerpoint/2010/main" val="43744569"/>
              </p:ext>
            </p:extLst>
          </p:nvPr>
        </p:nvGraphicFramePr>
        <p:xfrm>
          <a:off x="212035" y="119270"/>
          <a:ext cx="8931965" cy="605519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 name="Titel 1">
            <a:extLst>
              <a:ext uri="{FF2B5EF4-FFF2-40B4-BE49-F238E27FC236}">
                <a16:creationId xmlns:a16="http://schemas.microsoft.com/office/drawing/2014/main" id="{A1423054-0EAD-4BA9-BD1B-3759B2E6FD68}"/>
              </a:ext>
            </a:extLst>
          </p:cNvPr>
          <p:cNvSpPr>
            <a:spLocks noGrp="1"/>
          </p:cNvSpPr>
          <p:nvPr>
            <p:ph type="title"/>
          </p:nvPr>
        </p:nvSpPr>
        <p:spPr>
          <a:xfrm>
            <a:off x="375556" y="800100"/>
            <a:ext cx="8392886" cy="2724978"/>
          </a:xfrm>
        </p:spPr>
        <p:txBody>
          <a:bodyPr anchor="ctr">
            <a:normAutofit/>
          </a:bodyPr>
          <a:lstStyle/>
          <a:p>
            <a:r>
              <a:rPr lang="en-US" dirty="0"/>
              <a:t>What is </a:t>
            </a:r>
            <a:br>
              <a:rPr lang="en-US" dirty="0"/>
            </a:br>
            <a:r>
              <a:rPr lang="en-US" dirty="0"/>
              <a:t>important?</a:t>
            </a:r>
            <a:endParaRPr lang="en-DE" dirty="0"/>
          </a:p>
        </p:txBody>
      </p:sp>
      <p:sp>
        <p:nvSpPr>
          <p:cNvPr id="8" name="Textfeld 7">
            <a:extLst>
              <a:ext uri="{FF2B5EF4-FFF2-40B4-BE49-F238E27FC236}">
                <a16:creationId xmlns:a16="http://schemas.microsoft.com/office/drawing/2014/main" id="{A3C92050-A418-4FC0-AAF5-BA26AFB45E59}"/>
              </a:ext>
            </a:extLst>
          </p:cNvPr>
          <p:cNvSpPr txBox="1"/>
          <p:nvPr/>
        </p:nvSpPr>
        <p:spPr>
          <a:xfrm>
            <a:off x="2705100" y="7110774"/>
            <a:ext cx="7905750" cy="246221"/>
          </a:xfrm>
          <a:prstGeom prst="rect">
            <a:avLst/>
          </a:prstGeom>
          <a:noFill/>
        </p:spPr>
        <p:txBody>
          <a:bodyPr wrap="square" rtlCol="0">
            <a:spAutoFit/>
          </a:bodyPr>
          <a:lstStyle/>
          <a:p>
            <a:r>
              <a:rPr lang="en-US" sz="1000" dirty="0">
                <a:solidFill>
                  <a:schemeClr val="bg1"/>
                </a:solidFill>
              </a:rPr>
              <a:t>Fig.: https://cdn2.vectorstock.com/i/1000x1000/84/51/sprout-plant-graphic-icon-design-template-vector-23278451.jpg</a:t>
            </a:r>
            <a:endParaRPr lang="en-DE" sz="1000" dirty="0">
              <a:solidFill>
                <a:schemeClr val="bg1"/>
              </a:solidFill>
            </a:endParaRPr>
          </a:p>
        </p:txBody>
      </p:sp>
    </p:spTree>
    <p:extLst>
      <p:ext uri="{BB962C8B-B14F-4D97-AF65-F5344CB8AC3E}">
        <p14:creationId xmlns:p14="http://schemas.microsoft.com/office/powerpoint/2010/main" val="424698095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6CDB4B1-8B43-4392-B383-EFDADD51E674}"/>
              </a:ext>
            </a:extLst>
          </p:cNvPr>
          <p:cNvSpPr>
            <a:spLocks noGrp="1"/>
          </p:cNvSpPr>
          <p:nvPr>
            <p:ph type="title"/>
          </p:nvPr>
        </p:nvSpPr>
        <p:spPr>
          <a:xfrm>
            <a:off x="375556" y="1199236"/>
            <a:ext cx="8392886" cy="890589"/>
          </a:xfrm>
        </p:spPr>
        <p:txBody>
          <a:bodyPr>
            <a:normAutofit fontScale="90000"/>
          </a:bodyPr>
          <a:lstStyle/>
          <a:p>
            <a:br>
              <a:rPr lang="en-US" dirty="0">
                <a:effectLst/>
              </a:rPr>
            </a:br>
            <a:r>
              <a:rPr lang="en-US" dirty="0">
                <a:effectLst/>
              </a:rPr>
              <a:t>4. Which employment and care models are  </a:t>
            </a:r>
            <a:br>
              <a:rPr lang="en-US" dirty="0">
                <a:effectLst/>
              </a:rPr>
            </a:br>
            <a:r>
              <a:rPr lang="en-US" dirty="0">
                <a:effectLst/>
              </a:rPr>
              <a:t>     there?</a:t>
            </a:r>
            <a:br>
              <a:rPr lang="en-US" dirty="0">
                <a:effectLst/>
              </a:rPr>
            </a:br>
            <a:endParaRPr lang="en-DE" dirty="0"/>
          </a:p>
        </p:txBody>
      </p:sp>
      <p:graphicFrame>
        <p:nvGraphicFramePr>
          <p:cNvPr id="7" name="Inhaltsplatzhalter 6">
            <a:extLst>
              <a:ext uri="{FF2B5EF4-FFF2-40B4-BE49-F238E27FC236}">
                <a16:creationId xmlns:a16="http://schemas.microsoft.com/office/drawing/2014/main" id="{AD1DDBBD-0D6C-4AD5-83CE-DDC48AAF9064}"/>
              </a:ext>
            </a:extLst>
          </p:cNvPr>
          <p:cNvGraphicFramePr>
            <a:graphicFrameLocks noGrp="1"/>
          </p:cNvGraphicFramePr>
          <p:nvPr>
            <p:ph idx="1"/>
            <p:extLst>
              <p:ext uri="{D42A27DB-BD31-4B8C-83A1-F6EECF244321}">
                <p14:modId xmlns:p14="http://schemas.microsoft.com/office/powerpoint/2010/main" val="3815592047"/>
              </p:ext>
            </p:extLst>
          </p:nvPr>
        </p:nvGraphicFramePr>
        <p:xfrm>
          <a:off x="375556" y="1885951"/>
          <a:ext cx="8392885" cy="40605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02166688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B24A94A1-3548-4945-9AC0-06162ADDA45E}"/>
              </a:ext>
            </a:extLst>
          </p:cNvPr>
          <p:cNvSpPr>
            <a:spLocks noGrp="1"/>
          </p:cNvSpPr>
          <p:nvPr>
            <p:ph idx="1"/>
          </p:nvPr>
        </p:nvSpPr>
        <p:spPr>
          <a:xfrm>
            <a:off x="375556" y="1384975"/>
            <a:ext cx="8392886" cy="2044025"/>
          </a:xfrm>
        </p:spPr>
        <p:txBody>
          <a:bodyPr>
            <a:normAutofit fontScale="70000" lnSpcReduction="20000"/>
          </a:bodyPr>
          <a:lstStyle/>
          <a:p>
            <a:r>
              <a:rPr lang="en-US" sz="3800" dirty="0"/>
              <a:t>The models presented in the following are:</a:t>
            </a:r>
          </a:p>
          <a:p>
            <a:pPr marL="0" indent="0">
              <a:buNone/>
            </a:pPr>
            <a:endParaRPr lang="en-US" sz="3800" dirty="0"/>
          </a:p>
          <a:p>
            <a:pPr lvl="1">
              <a:buFont typeface="Wingdings" panose="05000000000000000000" pitchFamily="2" charset="2"/>
              <a:buChar char="à"/>
            </a:pPr>
            <a:r>
              <a:rPr lang="en-US" sz="3800" dirty="0">
                <a:solidFill>
                  <a:srgbClr val="76B82A"/>
                </a:solidFill>
              </a:rPr>
              <a:t> Strongly based on the current situation in Germany </a:t>
            </a:r>
          </a:p>
          <a:p>
            <a:pPr lvl="1">
              <a:buFont typeface="Wingdings" panose="05000000000000000000" pitchFamily="2" charset="2"/>
              <a:buChar char="à"/>
            </a:pPr>
            <a:r>
              <a:rPr lang="en-US" sz="3800" dirty="0">
                <a:solidFill>
                  <a:srgbClr val="76B82A"/>
                </a:solidFill>
              </a:rPr>
              <a:t> Serve only as a rough orientation and impression of</a:t>
            </a:r>
            <a:br>
              <a:rPr lang="en-US" sz="3800" dirty="0">
                <a:solidFill>
                  <a:srgbClr val="76B82A"/>
                </a:solidFill>
              </a:rPr>
            </a:br>
            <a:r>
              <a:rPr lang="en-US" sz="3800" dirty="0">
                <a:solidFill>
                  <a:srgbClr val="76B82A"/>
                </a:solidFill>
              </a:rPr>
              <a:t>   what is possible</a:t>
            </a:r>
          </a:p>
          <a:p>
            <a:endParaRPr lang="en-DE" dirty="0"/>
          </a:p>
        </p:txBody>
      </p:sp>
      <p:sp>
        <p:nvSpPr>
          <p:cNvPr id="5" name="Textfeld 4">
            <a:extLst>
              <a:ext uri="{FF2B5EF4-FFF2-40B4-BE49-F238E27FC236}">
                <a16:creationId xmlns:a16="http://schemas.microsoft.com/office/drawing/2014/main" id="{5974042B-A6C0-4E1B-AEE2-56CA1CCB9AA3}"/>
              </a:ext>
            </a:extLst>
          </p:cNvPr>
          <p:cNvSpPr txBox="1"/>
          <p:nvPr/>
        </p:nvSpPr>
        <p:spPr>
          <a:xfrm>
            <a:off x="57602" y="4748659"/>
            <a:ext cx="9028794" cy="707886"/>
          </a:xfrm>
          <a:prstGeom prst="rect">
            <a:avLst/>
          </a:prstGeom>
          <a:solidFill>
            <a:schemeClr val="accent2">
              <a:lumMod val="20000"/>
              <a:lumOff val="80000"/>
            </a:schemeClr>
          </a:solidFill>
        </p:spPr>
        <p:txBody>
          <a:bodyPr wrap="square" rtlCol="0">
            <a:spAutoFit/>
          </a:bodyPr>
          <a:lstStyle/>
          <a:p>
            <a:pPr marL="0" indent="0">
              <a:buNone/>
            </a:pPr>
            <a:r>
              <a:rPr lang="en-US" sz="2000" b="1" dirty="0">
                <a:solidFill>
                  <a:srgbClr val="FF0000"/>
                </a:solidFill>
                <a:sym typeface="Wingdings" panose="05000000000000000000" pitchFamily="2" charset="2"/>
              </a:rPr>
              <a:t> I</a:t>
            </a:r>
            <a:r>
              <a:rPr lang="en-US" sz="2000" b="1" dirty="0">
                <a:solidFill>
                  <a:srgbClr val="FF0000"/>
                </a:solidFill>
              </a:rPr>
              <a:t>t is necessary to check the current situation in each country at the given</a:t>
            </a:r>
            <a:br>
              <a:rPr lang="en-US" sz="2000" b="1" dirty="0">
                <a:solidFill>
                  <a:srgbClr val="FF0000"/>
                </a:solidFill>
              </a:rPr>
            </a:br>
            <a:r>
              <a:rPr lang="en-US" sz="2000" b="1" dirty="0">
                <a:solidFill>
                  <a:srgbClr val="FF0000"/>
                </a:solidFill>
              </a:rPr>
              <a:t>     time individually as it varies between states and can change quickly!</a:t>
            </a:r>
          </a:p>
        </p:txBody>
      </p:sp>
      <p:pic>
        <p:nvPicPr>
          <p:cNvPr id="7" name="Grafik 6">
            <a:extLst>
              <a:ext uri="{FF2B5EF4-FFF2-40B4-BE49-F238E27FC236}">
                <a16:creationId xmlns:a16="http://schemas.microsoft.com/office/drawing/2014/main" id="{B54ED6FA-AE0A-439F-B69E-233E4160BB5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73425" y="3094038"/>
            <a:ext cx="1508124" cy="1508124"/>
          </a:xfrm>
          <a:prstGeom prst="rect">
            <a:avLst/>
          </a:prstGeom>
        </p:spPr>
      </p:pic>
    </p:spTree>
    <p:extLst>
      <p:ext uri="{BB962C8B-B14F-4D97-AF65-F5344CB8AC3E}">
        <p14:creationId xmlns:p14="http://schemas.microsoft.com/office/powerpoint/2010/main" val="106717030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BCDBB68-3D0A-41C7-848E-94D9B26C05BD}"/>
              </a:ext>
            </a:extLst>
          </p:cNvPr>
          <p:cNvSpPr>
            <a:spLocks noGrp="1"/>
          </p:cNvSpPr>
          <p:nvPr>
            <p:ph type="title"/>
          </p:nvPr>
        </p:nvSpPr>
        <p:spPr/>
        <p:txBody>
          <a:bodyPr>
            <a:normAutofit/>
          </a:bodyPr>
          <a:lstStyle/>
          <a:p>
            <a:r>
              <a:rPr lang="en-US" sz="2800" dirty="0"/>
              <a:t>Possible employment and care models</a:t>
            </a:r>
            <a:endParaRPr lang="en-DE" sz="2800" dirty="0"/>
          </a:p>
        </p:txBody>
      </p:sp>
      <p:sp>
        <p:nvSpPr>
          <p:cNvPr id="3" name="Inhaltsplatzhalter 2">
            <a:extLst>
              <a:ext uri="{FF2B5EF4-FFF2-40B4-BE49-F238E27FC236}">
                <a16:creationId xmlns:a16="http://schemas.microsoft.com/office/drawing/2014/main" id="{5AD3C8D4-05F2-4AD7-B3AD-5E456DDBDA20}"/>
              </a:ext>
            </a:extLst>
          </p:cNvPr>
          <p:cNvSpPr>
            <a:spLocks noGrp="1"/>
          </p:cNvSpPr>
          <p:nvPr>
            <p:ph idx="1"/>
          </p:nvPr>
        </p:nvSpPr>
        <p:spPr>
          <a:xfrm>
            <a:off x="375556" y="1840710"/>
            <a:ext cx="8392886" cy="4351338"/>
          </a:xfrm>
        </p:spPr>
        <p:txBody>
          <a:bodyPr/>
          <a:lstStyle/>
          <a:p>
            <a:pPr marL="457200" indent="-457200">
              <a:buFont typeface="+mj-lt"/>
              <a:buAutoNum type="arabicPeriod"/>
            </a:pPr>
            <a:r>
              <a:rPr lang="en-US" dirty="0"/>
              <a:t>Ordinary employment</a:t>
            </a:r>
          </a:p>
          <a:p>
            <a:pPr marL="457200" indent="-457200">
              <a:buFont typeface="+mj-lt"/>
              <a:buAutoNum type="arabicPeriod"/>
            </a:pPr>
            <a:r>
              <a:rPr lang="en-US" dirty="0"/>
              <a:t>I</a:t>
            </a:r>
            <a:r>
              <a:rPr lang="en-US" dirty="0">
                <a:effectLst/>
              </a:rPr>
              <a:t>ntegration projects</a:t>
            </a:r>
          </a:p>
          <a:p>
            <a:pPr marL="457200" indent="-457200">
              <a:buFont typeface="+mj-lt"/>
              <a:buAutoNum type="arabicPeriod"/>
            </a:pPr>
            <a:r>
              <a:rPr lang="en-US" dirty="0"/>
              <a:t>Outdoor workplace in a workshop for  </a:t>
            </a:r>
            <a:br>
              <a:rPr lang="en-US" dirty="0"/>
            </a:br>
            <a:r>
              <a:rPr lang="en-US" dirty="0"/>
              <a:t>disabled people </a:t>
            </a:r>
          </a:p>
          <a:p>
            <a:pPr marL="457200" indent="-457200">
              <a:buFont typeface="+mj-lt"/>
              <a:buAutoNum type="arabicPeriod"/>
            </a:pPr>
            <a:r>
              <a:rPr lang="en-US" dirty="0">
                <a:effectLst/>
              </a:rPr>
              <a:t>Assisted living in families</a:t>
            </a:r>
          </a:p>
          <a:p>
            <a:pPr marL="457200" indent="-457200">
              <a:buFont typeface="+mj-lt"/>
              <a:buAutoNum type="arabicPeriod"/>
            </a:pPr>
            <a:r>
              <a:rPr lang="en-US" dirty="0">
                <a:effectLst/>
              </a:rPr>
              <a:t>Living and working community</a:t>
            </a:r>
          </a:p>
          <a:p>
            <a:pPr marL="457200" indent="-457200">
              <a:buFont typeface="+mj-lt"/>
              <a:buAutoNum type="arabicPeriod"/>
            </a:pPr>
            <a:r>
              <a:rPr lang="en-US" dirty="0">
                <a:effectLst/>
              </a:rPr>
              <a:t>Measures to promote employment</a:t>
            </a:r>
          </a:p>
          <a:p>
            <a:pPr marL="457200" indent="-457200">
              <a:buFont typeface="+mj-lt"/>
              <a:buAutoNum type="arabicPeriod"/>
            </a:pPr>
            <a:r>
              <a:rPr lang="en-US" dirty="0">
                <a:effectLst/>
              </a:rPr>
              <a:t>Other employment models</a:t>
            </a:r>
          </a:p>
          <a:p>
            <a:pPr marL="0" indent="0">
              <a:buNone/>
            </a:pPr>
            <a:endParaRPr lang="en-DE" dirty="0"/>
          </a:p>
        </p:txBody>
      </p:sp>
    </p:spTree>
    <p:extLst>
      <p:ext uri="{BB962C8B-B14F-4D97-AF65-F5344CB8AC3E}">
        <p14:creationId xmlns:p14="http://schemas.microsoft.com/office/powerpoint/2010/main" val="70248870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6289099-9DAB-4BEE-BA8E-1CEA288CD079}"/>
              </a:ext>
            </a:extLst>
          </p:cNvPr>
          <p:cNvSpPr>
            <a:spLocks noGrp="1"/>
          </p:cNvSpPr>
          <p:nvPr>
            <p:ph type="title"/>
          </p:nvPr>
        </p:nvSpPr>
        <p:spPr>
          <a:xfrm>
            <a:off x="375556" y="1218188"/>
            <a:ext cx="8392886" cy="821627"/>
          </a:xfrm>
        </p:spPr>
        <p:txBody>
          <a:bodyPr>
            <a:noAutofit/>
          </a:bodyPr>
          <a:lstStyle/>
          <a:p>
            <a:r>
              <a:rPr lang="en-US" sz="2800" dirty="0">
                <a:effectLst/>
              </a:rPr>
              <a:t>1. Ordinary employment</a:t>
            </a:r>
            <a:br>
              <a:rPr lang="en-US" sz="2400" dirty="0">
                <a:effectLst/>
              </a:rPr>
            </a:br>
            <a:endParaRPr lang="en-DE" sz="2400" dirty="0"/>
          </a:p>
        </p:txBody>
      </p:sp>
      <p:sp>
        <p:nvSpPr>
          <p:cNvPr id="3" name="Inhaltsplatzhalter 2">
            <a:extLst>
              <a:ext uri="{FF2B5EF4-FFF2-40B4-BE49-F238E27FC236}">
                <a16:creationId xmlns:a16="http://schemas.microsoft.com/office/drawing/2014/main" id="{F6FD6414-6582-484F-BFB0-A17BB0F2BC62}"/>
              </a:ext>
            </a:extLst>
          </p:cNvPr>
          <p:cNvSpPr>
            <a:spLocks noGrp="1"/>
          </p:cNvSpPr>
          <p:nvPr>
            <p:ph idx="1"/>
          </p:nvPr>
        </p:nvSpPr>
        <p:spPr>
          <a:xfrm>
            <a:off x="375556" y="2039815"/>
            <a:ext cx="8392886" cy="4351338"/>
          </a:xfrm>
        </p:spPr>
        <p:txBody>
          <a:bodyPr/>
          <a:lstStyle/>
          <a:p>
            <a:r>
              <a:rPr lang="en-US" dirty="0">
                <a:effectLst/>
              </a:rPr>
              <a:t>salary includes social security contributions</a:t>
            </a:r>
          </a:p>
          <a:p>
            <a:r>
              <a:rPr lang="en-US" dirty="0">
                <a:effectLst/>
              </a:rPr>
              <a:t>Subsidy, integration subsidies or a so-called underperformance compensation to the wage costs</a:t>
            </a:r>
            <a:r>
              <a:rPr lang="en-US" dirty="0"/>
              <a:t> </a:t>
            </a:r>
            <a:r>
              <a:rPr lang="en-US" dirty="0">
                <a:effectLst/>
              </a:rPr>
              <a:t>for the employer </a:t>
            </a:r>
          </a:p>
          <a:p>
            <a:r>
              <a:rPr lang="en-US" dirty="0">
                <a:effectLst/>
              </a:rPr>
              <a:t>Investments subsidy for the workplace </a:t>
            </a:r>
          </a:p>
          <a:p>
            <a:r>
              <a:rPr lang="en-US" dirty="0">
                <a:effectLst/>
              </a:rPr>
              <a:t>consultation by the Employment Agency or the responsible integration office</a:t>
            </a:r>
          </a:p>
          <a:p>
            <a:endParaRPr lang="en-DE" dirty="0"/>
          </a:p>
        </p:txBody>
      </p:sp>
    </p:spTree>
    <p:extLst>
      <p:ext uri="{BB962C8B-B14F-4D97-AF65-F5344CB8AC3E}">
        <p14:creationId xmlns:p14="http://schemas.microsoft.com/office/powerpoint/2010/main" val="24983369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10AD068-E189-437E-9203-BD950044D2B4}"/>
              </a:ext>
            </a:extLst>
          </p:cNvPr>
          <p:cNvSpPr>
            <a:spLocks noGrp="1"/>
          </p:cNvSpPr>
          <p:nvPr>
            <p:ph type="title"/>
          </p:nvPr>
        </p:nvSpPr>
        <p:spPr/>
        <p:txBody>
          <a:bodyPr>
            <a:normAutofit/>
          </a:bodyPr>
          <a:lstStyle/>
          <a:p>
            <a:r>
              <a:rPr lang="en-US" sz="2800" dirty="0"/>
              <a:t>2. I</a:t>
            </a:r>
            <a:r>
              <a:rPr lang="en-US" sz="2800" dirty="0">
                <a:effectLst/>
              </a:rPr>
              <a:t>ntegration projects</a:t>
            </a:r>
            <a:endParaRPr lang="en-DE" sz="2800" dirty="0"/>
          </a:p>
        </p:txBody>
      </p:sp>
      <p:sp>
        <p:nvSpPr>
          <p:cNvPr id="3" name="Inhaltsplatzhalter 2">
            <a:extLst>
              <a:ext uri="{FF2B5EF4-FFF2-40B4-BE49-F238E27FC236}">
                <a16:creationId xmlns:a16="http://schemas.microsoft.com/office/drawing/2014/main" id="{E266921F-7C2A-4CCB-B895-A405D3B99929}"/>
              </a:ext>
            </a:extLst>
          </p:cNvPr>
          <p:cNvSpPr>
            <a:spLocks noGrp="1"/>
          </p:cNvSpPr>
          <p:nvPr>
            <p:ph idx="1"/>
          </p:nvPr>
        </p:nvSpPr>
        <p:spPr/>
        <p:txBody>
          <a:bodyPr/>
          <a:lstStyle/>
          <a:p>
            <a:r>
              <a:rPr lang="en-US" dirty="0"/>
              <a:t>I</a:t>
            </a:r>
            <a:r>
              <a:rPr lang="en-US" dirty="0">
                <a:effectLst/>
              </a:rPr>
              <a:t>ntegration project = economically and legally independent company </a:t>
            </a:r>
          </a:p>
          <a:p>
            <a:r>
              <a:rPr lang="en-US" dirty="0">
                <a:effectLst/>
              </a:rPr>
              <a:t>Legally assigned to the general </a:t>
            </a:r>
            <a:r>
              <a:rPr lang="en-US" dirty="0" err="1">
                <a:effectLst/>
              </a:rPr>
              <a:t>labour</a:t>
            </a:r>
            <a:r>
              <a:rPr lang="en-US" dirty="0">
                <a:effectLst/>
              </a:rPr>
              <a:t> market</a:t>
            </a:r>
          </a:p>
          <a:p>
            <a:r>
              <a:rPr lang="en-US" dirty="0"/>
              <a:t>S</a:t>
            </a:r>
            <a:r>
              <a:rPr lang="en-US" dirty="0">
                <a:effectLst/>
              </a:rPr>
              <a:t>ubsidies, tax benefits, free assistance and other subsidies can be claimed</a:t>
            </a:r>
            <a:endParaRPr lang="en-US" dirty="0"/>
          </a:p>
          <a:p>
            <a:endParaRPr lang="en-US" dirty="0">
              <a:effectLst/>
            </a:endParaRPr>
          </a:p>
          <a:p>
            <a:endParaRPr lang="en-DE" dirty="0"/>
          </a:p>
        </p:txBody>
      </p:sp>
    </p:spTree>
    <p:extLst>
      <p:ext uri="{BB962C8B-B14F-4D97-AF65-F5344CB8AC3E}">
        <p14:creationId xmlns:p14="http://schemas.microsoft.com/office/powerpoint/2010/main" val="236912507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45E370D-299E-4EE4-AB8D-B031CB52CA46}"/>
              </a:ext>
            </a:extLst>
          </p:cNvPr>
          <p:cNvSpPr>
            <a:spLocks noGrp="1"/>
          </p:cNvSpPr>
          <p:nvPr>
            <p:ph type="title"/>
          </p:nvPr>
        </p:nvSpPr>
        <p:spPr/>
        <p:txBody>
          <a:bodyPr>
            <a:noAutofit/>
          </a:bodyPr>
          <a:lstStyle/>
          <a:p>
            <a:r>
              <a:rPr lang="en-US" sz="2800" dirty="0"/>
              <a:t>3. Outdoor workplace in a workshop for  </a:t>
            </a:r>
            <a:br>
              <a:rPr lang="en-US" sz="2800" dirty="0"/>
            </a:br>
            <a:r>
              <a:rPr lang="en-US" sz="2800" dirty="0"/>
              <a:t>     disabled people </a:t>
            </a:r>
            <a:endParaRPr lang="en-DE" sz="2800" dirty="0"/>
          </a:p>
        </p:txBody>
      </p:sp>
      <p:sp>
        <p:nvSpPr>
          <p:cNvPr id="3" name="Inhaltsplatzhalter 2">
            <a:extLst>
              <a:ext uri="{FF2B5EF4-FFF2-40B4-BE49-F238E27FC236}">
                <a16:creationId xmlns:a16="http://schemas.microsoft.com/office/drawing/2014/main" id="{78BA8B46-0FF3-4389-92D9-6B6F2D9E127E}"/>
              </a:ext>
            </a:extLst>
          </p:cNvPr>
          <p:cNvSpPr>
            <a:spLocks noGrp="1"/>
          </p:cNvSpPr>
          <p:nvPr>
            <p:ph idx="1"/>
          </p:nvPr>
        </p:nvSpPr>
        <p:spPr/>
        <p:txBody>
          <a:bodyPr/>
          <a:lstStyle/>
          <a:p>
            <a:r>
              <a:rPr lang="en-US" dirty="0"/>
              <a:t>Offer services for participation in working life for people who are unable to work on the primary labor market </a:t>
            </a:r>
          </a:p>
          <a:p>
            <a:r>
              <a:rPr lang="en-US" dirty="0"/>
              <a:t>Aim to enable suitable persons to transition to the general labor market</a:t>
            </a:r>
          </a:p>
          <a:p>
            <a:r>
              <a:rPr lang="en-US" dirty="0"/>
              <a:t>Wide range of vocational training and jobs, qualified staff and an accompanying service</a:t>
            </a:r>
          </a:p>
          <a:p>
            <a:r>
              <a:rPr lang="en-US" dirty="0">
                <a:effectLst/>
              </a:rPr>
              <a:t>More and more workshops are cooperating with normal companies in the form of </a:t>
            </a:r>
            <a:r>
              <a:rPr lang="en-US" b="1" dirty="0">
                <a:effectLst/>
              </a:rPr>
              <a:t>outsourced workplaces </a:t>
            </a:r>
            <a:br>
              <a:rPr lang="en-US" dirty="0">
                <a:effectLst/>
              </a:rPr>
            </a:br>
            <a:r>
              <a:rPr lang="en-US" dirty="0">
                <a:effectLst/>
                <a:sym typeface="Wingdings" panose="05000000000000000000" pitchFamily="2" charset="2"/>
              </a:rPr>
              <a:t> </a:t>
            </a:r>
            <a:r>
              <a:rPr lang="en-US" dirty="0">
                <a:sym typeface="Wingdings" panose="05000000000000000000" pitchFamily="2" charset="2"/>
              </a:rPr>
              <a:t>C</a:t>
            </a:r>
            <a:r>
              <a:rPr lang="en-US" dirty="0">
                <a:effectLst/>
              </a:rPr>
              <a:t>lose cooperation with a workshop for disabled people</a:t>
            </a:r>
            <a:endParaRPr lang="en-DE" dirty="0"/>
          </a:p>
        </p:txBody>
      </p:sp>
      <p:pic>
        <p:nvPicPr>
          <p:cNvPr id="5" name="Grafik 4" descr="Ein Bild, das Text, drinnen, Tisch, Laden enthält.&#10;&#10;Automatisch generierte Beschreibung">
            <a:extLst>
              <a:ext uri="{FF2B5EF4-FFF2-40B4-BE49-F238E27FC236}">
                <a16:creationId xmlns:a16="http://schemas.microsoft.com/office/drawing/2014/main" id="{9F115286-41E5-4362-959F-D7C3FF334C9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557958"/>
            <a:ext cx="9137782" cy="2999884"/>
          </a:xfrm>
          <a:prstGeom prst="rect">
            <a:avLst/>
          </a:prstGeom>
        </p:spPr>
      </p:pic>
      <p:sp>
        <p:nvSpPr>
          <p:cNvPr id="6" name="Textfeld 5">
            <a:extLst>
              <a:ext uri="{FF2B5EF4-FFF2-40B4-BE49-F238E27FC236}">
                <a16:creationId xmlns:a16="http://schemas.microsoft.com/office/drawing/2014/main" id="{378D7DF2-0D48-431F-A407-353DEDF432A1}"/>
              </a:ext>
            </a:extLst>
          </p:cNvPr>
          <p:cNvSpPr txBox="1"/>
          <p:nvPr/>
        </p:nvSpPr>
        <p:spPr>
          <a:xfrm>
            <a:off x="4994030" y="7201721"/>
            <a:ext cx="4378570" cy="215444"/>
          </a:xfrm>
          <a:prstGeom prst="rect">
            <a:avLst/>
          </a:prstGeom>
          <a:noFill/>
        </p:spPr>
        <p:txBody>
          <a:bodyPr wrap="square" rtlCol="0">
            <a:spAutoFit/>
          </a:bodyPr>
          <a:lstStyle/>
          <a:p>
            <a:r>
              <a:rPr lang="en-US" sz="800" dirty="0">
                <a:solidFill>
                  <a:schemeClr val="bg1"/>
                </a:solidFill>
              </a:rPr>
              <a:t>https://www.stiftung-liebenau.de/teilhabe-und-familie/angebot/wangen-schauwies/wfbm-1929/</a:t>
            </a:r>
            <a:endParaRPr lang="en-DE" sz="800" dirty="0">
              <a:solidFill>
                <a:schemeClr val="bg1"/>
              </a:solidFill>
            </a:endParaRPr>
          </a:p>
        </p:txBody>
      </p:sp>
    </p:spTree>
    <p:extLst>
      <p:ext uri="{BB962C8B-B14F-4D97-AF65-F5344CB8AC3E}">
        <p14:creationId xmlns:p14="http://schemas.microsoft.com/office/powerpoint/2010/main" val="415420204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E288B0A-43FC-4DDC-94A1-6AEDA53E2221}"/>
              </a:ext>
            </a:extLst>
          </p:cNvPr>
          <p:cNvSpPr>
            <a:spLocks noGrp="1"/>
          </p:cNvSpPr>
          <p:nvPr>
            <p:ph type="title"/>
          </p:nvPr>
        </p:nvSpPr>
        <p:spPr>
          <a:xfrm>
            <a:off x="375556" y="800100"/>
            <a:ext cx="8392886" cy="890589"/>
          </a:xfrm>
        </p:spPr>
        <p:txBody>
          <a:bodyPr anchor="ctr">
            <a:normAutofit/>
          </a:bodyPr>
          <a:lstStyle/>
          <a:p>
            <a:r>
              <a:rPr lang="en-US" dirty="0"/>
              <a:t>Learning outcomes</a:t>
            </a:r>
            <a:endParaRPr lang="en-DE" dirty="0"/>
          </a:p>
        </p:txBody>
      </p:sp>
      <p:graphicFrame>
        <p:nvGraphicFramePr>
          <p:cNvPr id="5" name="Inhaltsplatzhalter 2">
            <a:extLst>
              <a:ext uri="{FF2B5EF4-FFF2-40B4-BE49-F238E27FC236}">
                <a16:creationId xmlns:a16="http://schemas.microsoft.com/office/drawing/2014/main" id="{40CD609B-869D-4773-83DB-4B939BD66EF6}"/>
              </a:ext>
            </a:extLst>
          </p:cNvPr>
          <p:cNvGraphicFramePr>
            <a:graphicFrameLocks noGrp="1"/>
          </p:cNvGraphicFramePr>
          <p:nvPr>
            <p:ph idx="1"/>
            <p:extLst>
              <p:ext uri="{D42A27DB-BD31-4B8C-83A1-F6EECF244321}">
                <p14:modId xmlns:p14="http://schemas.microsoft.com/office/powerpoint/2010/main" val="2846758232"/>
              </p:ext>
            </p:extLst>
          </p:nvPr>
        </p:nvGraphicFramePr>
        <p:xfrm>
          <a:off x="375556" y="1690689"/>
          <a:ext cx="8392886"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53662258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ACB17B3-4C7A-4B13-8573-E145D5824F2C}"/>
              </a:ext>
            </a:extLst>
          </p:cNvPr>
          <p:cNvSpPr>
            <a:spLocks noGrp="1"/>
          </p:cNvSpPr>
          <p:nvPr>
            <p:ph type="title"/>
          </p:nvPr>
        </p:nvSpPr>
        <p:spPr/>
        <p:txBody>
          <a:bodyPr>
            <a:normAutofit/>
          </a:bodyPr>
          <a:lstStyle/>
          <a:p>
            <a:r>
              <a:rPr lang="en-US" sz="2800" dirty="0">
                <a:effectLst/>
              </a:rPr>
              <a:t>4. Assisted living in families</a:t>
            </a:r>
            <a:endParaRPr lang="en-DE" sz="2800" dirty="0"/>
          </a:p>
        </p:txBody>
      </p:sp>
      <p:sp>
        <p:nvSpPr>
          <p:cNvPr id="3" name="Inhaltsplatzhalter 2">
            <a:extLst>
              <a:ext uri="{FF2B5EF4-FFF2-40B4-BE49-F238E27FC236}">
                <a16:creationId xmlns:a16="http://schemas.microsoft.com/office/drawing/2014/main" id="{3F10FF5A-CCAE-4A31-A5E9-F65BCE3EB615}"/>
              </a:ext>
            </a:extLst>
          </p:cNvPr>
          <p:cNvSpPr>
            <a:spLocks noGrp="1"/>
          </p:cNvSpPr>
          <p:nvPr>
            <p:ph idx="1"/>
          </p:nvPr>
        </p:nvSpPr>
        <p:spPr/>
        <p:txBody>
          <a:bodyPr>
            <a:normAutofit/>
          </a:bodyPr>
          <a:lstStyle/>
          <a:p>
            <a:r>
              <a:rPr lang="en-US" dirty="0"/>
              <a:t>I</a:t>
            </a:r>
            <a:r>
              <a:rPr lang="en-US" dirty="0">
                <a:effectLst/>
              </a:rPr>
              <a:t>ntegration of a person with a disability into family </a:t>
            </a:r>
          </a:p>
          <a:p>
            <a:r>
              <a:rPr lang="en-US" dirty="0"/>
              <a:t>M</a:t>
            </a:r>
            <a:r>
              <a:rPr lang="en-US" dirty="0">
                <a:effectLst/>
              </a:rPr>
              <a:t>entally or emotionally handicapped people are individually cared for in the family unit</a:t>
            </a:r>
          </a:p>
          <a:p>
            <a:r>
              <a:rPr lang="en-US" dirty="0">
                <a:effectLst/>
              </a:rPr>
              <a:t>Care includes the everyday way of life, the organization of leisure time, the organization and structuring of the daily routine and talking to each other</a:t>
            </a:r>
          </a:p>
          <a:p>
            <a:r>
              <a:rPr lang="en-US" dirty="0">
                <a:effectLst/>
              </a:rPr>
              <a:t>The host family should be a stable cohabitation and integrate the disabled person into family life</a:t>
            </a:r>
          </a:p>
          <a:p>
            <a:r>
              <a:rPr lang="en-US" dirty="0"/>
              <a:t>L</a:t>
            </a:r>
            <a:r>
              <a:rPr lang="en-US" dirty="0">
                <a:effectLst/>
              </a:rPr>
              <a:t>iving space should be available for the person to be cared for</a:t>
            </a:r>
          </a:p>
          <a:p>
            <a:r>
              <a:rPr lang="en-US" dirty="0">
                <a:effectLst/>
              </a:rPr>
              <a:t> No professional training in Care necessary </a:t>
            </a:r>
          </a:p>
          <a:p>
            <a:r>
              <a:rPr lang="en-US" dirty="0"/>
              <a:t>A</a:t>
            </a:r>
            <a:r>
              <a:rPr lang="en-US" dirty="0">
                <a:effectLst/>
              </a:rPr>
              <a:t>ccompanying specialist service ensures quality</a:t>
            </a:r>
            <a:endParaRPr lang="en-DE" dirty="0"/>
          </a:p>
        </p:txBody>
      </p:sp>
    </p:spTree>
    <p:extLst>
      <p:ext uri="{BB962C8B-B14F-4D97-AF65-F5344CB8AC3E}">
        <p14:creationId xmlns:p14="http://schemas.microsoft.com/office/powerpoint/2010/main" val="385221593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EBC4F7F-4C43-40CC-B360-525AF51BB30B}"/>
              </a:ext>
            </a:extLst>
          </p:cNvPr>
          <p:cNvSpPr>
            <a:spLocks noGrp="1"/>
          </p:cNvSpPr>
          <p:nvPr>
            <p:ph type="title"/>
          </p:nvPr>
        </p:nvSpPr>
        <p:spPr/>
        <p:txBody>
          <a:bodyPr>
            <a:normAutofit/>
          </a:bodyPr>
          <a:lstStyle/>
          <a:p>
            <a:r>
              <a:rPr lang="en-US" sz="2800" dirty="0">
                <a:effectLst/>
              </a:rPr>
              <a:t>5. Living and working community</a:t>
            </a:r>
            <a:endParaRPr lang="en-DE" sz="2800" dirty="0"/>
          </a:p>
        </p:txBody>
      </p:sp>
      <p:sp>
        <p:nvSpPr>
          <p:cNvPr id="3" name="Inhaltsplatzhalter 2">
            <a:extLst>
              <a:ext uri="{FF2B5EF4-FFF2-40B4-BE49-F238E27FC236}">
                <a16:creationId xmlns:a16="http://schemas.microsoft.com/office/drawing/2014/main" id="{EB567356-4293-41AD-B78E-F173DB8B9C47}"/>
              </a:ext>
            </a:extLst>
          </p:cNvPr>
          <p:cNvSpPr>
            <a:spLocks noGrp="1"/>
          </p:cNvSpPr>
          <p:nvPr>
            <p:ph idx="1"/>
          </p:nvPr>
        </p:nvSpPr>
        <p:spPr/>
        <p:txBody>
          <a:bodyPr/>
          <a:lstStyle/>
          <a:p>
            <a:r>
              <a:rPr lang="en-US" dirty="0"/>
              <a:t>F</a:t>
            </a:r>
            <a:r>
              <a:rPr lang="en-US" dirty="0">
                <a:effectLst/>
              </a:rPr>
              <a:t>orm of living together and working together between people with disabilities and caretakers</a:t>
            </a:r>
          </a:p>
          <a:p>
            <a:r>
              <a:rPr lang="en-US" dirty="0">
                <a:effectLst/>
              </a:rPr>
              <a:t>Different areas of work</a:t>
            </a:r>
          </a:p>
          <a:p>
            <a:r>
              <a:rPr lang="en-US" dirty="0">
                <a:effectLst/>
              </a:rPr>
              <a:t>Everyday life is structured and lived together</a:t>
            </a:r>
          </a:p>
          <a:p>
            <a:r>
              <a:rPr lang="en-US" dirty="0"/>
              <a:t>C</a:t>
            </a:r>
            <a:r>
              <a:rPr lang="en-US" dirty="0">
                <a:effectLst/>
              </a:rPr>
              <a:t>lassified as a workshop for disabled people or comparable place of employment</a:t>
            </a:r>
          </a:p>
          <a:p>
            <a:r>
              <a:rPr lang="en-US" dirty="0">
                <a:effectLst/>
              </a:rPr>
              <a:t>Often based on an anthroposophical image of man</a:t>
            </a:r>
          </a:p>
          <a:p>
            <a:endParaRPr lang="en-DE" dirty="0"/>
          </a:p>
        </p:txBody>
      </p:sp>
    </p:spTree>
    <p:extLst>
      <p:ext uri="{BB962C8B-B14F-4D97-AF65-F5344CB8AC3E}">
        <p14:creationId xmlns:p14="http://schemas.microsoft.com/office/powerpoint/2010/main" val="204957311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BDA903B-89A0-49C9-B003-2795909EB63F}"/>
              </a:ext>
            </a:extLst>
          </p:cNvPr>
          <p:cNvSpPr>
            <a:spLocks noGrp="1"/>
          </p:cNvSpPr>
          <p:nvPr>
            <p:ph type="title"/>
          </p:nvPr>
        </p:nvSpPr>
        <p:spPr/>
        <p:txBody>
          <a:bodyPr>
            <a:normAutofit/>
          </a:bodyPr>
          <a:lstStyle/>
          <a:p>
            <a:r>
              <a:rPr lang="en-US" sz="2800" dirty="0">
                <a:effectLst/>
              </a:rPr>
              <a:t>6. Measures to promote employment</a:t>
            </a:r>
            <a:endParaRPr lang="en-DE" sz="2800" dirty="0"/>
          </a:p>
        </p:txBody>
      </p:sp>
      <p:sp>
        <p:nvSpPr>
          <p:cNvPr id="3" name="Inhaltsplatzhalter 2">
            <a:extLst>
              <a:ext uri="{FF2B5EF4-FFF2-40B4-BE49-F238E27FC236}">
                <a16:creationId xmlns:a16="http://schemas.microsoft.com/office/drawing/2014/main" id="{674379D8-E713-4FC7-8549-091558F9B82A}"/>
              </a:ext>
            </a:extLst>
          </p:cNvPr>
          <p:cNvSpPr>
            <a:spLocks noGrp="1"/>
          </p:cNvSpPr>
          <p:nvPr>
            <p:ph idx="1"/>
          </p:nvPr>
        </p:nvSpPr>
        <p:spPr/>
        <p:txBody>
          <a:bodyPr/>
          <a:lstStyle/>
          <a:p>
            <a:r>
              <a:rPr lang="en-US" dirty="0">
                <a:effectLst/>
              </a:rPr>
              <a:t>Employment of people with the aim of reintegrating them into the </a:t>
            </a:r>
            <a:r>
              <a:rPr lang="en-US" dirty="0" err="1">
                <a:effectLst/>
              </a:rPr>
              <a:t>labour</a:t>
            </a:r>
            <a:r>
              <a:rPr lang="en-US" dirty="0">
                <a:effectLst/>
              </a:rPr>
              <a:t> market</a:t>
            </a:r>
          </a:p>
          <a:p>
            <a:r>
              <a:rPr lang="en-US" dirty="0">
                <a:effectLst/>
              </a:rPr>
              <a:t>Close cooperation with the local employment agency</a:t>
            </a:r>
          </a:p>
          <a:p>
            <a:r>
              <a:rPr lang="en-US" dirty="0"/>
              <a:t>T</a:t>
            </a:r>
            <a:r>
              <a:rPr lang="en-US" dirty="0">
                <a:effectLst/>
              </a:rPr>
              <a:t>he job opportunities must be in the public interest</a:t>
            </a:r>
            <a:endParaRPr lang="en-DE" dirty="0"/>
          </a:p>
        </p:txBody>
      </p:sp>
    </p:spTree>
    <p:extLst>
      <p:ext uri="{BB962C8B-B14F-4D97-AF65-F5344CB8AC3E}">
        <p14:creationId xmlns:p14="http://schemas.microsoft.com/office/powerpoint/2010/main" val="104030951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D9AD653-0228-4357-AD8A-B89E86EC34E5}"/>
              </a:ext>
            </a:extLst>
          </p:cNvPr>
          <p:cNvSpPr>
            <a:spLocks noGrp="1"/>
          </p:cNvSpPr>
          <p:nvPr>
            <p:ph type="title"/>
          </p:nvPr>
        </p:nvSpPr>
        <p:spPr/>
        <p:txBody>
          <a:bodyPr>
            <a:normAutofit/>
          </a:bodyPr>
          <a:lstStyle/>
          <a:p>
            <a:r>
              <a:rPr lang="en-US" sz="2800" dirty="0">
                <a:effectLst/>
              </a:rPr>
              <a:t>7. Other employment models</a:t>
            </a:r>
            <a:endParaRPr lang="en-DE" sz="2800" dirty="0"/>
          </a:p>
        </p:txBody>
      </p:sp>
      <p:sp>
        <p:nvSpPr>
          <p:cNvPr id="3" name="Inhaltsplatzhalter 2">
            <a:extLst>
              <a:ext uri="{FF2B5EF4-FFF2-40B4-BE49-F238E27FC236}">
                <a16:creationId xmlns:a16="http://schemas.microsoft.com/office/drawing/2014/main" id="{FF9450B3-BD5B-4F6E-99F4-EBF9F5B86D6D}"/>
              </a:ext>
            </a:extLst>
          </p:cNvPr>
          <p:cNvSpPr>
            <a:spLocks noGrp="1"/>
          </p:cNvSpPr>
          <p:nvPr>
            <p:ph idx="1"/>
          </p:nvPr>
        </p:nvSpPr>
        <p:spPr/>
        <p:txBody>
          <a:bodyPr/>
          <a:lstStyle/>
          <a:p>
            <a:r>
              <a:rPr lang="en-US" dirty="0">
                <a:effectLst/>
              </a:rPr>
              <a:t>Therapy instead of punishment</a:t>
            </a:r>
          </a:p>
          <a:p>
            <a:r>
              <a:rPr lang="en-US" dirty="0"/>
              <a:t>T</a:t>
            </a:r>
            <a:r>
              <a:rPr lang="en-US" dirty="0">
                <a:effectLst/>
              </a:rPr>
              <a:t>rial employment of disabled people</a:t>
            </a:r>
          </a:p>
          <a:p>
            <a:r>
              <a:rPr lang="en-US" dirty="0"/>
              <a:t>M</a:t>
            </a:r>
            <a:r>
              <a:rPr lang="en-US" dirty="0">
                <a:effectLst/>
              </a:rPr>
              <a:t>edical and social rehabilitation</a:t>
            </a:r>
          </a:p>
          <a:p>
            <a:endParaRPr lang="en-DE" dirty="0"/>
          </a:p>
        </p:txBody>
      </p:sp>
    </p:spTree>
    <p:extLst>
      <p:ext uri="{BB962C8B-B14F-4D97-AF65-F5344CB8AC3E}">
        <p14:creationId xmlns:p14="http://schemas.microsoft.com/office/powerpoint/2010/main" val="406080997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1187A4A-DE21-4338-8733-79692FB529D3}"/>
              </a:ext>
            </a:extLst>
          </p:cNvPr>
          <p:cNvSpPr>
            <a:spLocks noGrp="1"/>
          </p:cNvSpPr>
          <p:nvPr>
            <p:ph type="title"/>
          </p:nvPr>
        </p:nvSpPr>
        <p:spPr/>
        <p:txBody>
          <a:bodyPr/>
          <a:lstStyle/>
          <a:p>
            <a:r>
              <a:rPr lang="en-US" dirty="0"/>
              <a:t>5. Who?</a:t>
            </a:r>
            <a:endParaRPr lang="en-DE" dirty="0"/>
          </a:p>
        </p:txBody>
      </p:sp>
      <p:sp>
        <p:nvSpPr>
          <p:cNvPr id="3" name="Inhaltsplatzhalter 2">
            <a:extLst>
              <a:ext uri="{FF2B5EF4-FFF2-40B4-BE49-F238E27FC236}">
                <a16:creationId xmlns:a16="http://schemas.microsoft.com/office/drawing/2014/main" id="{8210D16F-FAE9-491B-9C75-001591A08B2A}"/>
              </a:ext>
            </a:extLst>
          </p:cNvPr>
          <p:cNvSpPr>
            <a:spLocks noGrp="1"/>
          </p:cNvSpPr>
          <p:nvPr>
            <p:ph idx="1"/>
          </p:nvPr>
        </p:nvSpPr>
        <p:spPr/>
        <p:txBody>
          <a:bodyPr/>
          <a:lstStyle/>
          <a:p>
            <a:r>
              <a:rPr lang="en-US" b="1" dirty="0"/>
              <a:t>Who bears the cost?</a:t>
            </a:r>
          </a:p>
          <a:p>
            <a:r>
              <a:rPr lang="en-US" b="1" dirty="0"/>
              <a:t>Who takes care of the people in need?</a:t>
            </a:r>
          </a:p>
          <a:p>
            <a:r>
              <a:rPr lang="en-US" b="1" dirty="0"/>
              <a:t>Who receives the funding?</a:t>
            </a:r>
          </a:p>
          <a:p>
            <a:endParaRPr lang="en-US" dirty="0"/>
          </a:p>
          <a:p>
            <a:r>
              <a:rPr lang="en-US" u="sng" dirty="0"/>
              <a:t>Again</a:t>
            </a:r>
            <a:r>
              <a:rPr lang="en-US" dirty="0"/>
              <a:t>: </a:t>
            </a:r>
            <a:endParaRPr lang="en-DE" dirty="0"/>
          </a:p>
        </p:txBody>
      </p:sp>
      <p:pic>
        <p:nvPicPr>
          <p:cNvPr id="4" name="Grafik 3">
            <a:extLst>
              <a:ext uri="{FF2B5EF4-FFF2-40B4-BE49-F238E27FC236}">
                <a16:creationId xmlns:a16="http://schemas.microsoft.com/office/drawing/2014/main" id="{E11B76FE-CA0B-4220-8924-2A94734B24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73425" y="3094038"/>
            <a:ext cx="1508124" cy="1508124"/>
          </a:xfrm>
          <a:prstGeom prst="rect">
            <a:avLst/>
          </a:prstGeom>
        </p:spPr>
      </p:pic>
      <p:sp>
        <p:nvSpPr>
          <p:cNvPr id="6" name="Textfeld 5">
            <a:extLst>
              <a:ext uri="{FF2B5EF4-FFF2-40B4-BE49-F238E27FC236}">
                <a16:creationId xmlns:a16="http://schemas.microsoft.com/office/drawing/2014/main" id="{A8249D9D-8B03-48BE-AC54-1392B7DE003B}"/>
              </a:ext>
            </a:extLst>
          </p:cNvPr>
          <p:cNvSpPr txBox="1"/>
          <p:nvPr/>
        </p:nvSpPr>
        <p:spPr>
          <a:xfrm>
            <a:off x="1083211" y="4889336"/>
            <a:ext cx="6541477" cy="400110"/>
          </a:xfrm>
          <a:prstGeom prst="rect">
            <a:avLst/>
          </a:prstGeom>
          <a:solidFill>
            <a:schemeClr val="accent2">
              <a:lumMod val="20000"/>
              <a:lumOff val="80000"/>
            </a:schemeClr>
          </a:solidFill>
        </p:spPr>
        <p:txBody>
          <a:bodyPr wrap="square" rtlCol="0">
            <a:spAutoFit/>
          </a:bodyPr>
          <a:lstStyle/>
          <a:p>
            <a:pPr marL="0" indent="0">
              <a:buNone/>
            </a:pPr>
            <a:r>
              <a:rPr lang="en-US" sz="2000" b="1" dirty="0">
                <a:solidFill>
                  <a:srgbClr val="FF0000"/>
                </a:solidFill>
                <a:sym typeface="Wingdings" panose="05000000000000000000" pitchFamily="2" charset="2"/>
              </a:rPr>
              <a:t> Based on the system which currently exists in Germany</a:t>
            </a:r>
            <a:r>
              <a:rPr lang="en-US" sz="2000" b="1" dirty="0">
                <a:solidFill>
                  <a:srgbClr val="FF0000"/>
                </a:solidFill>
              </a:rPr>
              <a:t>!</a:t>
            </a:r>
          </a:p>
        </p:txBody>
      </p:sp>
    </p:spTree>
    <p:extLst>
      <p:ext uri="{BB962C8B-B14F-4D97-AF65-F5344CB8AC3E}">
        <p14:creationId xmlns:p14="http://schemas.microsoft.com/office/powerpoint/2010/main" val="187700171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96B2266-C80E-408F-9338-A82324307246}"/>
              </a:ext>
            </a:extLst>
          </p:cNvPr>
          <p:cNvSpPr>
            <a:spLocks noGrp="1"/>
          </p:cNvSpPr>
          <p:nvPr>
            <p:ph type="title"/>
          </p:nvPr>
        </p:nvSpPr>
        <p:spPr/>
        <p:txBody>
          <a:bodyPr/>
          <a:lstStyle/>
          <a:p>
            <a:r>
              <a:rPr lang="en-US" dirty="0"/>
              <a:t>Who bears the cost?</a:t>
            </a:r>
            <a:endParaRPr lang="en-DE" dirty="0"/>
          </a:p>
        </p:txBody>
      </p:sp>
      <p:sp>
        <p:nvSpPr>
          <p:cNvPr id="3" name="Inhaltsplatzhalter 2">
            <a:extLst>
              <a:ext uri="{FF2B5EF4-FFF2-40B4-BE49-F238E27FC236}">
                <a16:creationId xmlns:a16="http://schemas.microsoft.com/office/drawing/2014/main" id="{11D83F3B-FE89-4B9B-844F-C91E4667E08D}"/>
              </a:ext>
            </a:extLst>
          </p:cNvPr>
          <p:cNvSpPr>
            <a:spLocks noGrp="1"/>
          </p:cNvSpPr>
          <p:nvPr>
            <p:ph idx="1"/>
          </p:nvPr>
        </p:nvSpPr>
        <p:spPr/>
        <p:txBody>
          <a:bodyPr/>
          <a:lstStyle/>
          <a:p>
            <a:r>
              <a:rPr lang="en-US" dirty="0">
                <a:effectLst/>
              </a:rPr>
              <a:t>In social work in Germany, the provision of services is divided into two types of institutions. </a:t>
            </a:r>
            <a:br>
              <a:rPr lang="en-US" dirty="0">
                <a:effectLst/>
              </a:rPr>
            </a:br>
            <a:r>
              <a:rPr lang="en-US" dirty="0">
                <a:effectLst/>
                <a:sym typeface="Wingdings" panose="05000000000000000000" pitchFamily="2" charset="2"/>
              </a:rPr>
              <a:t> </a:t>
            </a:r>
            <a:r>
              <a:rPr lang="en-US" b="1" dirty="0">
                <a:effectLst/>
              </a:rPr>
              <a:t>Cost bearers </a:t>
            </a:r>
            <a:r>
              <a:rPr lang="en-US" dirty="0">
                <a:effectLst/>
              </a:rPr>
              <a:t>and</a:t>
            </a:r>
            <a:br>
              <a:rPr lang="en-US" b="1" dirty="0">
                <a:effectLst/>
              </a:rPr>
            </a:br>
            <a:r>
              <a:rPr lang="en-US" b="1" dirty="0">
                <a:effectLst/>
                <a:sym typeface="Wingdings" panose="05000000000000000000" pitchFamily="2" charset="2"/>
              </a:rPr>
              <a:t> Service providers</a:t>
            </a:r>
          </a:p>
          <a:p>
            <a:r>
              <a:rPr lang="en-US" dirty="0">
                <a:effectLst/>
              </a:rPr>
              <a:t>Cost bearers:  Institutions of the federal, state and local governments and the social security institutions </a:t>
            </a:r>
            <a:br>
              <a:rPr lang="en-US" dirty="0">
                <a:effectLst/>
              </a:rPr>
            </a:br>
            <a:r>
              <a:rPr lang="en-US" dirty="0">
                <a:effectLst/>
                <a:sym typeface="Wingdings" panose="05000000000000000000" pitchFamily="2" charset="2"/>
              </a:rPr>
              <a:t> </a:t>
            </a:r>
            <a:r>
              <a:rPr lang="en-US" dirty="0">
                <a:sym typeface="Wingdings" panose="05000000000000000000" pitchFamily="2" charset="2"/>
              </a:rPr>
              <a:t>B</a:t>
            </a:r>
            <a:r>
              <a:rPr lang="en-US" dirty="0">
                <a:effectLst/>
              </a:rPr>
              <a:t>ear the costs of the services </a:t>
            </a:r>
          </a:p>
          <a:p>
            <a:r>
              <a:rPr lang="en-US" dirty="0"/>
              <a:t>Service providers: P</a:t>
            </a:r>
            <a:r>
              <a:rPr lang="en-US" dirty="0">
                <a:effectLst/>
              </a:rPr>
              <a:t>rovide the actual social service</a:t>
            </a:r>
            <a:endParaRPr lang="en-DE" dirty="0"/>
          </a:p>
        </p:txBody>
      </p:sp>
    </p:spTree>
    <p:extLst>
      <p:ext uri="{BB962C8B-B14F-4D97-AF65-F5344CB8AC3E}">
        <p14:creationId xmlns:p14="http://schemas.microsoft.com/office/powerpoint/2010/main" val="288443288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3863A79-6CB7-4384-858C-182DC7F38DB5}"/>
              </a:ext>
            </a:extLst>
          </p:cNvPr>
          <p:cNvSpPr>
            <a:spLocks noGrp="1"/>
          </p:cNvSpPr>
          <p:nvPr>
            <p:ph type="title"/>
          </p:nvPr>
        </p:nvSpPr>
        <p:spPr/>
        <p:txBody>
          <a:bodyPr>
            <a:normAutofit/>
          </a:bodyPr>
          <a:lstStyle/>
          <a:p>
            <a:r>
              <a:rPr lang="en-US" dirty="0"/>
              <a:t>W</a:t>
            </a:r>
            <a:r>
              <a:rPr lang="en-US" dirty="0">
                <a:effectLst/>
              </a:rPr>
              <a:t>ho takes care of the people in need?</a:t>
            </a:r>
            <a:endParaRPr lang="en-DE" dirty="0"/>
          </a:p>
        </p:txBody>
      </p:sp>
      <p:sp>
        <p:nvSpPr>
          <p:cNvPr id="3" name="Inhaltsplatzhalter 2">
            <a:extLst>
              <a:ext uri="{FF2B5EF4-FFF2-40B4-BE49-F238E27FC236}">
                <a16:creationId xmlns:a16="http://schemas.microsoft.com/office/drawing/2014/main" id="{915DD7F7-D40A-4E05-858C-63D918DC59C7}"/>
              </a:ext>
            </a:extLst>
          </p:cNvPr>
          <p:cNvSpPr>
            <a:spLocks noGrp="1"/>
          </p:cNvSpPr>
          <p:nvPr>
            <p:ph idx="1"/>
          </p:nvPr>
        </p:nvSpPr>
        <p:spPr/>
        <p:txBody>
          <a:bodyPr/>
          <a:lstStyle/>
          <a:p>
            <a:r>
              <a:rPr lang="en-US" sz="1800" dirty="0">
                <a:effectLst/>
                <a:latin typeface="Calibri" panose="020F0502020204030204" pitchFamily="34" charset="0"/>
                <a:ea typeface="Calibri" panose="020F0502020204030204" pitchFamily="34" charset="0"/>
                <a:cs typeface="Times New Roman" panose="02020603050405020304" pitchFamily="18" charset="0"/>
              </a:rPr>
              <a:t>The service providers, in turn, are divided into three different types:</a:t>
            </a:r>
          </a:p>
          <a:p>
            <a:pPr marL="0" indent="0">
              <a:buNone/>
            </a:pPr>
            <a:r>
              <a:rPr lang="en-US" sz="1800" dirty="0">
                <a:latin typeface="Calibri" panose="020F0502020204030204" pitchFamily="34" charset="0"/>
                <a:ea typeface="Calibri" panose="020F0502020204030204" pitchFamily="34" charset="0"/>
                <a:cs typeface="Times New Roman" panose="02020603050405020304" pitchFamily="18" charset="0"/>
              </a:rPr>
              <a:t>   1. </a:t>
            </a:r>
            <a:r>
              <a:rPr lang="en-US" sz="1800" b="1" dirty="0">
                <a:latin typeface="Calibri" panose="020F0502020204030204" pitchFamily="34" charset="0"/>
                <a:ea typeface="Calibri" panose="020F0502020204030204" pitchFamily="34" charset="0"/>
                <a:cs typeface="Times New Roman" panose="02020603050405020304" pitchFamily="18" charset="0"/>
              </a:rPr>
              <a:t>P</a:t>
            </a:r>
            <a:r>
              <a:rPr lang="en-US" sz="1800" b="1" dirty="0">
                <a:effectLst/>
                <a:latin typeface="Calibri" panose="020F0502020204030204" pitchFamily="34" charset="0"/>
                <a:ea typeface="Calibri" panose="020F0502020204030204" pitchFamily="34" charset="0"/>
                <a:cs typeface="Times New Roman" panose="02020603050405020304" pitchFamily="18" charset="0"/>
              </a:rPr>
              <a:t>ublic </a:t>
            </a:r>
            <a:r>
              <a:rPr lang="en-US" sz="1800" b="1" dirty="0" err="1">
                <a:effectLst/>
                <a:latin typeface="Calibri" panose="020F0502020204030204" pitchFamily="34" charset="0"/>
                <a:ea typeface="Calibri" panose="020F0502020204030204" pitchFamily="34" charset="0"/>
                <a:cs typeface="Times New Roman" panose="02020603050405020304" pitchFamily="18" charset="0"/>
              </a:rPr>
              <a:t>agencys</a:t>
            </a:r>
            <a:r>
              <a:rPr lang="en-US" sz="1800" b="1"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a:effectLst/>
                <a:latin typeface="Calibri" panose="020F0502020204030204" pitchFamily="34" charset="0"/>
                <a:ea typeface="Calibri" panose="020F0502020204030204" pitchFamily="34" charset="0"/>
                <a:cs typeface="Times New Roman" panose="02020603050405020304" pitchFamily="18" charset="0"/>
              </a:rPr>
              <a:t>(youth welfare offices, social welfare offices and job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centres</a:t>
            </a:r>
            <a:r>
              <a:rPr lang="en-US" sz="1800" dirty="0">
                <a:effectLst/>
                <a:latin typeface="Calibri" panose="020F0502020204030204" pitchFamily="34" charset="0"/>
                <a:ea typeface="Calibri" panose="020F0502020204030204" pitchFamily="34" charset="0"/>
                <a:cs typeface="Times New Roman" panose="02020603050405020304" pitchFamily="18" charset="0"/>
              </a:rPr>
              <a:t>)</a:t>
            </a:r>
          </a:p>
          <a:p>
            <a:pPr marL="0" indent="0">
              <a:buNone/>
            </a:pPr>
            <a:r>
              <a:rPr lang="en-US" sz="1800" dirty="0">
                <a:latin typeface="Calibri" panose="020F0502020204030204" pitchFamily="34" charset="0"/>
                <a:ea typeface="Calibri" panose="020F0502020204030204" pitchFamily="34" charset="0"/>
                <a:cs typeface="Times New Roman" panose="02020603050405020304" pitchFamily="18" charset="0"/>
              </a:rPr>
              <a:t>   2. </a:t>
            </a:r>
            <a:r>
              <a:rPr lang="en-US" sz="1800" b="1" dirty="0">
                <a:latin typeface="Calibri" panose="020F0502020204030204" pitchFamily="34" charset="0"/>
                <a:ea typeface="Calibri" panose="020F0502020204030204" pitchFamily="34" charset="0"/>
                <a:cs typeface="Times New Roman" panose="02020603050405020304" pitchFamily="18" charset="0"/>
              </a:rPr>
              <a:t>P</a:t>
            </a:r>
            <a:r>
              <a:rPr lang="en-US" sz="1800" b="1" dirty="0">
                <a:effectLst/>
                <a:latin typeface="Calibri" panose="020F0502020204030204" pitchFamily="34" charset="0"/>
                <a:ea typeface="Calibri" panose="020F0502020204030204" pitchFamily="34" charset="0"/>
                <a:cs typeface="Times New Roman" panose="02020603050405020304" pitchFamily="18" charset="0"/>
              </a:rPr>
              <a:t>rivate-charitable</a:t>
            </a:r>
            <a:r>
              <a:rPr lang="en-US" sz="1800" dirty="0">
                <a:effectLst/>
                <a:latin typeface="Calibri" panose="020F0502020204030204" pitchFamily="34" charset="0"/>
                <a:ea typeface="Calibri" panose="020F0502020204030204" pitchFamily="34" charset="0"/>
                <a:cs typeface="Times New Roman" panose="02020603050405020304" pitchFamily="18" charset="0"/>
              </a:rPr>
              <a:t> (welfare associations, social aid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organisations</a:t>
            </a:r>
            <a:r>
              <a:rPr lang="en-US" sz="1800" dirty="0">
                <a:effectLst/>
                <a:latin typeface="Calibri" panose="020F0502020204030204" pitchFamily="34" charset="0"/>
                <a:ea typeface="Calibri" panose="020F0502020204030204" pitchFamily="34" charset="0"/>
                <a:cs typeface="Times New Roman" panose="02020603050405020304" pitchFamily="18" charset="0"/>
              </a:rPr>
              <a:t>)</a:t>
            </a:r>
          </a:p>
          <a:p>
            <a:pPr marL="0" indent="0">
              <a:buNone/>
            </a:pPr>
            <a:r>
              <a:rPr lang="en-US" sz="1800" dirty="0">
                <a:latin typeface="Calibri" panose="020F0502020204030204" pitchFamily="34" charset="0"/>
                <a:ea typeface="Calibri" panose="020F0502020204030204" pitchFamily="34" charset="0"/>
                <a:cs typeface="Times New Roman" panose="02020603050405020304" pitchFamily="18" charset="0"/>
              </a:rPr>
              <a:t>   3. </a:t>
            </a:r>
            <a:r>
              <a:rPr lang="en-US" sz="1800" b="1" dirty="0">
                <a:latin typeface="Calibri" panose="020F0502020204030204" pitchFamily="34" charset="0"/>
                <a:ea typeface="Calibri" panose="020F0502020204030204" pitchFamily="34" charset="0"/>
                <a:cs typeface="Times New Roman" panose="02020603050405020304" pitchFamily="18" charset="0"/>
              </a:rPr>
              <a:t>P</a:t>
            </a:r>
            <a:r>
              <a:rPr lang="en-US" sz="1800" b="1" dirty="0">
                <a:effectLst/>
                <a:latin typeface="Calibri" panose="020F0502020204030204" pitchFamily="34" charset="0"/>
                <a:ea typeface="Calibri" panose="020F0502020204030204" pitchFamily="34" charset="0"/>
                <a:cs typeface="Times New Roman" panose="02020603050405020304" pitchFamily="18" charset="0"/>
              </a:rPr>
              <a:t>rivate-commercial providers </a:t>
            </a:r>
            <a:r>
              <a:rPr lang="en-US" sz="1800" dirty="0">
                <a:effectLst/>
                <a:latin typeface="Calibri" panose="020F0502020204030204" pitchFamily="34" charset="0"/>
                <a:ea typeface="Calibri" panose="020F0502020204030204" pitchFamily="34" charset="0"/>
                <a:cs typeface="Times New Roman" panose="02020603050405020304" pitchFamily="18" charset="0"/>
              </a:rPr>
              <a:t>(old people's homes, day-care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centres</a:t>
            </a:r>
            <a:r>
              <a:rPr lang="en-US" sz="1800" dirty="0">
                <a:effectLst/>
                <a:latin typeface="Calibri" panose="020F0502020204030204" pitchFamily="34" charset="0"/>
                <a:ea typeface="Calibri" panose="020F0502020204030204" pitchFamily="34" charset="0"/>
                <a:cs typeface="Times New Roman" panose="02020603050405020304" pitchFamily="18" charset="0"/>
              </a:rPr>
              <a:t>)</a:t>
            </a: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1800" dirty="0">
              <a:latin typeface="Calibri" panose="020F0502020204030204" pitchFamily="34" charset="0"/>
              <a:ea typeface="Calibri" panose="020F0502020204030204" pitchFamily="34" charset="0"/>
              <a:cs typeface="Times New Roman" panose="02020603050405020304" pitchFamily="18" charset="0"/>
            </a:endParaRPr>
          </a:p>
          <a:p>
            <a:r>
              <a:rPr lang="en-US" sz="1800" dirty="0">
                <a:effectLst/>
                <a:latin typeface="Calibri" panose="020F0502020204030204" pitchFamily="34" charset="0"/>
                <a:ea typeface="Calibri" panose="020F0502020204030204" pitchFamily="34" charset="0"/>
                <a:cs typeface="Times New Roman" panose="02020603050405020304" pitchFamily="18" charset="0"/>
              </a:rPr>
              <a:t>Farms that offer clients a place to work are also service providers in the field of social work in the sense of Social Farming.</a:t>
            </a:r>
            <a:endParaRPr lang="en-DE"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DE" dirty="0"/>
          </a:p>
        </p:txBody>
      </p:sp>
    </p:spTree>
    <p:extLst>
      <p:ext uri="{BB962C8B-B14F-4D97-AF65-F5344CB8AC3E}">
        <p14:creationId xmlns:p14="http://schemas.microsoft.com/office/powerpoint/2010/main" val="366341159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58EE3F8-035A-492F-A8AB-06373964F642}"/>
              </a:ext>
            </a:extLst>
          </p:cNvPr>
          <p:cNvSpPr>
            <a:spLocks noGrp="1"/>
          </p:cNvSpPr>
          <p:nvPr>
            <p:ph type="title"/>
          </p:nvPr>
        </p:nvSpPr>
        <p:spPr/>
        <p:txBody>
          <a:bodyPr/>
          <a:lstStyle/>
          <a:p>
            <a:r>
              <a:rPr lang="en-US" dirty="0"/>
              <a:t>Who receives the funding?</a:t>
            </a:r>
            <a:endParaRPr lang="en-DE" dirty="0"/>
          </a:p>
        </p:txBody>
      </p:sp>
      <p:sp>
        <p:nvSpPr>
          <p:cNvPr id="3" name="Inhaltsplatzhalter 2">
            <a:extLst>
              <a:ext uri="{FF2B5EF4-FFF2-40B4-BE49-F238E27FC236}">
                <a16:creationId xmlns:a16="http://schemas.microsoft.com/office/drawing/2014/main" id="{F09568A1-5EAF-40E2-921D-2C308CEE10A6}"/>
              </a:ext>
            </a:extLst>
          </p:cNvPr>
          <p:cNvSpPr>
            <a:spLocks noGrp="1"/>
          </p:cNvSpPr>
          <p:nvPr>
            <p:ph idx="1"/>
          </p:nvPr>
        </p:nvSpPr>
        <p:spPr/>
        <p:txBody>
          <a:bodyPr/>
          <a:lstStyle/>
          <a:p>
            <a:r>
              <a:rPr lang="en-US" dirty="0">
                <a:effectLst/>
              </a:rPr>
              <a:t>The recipient of the services is the insured person of a social security system, who makes use of benefits regulated by the Social Security Law. A service is provided to the recipient and the cost bearer transfers the money directly to the service provider. For example social security institutions such as cooperatives and the health insurances can cover the costs of rent and meals for the people cared for.</a:t>
            </a:r>
          </a:p>
          <a:p>
            <a:endParaRPr lang="en-DE" dirty="0"/>
          </a:p>
        </p:txBody>
      </p:sp>
    </p:spTree>
    <p:extLst>
      <p:ext uri="{BB962C8B-B14F-4D97-AF65-F5344CB8AC3E}">
        <p14:creationId xmlns:p14="http://schemas.microsoft.com/office/powerpoint/2010/main" val="243918603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6A628D4-2CDD-438C-B57D-519AE702E217}"/>
              </a:ext>
            </a:extLst>
          </p:cNvPr>
          <p:cNvSpPr>
            <a:spLocks noGrp="1"/>
          </p:cNvSpPr>
          <p:nvPr>
            <p:ph type="title"/>
          </p:nvPr>
        </p:nvSpPr>
        <p:spPr>
          <a:xfrm>
            <a:off x="914400" y="2730486"/>
            <a:ext cx="6836898" cy="890589"/>
          </a:xfrm>
        </p:spPr>
        <p:txBody>
          <a:bodyPr/>
          <a:lstStyle/>
          <a:p>
            <a:r>
              <a:rPr lang="en-US" dirty="0"/>
              <a:t>Thank you for your attention!</a:t>
            </a:r>
            <a:endParaRPr lang="en-DE" dirty="0"/>
          </a:p>
        </p:txBody>
      </p:sp>
    </p:spTree>
    <p:extLst>
      <p:ext uri="{BB962C8B-B14F-4D97-AF65-F5344CB8AC3E}">
        <p14:creationId xmlns:p14="http://schemas.microsoft.com/office/powerpoint/2010/main" val="276239376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B8D75F8-5B30-4DF8-A08A-93F9381C2C86}"/>
              </a:ext>
            </a:extLst>
          </p:cNvPr>
          <p:cNvSpPr>
            <a:spLocks noGrp="1"/>
          </p:cNvSpPr>
          <p:nvPr>
            <p:ph type="title"/>
          </p:nvPr>
        </p:nvSpPr>
        <p:spPr/>
        <p:txBody>
          <a:bodyPr/>
          <a:lstStyle/>
          <a:p>
            <a:r>
              <a:rPr lang="en-US" dirty="0"/>
              <a:t>References</a:t>
            </a:r>
            <a:endParaRPr lang="en-DE" dirty="0"/>
          </a:p>
        </p:txBody>
      </p:sp>
      <p:sp>
        <p:nvSpPr>
          <p:cNvPr id="3" name="Inhaltsplatzhalter 2">
            <a:extLst>
              <a:ext uri="{FF2B5EF4-FFF2-40B4-BE49-F238E27FC236}">
                <a16:creationId xmlns:a16="http://schemas.microsoft.com/office/drawing/2014/main" id="{2D01A5FE-B7B3-4146-8DE8-05E5212E4BBC}"/>
              </a:ext>
            </a:extLst>
          </p:cNvPr>
          <p:cNvSpPr>
            <a:spLocks noGrp="1"/>
          </p:cNvSpPr>
          <p:nvPr>
            <p:ph idx="1"/>
          </p:nvPr>
        </p:nvSpPr>
        <p:spPr/>
        <p:txBody>
          <a:bodyPr/>
          <a:lstStyle/>
          <a:p>
            <a:r>
              <a:rPr lang="en-US" dirty="0" err="1"/>
              <a:t>Kleinheitz</a:t>
            </a:r>
            <a:r>
              <a:rPr lang="en-US" dirty="0"/>
              <a:t>, R., </a:t>
            </a:r>
            <a:r>
              <a:rPr lang="en-US" dirty="0" err="1"/>
              <a:t>Kleinschulte</a:t>
            </a:r>
            <a:r>
              <a:rPr lang="en-US" dirty="0"/>
              <a:t>, N., </a:t>
            </a:r>
            <a:r>
              <a:rPr lang="en-US" dirty="0" err="1"/>
              <a:t>Krüger</a:t>
            </a:r>
            <a:r>
              <a:rPr lang="en-US" dirty="0"/>
              <a:t>, M., </a:t>
            </a:r>
            <a:r>
              <a:rPr lang="en-US" dirty="0" err="1"/>
              <a:t>Seyboth</a:t>
            </a:r>
            <a:r>
              <a:rPr lang="en-US" dirty="0"/>
              <a:t>, A., Weber, E., van </a:t>
            </a:r>
            <a:r>
              <a:rPr lang="en-US" dirty="0" err="1"/>
              <a:t>Elsen</a:t>
            </a:r>
            <a:r>
              <a:rPr lang="en-US" dirty="0"/>
              <a:t>, T., in </a:t>
            </a:r>
            <a:r>
              <a:rPr lang="en-US" dirty="0" err="1"/>
              <a:t>Soziale</a:t>
            </a:r>
            <a:r>
              <a:rPr lang="en-US" dirty="0"/>
              <a:t> </a:t>
            </a:r>
            <a:r>
              <a:rPr lang="en-US" dirty="0" err="1"/>
              <a:t>Landwirtschaft</a:t>
            </a:r>
            <a:r>
              <a:rPr lang="en-US" dirty="0"/>
              <a:t>: Ein </a:t>
            </a:r>
            <a:r>
              <a:rPr lang="en-US" dirty="0" err="1"/>
              <a:t>Praxishandbuch</a:t>
            </a:r>
            <a:r>
              <a:rPr lang="en-US" dirty="0"/>
              <a:t> </a:t>
            </a:r>
            <a:r>
              <a:rPr lang="en-US" dirty="0" err="1"/>
              <a:t>für</a:t>
            </a:r>
            <a:r>
              <a:rPr lang="en-US" dirty="0"/>
              <a:t> </a:t>
            </a:r>
            <a:r>
              <a:rPr lang="en-US" dirty="0" err="1"/>
              <a:t>EinsteigerInnen</a:t>
            </a:r>
            <a:r>
              <a:rPr lang="en-US" dirty="0"/>
              <a:t>, </a:t>
            </a:r>
            <a:r>
              <a:rPr lang="en-US" dirty="0" err="1"/>
              <a:t>Hrsg</a:t>
            </a:r>
            <a:r>
              <a:rPr lang="en-US" dirty="0"/>
              <a:t>.: </a:t>
            </a:r>
            <a:r>
              <a:rPr lang="en-US" dirty="0" err="1"/>
              <a:t>Thüringer</a:t>
            </a:r>
            <a:r>
              <a:rPr lang="en-US" dirty="0"/>
              <a:t> </a:t>
            </a:r>
            <a:r>
              <a:rPr lang="en-US" dirty="0" err="1"/>
              <a:t>Ökoherz</a:t>
            </a:r>
            <a:r>
              <a:rPr lang="en-US" dirty="0"/>
              <a:t> </a:t>
            </a:r>
            <a:r>
              <a:rPr lang="en-US" dirty="0" err="1"/>
              <a:t>e.V.</a:t>
            </a:r>
            <a:r>
              <a:rPr lang="en-US"/>
              <a:t>, Weimar</a:t>
            </a:r>
            <a:endParaRPr lang="en-DE" dirty="0"/>
          </a:p>
        </p:txBody>
      </p:sp>
    </p:spTree>
    <p:extLst>
      <p:ext uri="{BB962C8B-B14F-4D97-AF65-F5344CB8AC3E}">
        <p14:creationId xmlns:p14="http://schemas.microsoft.com/office/powerpoint/2010/main" val="331704471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11B40CC-D511-41CD-9F59-B4ED0DDD39FF}"/>
              </a:ext>
            </a:extLst>
          </p:cNvPr>
          <p:cNvSpPr>
            <a:spLocks noGrp="1"/>
          </p:cNvSpPr>
          <p:nvPr>
            <p:ph type="title"/>
          </p:nvPr>
        </p:nvSpPr>
        <p:spPr>
          <a:xfrm>
            <a:off x="375556" y="800100"/>
            <a:ext cx="8392886" cy="890589"/>
          </a:xfrm>
        </p:spPr>
        <p:txBody>
          <a:bodyPr anchor="ctr">
            <a:normAutofit/>
          </a:bodyPr>
          <a:lstStyle/>
          <a:p>
            <a:r>
              <a:rPr lang="en-US" dirty="0"/>
              <a:t>Overview</a:t>
            </a:r>
            <a:endParaRPr lang="en-DE" dirty="0"/>
          </a:p>
        </p:txBody>
      </p:sp>
      <p:sp>
        <p:nvSpPr>
          <p:cNvPr id="3" name="Inhaltsplatzhalter 2">
            <a:extLst>
              <a:ext uri="{FF2B5EF4-FFF2-40B4-BE49-F238E27FC236}">
                <a16:creationId xmlns:a16="http://schemas.microsoft.com/office/drawing/2014/main" id="{F4D1A056-8A02-45A2-8E41-BF74C092EF73}"/>
              </a:ext>
            </a:extLst>
          </p:cNvPr>
          <p:cNvSpPr>
            <a:spLocks noGrp="1"/>
          </p:cNvSpPr>
          <p:nvPr>
            <p:ph sz="half" idx="1"/>
          </p:nvPr>
        </p:nvSpPr>
        <p:spPr>
          <a:xfrm>
            <a:off x="375556" y="1613014"/>
            <a:ext cx="3886200" cy="4351338"/>
          </a:xfrm>
        </p:spPr>
        <p:txBody>
          <a:bodyPr>
            <a:normAutofit/>
          </a:bodyPr>
          <a:lstStyle/>
          <a:p>
            <a:pPr marL="457200" indent="-457200">
              <a:buAutoNum type="arabicPeriod"/>
            </a:pPr>
            <a:r>
              <a:rPr lang="en-US" dirty="0"/>
              <a:t>Does Social Farming fit to me?</a:t>
            </a:r>
          </a:p>
          <a:p>
            <a:pPr marL="457200" indent="-457200">
              <a:buAutoNum type="arabicPeriod"/>
            </a:pPr>
            <a:r>
              <a:rPr lang="en-US" dirty="0"/>
              <a:t>Does Social Farming fit to my farm?</a:t>
            </a:r>
          </a:p>
          <a:p>
            <a:pPr marL="457200" indent="-457200">
              <a:buFont typeface="Arial" panose="020B0604020202020204" pitchFamily="34" charset="0"/>
              <a:buAutoNum type="arabicPeriod"/>
            </a:pPr>
            <a:r>
              <a:rPr lang="en-US" dirty="0"/>
              <a:t>Which target group can be integrated on my farm?</a:t>
            </a:r>
          </a:p>
          <a:p>
            <a:pPr marL="457200" indent="-457200">
              <a:buFont typeface="Arial" panose="020B0604020202020204" pitchFamily="34" charset="0"/>
              <a:buAutoNum type="arabicPeriod"/>
            </a:pPr>
            <a:r>
              <a:rPr lang="en-US" dirty="0">
                <a:effectLst/>
              </a:rPr>
              <a:t>Which employment and care opportunities are there?</a:t>
            </a:r>
          </a:p>
          <a:p>
            <a:pPr marL="457200" indent="-457200">
              <a:buFont typeface="Arial" panose="020B0604020202020204" pitchFamily="34" charset="0"/>
              <a:buAutoNum type="arabicPeriod"/>
            </a:pPr>
            <a:r>
              <a:rPr lang="en-US" dirty="0"/>
              <a:t>W</a:t>
            </a:r>
            <a:r>
              <a:rPr lang="en-US" dirty="0">
                <a:effectLst/>
              </a:rPr>
              <a:t>ho bears the costs? </a:t>
            </a:r>
            <a:br>
              <a:rPr lang="en-US" dirty="0">
                <a:effectLst/>
              </a:rPr>
            </a:br>
            <a:r>
              <a:rPr lang="en-US" dirty="0">
                <a:effectLst/>
              </a:rPr>
              <a:t>Who takes care of the clients? </a:t>
            </a:r>
            <a:br>
              <a:rPr lang="en-US" dirty="0">
                <a:effectLst/>
              </a:rPr>
            </a:br>
            <a:r>
              <a:rPr lang="en-US" dirty="0">
                <a:effectLst/>
              </a:rPr>
              <a:t>Who receives the funding?</a:t>
            </a:r>
          </a:p>
          <a:p>
            <a:pPr marL="457200" indent="-457200">
              <a:buFont typeface="Arial" panose="020B0604020202020204" pitchFamily="34" charset="0"/>
              <a:buAutoNum type="arabicPeriod"/>
            </a:pPr>
            <a:endParaRPr lang="en-US" dirty="0"/>
          </a:p>
          <a:p>
            <a:pPr marL="457200" indent="-457200">
              <a:buAutoNum type="arabicPeriod"/>
            </a:pPr>
            <a:endParaRPr lang="en-DE" dirty="0"/>
          </a:p>
        </p:txBody>
      </p:sp>
      <p:pic>
        <p:nvPicPr>
          <p:cNvPr id="41" name="Grafik 40" descr="Ein Bild, das Baum, Gras, draußen, Pflanze enthält.&#10;&#10;Automatisch generierte Beschreibung">
            <a:extLst>
              <a:ext uri="{FF2B5EF4-FFF2-40B4-BE49-F238E27FC236}">
                <a16:creationId xmlns:a16="http://schemas.microsoft.com/office/drawing/2014/main" id="{A0DD37FD-AF20-4538-8D20-C4919EE52FED}"/>
              </a:ext>
            </a:extLst>
          </p:cNvPr>
          <p:cNvPicPr>
            <a:picLocks noChangeAspect="1"/>
          </p:cNvPicPr>
          <p:nvPr/>
        </p:nvPicPr>
        <p:blipFill rotWithShape="1">
          <a:blip r:embed="rId2">
            <a:extLst>
              <a:ext uri="{28A0092B-C50C-407E-A947-70E740481C1C}">
                <a14:useLocalDpi xmlns:a14="http://schemas.microsoft.com/office/drawing/2010/main" val="0"/>
              </a:ext>
            </a:extLst>
          </a:blip>
          <a:srcRect l="17060" r="23547" b="-3"/>
          <a:stretch/>
        </p:blipFill>
        <p:spPr>
          <a:xfrm>
            <a:off x="4629152" y="1080299"/>
            <a:ext cx="4292598" cy="4806378"/>
          </a:xfrm>
          <a:prstGeom prst="rect">
            <a:avLst/>
          </a:prstGeom>
          <a:noFill/>
        </p:spPr>
      </p:pic>
      <p:sp>
        <p:nvSpPr>
          <p:cNvPr id="4" name="Textfeld 3">
            <a:extLst>
              <a:ext uri="{FF2B5EF4-FFF2-40B4-BE49-F238E27FC236}">
                <a16:creationId xmlns:a16="http://schemas.microsoft.com/office/drawing/2014/main" id="{B02203A3-C2BC-4FB4-80CD-59834F4EA5FD}"/>
              </a:ext>
            </a:extLst>
          </p:cNvPr>
          <p:cNvSpPr txBox="1"/>
          <p:nvPr/>
        </p:nvSpPr>
        <p:spPr>
          <a:xfrm>
            <a:off x="7817183" y="5640456"/>
            <a:ext cx="1902517" cy="246221"/>
          </a:xfrm>
          <a:prstGeom prst="rect">
            <a:avLst/>
          </a:prstGeom>
          <a:noFill/>
        </p:spPr>
        <p:txBody>
          <a:bodyPr wrap="square" rtlCol="0">
            <a:spAutoFit/>
          </a:bodyPr>
          <a:lstStyle/>
          <a:p>
            <a:r>
              <a:rPr lang="en-US" sz="1000" dirty="0">
                <a:solidFill>
                  <a:schemeClr val="bg1"/>
                </a:solidFill>
              </a:rPr>
              <a:t>Thomas van </a:t>
            </a:r>
            <a:r>
              <a:rPr lang="en-US" sz="1000" dirty="0" err="1">
                <a:solidFill>
                  <a:schemeClr val="bg1"/>
                </a:solidFill>
              </a:rPr>
              <a:t>Elsen</a:t>
            </a:r>
            <a:endParaRPr lang="en-DE" sz="1000" dirty="0">
              <a:solidFill>
                <a:schemeClr val="bg1"/>
              </a:solidFill>
            </a:endParaRPr>
          </a:p>
        </p:txBody>
      </p:sp>
    </p:spTree>
    <p:extLst>
      <p:ext uri="{BB962C8B-B14F-4D97-AF65-F5344CB8AC3E}">
        <p14:creationId xmlns:p14="http://schemas.microsoft.com/office/powerpoint/2010/main" val="74486928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4A7EF26A-5715-4E76-92AD-B3A33F8E1680}"/>
              </a:ext>
            </a:extLst>
          </p:cNvPr>
          <p:cNvSpPr>
            <a:spLocks noGrp="1"/>
          </p:cNvSpPr>
          <p:nvPr>
            <p:ph type="title"/>
          </p:nvPr>
        </p:nvSpPr>
        <p:spPr>
          <a:xfrm>
            <a:off x="375556" y="800100"/>
            <a:ext cx="8392886" cy="890589"/>
          </a:xfrm>
        </p:spPr>
        <p:txBody>
          <a:bodyPr anchor="ctr">
            <a:normAutofit/>
          </a:bodyPr>
          <a:lstStyle/>
          <a:p>
            <a:r>
              <a:rPr lang="en-US" sz="2800" dirty="0"/>
              <a:t>1. Does Social Farming fit to me?</a:t>
            </a:r>
            <a:endParaRPr lang="en-DE" sz="2800" dirty="0"/>
          </a:p>
        </p:txBody>
      </p:sp>
      <p:sp>
        <p:nvSpPr>
          <p:cNvPr id="5" name="Inhaltsplatzhalter 4">
            <a:extLst>
              <a:ext uri="{FF2B5EF4-FFF2-40B4-BE49-F238E27FC236}">
                <a16:creationId xmlns:a16="http://schemas.microsoft.com/office/drawing/2014/main" id="{F52E23C0-5B1D-4AC5-966A-346BB5EDC2C4}"/>
              </a:ext>
            </a:extLst>
          </p:cNvPr>
          <p:cNvSpPr>
            <a:spLocks noGrp="1"/>
          </p:cNvSpPr>
          <p:nvPr>
            <p:ph sz="half" idx="1"/>
          </p:nvPr>
        </p:nvSpPr>
        <p:spPr>
          <a:xfrm>
            <a:off x="628650" y="1825625"/>
            <a:ext cx="3886200" cy="4351338"/>
          </a:xfrm>
        </p:spPr>
        <p:txBody>
          <a:bodyPr>
            <a:normAutofit/>
          </a:bodyPr>
          <a:lstStyle/>
          <a:p>
            <a:r>
              <a:rPr lang="en-US" dirty="0"/>
              <a:t>Analysis of </a:t>
            </a:r>
            <a:r>
              <a:rPr lang="en-US" b="1" dirty="0"/>
              <a:t>personal qualification</a:t>
            </a:r>
            <a:r>
              <a:rPr lang="en-US" dirty="0"/>
              <a:t> for Social Farming</a:t>
            </a:r>
          </a:p>
          <a:p>
            <a:r>
              <a:rPr lang="en-US" dirty="0"/>
              <a:t>To start a Social Farming is a development process, which amongst others requires a </a:t>
            </a:r>
            <a:r>
              <a:rPr lang="en-US" b="1" dirty="0"/>
              <a:t>contention with one´s self</a:t>
            </a:r>
          </a:p>
          <a:p>
            <a:r>
              <a:rPr lang="en-US" dirty="0"/>
              <a:t>The following questionnaire helps you to get into the topic of Social Farming and to </a:t>
            </a:r>
            <a:r>
              <a:rPr lang="en-US" b="1" dirty="0"/>
              <a:t>find out whether it suits you, your family and your employees</a:t>
            </a:r>
            <a:endParaRPr lang="en-DE" b="1" dirty="0"/>
          </a:p>
        </p:txBody>
      </p:sp>
      <p:pic>
        <p:nvPicPr>
          <p:cNvPr id="9" name="Grafik 8" descr="Ein Bild, das Pflanze, Baum enthält.&#10;&#10;Automatisch generierte Beschreibung">
            <a:extLst>
              <a:ext uri="{FF2B5EF4-FFF2-40B4-BE49-F238E27FC236}">
                <a16:creationId xmlns:a16="http://schemas.microsoft.com/office/drawing/2014/main" id="{AD6388BC-63DB-4683-911E-5AA862984A93}"/>
              </a:ext>
            </a:extLst>
          </p:cNvPr>
          <p:cNvPicPr>
            <a:picLocks noChangeAspect="1"/>
          </p:cNvPicPr>
          <p:nvPr/>
        </p:nvPicPr>
        <p:blipFill rotWithShape="1">
          <a:blip r:embed="rId3">
            <a:extLst>
              <a:ext uri="{28A0092B-C50C-407E-A947-70E740481C1C}">
                <a14:useLocalDpi xmlns:a14="http://schemas.microsoft.com/office/drawing/2010/main" val="0"/>
              </a:ext>
            </a:extLst>
          </a:blip>
          <a:srcRect l="23851" r="25911" b="-1"/>
          <a:stretch/>
        </p:blipFill>
        <p:spPr>
          <a:xfrm>
            <a:off x="4629150" y="1686090"/>
            <a:ext cx="3886200" cy="4351338"/>
          </a:xfrm>
          <a:custGeom>
            <a:avLst/>
            <a:gdLst>
              <a:gd name="connsiteX0" fmla="*/ 0 w 3886200"/>
              <a:gd name="connsiteY0" fmla="*/ 0 h 4351338"/>
              <a:gd name="connsiteX1" fmla="*/ 3886200 w 3886200"/>
              <a:gd name="connsiteY1" fmla="*/ 0 h 4351338"/>
              <a:gd name="connsiteX2" fmla="*/ 3886200 w 3886200"/>
              <a:gd name="connsiteY2" fmla="*/ 4351338 h 4351338"/>
              <a:gd name="connsiteX3" fmla="*/ 0 w 3886200"/>
              <a:gd name="connsiteY3" fmla="*/ 4351338 h 4351338"/>
              <a:gd name="connsiteX4" fmla="*/ 0 w 3886200"/>
              <a:gd name="connsiteY4" fmla="*/ 0 h 43513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86200" h="4351338" extrusionOk="0">
                <a:moveTo>
                  <a:pt x="0" y="0"/>
                </a:moveTo>
                <a:cubicBezTo>
                  <a:pt x="1183183" y="-146426"/>
                  <a:pt x="1996712" y="-151186"/>
                  <a:pt x="3886200" y="0"/>
                </a:cubicBezTo>
                <a:cubicBezTo>
                  <a:pt x="3729640" y="1015606"/>
                  <a:pt x="3775916" y="3274037"/>
                  <a:pt x="3886200" y="4351338"/>
                </a:cubicBezTo>
                <a:cubicBezTo>
                  <a:pt x="3078166" y="4381966"/>
                  <a:pt x="1024539" y="4282661"/>
                  <a:pt x="0" y="4351338"/>
                </a:cubicBezTo>
                <a:cubicBezTo>
                  <a:pt x="38058" y="2227459"/>
                  <a:pt x="126541" y="1248601"/>
                  <a:pt x="0" y="0"/>
                </a:cubicBezTo>
                <a:close/>
              </a:path>
            </a:pathLst>
          </a:custGeom>
          <a:noFill/>
          <a:ln>
            <a:solidFill>
              <a:schemeClr val="tx1"/>
            </a:solidFill>
            <a:extLst>
              <a:ext uri="{C807C97D-BFC1-408E-A445-0C87EB9F89A2}">
                <ask:lineSketchStyleProps xmlns:ask="http://schemas.microsoft.com/office/drawing/2018/sketchyshapes" sd="2539080767">
                  <a:prstGeom prst="rect">
                    <a:avLst/>
                  </a:prstGeom>
                  <ask:type>
                    <ask:lineSketchCurved/>
                  </ask:type>
                </ask:lineSketchStyleProps>
              </a:ext>
            </a:extLst>
          </a:ln>
        </p:spPr>
      </p:pic>
      <p:sp>
        <p:nvSpPr>
          <p:cNvPr id="2" name="Textfeld 1">
            <a:extLst>
              <a:ext uri="{FF2B5EF4-FFF2-40B4-BE49-F238E27FC236}">
                <a16:creationId xmlns:a16="http://schemas.microsoft.com/office/drawing/2014/main" id="{C314F641-1347-4376-A81A-109FC40E706B}"/>
              </a:ext>
            </a:extLst>
          </p:cNvPr>
          <p:cNvSpPr txBox="1"/>
          <p:nvPr/>
        </p:nvSpPr>
        <p:spPr>
          <a:xfrm>
            <a:off x="7606748" y="5803984"/>
            <a:ext cx="1285461" cy="253916"/>
          </a:xfrm>
          <a:prstGeom prst="rect">
            <a:avLst/>
          </a:prstGeom>
          <a:noFill/>
        </p:spPr>
        <p:txBody>
          <a:bodyPr wrap="square" rtlCol="0">
            <a:spAutoFit/>
          </a:bodyPr>
          <a:lstStyle/>
          <a:p>
            <a:r>
              <a:rPr lang="en-US" sz="1050" dirty="0">
                <a:solidFill>
                  <a:schemeClr val="bg1"/>
                </a:solidFill>
              </a:rPr>
              <a:t>Larissa Nagorka</a:t>
            </a:r>
            <a:endParaRPr lang="en-DE" sz="1000" dirty="0">
              <a:solidFill>
                <a:schemeClr val="bg1"/>
              </a:solidFill>
            </a:endParaRPr>
          </a:p>
        </p:txBody>
      </p:sp>
    </p:spTree>
    <p:extLst>
      <p:ext uri="{BB962C8B-B14F-4D97-AF65-F5344CB8AC3E}">
        <p14:creationId xmlns:p14="http://schemas.microsoft.com/office/powerpoint/2010/main" val="146431351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descr="Ein Bild, das Gras, Himmel, draußen, Natur enthält.&#10;&#10;Automatisch generierte Beschreibung">
            <a:extLst>
              <a:ext uri="{FF2B5EF4-FFF2-40B4-BE49-F238E27FC236}">
                <a16:creationId xmlns:a16="http://schemas.microsoft.com/office/drawing/2014/main" id="{56B0892E-98D6-4D94-B8B8-3CF438EAE855}"/>
              </a:ext>
            </a:extLst>
          </p:cNvPr>
          <p:cNvPicPr>
            <a:picLocks noChangeAspect="1"/>
          </p:cNvPicPr>
          <p:nvPr/>
        </p:nvPicPr>
        <p:blipFill>
          <a:blip r:embed="rId2">
            <a:alphaModFix amt="39000"/>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118399" y="14514"/>
            <a:ext cx="9380797" cy="7474857"/>
          </a:xfrm>
          <a:prstGeom prst="rect">
            <a:avLst/>
          </a:prstGeom>
        </p:spPr>
      </p:pic>
      <p:sp>
        <p:nvSpPr>
          <p:cNvPr id="3" name="Inhaltsplatzhalter 2">
            <a:extLst>
              <a:ext uri="{FF2B5EF4-FFF2-40B4-BE49-F238E27FC236}">
                <a16:creationId xmlns:a16="http://schemas.microsoft.com/office/drawing/2014/main" id="{F3012BE2-3B29-4CF7-AD0E-D2059533CD93}"/>
              </a:ext>
            </a:extLst>
          </p:cNvPr>
          <p:cNvSpPr>
            <a:spLocks noGrp="1"/>
          </p:cNvSpPr>
          <p:nvPr>
            <p:ph idx="1"/>
          </p:nvPr>
        </p:nvSpPr>
        <p:spPr>
          <a:xfrm>
            <a:off x="375557" y="1524000"/>
            <a:ext cx="8392886" cy="5075582"/>
          </a:xfrm>
        </p:spPr>
        <p:txBody>
          <a:bodyPr/>
          <a:lstStyle/>
          <a:p>
            <a:pPr>
              <a:buFont typeface="Wingdings" panose="05000000000000000000" pitchFamily="2" charset="2"/>
              <a:buChar char="Ø"/>
            </a:pPr>
            <a:r>
              <a:rPr lang="en-US" sz="2400" b="1" dirty="0">
                <a:solidFill>
                  <a:schemeClr val="tx1"/>
                </a:solidFill>
              </a:rPr>
              <a:t> What is my motivation to start Social Farming?</a:t>
            </a:r>
            <a:endParaRPr lang="en-DE" sz="2400" b="1" dirty="0">
              <a:solidFill>
                <a:schemeClr val="tx1"/>
              </a:solidFill>
            </a:endParaRPr>
          </a:p>
          <a:p>
            <a:pPr>
              <a:buFont typeface="Wingdings" panose="05000000000000000000" pitchFamily="2" charset="2"/>
              <a:buChar char="Ø"/>
            </a:pPr>
            <a:r>
              <a:rPr lang="en-US" sz="2400" b="1" dirty="0">
                <a:solidFill>
                  <a:schemeClr val="tx1"/>
                </a:solidFill>
              </a:rPr>
              <a:t> Which imaginations and ideas do I have?</a:t>
            </a:r>
            <a:endParaRPr lang="en-DE" sz="2400" b="1" dirty="0">
              <a:solidFill>
                <a:schemeClr val="tx1"/>
              </a:solidFill>
            </a:endParaRPr>
          </a:p>
          <a:p>
            <a:pPr>
              <a:buFont typeface="Wingdings" panose="05000000000000000000" pitchFamily="2" charset="2"/>
              <a:buChar char="Ø"/>
            </a:pPr>
            <a:r>
              <a:rPr lang="en-US" sz="2400" b="1" dirty="0">
                <a:solidFill>
                  <a:schemeClr val="tx1"/>
                </a:solidFill>
              </a:rPr>
              <a:t> Which personality traits define me?</a:t>
            </a:r>
            <a:endParaRPr lang="en-DE" sz="2400" b="1" dirty="0">
              <a:solidFill>
                <a:schemeClr val="tx1"/>
              </a:solidFill>
            </a:endParaRPr>
          </a:p>
          <a:p>
            <a:pPr>
              <a:buFont typeface="Wingdings" panose="05000000000000000000" pitchFamily="2" charset="2"/>
              <a:buChar char="Ø"/>
            </a:pPr>
            <a:r>
              <a:rPr lang="en-US" sz="2400" b="1" dirty="0">
                <a:solidFill>
                  <a:schemeClr val="tx1"/>
                </a:solidFill>
              </a:rPr>
              <a:t> Can I imagine caring for clients?</a:t>
            </a:r>
            <a:endParaRPr lang="en-DE" sz="2400" b="1" dirty="0">
              <a:solidFill>
                <a:schemeClr val="tx1"/>
              </a:solidFill>
            </a:endParaRPr>
          </a:p>
          <a:p>
            <a:pPr>
              <a:buFont typeface="Wingdings" panose="05000000000000000000" pitchFamily="2" charset="2"/>
              <a:buChar char="Ø"/>
            </a:pPr>
            <a:r>
              <a:rPr lang="en-US" sz="2400" b="1" dirty="0">
                <a:solidFill>
                  <a:schemeClr val="tx1"/>
                </a:solidFill>
              </a:rPr>
              <a:t> Do I fulfil the technical requirements to lead a Social Farm?</a:t>
            </a:r>
            <a:endParaRPr lang="en-DE" sz="2400" b="1" dirty="0">
              <a:solidFill>
                <a:schemeClr val="tx1"/>
              </a:solidFill>
            </a:endParaRPr>
          </a:p>
          <a:p>
            <a:pPr>
              <a:buFont typeface="Wingdings" panose="05000000000000000000" pitchFamily="2" charset="2"/>
              <a:buChar char="Ø"/>
            </a:pPr>
            <a:r>
              <a:rPr lang="en-US" sz="2400" b="1" dirty="0">
                <a:solidFill>
                  <a:schemeClr val="tx1"/>
                </a:solidFill>
              </a:rPr>
              <a:t> Which are the technical requirements to lead a Social Farm? </a:t>
            </a:r>
            <a:br>
              <a:rPr lang="en-US" sz="2400" b="1" dirty="0">
                <a:solidFill>
                  <a:schemeClr val="tx1"/>
                </a:solidFill>
              </a:rPr>
            </a:br>
            <a:r>
              <a:rPr lang="en-US" sz="2400" b="1" dirty="0">
                <a:solidFill>
                  <a:schemeClr val="tx1"/>
                </a:solidFill>
              </a:rPr>
              <a:t> (Degrees, further trainings, additional qualifications)?</a:t>
            </a:r>
            <a:endParaRPr lang="en-DE" sz="2400" b="1" dirty="0">
              <a:solidFill>
                <a:schemeClr val="tx1"/>
              </a:solidFill>
            </a:endParaRPr>
          </a:p>
          <a:p>
            <a:pPr>
              <a:buFont typeface="Wingdings" panose="05000000000000000000" pitchFamily="2" charset="2"/>
              <a:buChar char="Ø"/>
            </a:pPr>
            <a:r>
              <a:rPr lang="en-US" sz="2400" b="1" dirty="0">
                <a:solidFill>
                  <a:schemeClr val="tx1"/>
                </a:solidFill>
              </a:rPr>
              <a:t> Is there an employee on my farm who does already have a </a:t>
            </a:r>
            <a:br>
              <a:rPr lang="en-US" sz="2400" b="1" dirty="0">
                <a:solidFill>
                  <a:schemeClr val="tx1"/>
                </a:solidFill>
              </a:rPr>
            </a:br>
            <a:r>
              <a:rPr lang="en-US" sz="2400" b="1" dirty="0">
                <a:solidFill>
                  <a:schemeClr val="tx1"/>
                </a:solidFill>
              </a:rPr>
              <a:t>  degree in the field of pedagogy, social work, or care?</a:t>
            </a:r>
            <a:endParaRPr lang="en-DE" sz="2400" b="1" dirty="0">
              <a:solidFill>
                <a:schemeClr val="tx1"/>
              </a:solidFill>
            </a:endParaRPr>
          </a:p>
          <a:p>
            <a:pPr>
              <a:buFont typeface="Wingdings" panose="05000000000000000000" pitchFamily="2" charset="2"/>
              <a:buChar char="Ø"/>
            </a:pPr>
            <a:endParaRPr lang="en-US" sz="2400" dirty="0"/>
          </a:p>
          <a:p>
            <a:pPr marL="457200" indent="-457200">
              <a:buAutoNum type="arabicPeriod"/>
            </a:pPr>
            <a:endParaRPr lang="en-US" dirty="0"/>
          </a:p>
        </p:txBody>
      </p:sp>
      <p:sp>
        <p:nvSpPr>
          <p:cNvPr id="5" name="Textfeld 4">
            <a:extLst>
              <a:ext uri="{FF2B5EF4-FFF2-40B4-BE49-F238E27FC236}">
                <a16:creationId xmlns:a16="http://schemas.microsoft.com/office/drawing/2014/main" id="{6C146023-C74F-4D38-B2BB-B88ED1BEEF16}"/>
              </a:ext>
            </a:extLst>
          </p:cNvPr>
          <p:cNvSpPr txBox="1"/>
          <p:nvPr/>
        </p:nvSpPr>
        <p:spPr>
          <a:xfrm>
            <a:off x="7792278" y="6174463"/>
            <a:ext cx="1351722" cy="246221"/>
          </a:xfrm>
          <a:prstGeom prst="rect">
            <a:avLst/>
          </a:prstGeom>
          <a:noFill/>
        </p:spPr>
        <p:txBody>
          <a:bodyPr wrap="square" rtlCol="0">
            <a:spAutoFit/>
          </a:bodyPr>
          <a:lstStyle/>
          <a:p>
            <a:r>
              <a:rPr lang="en-US" sz="1000" dirty="0">
                <a:solidFill>
                  <a:schemeClr val="bg1"/>
                </a:solidFill>
              </a:rPr>
              <a:t>Larissa Nagorka</a:t>
            </a:r>
            <a:endParaRPr lang="en-DE" sz="1000" dirty="0">
              <a:solidFill>
                <a:schemeClr val="bg1"/>
              </a:solidFill>
            </a:endParaRPr>
          </a:p>
        </p:txBody>
      </p:sp>
    </p:spTree>
    <p:extLst>
      <p:ext uri="{BB962C8B-B14F-4D97-AF65-F5344CB8AC3E}">
        <p14:creationId xmlns:p14="http://schemas.microsoft.com/office/powerpoint/2010/main" val="116301504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Effect transition="in" filter="fade">
                                      <p:cBhvr>
                                        <p:cTn id="42" dur="1000"/>
                                        <p:tgtEl>
                                          <p:spTgt spid="3">
                                            <p:txEl>
                                              <p:pRg st="5" end="5"/>
                                            </p:txEl>
                                          </p:spTgt>
                                        </p:tgtEl>
                                      </p:cBhvr>
                                    </p:animEffect>
                                    <p:anim calcmode="lin" valueType="num">
                                      <p:cBhvr>
                                        <p:cTn id="43"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3">
                                            <p:txEl>
                                              <p:pRg st="6" end="6"/>
                                            </p:txEl>
                                          </p:spTgt>
                                        </p:tgtEl>
                                        <p:attrNameLst>
                                          <p:attrName>style.visibility</p:attrName>
                                        </p:attrNameLst>
                                      </p:cBhvr>
                                      <p:to>
                                        <p:strVal val="visible"/>
                                      </p:to>
                                    </p:set>
                                    <p:animEffect transition="in" filter="fade">
                                      <p:cBhvr>
                                        <p:cTn id="49" dur="1000"/>
                                        <p:tgtEl>
                                          <p:spTgt spid="3">
                                            <p:txEl>
                                              <p:pRg st="6" end="6"/>
                                            </p:txEl>
                                          </p:spTgt>
                                        </p:tgtEl>
                                      </p:cBhvr>
                                    </p:animEffect>
                                    <p:anim calcmode="lin" valueType="num">
                                      <p:cBhvr>
                                        <p:cTn id="50"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51"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descr="Ein Bild, das Gras, draußen, Himmel, Berg enthält.&#10;&#10;Automatisch generierte Beschreibung">
            <a:extLst>
              <a:ext uri="{FF2B5EF4-FFF2-40B4-BE49-F238E27FC236}">
                <a16:creationId xmlns:a16="http://schemas.microsoft.com/office/drawing/2014/main" id="{77B9EE36-73CB-4F21-B08D-B39FDCF49263}"/>
              </a:ext>
            </a:extLst>
          </p:cNvPr>
          <p:cNvPicPr>
            <a:picLocks noChangeAspect="1"/>
          </p:cNvPicPr>
          <p:nvPr/>
        </p:nvPicPr>
        <p:blipFill>
          <a:blip r:embed="rId3">
            <a:alphaModFix amt="51000"/>
            <a:extLst>
              <a:ext uri="{28A0092B-C50C-407E-A947-70E740481C1C}">
                <a14:useLocalDpi xmlns:a14="http://schemas.microsoft.com/office/drawing/2010/main" val="0"/>
              </a:ext>
            </a:extLst>
          </a:blip>
          <a:stretch>
            <a:fillRect/>
          </a:stretch>
        </p:blipFill>
        <p:spPr>
          <a:xfrm>
            <a:off x="0" y="-203200"/>
            <a:ext cx="9144000" cy="7721600"/>
          </a:xfrm>
          <a:prstGeom prst="rect">
            <a:avLst/>
          </a:prstGeom>
        </p:spPr>
      </p:pic>
      <p:sp>
        <p:nvSpPr>
          <p:cNvPr id="3" name="Inhaltsplatzhalter 2">
            <a:extLst>
              <a:ext uri="{FF2B5EF4-FFF2-40B4-BE49-F238E27FC236}">
                <a16:creationId xmlns:a16="http://schemas.microsoft.com/office/drawing/2014/main" id="{F3012BE2-3B29-4CF7-AD0E-D2059533CD93}"/>
              </a:ext>
            </a:extLst>
          </p:cNvPr>
          <p:cNvSpPr>
            <a:spLocks noGrp="1"/>
          </p:cNvSpPr>
          <p:nvPr>
            <p:ph idx="1"/>
          </p:nvPr>
        </p:nvSpPr>
        <p:spPr>
          <a:xfrm>
            <a:off x="375557" y="1325218"/>
            <a:ext cx="8392886" cy="5075582"/>
          </a:xfrm>
        </p:spPr>
        <p:txBody>
          <a:bodyPr>
            <a:normAutofit/>
          </a:bodyPr>
          <a:lstStyle/>
          <a:p>
            <a:pPr lvl="0">
              <a:buFont typeface="Wingdings" panose="05000000000000000000" pitchFamily="2" charset="2"/>
              <a:buChar char="Ø"/>
            </a:pPr>
            <a:r>
              <a:rPr lang="en-US" sz="2400" b="1" dirty="0">
                <a:solidFill>
                  <a:schemeClr val="tx1"/>
                </a:solidFill>
              </a:rPr>
              <a:t> Can I imagine working together with qualified staff (such as</a:t>
            </a:r>
            <a:br>
              <a:rPr lang="en-US" sz="2400" b="1" dirty="0">
                <a:solidFill>
                  <a:schemeClr val="tx1"/>
                </a:solidFill>
              </a:rPr>
            </a:br>
            <a:r>
              <a:rPr lang="en-US" sz="2400" b="1" dirty="0">
                <a:solidFill>
                  <a:schemeClr val="tx1"/>
                </a:solidFill>
              </a:rPr>
              <a:t>  social workers, occupational therapists, or caretakers)?</a:t>
            </a:r>
            <a:endParaRPr lang="en-DE" sz="2400" b="1" dirty="0">
              <a:solidFill>
                <a:schemeClr val="tx1"/>
              </a:solidFill>
            </a:endParaRPr>
          </a:p>
          <a:p>
            <a:pPr>
              <a:buFont typeface="Wingdings" panose="05000000000000000000" pitchFamily="2" charset="2"/>
              <a:buChar char="Ø"/>
            </a:pPr>
            <a:r>
              <a:rPr lang="en-US" sz="2400" b="1" dirty="0">
                <a:solidFill>
                  <a:schemeClr val="tx1"/>
                </a:solidFill>
              </a:rPr>
              <a:t> With which target group can I imagine working with? Or with</a:t>
            </a:r>
            <a:br>
              <a:rPr lang="en-US" sz="2400" b="1" dirty="0">
                <a:solidFill>
                  <a:schemeClr val="tx1"/>
                </a:solidFill>
              </a:rPr>
            </a:br>
            <a:r>
              <a:rPr lang="en-US" sz="2400" b="1" dirty="0">
                <a:solidFill>
                  <a:schemeClr val="tx1"/>
                </a:solidFill>
              </a:rPr>
              <a:t>  which not? Why?</a:t>
            </a:r>
            <a:endParaRPr lang="en-DE" sz="2400" b="1" dirty="0">
              <a:solidFill>
                <a:schemeClr val="tx1"/>
              </a:solidFill>
            </a:endParaRPr>
          </a:p>
          <a:p>
            <a:pPr>
              <a:buFont typeface="Wingdings" panose="05000000000000000000" pitchFamily="2" charset="2"/>
              <a:buChar char="Ø"/>
            </a:pPr>
            <a:r>
              <a:rPr lang="en-US" sz="2400" b="1" dirty="0">
                <a:solidFill>
                  <a:schemeClr val="tx1"/>
                </a:solidFill>
              </a:rPr>
              <a:t> What does the connection between social work and farming</a:t>
            </a:r>
            <a:br>
              <a:rPr lang="en-US" sz="2400" b="1" dirty="0">
                <a:solidFill>
                  <a:schemeClr val="tx1"/>
                </a:solidFill>
              </a:rPr>
            </a:br>
            <a:r>
              <a:rPr lang="en-US" sz="2400" b="1" dirty="0">
                <a:solidFill>
                  <a:schemeClr val="tx1"/>
                </a:solidFill>
              </a:rPr>
              <a:t>  mean to my surroundings (family, employees, neighbors,</a:t>
            </a:r>
            <a:br>
              <a:rPr lang="en-US" sz="2400" b="1" dirty="0">
                <a:solidFill>
                  <a:schemeClr val="tx1"/>
                </a:solidFill>
              </a:rPr>
            </a:br>
            <a:r>
              <a:rPr lang="en-US" sz="2400" b="1" dirty="0">
                <a:solidFill>
                  <a:schemeClr val="tx1"/>
                </a:solidFill>
              </a:rPr>
              <a:t>  regional cooperation-partners)?</a:t>
            </a:r>
            <a:endParaRPr lang="en-DE" sz="2400" b="1" dirty="0">
              <a:solidFill>
                <a:schemeClr val="tx1"/>
              </a:solidFill>
            </a:endParaRPr>
          </a:p>
          <a:p>
            <a:pPr>
              <a:buFont typeface="Wingdings" panose="05000000000000000000" pitchFamily="2" charset="2"/>
              <a:buChar char="Ø"/>
            </a:pPr>
            <a:r>
              <a:rPr lang="en-US" sz="2400" b="1" dirty="0">
                <a:solidFill>
                  <a:schemeClr val="tx1"/>
                </a:solidFill>
              </a:rPr>
              <a:t> Can I expect support by my surroundings?</a:t>
            </a:r>
            <a:endParaRPr lang="en-DE" sz="2400" b="1" dirty="0">
              <a:solidFill>
                <a:schemeClr val="tx1"/>
              </a:solidFill>
            </a:endParaRPr>
          </a:p>
          <a:p>
            <a:pPr>
              <a:buFont typeface="Wingdings" panose="05000000000000000000" pitchFamily="2" charset="2"/>
              <a:buChar char="Ø"/>
            </a:pPr>
            <a:r>
              <a:rPr lang="en-US" sz="2400" b="1" dirty="0">
                <a:solidFill>
                  <a:schemeClr val="tx1"/>
                </a:solidFill>
              </a:rPr>
              <a:t> Do I already work together with public authorities, agencies,</a:t>
            </a:r>
            <a:br>
              <a:rPr lang="en-US" sz="2400" b="1" dirty="0">
                <a:solidFill>
                  <a:schemeClr val="tx1"/>
                </a:solidFill>
              </a:rPr>
            </a:br>
            <a:r>
              <a:rPr lang="en-US" sz="2400" b="1" dirty="0">
                <a:solidFill>
                  <a:schemeClr val="tx1"/>
                </a:solidFill>
              </a:rPr>
              <a:t>  or facilities (e.g., youth welfare office, labor office…)?</a:t>
            </a:r>
            <a:endParaRPr lang="en-DE" sz="2400" b="1" dirty="0">
              <a:solidFill>
                <a:schemeClr val="tx1"/>
              </a:solidFill>
            </a:endParaRPr>
          </a:p>
          <a:p>
            <a:pPr marL="457200" indent="-457200">
              <a:buAutoNum type="arabicPeriod" startAt="7"/>
            </a:pPr>
            <a:endParaRPr lang="en-US" dirty="0"/>
          </a:p>
          <a:p>
            <a:pPr marL="457200" indent="-457200">
              <a:buAutoNum type="arabicPeriod"/>
            </a:pPr>
            <a:endParaRPr lang="en-US" dirty="0"/>
          </a:p>
        </p:txBody>
      </p:sp>
      <p:sp>
        <p:nvSpPr>
          <p:cNvPr id="5" name="Textfeld 4">
            <a:extLst>
              <a:ext uri="{FF2B5EF4-FFF2-40B4-BE49-F238E27FC236}">
                <a16:creationId xmlns:a16="http://schemas.microsoft.com/office/drawing/2014/main" id="{DD3E20E9-9D6B-47C9-A479-0BFAF80BA687}"/>
              </a:ext>
            </a:extLst>
          </p:cNvPr>
          <p:cNvSpPr txBox="1"/>
          <p:nvPr/>
        </p:nvSpPr>
        <p:spPr>
          <a:xfrm>
            <a:off x="7792278" y="6174463"/>
            <a:ext cx="1351722" cy="246221"/>
          </a:xfrm>
          <a:prstGeom prst="rect">
            <a:avLst/>
          </a:prstGeom>
          <a:noFill/>
        </p:spPr>
        <p:txBody>
          <a:bodyPr wrap="square" rtlCol="0">
            <a:spAutoFit/>
          </a:bodyPr>
          <a:lstStyle/>
          <a:p>
            <a:r>
              <a:rPr lang="en-US" sz="1000" dirty="0">
                <a:solidFill>
                  <a:schemeClr val="bg1"/>
                </a:solidFill>
              </a:rPr>
              <a:t>Larissa Nagorka</a:t>
            </a:r>
            <a:endParaRPr lang="en-DE" sz="1000" dirty="0">
              <a:solidFill>
                <a:schemeClr val="bg1"/>
              </a:solidFill>
            </a:endParaRPr>
          </a:p>
        </p:txBody>
      </p:sp>
    </p:spTree>
    <p:extLst>
      <p:ext uri="{BB962C8B-B14F-4D97-AF65-F5344CB8AC3E}">
        <p14:creationId xmlns:p14="http://schemas.microsoft.com/office/powerpoint/2010/main" val="427309147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5CB75F5-E16F-4827-9C53-AF039DB84FB3}"/>
              </a:ext>
            </a:extLst>
          </p:cNvPr>
          <p:cNvSpPr>
            <a:spLocks noGrp="1"/>
          </p:cNvSpPr>
          <p:nvPr>
            <p:ph type="title"/>
          </p:nvPr>
        </p:nvSpPr>
        <p:spPr/>
        <p:txBody>
          <a:bodyPr>
            <a:normAutofit/>
          </a:bodyPr>
          <a:lstStyle/>
          <a:p>
            <a:r>
              <a:rPr lang="en-US" sz="2800" dirty="0"/>
              <a:t>2. </a:t>
            </a:r>
            <a:r>
              <a:rPr lang="en-US" sz="2800" dirty="0">
                <a:effectLst/>
              </a:rPr>
              <a:t>Does Social </a:t>
            </a:r>
            <a:r>
              <a:rPr lang="en-US" sz="2800" dirty="0"/>
              <a:t>F</a:t>
            </a:r>
            <a:r>
              <a:rPr lang="en-US" sz="2800" dirty="0">
                <a:effectLst/>
              </a:rPr>
              <a:t>arming fit to my farm?</a:t>
            </a:r>
            <a:endParaRPr lang="en-DE" sz="2800" dirty="0"/>
          </a:p>
        </p:txBody>
      </p:sp>
      <p:graphicFrame>
        <p:nvGraphicFramePr>
          <p:cNvPr id="4" name="Inhaltsplatzhalter 3">
            <a:extLst>
              <a:ext uri="{FF2B5EF4-FFF2-40B4-BE49-F238E27FC236}">
                <a16:creationId xmlns:a16="http://schemas.microsoft.com/office/drawing/2014/main" id="{0C246A7B-F003-4184-A533-630C69F3D5A3}"/>
              </a:ext>
            </a:extLst>
          </p:cNvPr>
          <p:cNvGraphicFramePr>
            <a:graphicFrameLocks noGrp="1"/>
          </p:cNvGraphicFramePr>
          <p:nvPr>
            <p:ph idx="1"/>
            <p:extLst>
              <p:ext uri="{D42A27DB-BD31-4B8C-83A1-F6EECF244321}">
                <p14:modId xmlns:p14="http://schemas.microsoft.com/office/powerpoint/2010/main" val="443414718"/>
              </p:ext>
            </p:extLst>
          </p:nvPr>
        </p:nvGraphicFramePr>
        <p:xfrm>
          <a:off x="-578601" y="1724855"/>
          <a:ext cx="6462567" cy="3749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extfeld 4">
            <a:extLst>
              <a:ext uri="{FF2B5EF4-FFF2-40B4-BE49-F238E27FC236}">
                <a16:creationId xmlns:a16="http://schemas.microsoft.com/office/drawing/2014/main" id="{E8A1C7B6-1445-412E-805C-56488C5DC0C7}"/>
              </a:ext>
            </a:extLst>
          </p:cNvPr>
          <p:cNvSpPr txBox="1"/>
          <p:nvPr/>
        </p:nvSpPr>
        <p:spPr>
          <a:xfrm>
            <a:off x="4572000" y="1860618"/>
            <a:ext cx="4572000" cy="3477875"/>
          </a:xfrm>
          <a:prstGeom prst="rect">
            <a:avLst/>
          </a:prstGeom>
          <a:noFill/>
        </p:spPr>
        <p:txBody>
          <a:bodyPr wrap="square" rtlCol="0">
            <a:spAutoFit/>
          </a:bodyPr>
          <a:lstStyle/>
          <a:p>
            <a:pPr marL="285750" indent="-285750">
              <a:buFont typeface="Wingdings" panose="05000000000000000000" pitchFamily="2" charset="2"/>
              <a:buChar char="à"/>
            </a:pPr>
            <a:r>
              <a:rPr lang="en-US" sz="2000" dirty="0">
                <a:solidFill>
                  <a:srgbClr val="76B82A"/>
                </a:solidFill>
              </a:rPr>
              <a:t>The needs and ideas of all those involved become clear</a:t>
            </a:r>
          </a:p>
          <a:p>
            <a:pPr marL="285750" indent="-285750">
              <a:buFont typeface="Wingdings" panose="05000000000000000000" pitchFamily="2" charset="2"/>
              <a:buChar char="à"/>
            </a:pPr>
            <a:endParaRPr lang="en-US" sz="2000" dirty="0">
              <a:solidFill>
                <a:srgbClr val="76B82A"/>
              </a:solidFill>
            </a:endParaRPr>
          </a:p>
          <a:p>
            <a:pPr marL="285750" indent="-285750">
              <a:buFont typeface="Wingdings" panose="05000000000000000000" pitchFamily="2" charset="2"/>
              <a:buChar char="à"/>
            </a:pPr>
            <a:r>
              <a:rPr lang="en-US" sz="2000" dirty="0">
                <a:solidFill>
                  <a:srgbClr val="76B82A"/>
                </a:solidFill>
              </a:rPr>
              <a:t>These ideas can be a basis for further development of your concept in the case of initial contact with an institution</a:t>
            </a:r>
          </a:p>
          <a:p>
            <a:pPr marL="285750" indent="-285750">
              <a:buFont typeface="Wingdings" panose="05000000000000000000" pitchFamily="2" charset="2"/>
              <a:buChar char="à"/>
            </a:pPr>
            <a:endParaRPr lang="en-US" sz="2000" dirty="0">
              <a:solidFill>
                <a:srgbClr val="76B82A"/>
              </a:solidFill>
            </a:endParaRPr>
          </a:p>
          <a:p>
            <a:pPr marL="285750" indent="-285750">
              <a:buFont typeface="Wingdings" panose="05000000000000000000" pitchFamily="2" charset="2"/>
              <a:buChar char="à"/>
            </a:pPr>
            <a:r>
              <a:rPr lang="en-US" sz="2000" dirty="0">
                <a:solidFill>
                  <a:srgbClr val="76B82A"/>
                </a:solidFill>
              </a:rPr>
              <a:t>The following questionnaire is a reminder of how Social Farming might fit into your farm</a:t>
            </a:r>
            <a:endParaRPr lang="en-DE" sz="2000" dirty="0">
              <a:solidFill>
                <a:srgbClr val="76B82A"/>
              </a:solidFill>
            </a:endParaRPr>
          </a:p>
        </p:txBody>
      </p:sp>
    </p:spTree>
    <p:extLst>
      <p:ext uri="{BB962C8B-B14F-4D97-AF65-F5344CB8AC3E}">
        <p14:creationId xmlns:p14="http://schemas.microsoft.com/office/powerpoint/2010/main" val="303360670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xEl>
                                              <p:pRg st="2" end="2"/>
                                            </p:txEl>
                                          </p:spTgt>
                                        </p:tgtEl>
                                        <p:attrNameLst>
                                          <p:attrName>style.visibility</p:attrName>
                                        </p:attrNameLst>
                                      </p:cBhvr>
                                      <p:to>
                                        <p:strVal val="visible"/>
                                      </p:to>
                                    </p:set>
                                    <p:animEffect transition="in" filter="fade">
                                      <p:cBhvr>
                                        <p:cTn id="14" dur="1000"/>
                                        <p:tgtEl>
                                          <p:spTgt spid="5">
                                            <p:txEl>
                                              <p:pRg st="2" end="2"/>
                                            </p:txEl>
                                          </p:spTgt>
                                        </p:tgtEl>
                                      </p:cBhvr>
                                    </p:animEffect>
                                    <p:anim calcmode="lin" valueType="num">
                                      <p:cBhvr>
                                        <p:cTn id="15"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
                                            <p:txEl>
                                              <p:pRg st="4" end="4"/>
                                            </p:txEl>
                                          </p:spTgt>
                                        </p:tgtEl>
                                        <p:attrNameLst>
                                          <p:attrName>style.visibility</p:attrName>
                                        </p:attrNameLst>
                                      </p:cBhvr>
                                      <p:to>
                                        <p:strVal val="visible"/>
                                      </p:to>
                                    </p:set>
                                    <p:animEffect transition="in" filter="fade">
                                      <p:cBhvr>
                                        <p:cTn id="21" dur="1000"/>
                                        <p:tgtEl>
                                          <p:spTgt spid="5">
                                            <p:txEl>
                                              <p:pRg st="4" end="4"/>
                                            </p:txEl>
                                          </p:spTgt>
                                        </p:tgtEl>
                                      </p:cBhvr>
                                    </p:animEffect>
                                    <p:anim calcmode="lin" valueType="num">
                                      <p:cBhvr>
                                        <p:cTn id="22"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5">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descr="Ein Bild, das Gras, Kuh, draußen, Baum enthält.&#10;&#10;Automatisch generierte Beschreibung">
            <a:extLst>
              <a:ext uri="{FF2B5EF4-FFF2-40B4-BE49-F238E27FC236}">
                <a16:creationId xmlns:a16="http://schemas.microsoft.com/office/drawing/2014/main" id="{68998436-97EF-46C1-960D-806E03FDFBEC}"/>
              </a:ext>
            </a:extLst>
          </p:cNvPr>
          <p:cNvPicPr>
            <a:picLocks noChangeAspect="1"/>
          </p:cNvPicPr>
          <p:nvPr/>
        </p:nvPicPr>
        <p:blipFill>
          <a:blip r:embed="rId3">
            <a:alphaModFix amt="50000"/>
            <a:extLst>
              <a:ext uri="{28A0092B-C50C-407E-A947-70E740481C1C}">
                <a14:useLocalDpi xmlns:a14="http://schemas.microsoft.com/office/drawing/2010/main" val="0"/>
              </a:ext>
            </a:extLst>
          </a:blip>
          <a:stretch>
            <a:fillRect/>
          </a:stretch>
        </p:blipFill>
        <p:spPr>
          <a:xfrm>
            <a:off x="0" y="-174171"/>
            <a:ext cx="9144000" cy="7387771"/>
          </a:xfrm>
          <a:prstGeom prst="rect">
            <a:avLst/>
          </a:prstGeom>
        </p:spPr>
      </p:pic>
      <p:sp>
        <p:nvSpPr>
          <p:cNvPr id="3" name="Inhaltsplatzhalter 2">
            <a:extLst>
              <a:ext uri="{FF2B5EF4-FFF2-40B4-BE49-F238E27FC236}">
                <a16:creationId xmlns:a16="http://schemas.microsoft.com/office/drawing/2014/main" id="{8107319F-C804-4909-A6ED-5888E0195A40}"/>
              </a:ext>
            </a:extLst>
          </p:cNvPr>
          <p:cNvSpPr>
            <a:spLocks noGrp="1"/>
          </p:cNvSpPr>
          <p:nvPr>
            <p:ph idx="1"/>
          </p:nvPr>
        </p:nvSpPr>
        <p:spPr>
          <a:xfrm>
            <a:off x="375556" y="1166191"/>
            <a:ext cx="8392886" cy="5008272"/>
          </a:xfrm>
        </p:spPr>
        <p:txBody>
          <a:bodyPr>
            <a:normAutofit/>
          </a:bodyPr>
          <a:lstStyle/>
          <a:p>
            <a:pPr>
              <a:buFont typeface="Wingdings" panose="05000000000000000000" pitchFamily="2" charset="2"/>
              <a:buChar char="Ø"/>
            </a:pPr>
            <a:r>
              <a:rPr lang="en-US" sz="2400" b="1" dirty="0">
                <a:solidFill>
                  <a:schemeClr val="tx1"/>
                </a:solidFill>
              </a:rPr>
              <a:t> Which operational characteristics dominate on the farm / in </a:t>
            </a:r>
            <a:br>
              <a:rPr lang="en-US" sz="2400" b="1" dirty="0">
                <a:solidFill>
                  <a:schemeClr val="tx1"/>
                </a:solidFill>
              </a:rPr>
            </a:br>
            <a:r>
              <a:rPr lang="en-US" sz="2400" b="1" dirty="0">
                <a:solidFill>
                  <a:schemeClr val="tx1"/>
                </a:solidFill>
              </a:rPr>
              <a:t>  the company?</a:t>
            </a:r>
          </a:p>
          <a:p>
            <a:pPr>
              <a:buFont typeface="Wingdings" panose="05000000000000000000" pitchFamily="2" charset="2"/>
              <a:buChar char="Ø"/>
            </a:pPr>
            <a:r>
              <a:rPr lang="en-US" sz="2400" b="1" dirty="0">
                <a:solidFill>
                  <a:schemeClr val="tx1"/>
                </a:solidFill>
              </a:rPr>
              <a:t> What employment opportunities are there, outdoors and</a:t>
            </a:r>
            <a:br>
              <a:rPr lang="en-US" sz="2400" b="1" dirty="0">
                <a:solidFill>
                  <a:schemeClr val="tx1"/>
                </a:solidFill>
              </a:rPr>
            </a:br>
            <a:r>
              <a:rPr lang="en-US" sz="2400" b="1" dirty="0">
                <a:solidFill>
                  <a:schemeClr val="tx1"/>
                </a:solidFill>
              </a:rPr>
              <a:t>  indoors? </a:t>
            </a:r>
          </a:p>
          <a:p>
            <a:pPr>
              <a:buFont typeface="Wingdings" panose="05000000000000000000" pitchFamily="2" charset="2"/>
              <a:buChar char="Ø"/>
            </a:pPr>
            <a:r>
              <a:rPr lang="en-US" sz="2400" b="1" dirty="0">
                <a:solidFill>
                  <a:schemeClr val="tx1"/>
                </a:solidFill>
              </a:rPr>
              <a:t> Is there a sufficient range of activities over the whole year or</a:t>
            </a:r>
            <a:br>
              <a:rPr lang="en-US" sz="2400" b="1" dirty="0">
                <a:solidFill>
                  <a:schemeClr val="tx1"/>
                </a:solidFill>
              </a:rPr>
            </a:br>
            <a:r>
              <a:rPr lang="en-US" sz="2400" b="1" dirty="0">
                <a:solidFill>
                  <a:schemeClr val="tx1"/>
                </a:solidFill>
              </a:rPr>
              <a:t>  only seasonally? </a:t>
            </a:r>
          </a:p>
          <a:p>
            <a:pPr>
              <a:buFont typeface="Wingdings" panose="05000000000000000000" pitchFamily="2" charset="2"/>
              <a:buChar char="Ø"/>
            </a:pPr>
            <a:r>
              <a:rPr lang="en-US" sz="2400" b="1" dirty="0">
                <a:solidFill>
                  <a:schemeClr val="tx1"/>
                </a:solidFill>
              </a:rPr>
              <a:t> Which areas of activity are suitable for the cooperation of</a:t>
            </a:r>
            <a:br>
              <a:rPr lang="en-US" sz="2400" b="1" dirty="0">
                <a:solidFill>
                  <a:schemeClr val="tx1"/>
                </a:solidFill>
              </a:rPr>
            </a:br>
            <a:r>
              <a:rPr lang="en-US" sz="2400" b="1" dirty="0">
                <a:solidFill>
                  <a:schemeClr val="tx1"/>
                </a:solidFill>
              </a:rPr>
              <a:t>  people with a disability?</a:t>
            </a:r>
          </a:p>
          <a:p>
            <a:pPr>
              <a:buFont typeface="Wingdings" panose="05000000000000000000" pitchFamily="2" charset="2"/>
              <a:buChar char="Ø"/>
            </a:pPr>
            <a:r>
              <a:rPr lang="en-US" sz="2400" b="1" dirty="0">
                <a:solidFill>
                  <a:schemeClr val="tx1"/>
                </a:solidFill>
                <a:effectLst/>
              </a:rPr>
              <a:t> How much time is available for induction and support in</a:t>
            </a:r>
            <a:br>
              <a:rPr lang="en-US" sz="2400" b="1" dirty="0">
                <a:solidFill>
                  <a:schemeClr val="tx1"/>
                </a:solidFill>
                <a:effectLst/>
              </a:rPr>
            </a:br>
            <a:r>
              <a:rPr lang="en-US" sz="2400" b="1" dirty="0">
                <a:solidFill>
                  <a:schemeClr val="tx1"/>
                </a:solidFill>
                <a:effectLst/>
              </a:rPr>
              <a:t>  everyday working life? </a:t>
            </a:r>
          </a:p>
          <a:p>
            <a:pPr>
              <a:buFont typeface="Wingdings" panose="05000000000000000000" pitchFamily="2" charset="2"/>
              <a:buChar char="Ø"/>
            </a:pPr>
            <a:r>
              <a:rPr lang="en-US" sz="2400" b="1" dirty="0">
                <a:solidFill>
                  <a:schemeClr val="tx1"/>
                </a:solidFill>
                <a:effectLst/>
              </a:rPr>
              <a:t> Is there space for social activities (break rooms, rest and</a:t>
            </a:r>
            <a:br>
              <a:rPr lang="en-US" sz="2400" b="1" dirty="0">
                <a:solidFill>
                  <a:schemeClr val="tx1"/>
                </a:solidFill>
                <a:effectLst/>
              </a:rPr>
            </a:br>
            <a:r>
              <a:rPr lang="en-US" sz="2400" b="1" dirty="0">
                <a:solidFill>
                  <a:schemeClr val="tx1"/>
                </a:solidFill>
                <a:effectLst/>
              </a:rPr>
              <a:t>  retreat possibilities, etc.)? </a:t>
            </a:r>
          </a:p>
          <a:p>
            <a:pPr>
              <a:buFont typeface="Wingdings" panose="05000000000000000000" pitchFamily="2" charset="2"/>
              <a:buChar char="Ø"/>
            </a:pPr>
            <a:r>
              <a:rPr lang="en-US" sz="2400" b="1" dirty="0">
                <a:solidFill>
                  <a:schemeClr val="tx1"/>
                </a:solidFill>
                <a:effectLst/>
              </a:rPr>
              <a:t> Does the company have accommodation facilities?</a:t>
            </a:r>
          </a:p>
          <a:p>
            <a:pPr marL="457200" indent="-457200">
              <a:buAutoNum type="arabicPeriod"/>
            </a:pPr>
            <a:endParaRPr lang="en-DE" dirty="0"/>
          </a:p>
        </p:txBody>
      </p:sp>
      <p:sp>
        <p:nvSpPr>
          <p:cNvPr id="2" name="Textfeld 1">
            <a:extLst>
              <a:ext uri="{FF2B5EF4-FFF2-40B4-BE49-F238E27FC236}">
                <a16:creationId xmlns:a16="http://schemas.microsoft.com/office/drawing/2014/main" id="{C99932FF-5EEC-4AA6-A0A0-4CA4140C9467}"/>
              </a:ext>
            </a:extLst>
          </p:cNvPr>
          <p:cNvSpPr txBox="1"/>
          <p:nvPr/>
        </p:nvSpPr>
        <p:spPr>
          <a:xfrm>
            <a:off x="7792278" y="6174463"/>
            <a:ext cx="1351722" cy="246221"/>
          </a:xfrm>
          <a:prstGeom prst="rect">
            <a:avLst/>
          </a:prstGeom>
          <a:noFill/>
        </p:spPr>
        <p:txBody>
          <a:bodyPr wrap="square" rtlCol="0">
            <a:spAutoFit/>
          </a:bodyPr>
          <a:lstStyle/>
          <a:p>
            <a:r>
              <a:rPr lang="en-US" sz="1000" dirty="0">
                <a:solidFill>
                  <a:schemeClr val="bg1"/>
                </a:solidFill>
              </a:rPr>
              <a:t>Larissa Nagorka</a:t>
            </a:r>
            <a:endParaRPr lang="en-DE" sz="1000" dirty="0">
              <a:solidFill>
                <a:schemeClr val="bg1"/>
              </a:solidFill>
            </a:endParaRPr>
          </a:p>
        </p:txBody>
      </p:sp>
    </p:spTree>
    <p:extLst>
      <p:ext uri="{BB962C8B-B14F-4D97-AF65-F5344CB8AC3E}">
        <p14:creationId xmlns:p14="http://schemas.microsoft.com/office/powerpoint/2010/main" val="152292821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Effect transition="in" filter="fade">
                                      <p:cBhvr>
                                        <p:cTn id="42" dur="1000"/>
                                        <p:tgtEl>
                                          <p:spTgt spid="3">
                                            <p:txEl>
                                              <p:pRg st="5" end="5"/>
                                            </p:txEl>
                                          </p:spTgt>
                                        </p:tgtEl>
                                      </p:cBhvr>
                                    </p:animEffect>
                                    <p:anim calcmode="lin" valueType="num">
                                      <p:cBhvr>
                                        <p:cTn id="43"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3">
                                            <p:txEl>
                                              <p:pRg st="6" end="6"/>
                                            </p:txEl>
                                          </p:spTgt>
                                        </p:tgtEl>
                                        <p:attrNameLst>
                                          <p:attrName>style.visibility</p:attrName>
                                        </p:attrNameLst>
                                      </p:cBhvr>
                                      <p:to>
                                        <p:strVal val="visible"/>
                                      </p:to>
                                    </p:set>
                                    <p:animEffect transition="in" filter="fade">
                                      <p:cBhvr>
                                        <p:cTn id="49" dur="1000"/>
                                        <p:tgtEl>
                                          <p:spTgt spid="3">
                                            <p:txEl>
                                              <p:pRg st="6" end="6"/>
                                            </p:txEl>
                                          </p:spTgt>
                                        </p:tgtEl>
                                      </p:cBhvr>
                                    </p:animEffect>
                                    <p:anim calcmode="lin" valueType="num">
                                      <p:cBhvr>
                                        <p:cTn id="50"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51"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WEDA PPT Template" id="{D4780B86-7B3D-4206-AAF2-BA302A4F25A5}" vid="{E31212AF-7BD0-4EE0-9A21-3B8B39FB0D8B}"/>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SWEDA PPT Template</Template>
  <TotalTime>0</TotalTime>
  <Words>4322</Words>
  <Application>Microsoft Office PowerPoint</Application>
  <PresentationFormat>Bildschirmpräsentation (4:3)</PresentationFormat>
  <Paragraphs>305</Paragraphs>
  <Slides>39</Slides>
  <Notes>30</Notes>
  <HiddenSlides>0</HiddenSlides>
  <MMClips>0</MMClips>
  <ScaleCrop>false</ScaleCrop>
  <HeadingPairs>
    <vt:vector size="6" baseType="variant">
      <vt:variant>
        <vt:lpstr>Verwendete Schriftarten</vt:lpstr>
      </vt:variant>
      <vt:variant>
        <vt:i4>6</vt:i4>
      </vt:variant>
      <vt:variant>
        <vt:lpstr>Design</vt:lpstr>
      </vt:variant>
      <vt:variant>
        <vt:i4>1</vt:i4>
      </vt:variant>
      <vt:variant>
        <vt:lpstr>Folientitel</vt:lpstr>
      </vt:variant>
      <vt:variant>
        <vt:i4>39</vt:i4>
      </vt:variant>
    </vt:vector>
  </HeadingPairs>
  <TitlesOfParts>
    <vt:vector size="46" baseType="lpstr">
      <vt:lpstr>Arial</vt:lpstr>
      <vt:lpstr>Arial Rounded MT Bold</vt:lpstr>
      <vt:lpstr>Calibri</vt:lpstr>
      <vt:lpstr>Montserrat</vt:lpstr>
      <vt:lpstr>Times New Roman</vt:lpstr>
      <vt:lpstr>Wingdings</vt:lpstr>
      <vt:lpstr>Tema di Office</vt:lpstr>
      <vt:lpstr>PowerPoint-Präsentation</vt:lpstr>
      <vt:lpstr>Presentation</vt:lpstr>
      <vt:lpstr>Learning outcomes</vt:lpstr>
      <vt:lpstr>Overview</vt:lpstr>
      <vt:lpstr>1. Does Social Farming fit to me?</vt:lpstr>
      <vt:lpstr>PowerPoint-Präsentation</vt:lpstr>
      <vt:lpstr>PowerPoint-Präsentation</vt:lpstr>
      <vt:lpstr>2. Does Social Farming fit to my farm?</vt:lpstr>
      <vt:lpstr>PowerPoint-Präsentation</vt:lpstr>
      <vt:lpstr>PowerPoint-Präsentation</vt:lpstr>
      <vt:lpstr>Overview</vt:lpstr>
      <vt:lpstr>3. Which target group can be integrated on      my farm?</vt:lpstr>
      <vt:lpstr>Different target groups</vt:lpstr>
      <vt:lpstr>1. People with a mental disability</vt:lpstr>
      <vt:lpstr>2. Mentally or psychological disturbed people</vt:lpstr>
      <vt:lpstr>3. People with burnout syndrome</vt:lpstr>
      <vt:lpstr>4. People with a physical disability </vt:lpstr>
      <vt:lpstr>5. Long-term unemployed people</vt:lpstr>
      <vt:lpstr>6. Former addicts</vt:lpstr>
      <vt:lpstr>7. (Former) offenders</vt:lpstr>
      <vt:lpstr>8. Children and youngsters</vt:lpstr>
      <vt:lpstr>9. Elderly people</vt:lpstr>
      <vt:lpstr>What is  important?</vt:lpstr>
      <vt:lpstr> 4. Which employment and care models are        there? </vt:lpstr>
      <vt:lpstr>PowerPoint-Präsentation</vt:lpstr>
      <vt:lpstr>Possible employment and care models</vt:lpstr>
      <vt:lpstr>1. Ordinary employment </vt:lpstr>
      <vt:lpstr>2. Integration projects</vt:lpstr>
      <vt:lpstr>3. Outdoor workplace in a workshop for        disabled people </vt:lpstr>
      <vt:lpstr>4. Assisted living in families</vt:lpstr>
      <vt:lpstr>5. Living and working community</vt:lpstr>
      <vt:lpstr>6. Measures to promote employment</vt:lpstr>
      <vt:lpstr>7. Other employment models</vt:lpstr>
      <vt:lpstr>5. Who?</vt:lpstr>
      <vt:lpstr>Who bears the cost?</vt:lpstr>
      <vt:lpstr>Who takes care of the people in need?</vt:lpstr>
      <vt:lpstr>Who receives the funding?</vt:lpstr>
      <vt:lpstr>Thank you for your attention!</vt:lpstr>
      <vt:lpstr>References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Larissa Nagorka</dc:creator>
  <cp:lastModifiedBy>Larissa Nagorka</cp:lastModifiedBy>
  <cp:revision>212</cp:revision>
  <dcterms:created xsi:type="dcterms:W3CDTF">2021-08-18T15:04:42Z</dcterms:created>
  <dcterms:modified xsi:type="dcterms:W3CDTF">2021-12-08T07:35:11Z</dcterms:modified>
</cp:coreProperties>
</file>