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5"/>
  </p:notesMasterIdLst>
  <p:sldIdLst>
    <p:sldId id="256" r:id="rId5"/>
    <p:sldId id="257" r:id="rId6"/>
    <p:sldId id="265" r:id="rId7"/>
    <p:sldId id="266" r:id="rId8"/>
    <p:sldId id="755" r:id="rId9"/>
    <p:sldId id="608" r:id="rId10"/>
    <p:sldId id="267" r:id="rId11"/>
    <p:sldId id="759" r:id="rId12"/>
    <p:sldId id="610" r:id="rId13"/>
    <p:sldId id="758" r:id="rId14"/>
    <p:sldId id="756" r:id="rId15"/>
    <p:sldId id="621" r:id="rId16"/>
    <p:sldId id="622" r:id="rId17"/>
    <p:sldId id="753" r:id="rId18"/>
    <p:sldId id="627" r:id="rId19"/>
    <p:sldId id="754" r:id="rId20"/>
    <p:sldId id="655" r:id="rId21"/>
    <p:sldId id="869" r:id="rId22"/>
    <p:sldId id="870" r:id="rId23"/>
    <p:sldId id="871" r:id="rId24"/>
    <p:sldId id="631" r:id="rId25"/>
    <p:sldId id="632" r:id="rId26"/>
    <p:sldId id="760" r:id="rId27"/>
    <p:sldId id="630" r:id="rId28"/>
    <p:sldId id="764" r:id="rId29"/>
    <p:sldId id="726" r:id="rId30"/>
    <p:sldId id="647" r:id="rId31"/>
    <p:sldId id="770" r:id="rId32"/>
    <p:sldId id="674" r:id="rId33"/>
    <p:sldId id="872" r:id="rId34"/>
    <p:sldId id="783" r:id="rId35"/>
    <p:sldId id="786" r:id="rId36"/>
    <p:sldId id="893" r:id="rId37"/>
    <p:sldId id="846" r:id="rId38"/>
    <p:sldId id="790" r:id="rId39"/>
    <p:sldId id="785" r:id="rId40"/>
    <p:sldId id="788" r:id="rId41"/>
    <p:sldId id="789" r:id="rId42"/>
    <p:sldId id="791" r:id="rId43"/>
    <p:sldId id="838" r:id="rId44"/>
    <p:sldId id="794" r:id="rId45"/>
    <p:sldId id="792" r:id="rId46"/>
    <p:sldId id="841" r:id="rId47"/>
    <p:sldId id="793" r:id="rId48"/>
    <p:sldId id="812" r:id="rId49"/>
    <p:sldId id="813" r:id="rId50"/>
    <p:sldId id="814" r:id="rId51"/>
    <p:sldId id="798" r:id="rId52"/>
    <p:sldId id="799" r:id="rId53"/>
    <p:sldId id="863" r:id="rId54"/>
    <p:sldId id="894" r:id="rId55"/>
    <p:sldId id="801" r:id="rId56"/>
    <p:sldId id="802" r:id="rId57"/>
    <p:sldId id="864" r:id="rId58"/>
    <p:sldId id="865" r:id="rId59"/>
    <p:sldId id="897" r:id="rId60"/>
    <p:sldId id="821" r:id="rId61"/>
    <p:sldId id="824" r:id="rId62"/>
    <p:sldId id="825" r:id="rId63"/>
    <p:sldId id="826" r:id="rId64"/>
    <p:sldId id="877" r:id="rId65"/>
    <p:sldId id="878" r:id="rId66"/>
    <p:sldId id="703" r:id="rId67"/>
    <p:sldId id="866" r:id="rId68"/>
    <p:sldId id="887" r:id="rId69"/>
    <p:sldId id="888" r:id="rId70"/>
    <p:sldId id="889" r:id="rId71"/>
    <p:sldId id="890" r:id="rId72"/>
    <p:sldId id="891" r:id="rId73"/>
    <p:sldId id="892" r:id="rId74"/>
  </p:sldIdLst>
  <p:sldSz cx="9144000" cy="6858000" type="screen4x3"/>
  <p:notesSz cx="7102475" cy="93884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ma Žihare" initials="LŽ" lastIdx="1" clrIdx="0">
    <p:extLst>
      <p:ext uri="{19B8F6BF-5375-455C-9EA6-DF929625EA0E}">
        <p15:presenceInfo xmlns:p15="http://schemas.microsoft.com/office/powerpoint/2012/main" userId="Lauma Žiha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82A"/>
    <a:srgbClr val="66FF99"/>
    <a:srgbClr val="BE889B"/>
    <a:srgbClr val="36F32D"/>
    <a:srgbClr val="9966FF"/>
    <a:srgbClr val="EB5F5F"/>
    <a:srgbClr val="B71982"/>
    <a:srgbClr val="CCCCFF"/>
    <a:srgbClr val="159A34"/>
    <a:srgbClr val="E4C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5899" autoAdjust="0"/>
  </p:normalViewPr>
  <p:slideViewPr>
    <p:cSldViewPr snapToGrid="0">
      <p:cViewPr varScale="1">
        <p:scale>
          <a:sx n="51" d="100"/>
          <a:sy n="51" d="100"/>
        </p:scale>
        <p:origin x="1458" y="18"/>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038397C-49C9-4F1E-B228-BF281010CEC5}" type="datetimeFigureOut">
              <a:rPr lang="en-GB" smtClean="0"/>
              <a:t>01/12/2021</a:t>
            </a:fld>
            <a:endParaRPr lang="en-GB"/>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7FC909E-DB3A-494C-BD89-D0479E55F7C5}" type="slidenum">
              <a:rPr lang="en-GB" smtClean="0"/>
              <a:t>‹#›</a:t>
            </a:fld>
            <a:endParaRPr lang="en-GB"/>
          </a:p>
        </p:txBody>
      </p:sp>
    </p:spTree>
    <p:extLst>
      <p:ext uri="{BB962C8B-B14F-4D97-AF65-F5344CB8AC3E}">
        <p14:creationId xmlns:p14="http://schemas.microsoft.com/office/powerpoint/2010/main" val="1632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nlinelibrary.wiley.com/doi/full/10.1111/ddi.12778#ddi12778-bib-0005"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ileyonlinelibrary.com/" TargetMode="External"/><Relationship Id="rId4" Type="http://schemas.openxmlformats.org/officeDocument/2006/relationships/hyperlink" Target="https://onlinelibrary.wiley.com/doi/full/10.1111/ddi.12778#ddi12778-bib-0013"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hys.org/tags/ecosystem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hys.org/news/2015-04-major-biodiversity-losses-reversed.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Climate_chang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Millennium_Ecosystem_Assessmen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bioversityinternational.or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Welcome to today lecture. </a:t>
            </a:r>
            <a:r>
              <a:rPr lang="en-US" sz="1200" kern="1200" dirty="0">
                <a:solidFill>
                  <a:schemeClr val="tx1"/>
                </a:solidFill>
                <a:effectLst/>
                <a:latin typeface="+mn-lt"/>
                <a:ea typeface="+mn-ea"/>
                <a:cs typeface="+mn-cs"/>
              </a:rPr>
              <a:t>I am Prof. Francesco Romagnoli from the Institute of Energy Systems and Environment at the Riga Technical University. I am happy to share with you the contents of the lecture on “Agrobiodiversity and ecosystem services main concepts.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a:t>
            </a:fld>
            <a:endParaRPr lang="en-GB"/>
          </a:p>
        </p:txBody>
      </p:sp>
    </p:spTree>
    <p:extLst>
      <p:ext uri="{BB962C8B-B14F-4D97-AF65-F5344CB8AC3E}">
        <p14:creationId xmlns:p14="http://schemas.microsoft.com/office/powerpoint/2010/main" val="367679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Biodiversity can also be identified as other types of dimensions, namely ecological, genetic and organismal.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Ecological diversity </a:t>
            </a:r>
            <a:r>
              <a:rPr lang="en-US" sz="1200" kern="1200" dirty="0">
                <a:solidFill>
                  <a:schemeClr val="tx1"/>
                </a:solidFill>
                <a:effectLst/>
                <a:latin typeface="+mn-lt"/>
                <a:ea typeface="+mn-ea"/>
                <a:cs typeface="+mn-cs"/>
              </a:rPr>
              <a:t>includes a larger scale in terms of  Bi</a:t>
            </a:r>
            <a:r>
              <a:rPr lang="en-GB" sz="1200" kern="1200" dirty="0" err="1">
                <a:solidFill>
                  <a:schemeClr val="tx1"/>
                </a:solidFill>
                <a:effectLst/>
                <a:latin typeface="+mn-lt"/>
                <a:ea typeface="+mn-ea"/>
                <a:cs typeface="+mn-cs"/>
              </a:rPr>
              <a:t>oregions</a:t>
            </a:r>
            <a:r>
              <a:rPr lang="en-GB" sz="1200" kern="1200" dirty="0">
                <a:solidFill>
                  <a:schemeClr val="tx1"/>
                </a:solidFill>
                <a:effectLst/>
                <a:latin typeface="+mn-lt"/>
                <a:ea typeface="+mn-ea"/>
                <a:cs typeface="+mn-cs"/>
              </a:rPr>
              <a:t>, landscapes, Ecosystems, Habitat, Niches, populations</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Genetic diversity</a:t>
            </a:r>
            <a:r>
              <a:rPr lang="en-GB" sz="1200" kern="1200" dirty="0">
                <a:solidFill>
                  <a:schemeClr val="tx1"/>
                </a:solidFill>
                <a:effectLst/>
                <a:latin typeface="+mn-lt"/>
                <a:ea typeface="+mn-ea"/>
                <a:cs typeface="+mn-cs"/>
              </a:rPr>
              <a:t> includes population, individuals, chromosomes, genes, and nucleotides</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When we refer to organismal diversity, we talk about </a:t>
            </a:r>
            <a:r>
              <a:rPr lang="en-GB" sz="1200" kern="1200" dirty="0">
                <a:solidFill>
                  <a:schemeClr val="tx1"/>
                </a:solidFill>
                <a:effectLst/>
                <a:latin typeface="+mn-lt"/>
                <a:ea typeface="+mn-ea"/>
                <a:cs typeface="+mn-cs"/>
              </a:rPr>
              <a:t>kingdoms, phyla, families, genera, species, subspecies, population, individuals.</a:t>
            </a:r>
          </a:p>
          <a:p>
            <a:r>
              <a:rPr lang="en-GB" sz="1200" kern="1200" dirty="0">
                <a:solidFill>
                  <a:schemeClr val="tx1"/>
                </a:solidFill>
                <a:effectLst/>
                <a:latin typeface="+mn-lt"/>
                <a:ea typeface="+mn-ea"/>
                <a:cs typeface="+mn-cs"/>
              </a:rPr>
              <a:t>As you can see population is an overarching key aspect.</a:t>
            </a:r>
          </a:p>
        </p:txBody>
      </p:sp>
      <p:sp>
        <p:nvSpPr>
          <p:cNvPr id="4" name="Slide Number Placeholder 3"/>
          <p:cNvSpPr>
            <a:spLocks noGrp="1"/>
          </p:cNvSpPr>
          <p:nvPr>
            <p:ph type="sldNum" sz="quarter" idx="10"/>
          </p:nvPr>
        </p:nvSpPr>
        <p:spPr/>
        <p:txBody>
          <a:bodyPr/>
          <a:lstStyle/>
          <a:p>
            <a:fld id="{97FC909E-DB3A-494C-BD89-D0479E55F7C5}" type="slidenum">
              <a:rPr lang="en-GB" smtClean="0"/>
              <a:t>11</a:t>
            </a:fld>
            <a:endParaRPr lang="en-GB"/>
          </a:p>
        </p:txBody>
      </p:sp>
    </p:spTree>
    <p:extLst>
      <p:ext uri="{BB962C8B-B14F-4D97-AF65-F5344CB8AC3E}">
        <p14:creationId xmlns:p14="http://schemas.microsoft.com/office/powerpoint/2010/main" val="197141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12</a:t>
            </a:r>
            <a:endParaRPr lang="en-GB"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Let‘s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about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general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trends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the United States, biodiversity has declined by 31% since the 15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71% of fish species have become extinct in Europe/Central Asia</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87% of wetlands have been lost since the beginning of the modern era</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More than 25,000 species are on the list of threatened or endangered animal and plant species around the globe</a:t>
            </a: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Eight</a:t>
            </a:r>
            <a:r>
              <a:rPr lang="de-DE" sz="1200" kern="1200" dirty="0">
                <a:solidFill>
                  <a:schemeClr val="tx1"/>
                </a:solidFill>
                <a:effectLst/>
                <a:latin typeface="+mn-lt"/>
                <a:ea typeface="+mn-ea"/>
                <a:cs typeface="+mn-cs"/>
              </a:rPr>
              <a:t> out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18 </a:t>
            </a:r>
            <a:r>
              <a:rPr lang="de-DE" sz="1200" b="1" i="1" kern="1200" dirty="0" err="1">
                <a:solidFill>
                  <a:schemeClr val="tx1"/>
                </a:solidFill>
                <a:effectLst/>
                <a:latin typeface="+mn-lt"/>
                <a:ea typeface="+mn-ea"/>
                <a:cs typeface="+mn-cs"/>
              </a:rPr>
              <a:t>ecosystem</a:t>
            </a:r>
            <a:r>
              <a:rPr lang="de-DE" sz="1200" b="1" i="1" kern="1200" dirty="0">
                <a:solidFill>
                  <a:schemeClr val="tx1"/>
                </a:solidFill>
                <a:effectLst/>
                <a:latin typeface="+mn-lt"/>
                <a:ea typeface="+mn-ea"/>
                <a:cs typeface="+mn-cs"/>
              </a:rPr>
              <a:t> </a:t>
            </a:r>
            <a:r>
              <a:rPr lang="de-DE" sz="1200" b="1" i="1" kern="1200" dirty="0" err="1">
                <a:solidFill>
                  <a:schemeClr val="tx1"/>
                </a:solidFill>
                <a:effectLst/>
                <a:latin typeface="+mn-lt"/>
                <a:ea typeface="+mn-ea"/>
                <a:cs typeface="+mn-cs"/>
              </a:rPr>
              <a:t>services</a:t>
            </a:r>
            <a:r>
              <a:rPr lang="de-DE" sz="1200" b="1" i="1" kern="1200" dirty="0">
                <a:solidFill>
                  <a:schemeClr val="tx1"/>
                </a:solidFill>
                <a:effectLst/>
                <a:latin typeface="+mn-lt"/>
                <a:ea typeface="+mn-ea"/>
                <a:cs typeface="+mn-cs"/>
              </a:rPr>
              <a:t> </a:t>
            </a:r>
            <a:r>
              <a:rPr lang="de-DE" sz="1200" b="1" i="1" kern="1200" dirty="0" err="1">
                <a:solidFill>
                  <a:schemeClr val="tx1"/>
                </a:solidFill>
                <a:effectLst/>
                <a:latin typeface="+mn-lt"/>
                <a:ea typeface="+mn-ea"/>
                <a:cs typeface="+mn-cs"/>
              </a:rPr>
              <a:t>defined</a:t>
            </a:r>
            <a:r>
              <a:rPr lang="de-DE" sz="1200" b="1" i="1" kern="1200" dirty="0">
                <a:solidFill>
                  <a:schemeClr val="tx1"/>
                </a:solidFill>
                <a:effectLst/>
                <a:latin typeface="+mn-lt"/>
                <a:ea typeface="+mn-ea"/>
                <a:cs typeface="+mn-cs"/>
              </a:rPr>
              <a:t> </a:t>
            </a:r>
            <a:r>
              <a:rPr lang="de-DE" sz="1200" b="1" i="1" kern="1200" dirty="0" err="1">
                <a:solidFill>
                  <a:schemeClr val="tx1"/>
                </a:solidFill>
                <a:effectLst/>
                <a:latin typeface="+mn-lt"/>
                <a:ea typeface="+mn-ea"/>
                <a:cs typeface="+mn-cs"/>
              </a:rPr>
              <a:t>by</a:t>
            </a:r>
            <a:r>
              <a:rPr lang="de-DE" sz="1200" b="1" i="1" kern="1200" dirty="0">
                <a:solidFill>
                  <a:schemeClr val="tx1"/>
                </a:solidFill>
                <a:effectLst/>
                <a:latin typeface="+mn-lt"/>
                <a:ea typeface="+mn-ea"/>
                <a:cs typeface="+mn-cs"/>
              </a:rPr>
              <a:t> </a:t>
            </a:r>
            <a:r>
              <a:rPr lang="es-ES" sz="1200" b="1" i="1" kern="1200" dirty="0">
                <a:solidFill>
                  <a:schemeClr val="tx1"/>
                </a:solidFill>
                <a:effectLst/>
                <a:latin typeface="+mn-lt"/>
                <a:ea typeface="+mn-ea"/>
                <a:cs typeface="+mn-cs"/>
              </a:rPr>
              <a:t>Millennium </a:t>
            </a:r>
            <a:r>
              <a:rPr lang="es-ES" sz="1200" b="1" i="1" kern="1200" dirty="0" err="1">
                <a:solidFill>
                  <a:schemeClr val="tx1"/>
                </a:solidFill>
                <a:effectLst/>
                <a:latin typeface="+mn-lt"/>
                <a:ea typeface="+mn-ea"/>
                <a:cs typeface="+mn-cs"/>
              </a:rPr>
              <a:t>Ecosystem</a:t>
            </a:r>
            <a:r>
              <a:rPr lang="es-ES" sz="1200" b="1" i="1" kern="1200" dirty="0">
                <a:solidFill>
                  <a:schemeClr val="tx1"/>
                </a:solidFill>
                <a:effectLst/>
                <a:latin typeface="+mn-lt"/>
                <a:ea typeface="+mn-ea"/>
                <a:cs typeface="+mn-cs"/>
              </a:rPr>
              <a:t> </a:t>
            </a:r>
            <a:r>
              <a:rPr lang="es-ES" sz="1200" b="1" i="1" kern="1200" dirty="0" err="1">
                <a:solidFill>
                  <a:schemeClr val="tx1"/>
                </a:solidFill>
                <a:effectLst/>
                <a:latin typeface="+mn-lt"/>
                <a:ea typeface="+mn-ea"/>
                <a:cs typeface="+mn-cs"/>
              </a:rPr>
              <a:t>Assessment</a:t>
            </a:r>
            <a:r>
              <a:rPr lang="es-ES" sz="1200" b="1" i="1" kern="1200" dirty="0">
                <a:solidFill>
                  <a:schemeClr val="tx1"/>
                </a:solidFill>
                <a:effectLst/>
                <a:latin typeface="+mn-lt"/>
                <a:ea typeface="+mn-ea"/>
                <a:cs typeface="+mn-cs"/>
              </a:rPr>
              <a:t> (MEA)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substantially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decreased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since</a:t>
            </a:r>
            <a:r>
              <a:rPr lang="de-DE" sz="1200" kern="1200" dirty="0">
                <a:solidFill>
                  <a:schemeClr val="tx1"/>
                </a:solidFill>
                <a:effectLst/>
                <a:latin typeface="+mn-lt"/>
                <a:ea typeface="+mn-ea"/>
                <a:cs typeface="+mn-cs"/>
              </a:rPr>
              <a:t> 1960.</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But </a:t>
            </a:r>
            <a:r>
              <a:rPr lang="de-DE" sz="1200" kern="1200" dirty="0" err="1">
                <a:solidFill>
                  <a:schemeClr val="tx1"/>
                </a:solidFill>
                <a:effectLst/>
                <a:latin typeface="+mn-lt"/>
                <a:ea typeface="+mn-ea"/>
                <a:cs typeface="+mn-cs"/>
              </a:rPr>
              <a:t>what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Ecosystem</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services</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which</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we</a:t>
            </a:r>
            <a:r>
              <a:rPr lang="de-DE" sz="1200" b="1" kern="1200" dirty="0">
                <a:solidFill>
                  <a:schemeClr val="tx1"/>
                </a:solidFill>
                <a:effectLst/>
                <a:latin typeface="+mn-lt"/>
                <a:ea typeface="+mn-ea"/>
                <a:cs typeface="+mn-cs"/>
              </a:rPr>
              <a:t> will in-</a:t>
            </a:r>
            <a:r>
              <a:rPr lang="de-DE" sz="1200" b="1" kern="1200" dirty="0" err="1">
                <a:solidFill>
                  <a:schemeClr val="tx1"/>
                </a:solidFill>
                <a:effectLst/>
                <a:latin typeface="+mn-lt"/>
                <a:ea typeface="+mn-ea"/>
                <a:cs typeface="+mn-cs"/>
              </a:rPr>
              <a:t>depth</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see</a:t>
            </a:r>
            <a:r>
              <a:rPr lang="de-DE" sz="1200" b="1" kern="1200" dirty="0">
                <a:solidFill>
                  <a:schemeClr val="tx1"/>
                </a:solidFill>
                <a:effectLst/>
                <a:latin typeface="+mn-lt"/>
                <a:ea typeface="+mn-ea"/>
                <a:cs typeface="+mn-cs"/>
              </a:rPr>
              <a:t> in </a:t>
            </a:r>
            <a:r>
              <a:rPr lang="de-DE" sz="1200" b="1" kern="1200" dirty="0" err="1">
                <a:solidFill>
                  <a:schemeClr val="tx1"/>
                </a:solidFill>
                <a:effectLst/>
                <a:latin typeface="+mn-lt"/>
                <a:ea typeface="+mn-ea"/>
                <a:cs typeface="+mn-cs"/>
              </a:rPr>
              <a:t>the</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continuation</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of</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this</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presentation</a:t>
            </a:r>
            <a:r>
              <a:rPr lang="de-DE"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ES" sz="1200" kern="1200" dirty="0" err="1">
                <a:solidFill>
                  <a:schemeClr val="tx1"/>
                </a:solidFill>
                <a:effectLst/>
                <a:latin typeface="+mn-lt"/>
                <a:ea typeface="+mn-ea"/>
                <a:cs typeface="+mn-cs"/>
              </a:rPr>
              <a:t>Ecosystem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searvice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benefits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people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receive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ecosystems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include</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provisioning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services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like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water</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regulating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services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service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regulation</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floods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drought</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supporting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services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soil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formation</a:t>
            </a:r>
            <a:r>
              <a:rPr lang="es-E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cultural </a:t>
            </a:r>
            <a:r>
              <a:rPr lang="es-ES" sz="1200" kern="1200" dirty="0" err="1">
                <a:solidFill>
                  <a:schemeClr val="tx1"/>
                </a:solidFill>
                <a:effectLst/>
                <a:latin typeface="+mn-lt"/>
                <a:ea typeface="+mn-ea"/>
                <a:cs typeface="+mn-cs"/>
              </a:rPr>
              <a:t>services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recreational</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and </a:t>
            </a:r>
            <a:r>
              <a:rPr lang="es-ES" sz="1200" kern="1200" dirty="0" err="1">
                <a:solidFill>
                  <a:schemeClr val="tx1"/>
                </a:solidFill>
                <a:effectLst/>
                <a:latin typeface="+mn-lt"/>
                <a:ea typeface="+mn-ea"/>
                <a:cs typeface="+mn-cs"/>
              </a:rPr>
              <a:t>other</a:t>
            </a:r>
            <a:r>
              <a:rPr lang="es-ES" sz="1200" kern="1200" dirty="0">
                <a:solidFill>
                  <a:schemeClr val="tx1"/>
                </a:solidFill>
                <a:effectLst/>
                <a:latin typeface="+mn-lt"/>
                <a:ea typeface="+mn-ea"/>
                <a:cs typeface="+mn-cs"/>
              </a:rPr>
              <a:t> non-material </a:t>
            </a:r>
            <a:r>
              <a:rPr lang="es-ES" sz="1200" kern="1200" dirty="0" err="1">
                <a:solidFill>
                  <a:schemeClr val="tx1"/>
                </a:solidFill>
                <a:effectLst/>
                <a:latin typeface="+mn-lt"/>
                <a:ea typeface="+mn-ea"/>
                <a:cs typeface="+mn-cs"/>
              </a:rPr>
              <a:t>benefits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health</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well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being</a:t>
            </a:r>
            <a:r>
              <a:rPr lang="es-E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most impacted ecosystem services a</a:t>
            </a:r>
            <a:r>
              <a:rPr lang="de-DE" sz="1200" kern="1200" dirty="0" err="1">
                <a:solidFill>
                  <a:schemeClr val="tx1"/>
                </a:solidFill>
                <a:effectLst/>
                <a:latin typeface="+mn-lt"/>
                <a:ea typeface="+mn-ea"/>
                <a:cs typeface="+mn-cs"/>
              </a:rPr>
              <a:t>mongst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others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pollination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drinking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water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purification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protection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against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erosion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flooding</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But </a:t>
            </a:r>
            <a:r>
              <a:rPr lang="de-DE" sz="1200" kern="1200" dirty="0" err="1">
                <a:solidFill>
                  <a:schemeClr val="tx1"/>
                </a:solidFill>
                <a:effectLst/>
                <a:latin typeface="+mn-lt"/>
                <a:ea typeface="+mn-ea"/>
                <a:cs typeface="+mn-cs"/>
              </a:rPr>
              <a:t>some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ecosystem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services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intensified</a:t>
            </a:r>
            <a:r>
              <a:rPr lang="de-DE" sz="1200" kern="1200" dirty="0">
                <a:solidFill>
                  <a:schemeClr val="tx1"/>
                </a:solidFill>
                <a:effectLst/>
                <a:latin typeface="+mn-lt"/>
                <a:ea typeface="+mn-ea"/>
                <a:cs typeface="+mn-cs"/>
              </a:rPr>
              <a:t>, like </a:t>
            </a:r>
            <a:r>
              <a:rPr lang="de-DE" sz="1200" kern="1200" dirty="0" err="1">
                <a:solidFill>
                  <a:schemeClr val="tx1"/>
                </a:solidFill>
                <a:effectLst/>
                <a:latin typeface="+mn-lt"/>
                <a:ea typeface="+mn-ea"/>
                <a:cs typeface="+mn-cs"/>
              </a:rPr>
              <a:t>producing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agricultural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goods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animal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husbandry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harvesting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timber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forests</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12</a:t>
            </a:fld>
            <a:endParaRPr lang="en-GB"/>
          </a:p>
        </p:txBody>
      </p:sp>
    </p:spTree>
    <p:extLst>
      <p:ext uri="{BB962C8B-B14F-4D97-AF65-F5344CB8AC3E}">
        <p14:creationId xmlns:p14="http://schemas.microsoft.com/office/powerpoint/2010/main" val="356395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err="1">
                <a:solidFill>
                  <a:schemeClr val="tx1"/>
                </a:solidFill>
                <a:effectLst/>
                <a:latin typeface="+mn-lt"/>
                <a:ea typeface="+mn-ea"/>
                <a:cs typeface="+mn-cs"/>
              </a:rPr>
              <a:t>Looking</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other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figures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towards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about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status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worldwide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found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actual estimated total number of species on Earth is about 6.5 million species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86% of all species on land and 91% of those in the seas have yet to be discovered, described and catalogued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actual species extinction rate is in the range of 50 – 300 species per day, with a total species number in 130.000 years equals to 0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 the current extinction rate, only a marginal number of species and their role in providing ecosystem services can be described and discovered. </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should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highlighted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anthropologically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little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do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natural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variations</a:t>
            </a:r>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13</a:t>
            </a:fld>
            <a:endParaRPr lang="en-GB"/>
          </a:p>
        </p:txBody>
      </p:sp>
    </p:spTree>
    <p:extLst>
      <p:ext uri="{BB962C8B-B14F-4D97-AF65-F5344CB8AC3E}">
        <p14:creationId xmlns:p14="http://schemas.microsoft.com/office/powerpoint/2010/main" val="129516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factors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affecting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current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level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immediate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underlined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About</a:t>
            </a:r>
            <a:r>
              <a:rPr lang="de-DE" sz="1200" kern="1200" dirty="0">
                <a:solidFill>
                  <a:schemeClr val="tx1"/>
                </a:solidFill>
                <a:effectLst/>
                <a:latin typeface="+mn-lt"/>
                <a:ea typeface="+mn-ea"/>
                <a:cs typeface="+mn-cs"/>
              </a:rPr>
              <a:t> immediate </a:t>
            </a:r>
            <a:r>
              <a:rPr lang="de-DE" sz="1200" kern="1200" dirty="0" err="1">
                <a:solidFill>
                  <a:schemeClr val="tx1"/>
                </a:solidFill>
                <a:effectLst/>
                <a:latin typeface="+mn-lt"/>
                <a:ea typeface="+mn-ea"/>
                <a:cs typeface="+mn-cs"/>
              </a:rPr>
              <a:t>cause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relevant </a:t>
            </a:r>
            <a:r>
              <a:rPr lang="de-DE" sz="1200" kern="1200" dirty="0" err="1">
                <a:solidFill>
                  <a:schemeClr val="tx1"/>
                </a:solidFill>
                <a:effectLst/>
                <a:latin typeface="+mn-lt"/>
                <a:ea typeface="+mn-ea"/>
                <a:cs typeface="+mn-cs"/>
              </a:rPr>
              <a:t>factors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summirezed</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terms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err="1">
                <a:solidFill>
                  <a:schemeClr val="tx1"/>
                </a:solidFill>
                <a:effectLst/>
                <a:latin typeface="+mn-lt"/>
                <a:ea typeface="+mn-ea"/>
                <a:cs typeface="+mn-cs"/>
              </a:rPr>
              <a:t>Destruction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degradation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ecosystems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terms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expansions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agriculture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aquaculture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change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involving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habitat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losses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ist </a:t>
            </a:r>
            <a:r>
              <a:rPr lang="de-DE" sz="1200" kern="1200" dirty="0" err="1">
                <a:solidFill>
                  <a:schemeClr val="tx1"/>
                </a:solidFill>
                <a:effectLst/>
                <a:latin typeface="+mn-lt"/>
                <a:ea typeface="+mn-ea"/>
                <a:cs typeface="+mn-cs"/>
              </a:rPr>
              <a:t>fragmentation</a:t>
            </a:r>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Overexploitation</a:t>
            </a:r>
            <a:r>
              <a:rPr lang="es-ES" sz="1200" kern="1200" dirty="0">
                <a:solidFill>
                  <a:schemeClr val="tx1"/>
                </a:solidFill>
                <a:effectLst/>
                <a:latin typeface="+mn-lt"/>
                <a:ea typeface="+mn-ea"/>
                <a:cs typeface="+mn-cs"/>
              </a:rPr>
              <a:t> of natural </a:t>
            </a:r>
            <a:r>
              <a:rPr lang="es-ES" sz="1200" kern="1200" dirty="0" err="1">
                <a:solidFill>
                  <a:schemeClr val="tx1"/>
                </a:solidFill>
                <a:effectLst/>
                <a:latin typeface="+mn-lt"/>
                <a:ea typeface="+mn-ea"/>
                <a:cs typeface="+mn-cs"/>
              </a:rPr>
              <a:t>resources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including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overuse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soild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overfishing</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deplitation</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water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resrouces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together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high</a:t>
            </a:r>
            <a:r>
              <a:rPr lang="es-ES"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exploitation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wild </a:t>
            </a:r>
            <a:r>
              <a:rPr lang="de-DE" sz="1200" kern="1200" dirty="0" err="1">
                <a:solidFill>
                  <a:schemeClr val="tx1"/>
                </a:solidFill>
                <a:effectLst/>
                <a:latin typeface="+mn-lt"/>
                <a:ea typeface="+mn-ea"/>
                <a:cs typeface="+mn-cs"/>
              </a:rPr>
              <a:t>living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organisms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Contamination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icluding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pollutions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water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atmoshpere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Climate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change</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terms of </a:t>
            </a:r>
            <a:r>
              <a:rPr lang="de-DE" sz="1200" kern="1200" dirty="0" err="1">
                <a:solidFill>
                  <a:schemeClr val="tx1"/>
                </a:solidFill>
                <a:effectLst/>
                <a:latin typeface="+mn-lt"/>
                <a:ea typeface="+mn-ea"/>
                <a:cs typeface="+mn-cs"/>
              </a:rPr>
              <a:t>number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range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decline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greatly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temperatures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continue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rise</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 non-</a:t>
            </a:r>
            <a:r>
              <a:rPr lang="de-DE" sz="1200" kern="1200" dirty="0" err="1">
                <a:solidFill>
                  <a:schemeClr val="tx1"/>
                </a:solidFill>
                <a:effectLst/>
                <a:latin typeface="+mn-lt"/>
                <a:ea typeface="+mn-ea"/>
                <a:cs typeface="+mn-cs"/>
              </a:rPr>
              <a:t>detachable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part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concept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sustainability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essential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agricultura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producution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agricultura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should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conservation</a:t>
            </a:r>
            <a:endParaRPr lang="en-US"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As </a:t>
            </a:r>
            <a:r>
              <a:rPr lang="de-DE" sz="1200" kern="1200" dirty="0" err="1">
                <a:solidFill>
                  <a:schemeClr val="tx1"/>
                </a:solidFill>
                <a:effectLst/>
                <a:latin typeface="+mn-lt"/>
                <a:ea typeface="+mn-ea"/>
                <a:cs typeface="+mn-cs"/>
              </a:rPr>
              <a:t>well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introductions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could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rapresent</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drivers</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see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better</a:t>
            </a:r>
            <a:r>
              <a:rPr lang="de-DE" sz="1200" kern="1200" dirty="0">
                <a:solidFill>
                  <a:schemeClr val="tx1"/>
                </a:solidFill>
                <a:effectLst/>
                <a:latin typeface="+mn-lt"/>
                <a:ea typeface="+mn-ea"/>
                <a:cs typeface="+mn-cs"/>
              </a:rPr>
              <a:t> in</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the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next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slide</a:t>
            </a:r>
            <a:r>
              <a:rPr lang="de-DE"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dirty="0"/>
          </a:p>
        </p:txBody>
      </p:sp>
      <p:sp>
        <p:nvSpPr>
          <p:cNvPr id="4" name="Slide Number Placeholder 3"/>
          <p:cNvSpPr>
            <a:spLocks noGrp="1"/>
          </p:cNvSpPr>
          <p:nvPr>
            <p:ph type="sldNum" sz="quarter" idx="10"/>
          </p:nvPr>
        </p:nvSpPr>
        <p:spPr/>
        <p:txBody>
          <a:bodyPr/>
          <a:lstStyle/>
          <a:p>
            <a:fld id="{97FC909E-DB3A-494C-BD89-D0479E55F7C5}" type="slidenum">
              <a:rPr lang="en-GB" smtClean="0"/>
              <a:t>14</a:t>
            </a:fld>
            <a:endParaRPr lang="en-GB"/>
          </a:p>
        </p:txBody>
      </p:sp>
    </p:spTree>
    <p:extLst>
      <p:ext uri="{BB962C8B-B14F-4D97-AF65-F5344CB8AC3E}">
        <p14:creationId xmlns:p14="http://schemas.microsoft.com/office/powerpoint/2010/main" val="106514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Invasive </a:t>
            </a:r>
            <a:r>
              <a:rPr lang="de-DE" sz="1200" kern="1200" dirty="0" err="1">
                <a:solidFill>
                  <a:schemeClr val="tx1"/>
                </a:solidFill>
                <a:effectLst/>
                <a:latin typeface="+mn-lt"/>
                <a:ea typeface="+mn-ea"/>
                <a:cs typeface="+mn-cs"/>
              </a:rPr>
              <a:t>alien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non-native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damage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environment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potentially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extinction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modifying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ecosystem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processes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disease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vectors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addition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problems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alien</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potentially</a:t>
            </a:r>
            <a:r>
              <a:rPr lang="de-DE" sz="1200" kern="1200" dirty="0">
                <a:solidFill>
                  <a:schemeClr val="tx1"/>
                </a:solidFill>
                <a:effectLst/>
                <a:latin typeface="+mn-lt"/>
                <a:ea typeface="+mn-ea"/>
                <a:cs typeface="+mn-cs"/>
              </a:rPr>
              <a:t> large </a:t>
            </a:r>
            <a:r>
              <a:rPr lang="de-DE" sz="1200" kern="1200" dirty="0" err="1">
                <a:solidFill>
                  <a:schemeClr val="tx1"/>
                </a:solidFill>
                <a:effectLst/>
                <a:latin typeface="+mn-lt"/>
                <a:ea typeface="+mn-ea"/>
                <a:cs typeface="+mn-cs"/>
              </a:rPr>
              <a:t>economic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consequences</a:t>
            </a:r>
            <a:r>
              <a:rPr lang="de-DE"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slide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coud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see</a:t>
            </a:r>
            <a:r>
              <a:rPr lang="de-DE" sz="1200" kern="1200" dirty="0">
                <a:solidFill>
                  <a:schemeClr val="tx1"/>
                </a:solidFill>
                <a:effectLst/>
                <a:latin typeface="+mn-lt"/>
                <a:ea typeface="+mn-ea"/>
                <a:cs typeface="+mn-cs"/>
              </a:rPr>
              <a:t> 3 different </a:t>
            </a:r>
            <a:r>
              <a:rPr lang="de-DE" sz="1200" kern="1200" dirty="0" err="1">
                <a:solidFill>
                  <a:schemeClr val="tx1"/>
                </a:solidFill>
                <a:effectLst/>
                <a:latin typeface="+mn-lt"/>
                <a:ea typeface="+mn-ea"/>
                <a:cs typeface="+mn-cs"/>
              </a:rPr>
              <a:t>types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spesies</a:t>
            </a:r>
            <a:r>
              <a:rPr lang="de-DE" sz="1200" kern="1200" dirty="0">
                <a:solidFill>
                  <a:schemeClr val="tx1"/>
                </a:solidFill>
                <a:effectLst/>
                <a:latin typeface="+mn-lt"/>
                <a:ea typeface="+mn-ea"/>
                <a:cs typeface="+mn-cs"/>
              </a:rPr>
              <a:t> in EU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North Korea, China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Himalayan</a:t>
            </a:r>
            <a:r>
              <a:rPr lang="de-DE" sz="1200" kern="1200" dirty="0">
                <a:solidFill>
                  <a:schemeClr val="tx1"/>
                </a:solidFill>
                <a:effectLst/>
                <a:latin typeface="+mn-lt"/>
                <a:ea typeface="+mn-ea"/>
                <a:cs typeface="+mn-cs"/>
              </a:rPr>
              <a:t> countries.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15</a:t>
            </a:fld>
            <a:endParaRPr lang="en-GB"/>
          </a:p>
        </p:txBody>
      </p:sp>
    </p:spTree>
    <p:extLst>
      <p:ext uri="{BB962C8B-B14F-4D97-AF65-F5344CB8AC3E}">
        <p14:creationId xmlns:p14="http://schemas.microsoft.com/office/powerpoint/2010/main" val="53310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Understanding the drivers behind the trends in biodiversity losses is essential to address the causes of its loss and, at the same time, to seize opportunities for biodiversity in supporting schemes.</a:t>
            </a:r>
          </a:p>
          <a:p>
            <a:r>
              <a:rPr lang="en-GB" sz="1200" kern="1200" dirty="0">
                <a:solidFill>
                  <a:schemeClr val="tx1"/>
                </a:solidFill>
                <a:effectLst/>
                <a:latin typeface="+mn-lt"/>
                <a:ea typeface="+mn-ea"/>
                <a:cs typeface="+mn-cs"/>
              </a:rPr>
              <a:t>The main factors affecting the current level of biodiversity </a:t>
            </a:r>
            <a:r>
              <a:rPr lang="en-GB" sz="1200" kern="1200" dirty="0" err="1">
                <a:solidFill>
                  <a:schemeClr val="tx1"/>
                </a:solidFill>
                <a:effectLst/>
                <a:latin typeface="+mn-lt"/>
                <a:ea typeface="+mn-ea"/>
                <a:cs typeface="+mn-cs"/>
              </a:rPr>
              <a:t>consided</a:t>
            </a:r>
            <a:r>
              <a:rPr lang="en-GB" sz="1200" kern="1200" dirty="0">
                <a:solidFill>
                  <a:schemeClr val="tx1"/>
                </a:solidFill>
                <a:effectLst/>
                <a:latin typeface="+mn-lt"/>
                <a:ea typeface="+mn-ea"/>
                <a:cs typeface="+mn-cs"/>
              </a:rPr>
              <a:t> as underlying causes can </a:t>
            </a:r>
            <a:r>
              <a:rPr lang="en-GB" sz="1200" kern="1200" dirty="0" err="1">
                <a:solidFill>
                  <a:schemeClr val="tx1"/>
                </a:solidFill>
                <a:effectLst/>
                <a:latin typeface="+mn-lt"/>
                <a:ea typeface="+mn-ea"/>
                <a:cs typeface="+mn-cs"/>
              </a:rPr>
              <a:t>summirezed</a:t>
            </a:r>
            <a:r>
              <a:rPr lang="en-GB" sz="1200" kern="1200" dirty="0">
                <a:solidFill>
                  <a:schemeClr val="tx1"/>
                </a:solidFill>
                <a:effectLst/>
                <a:latin typeface="+mn-lt"/>
                <a:ea typeface="+mn-ea"/>
                <a:cs typeface="+mn-cs"/>
              </a:rPr>
              <a:t> in terms of: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Human </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organization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Growth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human </a:t>
            </a:r>
            <a:r>
              <a:rPr lang="de-DE" sz="1200" kern="1200" dirty="0" err="1">
                <a:solidFill>
                  <a:schemeClr val="tx1"/>
                </a:solidFill>
                <a:effectLst/>
                <a:latin typeface="+mn-lt"/>
                <a:ea typeface="+mn-ea"/>
                <a:cs typeface="+mn-cs"/>
              </a:rPr>
              <a:t>population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Patterns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natural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resource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consumption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Global </a:t>
            </a:r>
            <a:r>
              <a:rPr lang="de-DE" sz="1200" kern="1200" dirty="0" err="1">
                <a:solidFill>
                  <a:schemeClr val="tx1"/>
                </a:solidFill>
                <a:effectLst/>
                <a:latin typeface="+mn-lt"/>
                <a:ea typeface="+mn-ea"/>
                <a:cs typeface="+mn-cs"/>
              </a:rPr>
              <a:t>trades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err="1">
                <a:solidFill>
                  <a:schemeClr val="tx1"/>
                </a:solidFill>
                <a:effectLst/>
                <a:latin typeface="+mn-lt"/>
                <a:ea typeface="+mn-ea"/>
                <a:cs typeface="+mn-cs"/>
              </a:rPr>
              <a:t>Economic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policies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fail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value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environment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err="1">
                <a:solidFill>
                  <a:schemeClr val="tx1"/>
                </a:solidFill>
                <a:effectLst/>
                <a:latin typeface="+mn-lt"/>
                <a:ea typeface="+mn-ea"/>
                <a:cs typeface="+mn-cs"/>
              </a:rPr>
              <a:t>Inequity</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ownership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management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flows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benefits</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16</a:t>
            </a:fld>
            <a:endParaRPr lang="en-GB"/>
          </a:p>
        </p:txBody>
      </p:sp>
    </p:spTree>
    <p:extLst>
      <p:ext uri="{BB962C8B-B14F-4D97-AF65-F5344CB8AC3E}">
        <p14:creationId xmlns:p14="http://schemas.microsoft.com/office/powerpoint/2010/main" val="863796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Agriculture is the largest contributor to biodiversity loss. The current biodiversity situation in Europe reflects the impact of the development and expansion of farming in the past few centuries. Biodiversity is also affected by land-use change, habitat fragmentation and destruction, climate change, and invasive alien species.</a:t>
            </a:r>
          </a:p>
          <a:p>
            <a:r>
              <a:rPr lang="en-GB" sz="1200" kern="1200" dirty="0">
                <a:solidFill>
                  <a:schemeClr val="tx1"/>
                </a:solidFill>
                <a:effectLst/>
                <a:latin typeface="+mn-lt"/>
                <a:ea typeface="+mn-ea"/>
                <a:cs typeface="+mn-cs"/>
              </a:rPr>
              <a:t>The result has been increased use of chemicals and machinery, and more open and homogeneous landscapes. As it possible to see from the picture on the right, losses of diversity increase the risk of declining yields due, for example, to loss of disease resistance or environmental tolerance, or to decreasing vitality, fertility or fitness caused by inbreeding (the production of offspring from the mating or breeding of individuals or organisms that are closely related genetically). Losing genetic diversity means irretrievably losing future breeding options. This may also reduce the capacity of ecosystem to adapt to unforeseeable disease risks or to environmental variations like climate change. Thus Intensive livestock farming is claimed to have an undesirable effect on biodiversity</a:t>
            </a:r>
          </a:p>
          <a:p>
            <a:r>
              <a:rPr lang="en-US" sz="1200" kern="1200" dirty="0">
                <a:solidFill>
                  <a:schemeClr val="tx1"/>
                </a:solidFill>
                <a:effectLst/>
                <a:latin typeface="+mn-lt"/>
                <a:ea typeface="+mn-ea"/>
                <a:cs typeface="+mn-cs"/>
              </a:rPr>
              <a:t>In the pictures are reported 3 different scenarios for the loss of number of species beyond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the EU, the German and the one of the Convention on Biological Diversity. Two of them are more optimistic but the one of </a:t>
            </a:r>
            <a:r>
              <a:rPr lang="en-GB" sz="1200" kern="1200" dirty="0">
                <a:solidFill>
                  <a:schemeClr val="tx1"/>
                </a:solidFill>
                <a:effectLst/>
                <a:latin typeface="+mn-lt"/>
                <a:ea typeface="+mn-ea"/>
                <a:cs typeface="+mn-cs"/>
              </a:rPr>
              <a:t>on Biological Diversity</a:t>
            </a:r>
            <a:r>
              <a:rPr lang="en-US" sz="1200" kern="1200" dirty="0">
                <a:solidFill>
                  <a:schemeClr val="tx1"/>
                </a:solidFill>
                <a:effectLst/>
                <a:latin typeface="+mn-lt"/>
                <a:ea typeface="+mn-ea"/>
                <a:cs typeface="+mn-cs"/>
              </a:rPr>
              <a:t> is still adverse. This is why the </a:t>
            </a:r>
            <a:r>
              <a:rPr lang="lv-LV" sz="1200" kern="1200" dirty="0">
                <a:solidFill>
                  <a:schemeClr val="tx1"/>
                </a:solidFill>
                <a:effectLst/>
                <a:latin typeface="+mn-lt"/>
                <a:ea typeface="+mn-ea"/>
                <a:cs typeface="+mn-cs"/>
              </a:rPr>
              <a:t>C</a:t>
            </a:r>
            <a:r>
              <a:rPr lang="en-US" sz="1200" kern="1200" dirty="0" err="1">
                <a:solidFill>
                  <a:schemeClr val="tx1"/>
                </a:solidFill>
                <a:effectLst/>
                <a:latin typeface="+mn-lt"/>
                <a:ea typeface="+mn-ea"/>
                <a:cs typeface="+mn-cs"/>
              </a:rPr>
              <a:t>onvention</a:t>
            </a:r>
            <a:r>
              <a:rPr lang="en-US" sz="1200" kern="1200" dirty="0">
                <a:solidFill>
                  <a:schemeClr val="tx1"/>
                </a:solidFill>
                <a:effectLst/>
                <a:latin typeface="+mn-lt"/>
                <a:ea typeface="+mn-ea"/>
                <a:cs typeface="+mn-cs"/>
              </a:rPr>
              <a:t> on Biological Diversity (CBD) post-2020 global biodiversity framework encourages</a:t>
            </a:r>
            <a:r>
              <a:rPr lang="en-GB" sz="1200" kern="1200" dirty="0">
                <a:solidFill>
                  <a:schemeClr val="tx1"/>
                </a:solidFill>
                <a:effectLst/>
                <a:latin typeface="+mn-lt"/>
                <a:ea typeface="+mn-ea"/>
                <a:cs typeface="+mn-cs"/>
              </a:rPr>
              <a:t> countries to take action for safeguarding agrobiodiversity by making better use of the vast number of species and varieties available for human consumption.</a:t>
            </a:r>
          </a:p>
        </p:txBody>
      </p:sp>
      <p:sp>
        <p:nvSpPr>
          <p:cNvPr id="4" name="Slide Number Placeholder 3"/>
          <p:cNvSpPr>
            <a:spLocks noGrp="1"/>
          </p:cNvSpPr>
          <p:nvPr>
            <p:ph type="sldNum" sz="quarter" idx="10"/>
          </p:nvPr>
        </p:nvSpPr>
        <p:spPr/>
        <p:txBody>
          <a:bodyPr/>
          <a:lstStyle/>
          <a:p>
            <a:fld id="{97FC909E-DB3A-494C-BD89-D0479E55F7C5}" type="slidenum">
              <a:rPr lang="en-GB" smtClean="0"/>
              <a:t>17</a:t>
            </a:fld>
            <a:endParaRPr lang="en-GB"/>
          </a:p>
        </p:txBody>
      </p:sp>
    </p:spTree>
    <p:extLst>
      <p:ext uri="{BB962C8B-B14F-4D97-AF65-F5344CB8AC3E}">
        <p14:creationId xmlns:p14="http://schemas.microsoft.com/office/powerpoint/2010/main" val="120917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background information…</a:t>
            </a:r>
          </a:p>
          <a:p>
            <a:endParaRPr lang="en-US" dirty="0"/>
          </a:p>
          <a:p>
            <a:pPr algn="l"/>
            <a:r>
              <a:rPr lang="de-DE" sz="1200" b="1" dirty="0">
                <a:solidFill>
                  <a:schemeClr val="accent6">
                    <a:lumMod val="75000"/>
                  </a:schemeClr>
                </a:solidFill>
                <a:latin typeface="Arial" panose="020B0604020202020204" pitchFamily="34" charset="0"/>
                <a:cs typeface="Arial" panose="020B0604020202020204" pitchFamily="34" charset="0"/>
              </a:rPr>
              <a:t>Natural (</a:t>
            </a:r>
            <a:r>
              <a:rPr lang="de-DE" sz="1200" b="1" dirty="0" err="1">
                <a:solidFill>
                  <a:schemeClr val="accent6">
                    <a:lumMod val="75000"/>
                  </a:schemeClr>
                </a:solidFill>
                <a:latin typeface="Arial" panose="020B0604020202020204" pitchFamily="34" charset="0"/>
                <a:cs typeface="Arial" panose="020B0604020202020204" pitchFamily="34" charset="0"/>
              </a:rPr>
              <a:t>primary</a:t>
            </a:r>
            <a:r>
              <a:rPr lang="de-DE" sz="1200" b="1" dirty="0">
                <a:solidFill>
                  <a:schemeClr val="accent6">
                    <a:lumMod val="75000"/>
                  </a:schemeClr>
                </a:solidFill>
                <a:latin typeface="Arial" panose="020B0604020202020204" pitchFamily="34" charset="0"/>
                <a:cs typeface="Arial" panose="020B0604020202020204" pitchFamily="34" charset="0"/>
              </a:rPr>
              <a:t>) </a:t>
            </a:r>
            <a:r>
              <a:rPr lang="de-DE" sz="1200" b="1" dirty="0" err="1">
                <a:solidFill>
                  <a:schemeClr val="accent6">
                    <a:lumMod val="75000"/>
                  </a:schemeClr>
                </a:solidFill>
                <a:latin typeface="Arial" panose="020B0604020202020204" pitchFamily="34" charset="0"/>
                <a:cs typeface="Arial" panose="020B0604020202020204" pitchFamily="34" charset="0"/>
              </a:rPr>
              <a:t>ecosystem</a:t>
            </a:r>
            <a:r>
              <a:rPr lang="de-DE" sz="1200" b="1" dirty="0">
                <a:solidFill>
                  <a:schemeClr val="accent6">
                    <a:lumMod val="75000"/>
                  </a:schemeClr>
                </a:solidFill>
                <a:latin typeface="Arial" panose="020B0604020202020204" pitchFamily="34" charset="0"/>
                <a:cs typeface="Arial" panose="020B0604020202020204" pitchFamily="34" charset="0"/>
              </a:rPr>
              <a:t> </a:t>
            </a:r>
            <a:r>
              <a:rPr lang="de-DE" sz="1200" b="1" dirty="0" err="1">
                <a:solidFill>
                  <a:schemeClr val="accent6">
                    <a:lumMod val="75000"/>
                  </a:schemeClr>
                </a:solidFill>
                <a:latin typeface="Arial" panose="020B0604020202020204" pitchFamily="34" charset="0"/>
                <a:cs typeface="Arial" panose="020B0604020202020204" pitchFamily="34" charset="0"/>
              </a:rPr>
              <a:t>services</a:t>
            </a:r>
            <a:r>
              <a:rPr lang="de-DE" sz="1200" b="1" dirty="0">
                <a:solidFill>
                  <a:schemeClr val="accent6">
                    <a:lumMod val="75000"/>
                  </a:schemeClr>
                </a:solidFill>
                <a:latin typeface="Arial" panose="020B0604020202020204" pitchFamily="34" charset="0"/>
                <a:cs typeface="Arial" panose="020B0604020202020204" pitchFamily="34" charset="0"/>
              </a:rPr>
              <a:t> </a:t>
            </a:r>
            <a:r>
              <a:rPr lang="en-GB" sz="1200" dirty="0">
                <a:solidFill>
                  <a:srgbClr val="76B82A"/>
                </a:solidFill>
              </a:rPr>
              <a:t>can be found in a given area in the absence of significant human management impacts. </a:t>
            </a:r>
          </a:p>
          <a:p>
            <a:r>
              <a:rPr lang="en-GB" sz="1200" dirty="0">
                <a:solidFill>
                  <a:srgbClr val="76B82A"/>
                </a:solidFill>
              </a:rPr>
              <a:t>This includes all naturally occurring:</a:t>
            </a:r>
          </a:p>
          <a:p>
            <a:endParaRPr lang="en-US" sz="1200" dirty="0">
              <a:solidFill>
                <a:srgbClr val="76B82A"/>
              </a:solidFill>
            </a:endParaRPr>
          </a:p>
          <a:p>
            <a:pPr marL="285750" indent="-285750">
              <a:buFont typeface="Arial" panose="020B0604020202020204" pitchFamily="34" charset="0"/>
              <a:buChar char="•"/>
            </a:pPr>
            <a:r>
              <a:rPr lang="en-GB" dirty="0">
                <a:solidFill>
                  <a:srgbClr val="76B82A"/>
                </a:solidFill>
              </a:rPr>
              <a:t>flowing and still water bodies (streams, rivers, ponds, …)</a:t>
            </a:r>
          </a:p>
          <a:p>
            <a:pPr marL="285750" indent="-285750">
              <a:buFont typeface="Arial" panose="020B0604020202020204" pitchFamily="34" charset="0"/>
              <a:buChar char="•"/>
            </a:pPr>
            <a:r>
              <a:rPr lang="en-GB" dirty="0">
                <a:solidFill>
                  <a:srgbClr val="76B82A"/>
                </a:solidFill>
              </a:rPr>
              <a:t>wetlands</a:t>
            </a:r>
          </a:p>
          <a:p>
            <a:pPr marL="285750" indent="-285750">
              <a:buFont typeface="Arial" panose="020B0604020202020204" pitchFamily="34" charset="0"/>
              <a:buChar char="•"/>
            </a:pPr>
            <a:r>
              <a:rPr lang="en-GB" dirty="0">
                <a:solidFill>
                  <a:srgbClr val="76B82A"/>
                </a:solidFill>
              </a:rPr>
              <a:t>forests (rainforest, lowland, needle leaf forest, …)</a:t>
            </a:r>
          </a:p>
          <a:p>
            <a:pPr marL="285750" indent="-285750">
              <a:buFont typeface="Arial" panose="020B0604020202020204" pitchFamily="34" charset="0"/>
              <a:buChar char="•"/>
            </a:pPr>
            <a:r>
              <a:rPr lang="en-GB" dirty="0">
                <a:solidFill>
                  <a:srgbClr val="76B82A"/>
                </a:solidFill>
              </a:rPr>
              <a:t>other native terrestrial ecosystems (woodlands, scrublands, … )</a:t>
            </a:r>
          </a:p>
          <a:p>
            <a:endParaRPr lang="en-GB" sz="1200" dirty="0">
              <a:solidFill>
                <a:srgbClr val="76B82A"/>
              </a:solidFill>
            </a:endParaRPr>
          </a:p>
          <a:p>
            <a:endParaRPr lang="en-US" dirty="0"/>
          </a:p>
          <a:p>
            <a:endParaRPr lang="en-GB" dirty="0"/>
          </a:p>
          <a:p>
            <a:r>
              <a:rPr lang="en-GB" dirty="0"/>
              <a:t>The distribution of primary forest patches retrieved for Europe by forest type are presented in</a:t>
            </a:r>
            <a:r>
              <a:rPr lang="en-GB" baseline="0" dirty="0"/>
              <a:t> the picture</a:t>
            </a:r>
            <a:r>
              <a:rPr lang="en-GB" dirty="0"/>
              <a:t>. </a:t>
            </a:r>
          </a:p>
          <a:p>
            <a:endParaRPr lang="en-US" dirty="0"/>
          </a:p>
          <a:p>
            <a:r>
              <a:rPr lang="en-GB" sz="1200" b="0" i="0" u="none" strike="noStrike" kern="1200" baseline="0" dirty="0">
                <a:solidFill>
                  <a:schemeClr val="tx1"/>
                </a:solidFill>
                <a:latin typeface="+mn-lt"/>
                <a:ea typeface="+mn-ea"/>
                <a:cs typeface="+mn-cs"/>
              </a:rPr>
              <a:t>Primary forests occurred mostly in the boreal (1 </a:t>
            </a:r>
            <a:r>
              <a:rPr lang="en-GB" sz="1200" b="0" i="0" u="none" strike="noStrike" kern="1200" baseline="0" dirty="0" err="1">
                <a:solidFill>
                  <a:schemeClr val="tx1"/>
                </a:solidFill>
                <a:latin typeface="+mn-lt"/>
                <a:ea typeface="+mn-ea"/>
                <a:cs typeface="+mn-cs"/>
              </a:rPr>
              <a:t>Mha</a:t>
            </a:r>
            <a:r>
              <a:rPr lang="en-GB" sz="1200" b="0" i="0" u="none" strike="noStrike" kern="1200" baseline="0" dirty="0">
                <a:solidFill>
                  <a:schemeClr val="tx1"/>
                </a:solidFill>
                <a:latin typeface="+mn-lt"/>
                <a:ea typeface="+mn-ea"/>
                <a:cs typeface="+mn-cs"/>
              </a:rPr>
              <a:t>, 1% of that biogeographical region) and the alpine regions (0.4 </a:t>
            </a:r>
            <a:r>
              <a:rPr lang="en-GB" sz="1200" b="0" i="0" u="none" strike="noStrike" kern="1200" baseline="0" dirty="0" err="1">
                <a:solidFill>
                  <a:schemeClr val="tx1"/>
                </a:solidFill>
                <a:latin typeface="+mn-lt"/>
                <a:ea typeface="+mn-ea"/>
                <a:cs typeface="+mn-cs"/>
              </a:rPr>
              <a:t>Mha</a:t>
            </a:r>
            <a:r>
              <a:rPr lang="en-GB" sz="1200" b="0" i="0" u="none" strike="noStrike" kern="1200" baseline="0" dirty="0">
                <a:solidFill>
                  <a:schemeClr val="tx1"/>
                </a:solidFill>
                <a:latin typeface="+mn-lt"/>
                <a:ea typeface="+mn-ea"/>
                <a:cs typeface="+mn-cs"/>
              </a:rPr>
              <a:t>, 0.6%).</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With regard to the forest types (FTs), boreal forest (FT1) accounted for the highest share of the mapped primary forests (1.09 </a:t>
            </a:r>
            <a:r>
              <a:rPr lang="en-GB" sz="1200" b="0" i="0" u="none" strike="noStrike" kern="1200" baseline="0" dirty="0" err="1">
                <a:solidFill>
                  <a:schemeClr val="tx1"/>
                </a:solidFill>
                <a:latin typeface="+mn-lt"/>
                <a:ea typeface="+mn-ea"/>
                <a:cs typeface="+mn-cs"/>
              </a:rPr>
              <a:t>Mha</a:t>
            </a:r>
            <a:r>
              <a:rPr lang="en-GB" sz="1200" b="0" i="0" u="none" strike="noStrike" kern="1200" baseline="0" dirty="0">
                <a:solidFill>
                  <a:schemeClr val="tx1"/>
                </a:solidFill>
                <a:latin typeface="+mn-lt"/>
                <a:ea typeface="+mn-ea"/>
                <a:cs typeface="+mn-cs"/>
              </a:rPr>
              <a:t>), followed by mountain beech forest (FT7—0.15 </a:t>
            </a:r>
            <a:r>
              <a:rPr lang="en-GB" sz="1200" b="0" i="0" u="none" strike="noStrike" kern="1200" baseline="0" dirty="0" err="1">
                <a:solidFill>
                  <a:schemeClr val="tx1"/>
                </a:solidFill>
                <a:latin typeface="+mn-lt"/>
                <a:ea typeface="+mn-ea"/>
                <a:cs typeface="+mn-cs"/>
              </a:rPr>
              <a:t>Mha</a:t>
            </a:r>
            <a:r>
              <a:rPr lang="en-GB" sz="1200" b="0" i="0" u="none" strike="noStrike" kern="1200" baseline="0" dirty="0">
                <a:solidFill>
                  <a:schemeClr val="tx1"/>
                </a:solidFill>
                <a:latin typeface="+mn-lt"/>
                <a:ea typeface="+mn-ea"/>
                <a:cs typeface="+mn-cs"/>
              </a:rPr>
              <a:t>) and, to a minor extent, alpine coniferous forest (FT3—0.07 </a:t>
            </a:r>
            <a:r>
              <a:rPr lang="en-GB" sz="1200" b="0" i="0" u="none" strike="noStrike" kern="1200" baseline="0" dirty="0" err="1">
                <a:solidFill>
                  <a:schemeClr val="tx1"/>
                </a:solidFill>
                <a:latin typeface="+mn-lt"/>
                <a:ea typeface="+mn-ea"/>
                <a:cs typeface="+mn-cs"/>
              </a:rPr>
              <a:t>Mha</a:t>
            </a:r>
            <a:r>
              <a:rPr lang="en-GB" sz="1200" b="0" i="0" u="none" strike="noStrike" kern="1200" baseline="0" dirty="0">
                <a:solidFill>
                  <a:schemeClr val="tx1"/>
                </a:solidFill>
                <a:latin typeface="+mn-lt"/>
                <a:ea typeface="+mn-ea"/>
                <a:cs typeface="+mn-cs"/>
              </a:rPr>
              <a:t>)</a:t>
            </a:r>
            <a:endParaRPr lang="en-GB" dirty="0"/>
          </a:p>
          <a:p>
            <a:endParaRPr lang="en-GB" dirty="0"/>
          </a:p>
          <a:p>
            <a:r>
              <a:rPr lang="en-GB" dirty="0"/>
              <a:t>The map of biogeographical regions in the background follows Map of natural vegetation of Europe from (</a:t>
            </a:r>
            <a:r>
              <a:rPr lang="en-GB" dirty="0" err="1"/>
              <a:t>BfN</a:t>
            </a:r>
            <a:r>
              <a:rPr lang="en-GB" dirty="0"/>
              <a:t>, </a:t>
            </a:r>
            <a:r>
              <a:rPr lang="en-GB" dirty="0">
                <a:hlinkClick r:id="rId3"/>
              </a:rPr>
              <a:t>2003</a:t>
            </a:r>
            <a:r>
              <a:rPr lang="en-GB" dirty="0"/>
              <a:t>). Forest types follow </a:t>
            </a:r>
            <a:r>
              <a:rPr lang="en-GB" sz="1200" b="0" i="0" u="none" strike="noStrike" kern="1200" baseline="0" dirty="0">
                <a:solidFill>
                  <a:schemeClr val="tx1"/>
                </a:solidFill>
                <a:latin typeface="+mn-lt"/>
                <a:ea typeface="+mn-ea"/>
                <a:cs typeface="+mn-cs"/>
              </a:rPr>
              <a:t>European forest types. Categories and types for sustainable forest management reporting and policy (EEA Technical Report </a:t>
            </a:r>
            <a:r>
              <a:rPr lang="en-GB" dirty="0">
                <a:hlinkClick r:id="rId4"/>
              </a:rPr>
              <a:t>2006</a:t>
            </a:r>
            <a:r>
              <a:rPr lang="en-GB" dirty="0"/>
              <a:t>): FT1—boreal forest, FT2—</a:t>
            </a:r>
            <a:r>
              <a:rPr lang="en-GB" dirty="0" err="1"/>
              <a:t>hemiboreal</a:t>
            </a:r>
            <a:r>
              <a:rPr lang="en-GB" dirty="0"/>
              <a:t> and </a:t>
            </a:r>
            <a:r>
              <a:rPr lang="en-GB" dirty="0" err="1"/>
              <a:t>nemoral</a:t>
            </a:r>
            <a:r>
              <a:rPr lang="en-GB" dirty="0"/>
              <a:t> coniferous‐mixed forest, FT3—alpine coniferous, FT4‐5—</a:t>
            </a:r>
            <a:r>
              <a:rPr lang="en-GB" dirty="0" err="1"/>
              <a:t>mesophytic</a:t>
            </a:r>
            <a:r>
              <a:rPr lang="en-GB" dirty="0"/>
              <a:t> deciduous and acidophilus forest, FT6—beech forest, FT7—mountainous beech forest, FT8—</a:t>
            </a:r>
            <a:r>
              <a:rPr lang="en-GB" dirty="0" err="1"/>
              <a:t>thermophilus</a:t>
            </a:r>
            <a:r>
              <a:rPr lang="en-GB" dirty="0"/>
              <a:t> deciduous forest, FT9—broadleaved evergreen forest, FT10—coniferous Mediterranean forest, FT11‐12—mire and swamp forests and floodplain forest, FT13—</a:t>
            </a:r>
            <a:r>
              <a:rPr lang="en-GB" dirty="0" err="1"/>
              <a:t>nonriverine</a:t>
            </a:r>
            <a:r>
              <a:rPr lang="en-GB" dirty="0"/>
              <a:t> alder, birch or aspen, NA‐NC—no data/unclassified [Colour figure can be viewed at </a:t>
            </a:r>
            <a:r>
              <a:rPr lang="en-GB" dirty="0">
                <a:hlinkClick r:id="rId5"/>
              </a:rPr>
              <a:t>wileyonlinelibrary.com</a:t>
            </a:r>
            <a:r>
              <a:rPr lang="en-GB" dirty="0"/>
              <a:t>] </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18</a:t>
            </a:fld>
            <a:endParaRPr lang="en-GB"/>
          </a:p>
        </p:txBody>
      </p:sp>
    </p:spTree>
    <p:extLst>
      <p:ext uri="{BB962C8B-B14F-4D97-AF65-F5344CB8AC3E}">
        <p14:creationId xmlns:p14="http://schemas.microsoft.com/office/powerpoint/2010/main" val="66224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new study published today in the journal </a:t>
            </a:r>
            <a:r>
              <a:rPr lang="en-GB" sz="1200" i="1" kern="1200" dirty="0">
                <a:solidFill>
                  <a:schemeClr val="tx1"/>
                </a:solidFill>
                <a:effectLst/>
                <a:latin typeface="+mn-lt"/>
                <a:ea typeface="+mn-ea"/>
                <a:cs typeface="+mn-cs"/>
              </a:rPr>
              <a:t>Nature</a:t>
            </a:r>
            <a:r>
              <a:rPr lang="en-GB" sz="1200" kern="1200" dirty="0">
                <a:solidFill>
                  <a:schemeClr val="tx1"/>
                </a:solidFill>
                <a:effectLst/>
                <a:latin typeface="+mn-lt"/>
                <a:ea typeface="+mn-ea"/>
                <a:cs typeface="+mn-cs"/>
              </a:rPr>
              <a:t> gives a global view of this damage since the 1500s. It shows that by 2005, worldwide land use change had caused a drop of 14 per cent in the average number of species found in local ecosystems. Most of this loss came in the last 100 years.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study is the first global analysis of human impacts on local biodiversity. Scientists submitted data from more than 70 countries and considered around 27000 species. The team's figure of a 14 per cent drop in species in local ecosystems is a global average. So local biodiversity in some areas is still quite intact, but others - including Western Europe - have had losses of 20-30 per cent.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is important because 20 per cent is widely considered the tipping point beyond which an </a:t>
            </a:r>
            <a:r>
              <a:rPr lang="en-GB" sz="1200" u="sng" kern="1200" dirty="0">
                <a:solidFill>
                  <a:schemeClr val="tx1"/>
                </a:solidFill>
                <a:effectLst/>
                <a:latin typeface="+mn-lt"/>
                <a:ea typeface="+mn-ea"/>
                <a:cs typeface="+mn-cs"/>
                <a:hlinkClick r:id="rId3"/>
              </a:rPr>
              <a:t>ecosystems</a:t>
            </a:r>
            <a:r>
              <a:rPr lang="en-GB" sz="1200" kern="1200" dirty="0">
                <a:solidFill>
                  <a:schemeClr val="tx1"/>
                </a:solidFill>
                <a:effectLst/>
                <a:latin typeface="+mn-lt"/>
                <a:ea typeface="+mn-ea"/>
                <a:cs typeface="+mn-cs"/>
              </a:rPr>
              <a:t>' ability to provide the natural services like flood protection or control of pest outbreaks are compromised.</a:t>
            </a:r>
          </a:p>
          <a:p>
            <a:r>
              <a:rPr lang="en-GB" sz="1200" kern="1200" dirty="0">
                <a:solidFill>
                  <a:schemeClr val="tx1"/>
                </a:solidFill>
                <a:effectLst/>
                <a:latin typeface="+mn-lt"/>
                <a:ea typeface="+mn-ea"/>
                <a:cs typeface="+mn-cs"/>
              </a:rPr>
              <a:t>'For example as biodiversity declines, outbreaks of crop pests become more likely,' said Andy Purvis, the study's lead scientist and Museum biodiversity expert. 'We can spray crops and spend money to reduce that risk but that is basically compensating for something that biodiversity used to provide before'.</a:t>
            </a:r>
            <a:r>
              <a:rPr lang="en-GB"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4"/>
              </a:rPr>
              <a:t>https://phys.org/news/2015-04-major-biodiversity-losses-reversed.html#jCp</a:t>
            </a:r>
            <a:r>
              <a:rPr lang="en-GB" sz="1200" u="sng" kern="1200" dirty="0">
                <a:solidFill>
                  <a:schemeClr val="tx1"/>
                </a:solidFill>
                <a:effectLst/>
                <a:latin typeface="+mn-lt"/>
                <a:ea typeface="+mn-ea"/>
                <a:cs typeface="+mn-cs"/>
              </a:rPr>
              <a:t>)</a:t>
            </a:r>
          </a:p>
          <a:p>
            <a:br>
              <a:rPr lang="en-GB" dirty="0">
                <a:effectLst/>
              </a:rPr>
            </a:br>
            <a:endParaRPr lang="en-GB"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19</a:t>
            </a:fld>
            <a:endParaRPr lang="en-GB"/>
          </a:p>
        </p:txBody>
      </p:sp>
    </p:spTree>
    <p:extLst>
      <p:ext uri="{BB962C8B-B14F-4D97-AF65-F5344CB8AC3E}">
        <p14:creationId xmlns:p14="http://schemas.microsoft.com/office/powerpoint/2010/main" val="232187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International Union for Conservation of Nature (IUCN) </a:t>
            </a:r>
            <a:r>
              <a:rPr lang="en-GB" sz="1200" b="1" kern="1200" dirty="0" err="1">
                <a:solidFill>
                  <a:schemeClr val="tx1"/>
                </a:solidFill>
                <a:effectLst/>
                <a:latin typeface="+mn-lt"/>
                <a:ea typeface="+mn-ea"/>
                <a:cs typeface="+mn-cs"/>
              </a:rPr>
              <a:t>redlist</a:t>
            </a:r>
            <a:r>
              <a:rPr lang="en-GB" sz="1200" kern="1200" dirty="0">
                <a:solidFill>
                  <a:schemeClr val="tx1"/>
                </a:solidFill>
                <a:effectLst/>
                <a:latin typeface="+mn-lt"/>
                <a:ea typeface="+mn-ea"/>
                <a:cs typeface="+mn-cs"/>
              </a:rPr>
              <a:t> provides information about range, population size, habitat and ecology, use and/or trade, threats and necessary conservation actions</a:t>
            </a:r>
          </a:p>
          <a:p>
            <a:r>
              <a:rPr lang="en-GB" sz="1200" kern="1200" dirty="0">
                <a:solidFill>
                  <a:schemeClr val="tx1"/>
                </a:solidFill>
                <a:effectLst/>
                <a:latin typeface="+mn-lt"/>
                <a:ea typeface="+mn-ea"/>
                <a:cs typeface="+mn-cs"/>
              </a:rPr>
              <a:t>Established in 1964, IUCN Red List of Threatened Species has evolved to become the world´s most comprehensive information source on animal, fungi, and plant species' global conservation status.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To date, IUCN assessed 98,500 species for the IUCN Red List, detecting 27 00 species with extinction risk </a:t>
            </a:r>
            <a:r>
              <a:rPr lang="en-GB" sz="1200" kern="1200" dirty="0" err="1">
                <a:solidFill>
                  <a:schemeClr val="tx1"/>
                </a:solidFill>
                <a:effectLst/>
                <a:latin typeface="+mn-lt"/>
                <a:ea typeface="+mn-ea"/>
                <a:cs typeface="+mn-cs"/>
              </a:rPr>
              <a:t>rapresent</a:t>
            </a:r>
            <a:r>
              <a:rPr lang="en-GB" sz="1200" kern="1200" dirty="0">
                <a:solidFill>
                  <a:schemeClr val="tx1"/>
                </a:solidFill>
                <a:effectLst/>
                <a:latin typeface="+mn-lt"/>
                <a:ea typeface="+mn-ea"/>
                <a:cs typeface="+mn-cs"/>
              </a:rPr>
              <a:t> more that the 27% of the assessed species </a:t>
            </a:r>
          </a:p>
          <a:p>
            <a:r>
              <a:rPr lang="en-GB" sz="1200" kern="1200" dirty="0">
                <a:solidFill>
                  <a:schemeClr val="tx1"/>
                </a:solidFill>
                <a:effectLst/>
                <a:latin typeface="+mn-lt"/>
                <a:ea typeface="+mn-ea"/>
                <a:cs typeface="+mn-cs"/>
              </a:rPr>
              <a:t>This trend is because less space and resource means smaller number of individual in total and potential diversification, which is an irreversible change!</a:t>
            </a:r>
          </a:p>
          <a:p>
            <a:endParaRPr lang="de-DE" baseline="0" dirty="0"/>
          </a:p>
          <a:p>
            <a:endParaRPr lang="de-DE" baseline="0" dirty="0"/>
          </a:p>
        </p:txBody>
      </p:sp>
      <p:sp>
        <p:nvSpPr>
          <p:cNvPr id="4" name="Slide Number Placeholder 3"/>
          <p:cNvSpPr>
            <a:spLocks noGrp="1"/>
          </p:cNvSpPr>
          <p:nvPr>
            <p:ph type="sldNum" sz="quarter" idx="10"/>
          </p:nvPr>
        </p:nvSpPr>
        <p:spPr/>
        <p:txBody>
          <a:bodyPr/>
          <a:lstStyle/>
          <a:p>
            <a:fld id="{97FC909E-DB3A-494C-BD89-D0479E55F7C5}" type="slidenum">
              <a:rPr lang="en-GB" smtClean="0"/>
              <a:t>20</a:t>
            </a:fld>
            <a:endParaRPr lang="en-GB"/>
          </a:p>
        </p:txBody>
      </p:sp>
    </p:spTree>
    <p:extLst>
      <p:ext uri="{BB962C8B-B14F-4D97-AF65-F5344CB8AC3E}">
        <p14:creationId xmlns:p14="http://schemas.microsoft.com/office/powerpoint/2010/main" val="378664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C909E-DB3A-494C-BD89-D0479E55F7C5}" type="slidenum">
              <a:rPr lang="en-GB" smtClean="0"/>
              <a:t>2</a:t>
            </a:fld>
            <a:endParaRPr lang="en-GB"/>
          </a:p>
        </p:txBody>
      </p:sp>
    </p:spTree>
    <p:extLst>
      <p:ext uri="{BB962C8B-B14F-4D97-AF65-F5344CB8AC3E}">
        <p14:creationId xmlns:p14="http://schemas.microsoft.com/office/powerpoint/2010/main" val="118496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Why biodiversity is important? This is mostly due to its intrinsic (also called inherent value) and extrinsic (also called utilitarian or instrument value.</a:t>
            </a:r>
          </a:p>
          <a:p>
            <a:r>
              <a:rPr lang="en-GB"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Intrinsic value</a:t>
            </a:r>
            <a:r>
              <a:rPr lang="en-US" sz="1200" kern="1200" dirty="0">
                <a:solidFill>
                  <a:schemeClr val="tx1"/>
                </a:solidFill>
                <a:effectLst/>
                <a:latin typeface="+mn-lt"/>
                <a:ea typeface="+mn-ea"/>
                <a:cs typeface="+mn-cs"/>
              </a:rPr>
              <a:t> is in general The value of something independent of its value to anyone or anything else. It is a value independent of any benefit to humans.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Intrinsic value of biological diversity is initially ambiguous to which objects or characteristics of biological diversity have to being valued. For example if we are talking about all aspects of biological diversity in terms of species or ecosystems we can argue that intrinsic value of one species is often in conflict with the intrinsic value of other species. </a:t>
            </a: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Extrinsic in general</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defined all values that derive from something external to the thing valued. </a:t>
            </a:r>
          </a:p>
          <a:p>
            <a:r>
              <a:rPr lang="en-GB" sz="1200" kern="1200" dirty="0">
                <a:solidFill>
                  <a:schemeClr val="tx1"/>
                </a:solidFill>
                <a:effectLst/>
                <a:latin typeface="+mn-lt"/>
                <a:ea typeface="+mn-ea"/>
                <a:cs typeface="+mn-cs"/>
              </a:rPr>
              <a:t>Extrinsic value for biodiversity differs on the basis of external factors. Some species have trivial or negative extrinsic values. Moreover extrinsic value varies across human cultures and societies and with such factors as socioeconomic conditions, individual experiences, and educational backgrounds.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way the extrinsic value is affected by several stakeholders or actors having a direct effect on biodiversity resource exploitation of use like: local communities, land planner, different lobbies, governmental and non-governmental agency.</a:t>
            </a:r>
            <a:endParaRPr lang="en-US" altLang="en-US"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21</a:t>
            </a:fld>
            <a:endParaRPr lang="en-GB"/>
          </a:p>
        </p:txBody>
      </p:sp>
    </p:spTree>
    <p:extLst>
      <p:ext uri="{BB962C8B-B14F-4D97-AF65-F5344CB8AC3E}">
        <p14:creationId xmlns:p14="http://schemas.microsoft.com/office/powerpoint/2010/main" val="1313202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Talking about </a:t>
            </a:r>
            <a:r>
              <a:rPr lang="en-US" sz="1200" kern="1200" dirty="0">
                <a:solidFill>
                  <a:schemeClr val="tx1"/>
                </a:solidFill>
                <a:effectLst/>
                <a:latin typeface="+mn-lt"/>
                <a:ea typeface="+mn-ea"/>
                <a:cs typeface="+mn-cs"/>
              </a:rPr>
              <a:t>about </a:t>
            </a:r>
            <a:r>
              <a:rPr lang="en-US" sz="1200" b="1" kern="1200" dirty="0">
                <a:solidFill>
                  <a:schemeClr val="tx1"/>
                </a:solidFill>
                <a:effectLst/>
                <a:latin typeface="+mn-lt"/>
                <a:ea typeface="+mn-ea"/>
                <a:cs typeface="+mn-cs"/>
              </a:rPr>
              <a:t>direct use values we see in this slide an overall summary. Food and medicine represents one of those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About </a:t>
            </a:r>
            <a:r>
              <a:rPr lang="en-US" sz="1200" kern="1200" dirty="0">
                <a:solidFill>
                  <a:schemeClr val="tx1"/>
                </a:solidFill>
                <a:effectLst/>
                <a:latin typeface="+mn-lt"/>
                <a:ea typeface="+mn-ea"/>
                <a:cs typeface="+mn-cs"/>
              </a:rPr>
              <a:t>food production today, most people rely on </a:t>
            </a:r>
            <a:r>
              <a:rPr lang="en-US" sz="1200" kern="1200" dirty="0" err="1">
                <a:solidFill>
                  <a:schemeClr val="tx1"/>
                </a:solidFill>
                <a:effectLst/>
                <a:latin typeface="+mn-lt"/>
                <a:ea typeface="+mn-ea"/>
                <a:cs typeface="+mn-cs"/>
              </a:rPr>
              <a:t>aournd</a:t>
            </a:r>
            <a:r>
              <a:rPr lang="en-US" sz="1200" kern="1200" dirty="0">
                <a:solidFill>
                  <a:schemeClr val="tx1"/>
                </a:solidFill>
                <a:effectLst/>
                <a:latin typeface="+mn-lt"/>
                <a:ea typeface="+mn-ea"/>
                <a:cs typeface="+mn-cs"/>
              </a:rPr>
              <a:t> 20 types of plants, and only 3 to 4 are stable crops, and diversity is critical for developing new strains and breeds.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Regarding  medicine a</a:t>
            </a:r>
            <a:r>
              <a:rPr lang="en-US" sz="1200" kern="1200" dirty="0">
                <a:solidFill>
                  <a:schemeClr val="tx1"/>
                </a:solidFill>
                <a:effectLst/>
                <a:latin typeface="+mn-lt"/>
                <a:ea typeface="+mn-ea"/>
                <a:cs typeface="+mn-cs"/>
              </a:rPr>
              <a:t>bout 80% of the people in developing countries use plants as a primary source of medicine. 57% of the 150 most-prescribed drugs have their origins in biodiversity</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Indirect Use Values </a:t>
            </a:r>
            <a:r>
              <a:rPr lang="en-US" sz="1200" kern="1200" dirty="0">
                <a:solidFill>
                  <a:schemeClr val="tx1"/>
                </a:solidFill>
                <a:effectLst/>
                <a:latin typeface="+mn-lt"/>
                <a:ea typeface="+mn-ea"/>
                <a:cs typeface="+mn-cs"/>
              </a:rPr>
              <a:t>can be defined as both eco- and other types of services</a:t>
            </a:r>
            <a:r>
              <a:rPr lang="en-GB" sz="1200" kern="1200" dirty="0">
                <a:solidFill>
                  <a:schemeClr val="tx1"/>
                </a:solidFill>
                <a:effectLst/>
                <a:latin typeface="+mn-lt"/>
                <a:ea typeface="+mn-ea"/>
                <a:cs typeface="+mn-cs"/>
              </a:rPr>
              <a:t> and r</a:t>
            </a:r>
            <a:r>
              <a:rPr lang="en-US" sz="1200" kern="1200" dirty="0" err="1">
                <a:solidFill>
                  <a:schemeClr val="tx1"/>
                </a:solidFill>
                <a:effectLst/>
                <a:latin typeface="+mn-lt"/>
                <a:ea typeface="+mn-ea"/>
                <a:cs typeface="+mn-cs"/>
              </a:rPr>
              <a:t>egulating</a:t>
            </a:r>
            <a:r>
              <a:rPr lang="en-US" sz="1200" kern="1200" dirty="0">
                <a:solidFill>
                  <a:schemeClr val="tx1"/>
                </a:solidFill>
                <a:effectLst/>
                <a:latin typeface="+mn-lt"/>
                <a:ea typeface="+mn-ea"/>
                <a:cs typeface="+mn-cs"/>
              </a:rPr>
              <a:t> global processes, such as: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atmosphere and climate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Soil and water conservation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Nutrient cycling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Pollination and seed dispersal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Control of agricultural pests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Genetic library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Inspiration and information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Cultural, spiritual, and aesthetic</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Resilience planning</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Strategic</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22</a:t>
            </a:fld>
            <a:endParaRPr lang="en-GB"/>
          </a:p>
        </p:txBody>
      </p:sp>
    </p:spTree>
    <p:extLst>
      <p:ext uri="{BB962C8B-B14F-4D97-AF65-F5344CB8AC3E}">
        <p14:creationId xmlns:p14="http://schemas.microsoft.com/office/powerpoint/2010/main" val="400767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not more concretely move to the concept of agrobiodiversity…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23</a:t>
            </a:fld>
            <a:endParaRPr lang="en-GB"/>
          </a:p>
        </p:txBody>
      </p:sp>
    </p:spTree>
    <p:extLst>
      <p:ext uri="{BB962C8B-B14F-4D97-AF65-F5344CB8AC3E}">
        <p14:creationId xmlns:p14="http://schemas.microsoft.com/office/powerpoint/2010/main" val="67501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We have seen as Biodiversity is essential to</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ensure the production of food, fibre, fuel, fodder;</a:t>
            </a:r>
          </a:p>
          <a:p>
            <a:pPr lvl="0"/>
            <a:r>
              <a:rPr lang="en-GB" sz="1200" kern="1200" dirty="0">
                <a:solidFill>
                  <a:schemeClr val="tx1"/>
                </a:solidFill>
                <a:effectLst/>
                <a:latin typeface="+mn-lt"/>
                <a:ea typeface="+mn-ea"/>
                <a:cs typeface="+mn-cs"/>
              </a:rPr>
              <a:t>maintain other ecosystem services;</a:t>
            </a:r>
          </a:p>
          <a:p>
            <a:pPr lvl="0"/>
            <a:r>
              <a:rPr lang="en-GB" sz="1200" kern="1200" dirty="0">
                <a:solidFill>
                  <a:schemeClr val="tx1"/>
                </a:solidFill>
                <a:effectLst/>
                <a:latin typeface="+mn-lt"/>
                <a:ea typeface="+mn-ea"/>
                <a:cs typeface="+mn-cs"/>
              </a:rPr>
              <a:t>allow adaptation to changing conditions - including climate change</a:t>
            </a:r>
          </a:p>
          <a:p>
            <a:pPr lvl="0"/>
            <a:r>
              <a:rPr lang="en-GB" sz="1200" kern="1200" dirty="0">
                <a:solidFill>
                  <a:schemeClr val="tx1"/>
                </a:solidFill>
                <a:effectLst/>
                <a:latin typeface="+mn-lt"/>
                <a:ea typeface="+mn-ea"/>
                <a:cs typeface="+mn-cs"/>
              </a:rPr>
              <a:t>sustain rural peoples' livelihoods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Certainly, Biodiversity and agriculture are strongly interdependent for several in terms of different perspective.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Origin of all species of crops and domesticated livestock and the variety within them. it is also the foundation of ecosystem services essential to sustain agriculture and human well-being.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Today's crop and livestock biodiversity are the result of many thousands years of human intervention.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Biodiversity and agriculture are strongly interrelated because while biodiversity is critical for agriculture, agriculture can also contribute to the conservation and sustainable use of biodiversity.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Sustainable agriculture both promotes and is enhanced by biodiversity.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Ecosystem services essential to sustain agriculture and human well-being</a:t>
            </a:r>
          </a:p>
          <a:p>
            <a:pPr marL="171450" indent="-171450">
              <a:buFont typeface="Arial" panose="020B0604020202020204" pitchFamily="34" charset="0"/>
              <a:buChar char="•"/>
            </a:pPr>
            <a:endParaRPr lang="en-GB" dirty="0"/>
          </a:p>
          <a:p>
            <a:endParaRPr lang="en-US"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24</a:t>
            </a:fld>
            <a:endParaRPr lang="en-GB"/>
          </a:p>
        </p:txBody>
      </p:sp>
    </p:spTree>
    <p:extLst>
      <p:ext uri="{BB962C8B-B14F-4D97-AF65-F5344CB8AC3E}">
        <p14:creationId xmlns:p14="http://schemas.microsoft.com/office/powerpoint/2010/main" val="943102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Agrobiodiversity is an important part of biodiversity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 vital sub-set of biodiversity. Many people's food and livelihood security depend on the sustained management of various biological resources that are important for food and agriculture. </a:t>
            </a:r>
          </a:p>
          <a:p>
            <a:r>
              <a:rPr lang="en-GB" sz="1200" kern="1200" dirty="0">
                <a:solidFill>
                  <a:schemeClr val="tx1"/>
                </a:solidFill>
                <a:effectLst/>
                <a:latin typeface="+mn-lt"/>
                <a:ea typeface="+mn-ea"/>
                <a:cs typeface="+mn-cs"/>
              </a:rPr>
              <a:t>Agrobiodiversity (as you can see in Figure) can be broadly defined as all domesticated biodiversity (</a:t>
            </a:r>
            <a:r>
              <a:rPr lang="en-GB" sz="1200" kern="1200" dirty="0" err="1">
                <a:solidFill>
                  <a:schemeClr val="tx1"/>
                </a:solidFill>
                <a:effectLst/>
                <a:latin typeface="+mn-lt"/>
                <a:ea typeface="+mn-ea"/>
                <a:cs typeface="+mn-cs"/>
              </a:rPr>
              <a:t>namelly</a:t>
            </a:r>
            <a:r>
              <a:rPr lang="en-GB" sz="1200" kern="1200" dirty="0">
                <a:solidFill>
                  <a:schemeClr val="tx1"/>
                </a:solidFill>
                <a:effectLst/>
                <a:latin typeface="+mn-lt"/>
                <a:ea typeface="+mn-ea"/>
                <a:cs typeface="+mn-cs"/>
              </a:rPr>
              <a:t> crops and livestock) within agricultural systems, plus non-domesticated biodiversity that interplay in various ways with the health and functioning of agricultural systems. The former role is declining primarily in response to farm intensification, which has eroded natural capital in many agroecosystems. Biodiversity and agrobiodiversity are underpinned by sustaining natural capital and agroecosystems. The various elements that comprise </a:t>
            </a:r>
            <a:r>
              <a:rPr lang="en-GB" sz="1200" kern="1200" dirty="0" err="1">
                <a:solidFill>
                  <a:schemeClr val="tx1"/>
                </a:solidFill>
                <a:effectLst/>
                <a:latin typeface="+mn-lt"/>
                <a:ea typeface="+mn-ea"/>
                <a:cs typeface="+mn-cs"/>
              </a:rPr>
              <a:t>agrobiodiveristy</a:t>
            </a:r>
            <a:r>
              <a:rPr lang="en-GB" sz="1200" kern="1200" dirty="0">
                <a:solidFill>
                  <a:schemeClr val="tx1"/>
                </a:solidFill>
                <a:effectLst/>
                <a:latin typeface="+mn-lt"/>
                <a:ea typeface="+mn-ea"/>
                <a:cs typeface="+mn-cs"/>
              </a:rPr>
              <a:t> are outlined</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Agricultural biodiversity, also known as agrobiodiversity thus </a:t>
            </a:r>
            <a:r>
              <a:rPr lang="en-GB" sz="1200" kern="1200" dirty="0">
                <a:solidFill>
                  <a:schemeClr val="tx1"/>
                </a:solidFill>
                <a:effectLst/>
                <a:latin typeface="+mn-lt"/>
                <a:ea typeface="+mn-ea"/>
                <a:cs typeface="+mn-cs"/>
              </a:rPr>
              <a:t>includes:</a:t>
            </a:r>
          </a:p>
          <a:p>
            <a:pPr lvl="0"/>
            <a:r>
              <a:rPr lang="en-GB" sz="1200" kern="1200" dirty="0">
                <a:solidFill>
                  <a:schemeClr val="tx1"/>
                </a:solidFill>
                <a:effectLst/>
                <a:latin typeface="+mn-lt"/>
                <a:ea typeface="+mn-ea"/>
                <a:cs typeface="+mn-cs"/>
              </a:rPr>
              <a:t>Harvested crop varieties, livestock breeds, fish species </a:t>
            </a:r>
          </a:p>
          <a:p>
            <a:pPr lvl="0"/>
            <a:r>
              <a:rPr lang="en-GB" sz="1200" kern="1200" dirty="0">
                <a:solidFill>
                  <a:schemeClr val="tx1"/>
                </a:solidFill>
                <a:effectLst/>
                <a:latin typeface="+mn-lt"/>
                <a:ea typeface="+mn-ea"/>
                <a:cs typeface="+mn-cs"/>
              </a:rPr>
              <a:t>non domesticated (wild) resources within field, forest, rangeland including tree products, wild animals hunted for food and in aquatic ecosystems (e.g. wild fish);</a:t>
            </a:r>
          </a:p>
          <a:p>
            <a:pPr lvl="0"/>
            <a:r>
              <a:rPr lang="en-GB" sz="1200" kern="1200" dirty="0">
                <a:solidFill>
                  <a:schemeClr val="tx1"/>
                </a:solidFill>
                <a:effectLst/>
                <a:latin typeface="+mn-lt"/>
                <a:ea typeface="+mn-ea"/>
                <a:cs typeface="+mn-cs"/>
              </a:rPr>
              <a:t>Non-harvested species in production ecosystems that support food provision, including soil micro-biota, pollinators and other insects such as bees, butterflies, earthworms, greenflies; and</a:t>
            </a:r>
          </a:p>
          <a:p>
            <a:pPr lvl="0"/>
            <a:r>
              <a:rPr lang="en-GB" sz="1200" kern="1200" dirty="0">
                <a:solidFill>
                  <a:schemeClr val="tx1"/>
                </a:solidFill>
                <a:effectLst/>
                <a:latin typeface="+mn-lt"/>
                <a:ea typeface="+mn-ea"/>
                <a:cs typeface="+mn-cs"/>
              </a:rPr>
              <a:t>Non-harvested species in the wider environment that support food production ecosystems (agricultural, pastoral, forest and aquatic ecosystems).</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25</a:t>
            </a:fld>
            <a:endParaRPr lang="en-GB"/>
          </a:p>
        </p:txBody>
      </p:sp>
    </p:spTree>
    <p:extLst>
      <p:ext uri="{BB962C8B-B14F-4D97-AF65-F5344CB8AC3E}">
        <p14:creationId xmlns:p14="http://schemas.microsoft.com/office/powerpoint/2010/main" val="4058959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term ‘agrobiodiversity’ was coined in the 1980s. According to UNCED (1992), it has evolved only in recent years in the wake of the general biodiversity discourse. Agrobiodiversity is the sub-set of general biodiversity directly developed and managed by humans. Analogous to the term biodiversity, agrobiodiversity encompasses different levels. It refers to the biodiversity of agroecosystems along with species of crops and farm animals, and the genetic variance within populations, varieties and races. Soil organisms, insects, fungi, and wild species from off-farm natural habitats as well as cultural and local knowledge on biodiversity form the basis of the exploitation of biodiversity. </a:t>
            </a:r>
          </a:p>
          <a:p>
            <a:r>
              <a:rPr lang="en-GB" sz="1200" kern="1200" dirty="0">
                <a:solidFill>
                  <a:schemeClr val="tx1"/>
                </a:solidFill>
                <a:effectLst/>
                <a:latin typeface="+mn-lt"/>
                <a:ea typeface="+mn-ea"/>
                <a:cs typeface="+mn-cs"/>
              </a:rPr>
              <a:t>Four principal components of agrobiodiversity exist:</a:t>
            </a:r>
          </a:p>
          <a:p>
            <a:pPr marL="228600" lvl="0" indent="-228600">
              <a:buFont typeface="+mj-lt"/>
              <a:buAutoNum type="arabicPeriod"/>
            </a:pPr>
            <a:r>
              <a:rPr lang="en-GB" sz="1200" kern="1200" dirty="0">
                <a:solidFill>
                  <a:schemeClr val="tx1"/>
                </a:solidFill>
                <a:effectLst/>
                <a:latin typeface="+mn-lt"/>
                <a:ea typeface="+mn-ea"/>
                <a:cs typeface="+mn-cs"/>
              </a:rPr>
              <a:t>genetic resources for food and agriculture;</a:t>
            </a:r>
          </a:p>
          <a:p>
            <a:pPr marL="228600" lvl="0" indent="-228600">
              <a:buFont typeface="+mj-lt"/>
              <a:buAutoNum type="arabicPeriod"/>
            </a:pPr>
            <a:r>
              <a:rPr lang="en-GB" sz="1200" kern="1200" dirty="0">
                <a:solidFill>
                  <a:schemeClr val="tx1"/>
                </a:solidFill>
                <a:effectLst/>
                <a:latin typeface="+mn-lt"/>
                <a:ea typeface="+mn-ea"/>
                <a:cs typeface="+mn-cs"/>
              </a:rPr>
              <a:t>biodiversity that supports ecosystem services of agriculture;</a:t>
            </a:r>
          </a:p>
          <a:p>
            <a:pPr marL="228600" lvl="0" indent="-228600">
              <a:buFont typeface="+mj-lt"/>
              <a:buAutoNum type="arabicPeriod"/>
            </a:pPr>
            <a:r>
              <a:rPr lang="en-GB" sz="1200" kern="1200" dirty="0">
                <a:solidFill>
                  <a:schemeClr val="tx1"/>
                </a:solidFill>
                <a:effectLst/>
                <a:latin typeface="+mn-lt"/>
                <a:ea typeface="+mn-ea"/>
                <a:cs typeface="+mn-cs"/>
              </a:rPr>
              <a:t>abiotic factors, e.g., climate; and</a:t>
            </a:r>
          </a:p>
          <a:p>
            <a:pPr marL="228600" lvl="0" indent="-228600">
              <a:buFont typeface="+mj-lt"/>
              <a:buAutoNum type="arabicPeriod"/>
            </a:pPr>
            <a:r>
              <a:rPr lang="en-GB" sz="1200" kern="1200" dirty="0">
                <a:solidFill>
                  <a:schemeClr val="tx1"/>
                </a:solidFill>
                <a:effectLst/>
                <a:latin typeface="+mn-lt"/>
                <a:ea typeface="+mn-ea"/>
                <a:cs typeface="+mn-cs"/>
              </a:rPr>
              <a:t>socioeconomic and cultural dimensions.</a:t>
            </a:r>
          </a:p>
        </p:txBody>
      </p:sp>
      <p:sp>
        <p:nvSpPr>
          <p:cNvPr id="4" name="Slide Number Placeholder 3"/>
          <p:cNvSpPr>
            <a:spLocks noGrp="1"/>
          </p:cNvSpPr>
          <p:nvPr>
            <p:ph type="sldNum" sz="quarter" idx="10"/>
          </p:nvPr>
        </p:nvSpPr>
        <p:spPr/>
        <p:txBody>
          <a:bodyPr/>
          <a:lstStyle/>
          <a:p>
            <a:fld id="{97FC909E-DB3A-494C-BD89-D0479E55F7C5}" type="slidenum">
              <a:rPr lang="en-GB" smtClean="0"/>
              <a:t>26</a:t>
            </a:fld>
            <a:endParaRPr lang="en-GB"/>
          </a:p>
        </p:txBody>
      </p:sp>
    </p:spTree>
    <p:extLst>
      <p:ext uri="{BB962C8B-B14F-4D97-AF65-F5344CB8AC3E}">
        <p14:creationId xmlns:p14="http://schemas.microsoft.com/office/powerpoint/2010/main" val="3503537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Providing a general definition agrobiodiversity can be defined as </a:t>
            </a:r>
            <a:r>
              <a:rPr lang="en-GB" i="1" dirty="0"/>
              <a:t>“…The variety and variability of animals, plants and micro-organisms, at the genetic, species and ecosystem levels, which are necessary to sustain key functions of the agroecosystem”.</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Agricultural biodiversity includes all components of biological diversity of relevance to food and agriculture, and all components of biological diversity that constitute the agricultural ecosystems. It defined as “the variety and variability of animals, plants and micro-organisms, at the genetic, species and ecosystem levels, which are necessary to sustain key functions of the agroecosystem.</a:t>
            </a:r>
          </a:p>
          <a:p>
            <a:pPr marL="171450" indent="-171450">
              <a:buFont typeface="Arial" panose="020B0604020202020204" pitchFamily="34" charset="0"/>
              <a:buChar char="•"/>
            </a:pPr>
            <a:r>
              <a:rPr lang="en-US" altLang="en-US" sz="1200" dirty="0"/>
              <a:t>It can be considered an essential part of agrobiodiversity as it is the human activity of agriculture which conserves this biodiversity.</a:t>
            </a:r>
            <a:endParaRPr lang="en-GB" altLang="en-US" sz="1200" dirty="0">
              <a:solidFill>
                <a:schemeClr val="accent2"/>
              </a:solidFill>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Agrobiodiversity is the outcome of the interactions among genetic resources, the environment and the management systems and practices used by farmers and herders. It has developed over millennia, as a result of both natural selection and human interventions.</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27</a:t>
            </a:fld>
            <a:endParaRPr lang="en-GB"/>
          </a:p>
        </p:txBody>
      </p:sp>
    </p:spTree>
    <p:extLst>
      <p:ext uri="{BB962C8B-B14F-4D97-AF65-F5344CB8AC3E}">
        <p14:creationId xmlns:p14="http://schemas.microsoft.com/office/powerpoint/2010/main" val="3288292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Agrobiodiversity is complex and this relied on the some definition given to </a:t>
            </a:r>
            <a:r>
              <a:rPr lang="en-GB" sz="1200" kern="1200" dirty="0" err="1">
                <a:solidFill>
                  <a:schemeClr val="tx1"/>
                </a:solidFill>
                <a:effectLst/>
                <a:latin typeface="+mn-lt"/>
                <a:ea typeface="+mn-ea"/>
                <a:cs typeface="+mn-cs"/>
              </a:rPr>
              <a:t>agrobiodveristy</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Agrobiodiversity includes all crops and livestock, their wild relatives, and all interacting and supporting species such as pollinators and symbiotic agents related to pests, parasites, predators, and competitors. In the current definition, agrobiodiversity refers to a comprehensive concept emphasizing crops and livestock.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Food and Agriculture Organization (FAO) explains agrobiodiversity as the variety and variability of animals, plants and micro-organisms that are crucial for food and agriculture, and which originate from the interaction between the environment, genetic resources and the management systems and those practices used by people. In particular, it contains two categories:</a:t>
            </a:r>
          </a:p>
          <a:p>
            <a:pPr marL="228600" lvl="0" indent="-228600">
              <a:buFont typeface="+mj-lt"/>
              <a:buAutoNum type="arabicPeriod"/>
            </a:pPr>
            <a:r>
              <a:rPr lang="en-GB" sz="1200" kern="1200" dirty="0">
                <a:solidFill>
                  <a:schemeClr val="tx1"/>
                </a:solidFill>
                <a:effectLst/>
                <a:latin typeface="+mn-lt"/>
                <a:ea typeface="+mn-ea"/>
                <a:cs typeface="+mn-cs"/>
              </a:rPr>
              <a:t>the wild relatives of domesticated species (for example, wild relatives of crop species or species that are genetically usable breeding materials); </a:t>
            </a:r>
          </a:p>
          <a:p>
            <a:pPr marL="228600" lvl="0" indent="-228600">
              <a:buFont typeface="+mj-lt"/>
              <a:buAutoNum type="arabicPeriod"/>
            </a:pPr>
            <a:r>
              <a:rPr lang="en-GB" sz="1200" kern="1200" dirty="0">
                <a:solidFill>
                  <a:schemeClr val="tx1"/>
                </a:solidFill>
                <a:effectLst/>
                <a:latin typeface="+mn-lt"/>
                <a:ea typeface="+mn-ea"/>
                <a:cs typeface="+mn-cs"/>
              </a:rPr>
              <a:t>or breeding individuals of plants and domesticated animals (which in the case of crops, is referred as landraces. This FAO definition seems to be comprehensive and acceptable in many scientific communities.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Agricultural expansion and intensification led to biodiversity loss in agroecosystems and reduction in the types and levels of ecosystem services that people benefit from. Farmland biodiversity is a ground for provision of ecosystem services needed to sustain agriculture per se and the environment as a whole.</a:t>
            </a:r>
          </a:p>
          <a:p>
            <a:pPr marL="457200" indent="-457200">
              <a:buFont typeface="+mj-lt"/>
              <a:buAutoNum type="arabicPeriod"/>
            </a:pP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28</a:t>
            </a:fld>
            <a:endParaRPr lang="en-GB"/>
          </a:p>
        </p:txBody>
      </p:sp>
    </p:spTree>
    <p:extLst>
      <p:ext uri="{BB962C8B-B14F-4D97-AF65-F5344CB8AC3E}">
        <p14:creationId xmlns:p14="http://schemas.microsoft.com/office/powerpoint/2010/main" val="3770035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Understanding the complexity of the values and processes underlying the management of local genetic resources and related traditions is a fundamental step for both private and public stakeholders to take for agrobiodiversity resource conservation and sustainable </a:t>
            </a:r>
            <a:r>
              <a:rPr lang="en-GB" sz="1200" kern="1200" dirty="0" err="1">
                <a:solidFill>
                  <a:schemeClr val="tx1"/>
                </a:solidFill>
                <a:effectLst/>
                <a:latin typeface="+mn-lt"/>
                <a:ea typeface="+mn-ea"/>
                <a:cs typeface="+mn-cs"/>
              </a:rPr>
              <a:t>valorization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Agricultural biodiversity is the result of natural selection processes (for example  adapting to changing weather patterns or particular land characteristics) that have been intertwined with the careful selection and inventive developments of farmers, forest dwellers, hunter-gatherers, herders and </a:t>
            </a:r>
            <a:r>
              <a:rPr lang="en-GB" sz="1200" kern="1200" dirty="0" err="1">
                <a:solidFill>
                  <a:schemeClr val="tx1"/>
                </a:solidFill>
                <a:effectLst/>
                <a:latin typeface="+mn-lt"/>
                <a:ea typeface="+mn-ea"/>
                <a:cs typeface="+mn-cs"/>
              </a:rPr>
              <a:t>shers</a:t>
            </a:r>
            <a:r>
              <a:rPr lang="en-GB" sz="1200" kern="1200" dirty="0">
                <a:solidFill>
                  <a:schemeClr val="tx1"/>
                </a:solidFill>
                <a:effectLst/>
                <a:latin typeface="+mn-lt"/>
                <a:ea typeface="+mn-ea"/>
                <a:cs typeface="+mn-cs"/>
              </a:rPr>
              <a:t> over millennia (e.g. selecting for taste, ease of processing or harvesting).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Sustainable managing  agricultural biodiversity provides resources and processes embedded in farming systems, which allow these systems to meet current food and nutrition needs, while having minimal negative impact on the environment and generating multiple ecosystem services.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Agrobiodiversity is the result of the interaction between the environment, genetic resources and management systems and practices used by culturally diverse peoples, and therefore land and water resources are used for production in different ways.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Thus, agrobiodiversity encompasses the variety and variability of animals, plants and micro-organisms that are necessary for sustaining key functions of the agro-ecosystem, including its structure and processes for, and in support of, food production and food security.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Local knowledge and culture can therefore be considered as integral parts of agrobiodiversity, because it is the human activity of agriculture that shapes and conserves this biodiversity</a:t>
            </a:r>
          </a:p>
        </p:txBody>
      </p:sp>
      <p:sp>
        <p:nvSpPr>
          <p:cNvPr id="4" name="Slide Number Placeholder 3"/>
          <p:cNvSpPr>
            <a:spLocks noGrp="1"/>
          </p:cNvSpPr>
          <p:nvPr>
            <p:ph type="sldNum" sz="quarter" idx="10"/>
          </p:nvPr>
        </p:nvSpPr>
        <p:spPr/>
        <p:txBody>
          <a:bodyPr/>
          <a:lstStyle/>
          <a:p>
            <a:fld id="{97FC909E-DB3A-494C-BD89-D0479E55F7C5}" type="slidenum">
              <a:rPr lang="en-GB" smtClean="0"/>
              <a:t>29</a:t>
            </a:fld>
            <a:endParaRPr lang="en-GB"/>
          </a:p>
        </p:txBody>
      </p:sp>
    </p:spTree>
    <p:extLst>
      <p:ext uri="{BB962C8B-B14F-4D97-AF65-F5344CB8AC3E}">
        <p14:creationId xmlns:p14="http://schemas.microsoft.com/office/powerpoint/2010/main" val="3882002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definitions above, it is essential to any understanding of agrobiodiversity to know </a:t>
            </a:r>
          </a:p>
          <a:p>
            <a:pPr marL="228600" lvl="0" indent="-228600">
              <a:buFont typeface="+mj-lt"/>
              <a:buAutoNum type="arabicPeriod"/>
            </a:pPr>
            <a:r>
              <a:rPr lang="en-GB" sz="1200" kern="1200" dirty="0">
                <a:solidFill>
                  <a:schemeClr val="tx1"/>
                </a:solidFill>
                <a:effectLst/>
                <a:latin typeface="+mn-lt"/>
                <a:ea typeface="+mn-ea"/>
                <a:cs typeface="+mn-cs"/>
              </a:rPr>
              <a:t>how farmers practices and circumstances affect different aspects of biological diversity ranging from genetic to the whole landscape; and </a:t>
            </a:r>
          </a:p>
          <a:p>
            <a:pPr marL="228600" lvl="0" indent="-228600">
              <a:buFont typeface="+mj-lt"/>
              <a:buAutoNum type="arabicPeriod"/>
            </a:pPr>
            <a:r>
              <a:rPr lang="en-GB" sz="1200" kern="1200" dirty="0">
                <a:solidFill>
                  <a:schemeClr val="tx1"/>
                </a:solidFill>
                <a:effectLst/>
                <a:latin typeface="+mn-lt"/>
                <a:ea typeface="+mn-ea"/>
                <a:cs typeface="+mn-cs"/>
              </a:rPr>
              <a:t>how biological diversity affects rural elements of society from individual livelihoods to households, communities and the wider economy. </a:t>
            </a:r>
          </a:p>
          <a:p>
            <a:pPr marL="228600" lvl="0" indent="-228600">
              <a:buFont typeface="+mj-lt"/>
              <a:buAutoNum type="arabicPeriod"/>
            </a:pPr>
            <a:r>
              <a:rPr lang="en-GB" sz="1200" kern="1200" dirty="0">
                <a:solidFill>
                  <a:schemeClr val="tx1"/>
                </a:solidFill>
                <a:effectLst/>
                <a:latin typeface="+mn-lt"/>
                <a:ea typeface="+mn-ea"/>
                <a:cs typeface="+mn-cs"/>
              </a:rPr>
              <a:t>Overlying this two-way interaction are different scales of operation, both spatially and temporally, and different degrees of modification of natural biological diversity.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figures shows the conceptualization of the elements of </a:t>
            </a:r>
            <a:r>
              <a:rPr lang="en-GB" sz="1200" kern="1200" dirty="0" err="1">
                <a:solidFill>
                  <a:schemeClr val="tx1"/>
                </a:solidFill>
                <a:effectLst/>
                <a:latin typeface="+mn-lt"/>
                <a:ea typeface="+mn-ea"/>
                <a:cs typeface="+mn-cs"/>
              </a:rPr>
              <a:t>agrodiversity</a:t>
            </a:r>
            <a:r>
              <a:rPr lang="en-GB" sz="1200" kern="1200" dirty="0">
                <a:solidFill>
                  <a:schemeClr val="tx1"/>
                </a:solidFill>
                <a:effectLst/>
                <a:latin typeface="+mn-lt"/>
                <a:ea typeface="+mn-ea"/>
                <a:cs typeface="+mn-cs"/>
              </a:rPr>
              <a:t> according to Brookfield and their relationship with each other. Each element contains components that contribute to the main characteristics that would typify that particular element and the start of the construction of a potential </a:t>
            </a:r>
            <a:r>
              <a:rPr lang="en-GB" sz="1200" kern="1200" dirty="0" err="1">
                <a:solidFill>
                  <a:schemeClr val="tx1"/>
                </a:solidFill>
                <a:effectLst/>
                <a:latin typeface="+mn-lt"/>
                <a:ea typeface="+mn-ea"/>
                <a:cs typeface="+mn-cs"/>
              </a:rPr>
              <a:t>agrodiversity</a:t>
            </a:r>
            <a:r>
              <a:rPr lang="en-GB" sz="1200" kern="1200" dirty="0">
                <a:solidFill>
                  <a:schemeClr val="tx1"/>
                </a:solidFill>
                <a:effectLst/>
                <a:latin typeface="+mn-lt"/>
                <a:ea typeface="+mn-ea"/>
                <a:cs typeface="+mn-cs"/>
              </a:rPr>
              <a:t> database.</a:t>
            </a:r>
          </a:p>
        </p:txBody>
      </p:sp>
      <p:sp>
        <p:nvSpPr>
          <p:cNvPr id="4" name="Slide Number Placeholder 3"/>
          <p:cNvSpPr>
            <a:spLocks noGrp="1"/>
          </p:cNvSpPr>
          <p:nvPr>
            <p:ph type="sldNum" sz="quarter" idx="10"/>
          </p:nvPr>
        </p:nvSpPr>
        <p:spPr/>
        <p:txBody>
          <a:bodyPr/>
          <a:lstStyle/>
          <a:p>
            <a:fld id="{97FC909E-DB3A-494C-BD89-D0479E55F7C5}" type="slidenum">
              <a:rPr lang="en-GB" smtClean="0"/>
              <a:t>30</a:t>
            </a:fld>
            <a:endParaRPr lang="en-GB"/>
          </a:p>
        </p:txBody>
      </p:sp>
    </p:spTree>
    <p:extLst>
      <p:ext uri="{BB962C8B-B14F-4D97-AF65-F5344CB8AC3E}">
        <p14:creationId xmlns:p14="http://schemas.microsoft.com/office/powerpoint/2010/main" val="2651107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3</a:t>
            </a:fld>
            <a:endParaRPr lang="en-GB"/>
          </a:p>
        </p:txBody>
      </p:sp>
    </p:spTree>
    <p:extLst>
      <p:ext uri="{BB962C8B-B14F-4D97-AF65-F5344CB8AC3E}">
        <p14:creationId xmlns:p14="http://schemas.microsoft.com/office/powerpoint/2010/main" val="359795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Locally varied food production systems could be under threat, including local knowledge and the culture and skills of women and men farmers. With this decline, agrobiodiversity is disappearing; the scale of the loss is extensive. With the disappearance of harvested species, varieties and breeds, a wide range of unharvested species also disappear.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Figures and trends shows that more than 90 percent of crop varieties have disappeared from farmers' fields; half of the breeds of many domestic animals have been lost. In fisheries, all the world's 17 main fishing grounds are now being fished at or above their sustainable limits, with many fish populations effectively becoming extinct. Loss of forest cover, coastal wetlands, other “wild” uncultivated areas, and the destruction of the aquatic environment exacerbate the genetic erosion of agrobiodiversity.</a:t>
            </a:r>
          </a:p>
          <a:p>
            <a:r>
              <a:rPr lang="en-GB" sz="1200" kern="1200" dirty="0">
                <a:solidFill>
                  <a:schemeClr val="tx1"/>
                </a:solidFill>
                <a:effectLst/>
                <a:latin typeface="+mn-lt"/>
                <a:ea typeface="+mn-ea"/>
                <a:cs typeface="+mn-cs"/>
              </a:rPr>
              <a:t>More in specific: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Since the 1900s, some 75-percent of plant genetic diversity has been lost as farmers worldwide have left their multiple local varieties and landraces for genetically uniform, high-yielding varieties.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30-percent of livestock breeds are at risk of extinction; six breeds are lost each month.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Today, 75-percent of the world's food is generated from only 12 plants and five animal species.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Of the 4-percent of the 250-000 to 300-000 known edible plant species, only 150 to 200 are used by humans. Only three-rice, maize and wheat - contribute nearly 60-percent of calories and proteins obtained by humans from plants.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Animals provide some 30-percent of human requirements for food and agriculture and 12-percent of the world's population live almost entirely on products from ruminants.</a:t>
            </a:r>
          </a:p>
        </p:txBody>
      </p:sp>
      <p:sp>
        <p:nvSpPr>
          <p:cNvPr id="4" name="Slide Number Placeholder 3"/>
          <p:cNvSpPr>
            <a:spLocks noGrp="1"/>
          </p:cNvSpPr>
          <p:nvPr>
            <p:ph type="sldNum" sz="quarter" idx="10"/>
          </p:nvPr>
        </p:nvSpPr>
        <p:spPr/>
        <p:txBody>
          <a:bodyPr/>
          <a:lstStyle/>
          <a:p>
            <a:fld id="{97FC909E-DB3A-494C-BD89-D0479E55F7C5}" type="slidenum">
              <a:rPr lang="en-GB" smtClean="0"/>
              <a:t>31</a:t>
            </a:fld>
            <a:endParaRPr lang="en-GB"/>
          </a:p>
        </p:txBody>
      </p:sp>
    </p:spTree>
    <p:extLst>
      <p:ext uri="{BB962C8B-B14F-4D97-AF65-F5344CB8AC3E}">
        <p14:creationId xmlns:p14="http://schemas.microsoft.com/office/powerpoint/2010/main" val="595546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Why it is important agrobiodiversity? In agricultural systems biodiversity is important for:</a:t>
            </a:r>
          </a:p>
          <a:p>
            <a:pPr marL="228600" lvl="0" indent="-228600">
              <a:buFont typeface="+mj-lt"/>
              <a:buAutoNum type="arabicPeriod"/>
            </a:pPr>
            <a:r>
              <a:rPr lang="en-GB" sz="1200" kern="1200" dirty="0">
                <a:solidFill>
                  <a:schemeClr val="tx1"/>
                </a:solidFill>
                <a:effectLst/>
                <a:latin typeface="+mn-lt"/>
                <a:ea typeface="+mn-ea"/>
                <a:cs typeface="+mn-cs"/>
              </a:rPr>
              <a:t>for the production of food, fibre, fuel, fodder...(</a:t>
            </a:r>
            <a:r>
              <a:rPr lang="en-GB" sz="1200" b="1" kern="1200" dirty="0">
                <a:solidFill>
                  <a:schemeClr val="tx1"/>
                </a:solidFill>
                <a:effectLst/>
                <a:latin typeface="+mn-lt"/>
                <a:ea typeface="+mn-ea"/>
                <a:cs typeface="+mn-cs"/>
              </a:rPr>
              <a:t>goods</a:t>
            </a:r>
            <a:r>
              <a:rPr lang="en-GB" sz="1200" kern="1200" dirty="0">
                <a:solidFill>
                  <a:schemeClr val="tx1"/>
                </a:solidFill>
                <a:effectLst/>
                <a:latin typeface="+mn-lt"/>
                <a:ea typeface="+mn-ea"/>
                <a:cs typeface="+mn-cs"/>
              </a:rPr>
              <a:t>) </a:t>
            </a:r>
          </a:p>
          <a:p>
            <a:pPr marL="228600" lvl="0" indent="-228600">
              <a:buFont typeface="+mj-lt"/>
              <a:buAutoNum type="arabicPeriod"/>
            </a:pPr>
            <a:r>
              <a:rPr lang="en-GB" sz="1200" kern="1200" dirty="0">
                <a:solidFill>
                  <a:schemeClr val="tx1"/>
                </a:solidFill>
                <a:effectLst/>
                <a:latin typeface="+mn-lt"/>
                <a:ea typeface="+mn-ea"/>
                <a:cs typeface="+mn-cs"/>
              </a:rPr>
              <a:t>to conserve the ecological foundations to sustain life (</a:t>
            </a:r>
            <a:r>
              <a:rPr lang="en-GB" sz="1200" b="1" kern="1200" dirty="0">
                <a:solidFill>
                  <a:schemeClr val="tx1"/>
                </a:solidFill>
                <a:effectLst/>
                <a:latin typeface="+mn-lt"/>
                <a:ea typeface="+mn-ea"/>
                <a:cs typeface="+mn-cs"/>
              </a:rPr>
              <a:t>life support function</a:t>
            </a:r>
            <a:r>
              <a:rPr lang="en-GB" sz="1200" kern="1200" dirty="0">
                <a:solidFill>
                  <a:schemeClr val="tx1"/>
                </a:solidFill>
                <a:effectLst/>
                <a:latin typeface="+mn-lt"/>
                <a:ea typeface="+mn-ea"/>
                <a:cs typeface="+mn-cs"/>
              </a:rPr>
              <a:t>) </a:t>
            </a:r>
          </a:p>
          <a:p>
            <a:pPr marL="228600" lvl="0" indent="-228600">
              <a:buFont typeface="+mj-lt"/>
              <a:buAutoNum type="arabicPeriod"/>
            </a:pPr>
            <a:r>
              <a:rPr lang="en-GB" sz="1200" kern="1200" dirty="0">
                <a:solidFill>
                  <a:schemeClr val="tx1"/>
                </a:solidFill>
                <a:effectLst/>
                <a:latin typeface="+mn-lt"/>
                <a:ea typeface="+mn-ea"/>
                <a:cs typeface="+mn-cs"/>
              </a:rPr>
              <a:t>to allow </a:t>
            </a:r>
            <a:r>
              <a:rPr lang="en-GB" sz="1200" b="1" kern="1200" dirty="0">
                <a:solidFill>
                  <a:schemeClr val="tx1"/>
                </a:solidFill>
                <a:effectLst/>
                <a:latin typeface="+mn-lt"/>
                <a:ea typeface="+mn-ea"/>
                <a:cs typeface="+mn-cs"/>
              </a:rPr>
              <a:t>adaptation</a:t>
            </a:r>
            <a:r>
              <a:rPr lang="en-GB" sz="1200" kern="1200" dirty="0">
                <a:solidFill>
                  <a:schemeClr val="tx1"/>
                </a:solidFill>
                <a:effectLst/>
                <a:latin typeface="+mn-lt"/>
                <a:ea typeface="+mn-ea"/>
                <a:cs typeface="+mn-cs"/>
              </a:rPr>
              <a:t> to change situations (like climate change, natural disaster, etc. …)</a:t>
            </a:r>
          </a:p>
          <a:p>
            <a:pPr marL="228600" lvl="0" indent="-228600">
              <a:buFont typeface="+mj-lt"/>
              <a:buAutoNum type="arabicPeriod"/>
            </a:pPr>
            <a:r>
              <a:rPr lang="en-GB" sz="1200" kern="1200" dirty="0">
                <a:solidFill>
                  <a:schemeClr val="tx1"/>
                </a:solidFill>
                <a:effectLst/>
                <a:latin typeface="+mn-lt"/>
                <a:ea typeface="+mn-ea"/>
                <a:cs typeface="+mn-cs"/>
              </a:rPr>
              <a:t>and to sustain </a:t>
            </a:r>
            <a:r>
              <a:rPr lang="en-GB" sz="1200" b="1" kern="1200" dirty="0">
                <a:solidFill>
                  <a:schemeClr val="tx1"/>
                </a:solidFill>
                <a:effectLst/>
                <a:latin typeface="+mn-lt"/>
                <a:ea typeface="+mn-ea"/>
                <a:cs typeface="+mn-cs"/>
              </a:rPr>
              <a:t>rural peoples’ livelihoods </a:t>
            </a:r>
            <a:r>
              <a:rPr lang="en-GB" sz="1200" kern="1200" dirty="0">
                <a:solidFill>
                  <a:schemeClr val="tx1"/>
                </a:solidFill>
                <a:effectLst/>
                <a:latin typeface="+mn-lt"/>
                <a:ea typeface="+mn-ea"/>
                <a:cs typeface="+mn-cs"/>
              </a:rPr>
              <a:t>(sustainable agriculture – food security, income, employment,...) </a:t>
            </a:r>
          </a:p>
          <a:p>
            <a:pPr marL="228600" lvl="0" indent="-228600">
              <a:buFont typeface="+mj-lt"/>
              <a:buAutoNum type="arabicPeriod"/>
            </a:pPr>
            <a:r>
              <a:rPr lang="en-US" sz="1200" kern="1200" dirty="0">
                <a:solidFill>
                  <a:schemeClr val="tx1"/>
                </a:solidFill>
                <a:effectLst/>
                <a:latin typeface="+mn-lt"/>
                <a:ea typeface="+mn-ea"/>
                <a:cs typeface="+mn-cs"/>
              </a:rPr>
              <a:t>Biodiversity loss in the agricultural landscape affects not just the production of food, fuel, and fiber but also a range of ecological services supporting clean water supplies, habitats species and human health</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There is a specific role played by agrobiodiversity</a:t>
            </a:r>
            <a:r>
              <a:rPr lang="en-GB" sz="1200" kern="1200" dirty="0">
                <a:solidFill>
                  <a:schemeClr val="tx1"/>
                </a:solidFill>
                <a:effectLst/>
                <a:latin typeface="+mn-lt"/>
                <a:ea typeface="+mn-ea"/>
                <a:cs typeface="+mn-cs"/>
              </a:rPr>
              <a:t>: it has been developed through human intervention over generations and it requires human management to sustain it</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32</a:t>
            </a:fld>
            <a:endParaRPr lang="en-GB"/>
          </a:p>
        </p:txBody>
      </p:sp>
    </p:spTree>
    <p:extLst>
      <p:ext uri="{BB962C8B-B14F-4D97-AF65-F5344CB8AC3E}">
        <p14:creationId xmlns:p14="http://schemas.microsoft.com/office/powerpoint/2010/main" val="1652155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Experience and research have shown that the role of agrobiodiversity can be defined in terms of:</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Increase productivity, food security, and economic returns,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Reduce the pressure of agriculture on fragile areas, forests and endangered species,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Make farming systems more stable, robust, and sustainable,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Contribute to sound pest and disease management,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Conserve soil and increase natural soil fertility and health,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Contribute to sustainable intensification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Diversify products and income opportunities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Reduce or spread risks to individuals and nations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Help maximize effective use of resources and the environment,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Reduce dependency on external inputs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Improve human nutrition and provide sources of medicines and vitamins, and,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Conserve ecosystem structure and stability of species diversity</a:t>
            </a:r>
            <a:endParaRPr lang="en-GB" sz="1200" dirty="0"/>
          </a:p>
        </p:txBody>
      </p:sp>
      <p:sp>
        <p:nvSpPr>
          <p:cNvPr id="4" name="Slide Number Placeholder 3"/>
          <p:cNvSpPr>
            <a:spLocks noGrp="1"/>
          </p:cNvSpPr>
          <p:nvPr>
            <p:ph type="sldNum" sz="quarter" idx="10"/>
          </p:nvPr>
        </p:nvSpPr>
        <p:spPr/>
        <p:txBody>
          <a:bodyPr/>
          <a:lstStyle/>
          <a:p>
            <a:fld id="{97FC909E-DB3A-494C-BD89-D0479E55F7C5}" type="slidenum">
              <a:rPr lang="en-GB" smtClean="0"/>
              <a:t>33</a:t>
            </a:fld>
            <a:endParaRPr lang="en-GB"/>
          </a:p>
        </p:txBody>
      </p:sp>
    </p:spTree>
    <p:extLst>
      <p:ext uri="{BB962C8B-B14F-4D97-AF65-F5344CB8AC3E}">
        <p14:creationId xmlns:p14="http://schemas.microsoft.com/office/powerpoint/2010/main" val="1465127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What is nowadays required is a fundamentally different model of agriculture based on diversifying farms and farming landscapes.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is a general consensus that business as usual is not working, and it is time for a paradigm shift. The 2030 Agenda and its Sustainable Development Goals provide such a framework, which focuses on achieving multiple benefits at the same time – for example: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including nutrition goals in farming systems;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increasing yields without increasing the levels of inorganic and synthetic chemicals in the system;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shaping landscapes which create positive synergies between wild and cultivated lands;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improving environmental integrity while reducing poverty and gender inequality.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Sustainable Development Goals are indivisible and not hierarchical. However, none of the social and economic goals can be achieved if there is an inadequate natural physical resource base to sustain human life.</a:t>
            </a:r>
          </a:p>
          <a:p>
            <a:r>
              <a:rPr lang="en-GB" sz="1200" kern="1200" dirty="0">
                <a:solidFill>
                  <a:schemeClr val="tx1"/>
                </a:solidFill>
                <a:effectLst/>
                <a:latin typeface="+mn-lt"/>
                <a:ea typeface="+mn-ea"/>
                <a:cs typeface="+mn-cs"/>
              </a:rPr>
              <a:t>In this representation of the Sustainable Development Goals, the economy serves society, and both depend on the integrity of the biosphere. In this vision, all the Sustainable Development Goals are directly or indirectly connected to a sustainable product value chain still preserving </a:t>
            </a:r>
            <a:r>
              <a:rPr lang="en-GB" sz="1200" kern="1200" dirty="0" err="1">
                <a:solidFill>
                  <a:schemeClr val="tx1"/>
                </a:solidFill>
                <a:effectLst/>
                <a:latin typeface="+mn-lt"/>
                <a:ea typeface="+mn-ea"/>
                <a:cs typeface="+mn-cs"/>
              </a:rPr>
              <a:t>agrobiodiverisity</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7FC909E-DB3A-494C-BD89-D0479E55F7C5}" type="slidenum">
              <a:rPr lang="en-GB" smtClean="0"/>
              <a:t>34</a:t>
            </a:fld>
            <a:endParaRPr lang="en-GB"/>
          </a:p>
        </p:txBody>
      </p:sp>
    </p:spTree>
    <p:extLst>
      <p:ext uri="{BB962C8B-B14F-4D97-AF65-F5344CB8AC3E}">
        <p14:creationId xmlns:p14="http://schemas.microsoft.com/office/powerpoint/2010/main" val="3861560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can we describe the components of agrobiodiversity? These can be differentiated in terms of: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Habitat diversity – land use varies with soil and terrain. Hedges, borders, three in the land scape and farm type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Inter-species diversity – different species of plan, animal and microbial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Intra-species diversity – very important for agrobiodiversity including genetic resources and unique traits like resistance to drought, cold, disease and other aspects like rooting, taste and storage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Harvested species and associated species: species used for food (e.g. rice, maize), pollinators, beneficial or harmful predators, soil organisms.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Socio economic and cultural diversity include: traditional and local knowledge of agrobiodiversity, cultural factors ….in terms of type of farmer and farm, regulations, common property, resources an ownerships, tourism connect agricultural land scale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understanding the implication of agrobiodiversity in ecosystem systems within specific functions and processes and services provided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35</a:t>
            </a:fld>
            <a:endParaRPr lang="en-GB"/>
          </a:p>
        </p:txBody>
      </p:sp>
    </p:spTree>
    <p:extLst>
      <p:ext uri="{BB962C8B-B14F-4D97-AF65-F5344CB8AC3E}">
        <p14:creationId xmlns:p14="http://schemas.microsoft.com/office/powerpoint/2010/main" val="1031950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said Agricultural biodiversity is defined as “the variety and variability of animals, plants and micro-organisms that are used directly or indirectly for food and agriculture, including crops, livestock, forestry and fisheries”</a:t>
            </a:r>
          </a:p>
          <a:p>
            <a:r>
              <a:rPr lang="en-US" sz="1200" kern="1200" dirty="0">
                <a:solidFill>
                  <a:schemeClr val="tx1"/>
                </a:solidFill>
                <a:effectLst/>
                <a:latin typeface="+mn-lt"/>
                <a:ea typeface="+mn-ea"/>
                <a:cs typeface="+mn-cs"/>
              </a:rPr>
              <a:t>As it possible to see there are several key components and dynamics affecting agrobiodiversity.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Agrobiodiversity can be identified at levels: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ecosystem levels </a:t>
            </a:r>
            <a:r>
              <a:rPr lang="en-US" sz="1200" kern="1200" dirty="0">
                <a:solidFill>
                  <a:schemeClr val="tx1"/>
                </a:solidFill>
                <a:effectLst/>
                <a:latin typeface="+mn-lt"/>
                <a:ea typeface="+mn-ea"/>
                <a:cs typeface="+mn-cs"/>
              </a:rPr>
              <a:t>(in terms of landscapes, bioregions, landscapes, biomes, habitats and </a:t>
            </a:r>
            <a:r>
              <a:rPr lang="en-US" sz="1200" b="1" kern="1200" dirty="0">
                <a:solidFill>
                  <a:schemeClr val="tx1"/>
                </a:solidFill>
                <a:effectLst/>
                <a:latin typeface="+mn-lt"/>
                <a:ea typeface="+mn-ea"/>
                <a:cs typeface="+mn-cs"/>
              </a:rPr>
              <a:t>populations</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species or organismal levels</a:t>
            </a:r>
            <a:r>
              <a:rPr lang="en-US" sz="1200" kern="1200" dirty="0">
                <a:solidFill>
                  <a:schemeClr val="tx1"/>
                </a:solidFill>
                <a:effectLst/>
                <a:latin typeface="+mn-lt"/>
                <a:ea typeface="+mn-ea"/>
                <a:cs typeface="+mn-cs"/>
              </a:rPr>
              <a:t> (in terms of </a:t>
            </a:r>
            <a:r>
              <a:rPr lang="en-US" sz="1200" kern="1200" dirty="0" err="1">
                <a:solidFill>
                  <a:schemeClr val="tx1"/>
                </a:solidFill>
                <a:effectLst/>
                <a:latin typeface="+mn-lt"/>
                <a:ea typeface="+mn-ea"/>
                <a:cs typeface="+mn-cs"/>
              </a:rPr>
              <a:t>kingdome</a:t>
            </a:r>
            <a:r>
              <a:rPr lang="en-US" sz="1200" kern="1200" dirty="0">
                <a:solidFill>
                  <a:schemeClr val="tx1"/>
                </a:solidFill>
                <a:effectLst/>
                <a:latin typeface="+mn-lt"/>
                <a:ea typeface="+mn-ea"/>
                <a:cs typeface="+mn-cs"/>
              </a:rPr>
              <a:t>, phyla, families, genera, species, subspecies and populations),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genetic diversity</a:t>
            </a:r>
            <a:r>
              <a:rPr lang="en-US" sz="1200" kern="1200" dirty="0">
                <a:solidFill>
                  <a:schemeClr val="tx1"/>
                </a:solidFill>
                <a:effectLst/>
                <a:latin typeface="+mn-lt"/>
                <a:ea typeface="+mn-ea"/>
                <a:cs typeface="+mn-cs"/>
              </a:rPr>
              <a:t> (individuals, genes) thus the variation which a species can have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it is possible to see from the picture the variety of crops, animals has certain values providing specific product on one side and on the other regulating ecosystems and ecosystem services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Agricultural biodiversity is a critical component of a sustainable food system. Without agricultural biodiversity, a food system cannot be sustainable.</a:t>
            </a:r>
          </a:p>
          <a:p>
            <a:r>
              <a:rPr lang="en-GB" sz="1200" kern="1200" dirty="0">
                <a:solidFill>
                  <a:schemeClr val="tx1"/>
                </a:solidFill>
                <a:effectLst/>
                <a:latin typeface="+mn-lt"/>
                <a:ea typeface="+mn-ea"/>
                <a:cs typeface="+mn-cs"/>
              </a:rPr>
              <a:t>What we need is to be able to produce a wide variety of nutritious foods while having minimal impact on the environment in</a:t>
            </a:r>
            <a:r>
              <a:rPr lang="en-GB" sz="1200" kern="1200" baseline="0" dirty="0">
                <a:solidFill>
                  <a:schemeClr val="tx1"/>
                </a:solidFill>
                <a:effectLst/>
                <a:latin typeface="+mn-lt"/>
                <a:ea typeface="+mn-ea"/>
                <a:cs typeface="+mn-cs"/>
              </a:rPr>
              <a:t> terms of </a:t>
            </a:r>
            <a:r>
              <a:rPr lang="en-GB" sz="1200" kern="1200" dirty="0">
                <a:solidFill>
                  <a:schemeClr val="tx1"/>
                </a:solidFill>
                <a:effectLst/>
                <a:latin typeface="+mn-lt"/>
                <a:ea typeface="+mn-ea"/>
                <a:cs typeface="+mn-cs"/>
              </a:rPr>
              <a:t>a sustainable food system.</a:t>
            </a:r>
          </a:p>
          <a:p>
            <a:r>
              <a:rPr lang="en-GB" sz="1200" kern="1200" dirty="0">
                <a:solidFill>
                  <a:schemeClr val="tx1"/>
                </a:solidFill>
                <a:effectLst/>
                <a:latin typeface="+mn-lt"/>
                <a:ea typeface="+mn-ea"/>
                <a:cs typeface="+mn-cs"/>
              </a:rPr>
              <a:t>The loss of agricultural biodiversity in our global food production systems is an issue of increasing concern, recognized by the Rio Convention on Biological Diversity and the Sustainable Development Goals of the United 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we lose agricultural biodiversity, we also lose the options to make our diets healthier and our food systems more resilient and sustainable.</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36</a:t>
            </a:fld>
            <a:endParaRPr lang="en-GB"/>
          </a:p>
        </p:txBody>
      </p:sp>
    </p:spTree>
    <p:extLst>
      <p:ext uri="{BB962C8B-B14F-4D97-AF65-F5344CB8AC3E}">
        <p14:creationId xmlns:p14="http://schemas.microsoft.com/office/powerpoint/2010/main" val="1752613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it come the concept of Functional </a:t>
            </a:r>
            <a:r>
              <a:rPr lang="en-GB" sz="1200" kern="1200" dirty="0" err="1">
                <a:solidFill>
                  <a:schemeClr val="tx1"/>
                </a:solidFill>
                <a:effectLst/>
                <a:latin typeface="+mn-lt"/>
                <a:ea typeface="+mn-ea"/>
                <a:cs typeface="+mn-cs"/>
              </a:rPr>
              <a:t>AgroBiodiversity</a:t>
            </a:r>
            <a:r>
              <a:rPr lang="en-GB" sz="1200" kern="1200" dirty="0">
                <a:solidFill>
                  <a:schemeClr val="tx1"/>
                </a:solidFill>
                <a:effectLst/>
                <a:latin typeface="+mn-lt"/>
                <a:ea typeface="+mn-ea"/>
                <a:cs typeface="+mn-cs"/>
              </a:rPr>
              <a:t>.  Functional </a:t>
            </a:r>
            <a:r>
              <a:rPr lang="en-GB" sz="1200" kern="1200" dirty="0" err="1">
                <a:solidFill>
                  <a:schemeClr val="tx1"/>
                </a:solidFill>
                <a:effectLst/>
                <a:latin typeface="+mn-lt"/>
                <a:ea typeface="+mn-ea"/>
                <a:cs typeface="+mn-cs"/>
              </a:rPr>
              <a:t>AgroBiodiversity</a:t>
            </a:r>
            <a:r>
              <a:rPr lang="en-GB" sz="1200" kern="1200" dirty="0">
                <a:solidFill>
                  <a:schemeClr val="tx1"/>
                </a:solidFill>
                <a:effectLst/>
                <a:latin typeface="+mn-lt"/>
                <a:ea typeface="+mn-ea"/>
                <a:cs typeface="+mn-cs"/>
              </a:rPr>
              <a:t> provides regulating, provisioning and cultural ecosystem services that are essential for human well-being. Positive synergies often exist among regulating, provisioning and cultural services and with biodiversity conservation as can be seen from this conceptual diagram. The green area in the diagram highlights the core focus of the European Learning Network. The red area highlights positive spin-off of Functional </a:t>
            </a:r>
            <a:r>
              <a:rPr lang="en-GB" sz="1200" kern="1200" dirty="0" err="1">
                <a:solidFill>
                  <a:schemeClr val="tx1"/>
                </a:solidFill>
                <a:effectLst/>
                <a:latin typeface="+mn-lt"/>
                <a:ea typeface="+mn-ea"/>
                <a:cs typeface="+mn-cs"/>
              </a:rPr>
              <a:t>AgroBiodiversity</a:t>
            </a:r>
            <a:r>
              <a:rPr lang="en-GB" sz="1200" kern="1200" dirty="0">
                <a:solidFill>
                  <a:schemeClr val="tx1"/>
                </a:solidFill>
                <a:effectLst/>
                <a:latin typeface="+mn-lt"/>
                <a:ea typeface="+mn-ea"/>
                <a:cs typeface="+mn-cs"/>
              </a:rPr>
              <a:t> to the local (e.g. water quality, recreation) and global environment (e.g. </a:t>
            </a:r>
            <a:r>
              <a:rPr lang="en-GB" sz="1200" u="sng" kern="1200" dirty="0">
                <a:solidFill>
                  <a:schemeClr val="tx1"/>
                </a:solidFill>
                <a:effectLst/>
                <a:latin typeface="+mn-lt"/>
                <a:ea typeface="+mn-ea"/>
                <a:cs typeface="+mn-cs"/>
                <a:hlinkClick r:id="rId3"/>
              </a:rPr>
              <a:t>climate change</a:t>
            </a:r>
            <a:r>
              <a:rPr lang="en-GB" sz="1200" kern="1200" dirty="0">
                <a:solidFill>
                  <a:schemeClr val="tx1"/>
                </a:solidFill>
                <a:effectLst/>
                <a:latin typeface="+mn-lt"/>
                <a:ea typeface="+mn-ea"/>
                <a:cs typeface="+mn-cs"/>
              </a:rPr>
              <a:t>) and society as a whole. The graph is adapted from the </a:t>
            </a:r>
            <a:r>
              <a:rPr lang="en-GB" sz="1200" u="sng" kern="1200" dirty="0">
                <a:solidFill>
                  <a:schemeClr val="tx1"/>
                </a:solidFill>
                <a:effectLst/>
                <a:latin typeface="+mn-lt"/>
                <a:ea typeface="+mn-ea"/>
                <a:cs typeface="+mn-cs"/>
                <a:hlinkClick r:id="rId4"/>
              </a:rPr>
              <a:t>Millennium Ecosystem Assessment</a:t>
            </a:r>
            <a:r>
              <a:rPr lang="en-GB" sz="1200" kern="1200" dirty="0">
                <a:solidFill>
                  <a:schemeClr val="tx1"/>
                </a:solidFill>
                <a:effectLst/>
                <a:latin typeface="+mn-lt"/>
                <a:ea typeface="+mn-ea"/>
                <a:cs typeface="+mn-cs"/>
              </a:rPr>
              <a:t> (2005). Supporting services are not included as they are not directly used by the people.</a:t>
            </a:r>
          </a:p>
          <a:p>
            <a:r>
              <a:rPr lang="en-GB" sz="1200" kern="1200" dirty="0">
                <a:solidFill>
                  <a:schemeClr val="tx1"/>
                </a:solidFill>
                <a:effectLst/>
                <a:latin typeface="+mn-lt"/>
                <a:ea typeface="+mn-ea"/>
                <a:cs typeface="+mn-cs"/>
              </a:rPr>
              <a:t>The concept of functional agrobiodiversity is increasingly being used as a framework in scientific research, policymaking and on-farm implementation.</a:t>
            </a:r>
          </a:p>
          <a:p>
            <a:r>
              <a:rPr lang="en-GB" sz="1200" kern="1200" dirty="0">
                <a:solidFill>
                  <a:schemeClr val="tx1"/>
                </a:solidFill>
                <a:effectLst/>
                <a:latin typeface="+mn-lt"/>
                <a:ea typeface="+mn-ea"/>
                <a:cs typeface="+mn-cs"/>
              </a:rPr>
              <a:t>Functional agrobiodiversity (FAB) refers to ‘those elements of biodiversity on the scale of agricultural fields or landscapes, which provide ecosystem services that support sustainable agricultural production and can also deliver benefits to the regional and global environment and the public at large’.</a:t>
            </a:r>
          </a:p>
          <a:p>
            <a:r>
              <a:rPr lang="en-GB" sz="1200" kern="1200" dirty="0">
                <a:solidFill>
                  <a:schemeClr val="tx1"/>
                </a:solidFill>
                <a:effectLst/>
                <a:latin typeface="+mn-lt"/>
                <a:ea typeface="+mn-ea"/>
                <a:cs typeface="+mn-cs"/>
              </a:rPr>
              <a:t>Important relationships between agriculture and FAB which could be taken into account by agro-environmental measures</a:t>
            </a:r>
          </a:p>
          <a:p>
            <a:endParaRPr lang="en-US" dirty="0"/>
          </a:p>
          <a:p>
            <a:r>
              <a:rPr lang="en-GB" sz="1200" b="1" kern="1200" dirty="0">
                <a:solidFill>
                  <a:schemeClr val="tx1"/>
                </a:solidFill>
                <a:effectLst/>
                <a:latin typeface="+mn-lt"/>
                <a:ea typeface="+mn-ea"/>
                <a:cs typeface="+mn-cs"/>
              </a:rPr>
              <a:t>As described in the conceptual scheme </a:t>
            </a:r>
            <a:r>
              <a:rPr lang="en-GB" sz="1200" kern="1200" dirty="0">
                <a:solidFill>
                  <a:schemeClr val="tx1"/>
                </a:solidFill>
                <a:effectLst/>
                <a:latin typeface="+mn-lt"/>
                <a:ea typeface="+mn-ea"/>
                <a:cs typeface="+mn-cs"/>
              </a:rPr>
              <a:t>Functional agrobiodiversity plays an</a:t>
            </a:r>
            <a:r>
              <a:rPr lang="en-GB" sz="1200" b="1" kern="1200" dirty="0">
                <a:solidFill>
                  <a:schemeClr val="tx1"/>
                </a:solidFill>
                <a:effectLst/>
                <a:latin typeface="+mn-lt"/>
                <a:ea typeface="+mn-ea"/>
                <a:cs typeface="+mn-cs"/>
              </a:rPr>
              <a:t> </a:t>
            </a:r>
            <a:r>
              <a:rPr lang="en-GB" sz="1200" b="0" i="0" u="none" strike="noStrike" kern="1200" baseline="0" dirty="0">
                <a:solidFill>
                  <a:schemeClr val="tx1"/>
                </a:solidFill>
                <a:latin typeface="+mn-lt"/>
                <a:ea typeface="+mn-ea"/>
                <a:cs typeface="+mn-cs"/>
              </a:rPr>
              <a:t>Important role towards  regulating and supporting services to agriculture and farming. Six main key ecosystems roles or services can be distinguished: Pollination, disease suppression and pest control, nutrient regulation, water regulation and erosion control as well as soil structuring. Each of these ES depends on healthy soils and diverse soil organism communities.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37</a:t>
            </a:fld>
            <a:endParaRPr lang="en-GB"/>
          </a:p>
        </p:txBody>
      </p:sp>
    </p:spTree>
    <p:extLst>
      <p:ext uri="{BB962C8B-B14F-4D97-AF65-F5344CB8AC3E}">
        <p14:creationId xmlns:p14="http://schemas.microsoft.com/office/powerpoint/2010/main" val="196452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As also described in the previous conceptual scheme Functional</a:t>
            </a:r>
            <a:r>
              <a:rPr lang="en-GB" sz="1200" b="0" kern="1200" baseline="0" dirty="0">
                <a:solidFill>
                  <a:schemeClr val="tx1"/>
                </a:solidFill>
                <a:effectLst/>
                <a:latin typeface="+mn-lt"/>
                <a:ea typeface="+mn-ea"/>
                <a:cs typeface="+mn-cs"/>
              </a:rPr>
              <a:t> Agricultural biodiversity (FAB)</a:t>
            </a:r>
            <a:r>
              <a:rPr lang="en-GB" sz="1200" b="0" kern="1200" dirty="0">
                <a:solidFill>
                  <a:schemeClr val="tx1"/>
                </a:solidFill>
                <a:effectLst/>
                <a:latin typeface="+mn-lt"/>
                <a:ea typeface="+mn-ea"/>
                <a:cs typeface="+mn-cs"/>
              </a:rPr>
              <a:t> supports agricultural production guarantying: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b="0" i="0" u="none" strike="noStrike" kern="1200" baseline="0" dirty="0">
                <a:solidFill>
                  <a:schemeClr val="tx1"/>
                </a:solidFill>
                <a:latin typeface="+mn-lt"/>
                <a:ea typeface="+mn-ea"/>
                <a:cs typeface="+mn-cs"/>
              </a:rPr>
              <a:t>Direct contributions to the crop yield by </a:t>
            </a:r>
            <a:r>
              <a:rPr lang="en-GB" sz="1200" b="1" i="0" u="none" strike="noStrike" kern="1200" baseline="0" dirty="0">
                <a:solidFill>
                  <a:schemeClr val="tx1"/>
                </a:solidFill>
                <a:latin typeface="+mn-lt"/>
                <a:ea typeface="+mn-ea"/>
                <a:cs typeface="+mn-cs"/>
              </a:rPr>
              <a:t>pollination</a:t>
            </a:r>
            <a:r>
              <a:rPr lang="en-GB" sz="1200" b="0" i="0" u="none" strike="noStrike" kern="1200" baseline="0" dirty="0">
                <a:solidFill>
                  <a:schemeClr val="tx1"/>
                </a:solidFill>
                <a:latin typeface="+mn-lt"/>
                <a:ea typeface="+mn-ea"/>
                <a:cs typeface="+mn-cs"/>
              </a:rPr>
              <a:t>, mainly by insects, but also mammals and birds, some pollinating insects have below-ground larval stages. </a:t>
            </a:r>
            <a:r>
              <a:rPr lang="en-GB" sz="1200" kern="1200" dirty="0">
                <a:solidFill>
                  <a:schemeClr val="tx1"/>
                </a:solidFill>
                <a:effectLst/>
                <a:latin typeface="+mn-lt"/>
                <a:ea typeface="+mn-ea"/>
                <a:cs typeface="+mn-cs"/>
              </a:rPr>
              <a:t>Wild agrobiodiversity also plays an important supplementary role. A significant portion of fruit production is dependent on pollination by insects.</a:t>
            </a:r>
          </a:p>
          <a:p>
            <a:pPr marL="228600" indent="-228600">
              <a:buAutoNum type="arabicParenBoth"/>
            </a:pPr>
            <a:r>
              <a:rPr lang="en-GB" sz="1200" b="0" i="0" u="none" strike="noStrike" kern="1200" baseline="0" dirty="0">
                <a:solidFill>
                  <a:schemeClr val="tx1"/>
                </a:solidFill>
                <a:latin typeface="+mn-lt"/>
                <a:ea typeface="+mn-ea"/>
                <a:cs typeface="+mn-cs"/>
              </a:rPr>
              <a:t>biological </a:t>
            </a:r>
            <a:r>
              <a:rPr lang="en-GB" sz="1200" b="1" i="0" u="none" strike="noStrike" kern="1200" baseline="0" dirty="0">
                <a:solidFill>
                  <a:schemeClr val="tx1"/>
                </a:solidFill>
                <a:latin typeface="+mn-lt"/>
                <a:ea typeface="+mn-ea"/>
                <a:cs typeface="+mn-cs"/>
              </a:rPr>
              <a:t>pest control </a:t>
            </a:r>
            <a:r>
              <a:rPr lang="en-GB" sz="1200" b="0" i="0" u="none" strike="noStrike" kern="1200" baseline="0" dirty="0">
                <a:solidFill>
                  <a:schemeClr val="tx1"/>
                </a:solidFill>
                <a:latin typeface="+mn-lt"/>
                <a:ea typeface="+mn-ea"/>
                <a:cs typeface="+mn-cs"/>
              </a:rPr>
              <a:t>by parasitism and predation, often made by insects which may have below-ground larval stages or use soil animals as alternative prey; </a:t>
            </a:r>
            <a:r>
              <a:rPr lang="en-GB" sz="1200" b="0" i="0" u="none" strike="noStrike" kern="1200" baseline="0" dirty="0">
                <a:solidFill>
                  <a:schemeClr val="tx1"/>
                </a:solidFill>
                <a:effectLst/>
                <a:latin typeface="+mn-lt"/>
                <a:ea typeface="+mn-ea"/>
                <a:cs typeface="+mn-cs"/>
              </a:rPr>
              <a:t>n</a:t>
            </a:r>
            <a:r>
              <a:rPr lang="en-GB" sz="1200" kern="1200" dirty="0">
                <a:solidFill>
                  <a:schemeClr val="tx1"/>
                </a:solidFill>
                <a:effectLst/>
                <a:latin typeface="+mn-lt"/>
                <a:ea typeface="+mn-ea"/>
                <a:cs typeface="+mn-cs"/>
              </a:rPr>
              <a:t>atural enemies of plague insects can help to keep them below the damage threshold, so that the use of crop protection products is limited or not necessary; </a:t>
            </a:r>
            <a:r>
              <a:rPr lang="en-GB" sz="1200" b="0" i="0" u="none" strike="noStrike" kern="1200" baseline="0" dirty="0">
                <a:solidFill>
                  <a:schemeClr val="tx1"/>
                </a:solidFill>
                <a:latin typeface="+mn-lt"/>
                <a:ea typeface="+mn-ea"/>
                <a:cs typeface="+mn-cs"/>
              </a:rPr>
              <a:t>disease can be </a:t>
            </a:r>
            <a:r>
              <a:rPr lang="en-GB" sz="1200" b="0" i="0" u="none" strike="noStrike" kern="1200" baseline="0" dirty="0" err="1">
                <a:solidFill>
                  <a:schemeClr val="tx1"/>
                </a:solidFill>
                <a:latin typeface="+mn-lt"/>
                <a:ea typeface="+mn-ea"/>
                <a:cs typeface="+mn-cs"/>
              </a:rPr>
              <a:t>controled</a:t>
            </a:r>
            <a:r>
              <a:rPr lang="en-GB" sz="1200" b="0" i="0" u="none" strike="noStrike" kern="1200" baseline="0" dirty="0">
                <a:solidFill>
                  <a:schemeClr val="tx1"/>
                </a:solidFill>
                <a:latin typeface="+mn-lt"/>
                <a:ea typeface="+mn-ea"/>
                <a:cs typeface="+mn-cs"/>
              </a:rPr>
              <a:t> by fungi and bacteria, indirectly also by soil animals such as earthworms;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b="1" i="0" u="none" strike="noStrike" kern="1200" baseline="0" dirty="0">
                <a:solidFill>
                  <a:schemeClr val="tx1"/>
                </a:solidFill>
                <a:latin typeface="+mn-lt"/>
                <a:ea typeface="+mn-ea"/>
                <a:cs typeface="+mn-cs"/>
              </a:rPr>
              <a:t>nutrient regulation of soils and crops </a:t>
            </a:r>
            <a:r>
              <a:rPr lang="en-GB" sz="1200" b="0" i="0" u="none" strike="noStrike" kern="1200" baseline="0" dirty="0">
                <a:solidFill>
                  <a:schemeClr val="tx1"/>
                </a:solidFill>
                <a:latin typeface="+mn-lt"/>
                <a:ea typeface="+mn-ea"/>
                <a:cs typeface="+mn-cs"/>
              </a:rPr>
              <a:t>e.g. by nitrogen-fixing bacteria, efficient uptake of nutrients via mycorrhiza; a provisional service is g</a:t>
            </a:r>
            <a:r>
              <a:rPr lang="en-GB" sz="1200" b="1" kern="1200" dirty="0">
                <a:solidFill>
                  <a:schemeClr val="tx1"/>
                </a:solidFill>
                <a:effectLst/>
                <a:latin typeface="+mn-lt"/>
                <a:ea typeface="+mn-ea"/>
                <a:cs typeface="+mn-cs"/>
              </a:rPr>
              <a:t>enetic diversity </a:t>
            </a:r>
            <a:r>
              <a:rPr lang="en-GB" sz="1200" kern="1200" dirty="0">
                <a:solidFill>
                  <a:schemeClr val="tx1"/>
                </a:solidFill>
                <a:effectLst/>
                <a:latin typeface="+mn-lt"/>
                <a:ea typeface="+mn-ea"/>
                <a:cs typeface="+mn-cs"/>
              </a:rPr>
              <a:t>as a prerequisite for the ability to adapt. It is vitally important to maintain genetic diversity, in order for agricultural crops and livestock to be able to adapt – naturally or with human intervention – to future needs and challenges.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Soil organisms ensure the maintenance and development of good soil structure, with positive effects on water regulation, erosion, leaching, etc. </a:t>
            </a:r>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favourable soil structure is made </a:t>
            </a:r>
            <a:r>
              <a:rPr lang="en-GB" sz="1200" b="0" i="0" u="none" strike="noStrike" kern="1200" baseline="0" dirty="0">
                <a:solidFill>
                  <a:schemeClr val="tx1"/>
                </a:solidFill>
                <a:latin typeface="+mn-lt"/>
                <a:ea typeface="+mn-ea"/>
                <a:cs typeface="+mn-cs"/>
              </a:rPr>
              <a:t>by fungi, bacteria, earthworms and other soil animals; moreover aeration and creation of soil pores by burrowing soil animals allows easy soil penetration and growth of plant roots. Moreover </a:t>
            </a:r>
            <a:r>
              <a:rPr lang="en-GB" sz="1200" b="1" i="0" u="none" strike="noStrike" kern="1200" baseline="0" dirty="0">
                <a:solidFill>
                  <a:schemeClr val="tx1"/>
                </a:solidFill>
                <a:latin typeface="+mn-lt"/>
                <a:ea typeface="+mn-ea"/>
                <a:cs typeface="+mn-cs"/>
              </a:rPr>
              <a:t>natural and semi-natural vegetation in the agricultural landscape</a:t>
            </a:r>
            <a:r>
              <a:rPr lang="en-GB" sz="1200" b="0" i="0" u="none" strike="noStrike" kern="1200" baseline="0" dirty="0">
                <a:solidFill>
                  <a:schemeClr val="tx1"/>
                </a:solidFill>
                <a:latin typeface="+mn-lt"/>
                <a:ea typeface="+mn-ea"/>
                <a:cs typeface="+mn-cs"/>
              </a:rPr>
              <a:t> can help in erosion control, relieve heat stress in cattle, etc. It also provides a habitat for other useful organisms, such as natural enemies of plague species, and it determines the appearance of the landscape.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b="1" i="0" u="none" strike="noStrike" kern="1200" baseline="0" dirty="0">
                <a:solidFill>
                  <a:schemeClr val="tx1"/>
                </a:solidFill>
                <a:latin typeface="+mn-lt"/>
                <a:ea typeface="+mn-ea"/>
                <a:cs typeface="+mn-cs"/>
              </a:rPr>
              <a:t>decomposition and mobilisation and immobilisation </a:t>
            </a:r>
            <a:r>
              <a:rPr lang="en-GB" sz="1200" b="0" i="0" u="none" strike="noStrike" kern="1200" baseline="0" dirty="0">
                <a:solidFill>
                  <a:schemeClr val="tx1"/>
                </a:solidFill>
                <a:latin typeface="+mn-lt"/>
                <a:ea typeface="+mn-ea"/>
                <a:cs typeface="+mn-cs"/>
              </a:rPr>
              <a:t>of nutrients by microorganisms decomposing organic matter and mineralizing nutrients, processes which are mediated by soil animals (e.g. via bioturbation, litter fragmentation and translocation of plant remains); </a:t>
            </a:r>
          </a:p>
          <a:p>
            <a:pPr marL="228600" indent="-228600">
              <a:buAutoNum type="arabicParenBoth"/>
            </a:pPr>
            <a:r>
              <a:rPr lang="en-GB" sz="1200" b="1" i="0" u="none" strike="noStrike" kern="1200" baseline="0" dirty="0">
                <a:solidFill>
                  <a:schemeClr val="tx1"/>
                </a:solidFill>
                <a:latin typeface="+mn-lt"/>
                <a:ea typeface="+mn-ea"/>
                <a:cs typeface="+mn-cs"/>
              </a:rPr>
              <a:t>regulate soil water-drainage and moisture holding capacity </a:t>
            </a:r>
            <a:r>
              <a:rPr lang="en-GB" sz="1200" b="0" i="0" u="none" strike="noStrike" kern="1200" baseline="0" dirty="0">
                <a:solidFill>
                  <a:schemeClr val="tx1"/>
                </a:solidFill>
                <a:latin typeface="+mn-lt"/>
                <a:ea typeface="+mn-ea"/>
                <a:cs typeface="+mn-cs"/>
              </a:rPr>
              <a:t>. Double sided arrows indicate mutual dependency of services; these may result in synergies or trade-offs.</a:t>
            </a:r>
          </a:p>
          <a:p>
            <a:pPr marL="228600" indent="-228600">
              <a:buAutoNum type="arabicParenBoth"/>
            </a:pPr>
            <a:endParaRPr lang="en-US" sz="1200" b="0" i="0" u="none" strike="noStrike" kern="1200" baseline="0" dirty="0">
              <a:solidFill>
                <a:schemeClr val="tx1"/>
              </a:solidFill>
              <a:latin typeface="+mn-lt"/>
              <a:ea typeface="+mn-ea"/>
              <a:cs typeface="+mn-cs"/>
            </a:endParaRPr>
          </a:p>
          <a:p>
            <a:pPr marL="228600" indent="-228600">
              <a:buAutoNum type="arabicParenBoth"/>
            </a:pPr>
            <a:endParaRPr lang="en-US" sz="1200" b="0" i="0" u="none" strike="noStrike" kern="1200" baseline="0" dirty="0">
              <a:solidFill>
                <a:schemeClr val="tx1"/>
              </a:solidFill>
              <a:latin typeface="+mn-lt"/>
              <a:ea typeface="+mn-ea"/>
              <a:cs typeface="+mn-cs"/>
            </a:endParaRPr>
          </a:p>
          <a:p>
            <a:pPr marL="0" indent="0">
              <a:buNone/>
            </a:pPr>
            <a:endParaRPr lang="en-GB"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38</a:t>
            </a:fld>
            <a:endParaRPr lang="en-GB"/>
          </a:p>
        </p:txBody>
      </p:sp>
    </p:spTree>
    <p:extLst>
      <p:ext uri="{BB962C8B-B14F-4D97-AF65-F5344CB8AC3E}">
        <p14:creationId xmlns:p14="http://schemas.microsoft.com/office/powerpoint/2010/main" val="3521764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status of agrobiodiversity varies importantly at EU level. </a:t>
            </a:r>
          </a:p>
          <a:p>
            <a:r>
              <a:rPr lang="en-GB" sz="1200" kern="1200" dirty="0">
                <a:solidFill>
                  <a:schemeClr val="tx1"/>
                </a:solidFill>
                <a:effectLst/>
                <a:latin typeface="+mn-lt"/>
                <a:ea typeface="+mn-ea"/>
                <a:cs typeface="+mn-cs"/>
              </a:rPr>
              <a:t>Looking at the study of </a:t>
            </a:r>
            <a:r>
              <a:rPr lang="en-GB" sz="1200" kern="1200" dirty="0" err="1">
                <a:solidFill>
                  <a:schemeClr val="tx1"/>
                </a:solidFill>
                <a:effectLst/>
                <a:latin typeface="+mn-lt"/>
                <a:ea typeface="+mn-ea"/>
                <a:cs typeface="+mn-cs"/>
              </a:rPr>
              <a:t>Overmarset</a:t>
            </a:r>
            <a:r>
              <a:rPr lang="en-GB" sz="1200" kern="1200" dirty="0">
                <a:solidFill>
                  <a:schemeClr val="tx1"/>
                </a:solidFill>
                <a:effectLst/>
                <a:latin typeface="+mn-lt"/>
                <a:ea typeface="+mn-ea"/>
                <a:cs typeface="+mn-cs"/>
              </a:rPr>
              <a:t> in 2014  it is possible to see how agrobiodiversity, here defined as the total number of species, presents a wide range.</a:t>
            </a:r>
          </a:p>
          <a:p>
            <a:r>
              <a:rPr lang="en-GB" sz="1200" kern="1200" dirty="0">
                <a:solidFill>
                  <a:schemeClr val="tx1"/>
                </a:solidFill>
                <a:effectLst/>
                <a:latin typeface="+mn-lt"/>
                <a:ea typeface="+mn-ea"/>
                <a:cs typeface="+mn-cs"/>
              </a:rPr>
              <a:t>The study of </a:t>
            </a:r>
            <a:r>
              <a:rPr lang="en-GB" sz="1200" kern="1200" dirty="0" err="1">
                <a:solidFill>
                  <a:schemeClr val="tx1"/>
                </a:solidFill>
                <a:effectLst/>
                <a:latin typeface="+mn-lt"/>
                <a:ea typeface="+mn-ea"/>
                <a:cs typeface="+mn-cs"/>
              </a:rPr>
              <a:t>Overmarset</a:t>
            </a:r>
            <a:r>
              <a:rPr lang="en-GB" sz="1200" kern="1200" dirty="0">
                <a:solidFill>
                  <a:schemeClr val="tx1"/>
                </a:solidFill>
                <a:effectLst/>
                <a:latin typeface="+mn-lt"/>
                <a:ea typeface="+mn-ea"/>
                <a:cs typeface="+mn-cs"/>
              </a:rPr>
              <a:t> in 2014 based on Sum of the species occurrence maps for the 132 species included in the analysis per 50 km grid cell revealed that the state of the overall biodiversity in agriculture is better in the southern and eastern parts compared to the western and northern part of the European Union (EU). They adopted a species-oriented methodology enabling spatially explicit indicator for biodiversity quantification on agricultural lands. The provided map demonstrates great variety in the state of the biodiversity of agricultural areas in the EU.</a:t>
            </a:r>
          </a:p>
        </p:txBody>
      </p:sp>
      <p:sp>
        <p:nvSpPr>
          <p:cNvPr id="4" name="Slide Number Placeholder 3"/>
          <p:cNvSpPr>
            <a:spLocks noGrp="1"/>
          </p:cNvSpPr>
          <p:nvPr>
            <p:ph type="sldNum" sz="quarter" idx="10"/>
          </p:nvPr>
        </p:nvSpPr>
        <p:spPr/>
        <p:txBody>
          <a:bodyPr/>
          <a:lstStyle/>
          <a:p>
            <a:fld id="{97FC909E-DB3A-494C-BD89-D0479E55F7C5}" type="slidenum">
              <a:rPr lang="en-GB" smtClean="0"/>
              <a:t>39</a:t>
            </a:fld>
            <a:endParaRPr lang="en-GB"/>
          </a:p>
        </p:txBody>
      </p:sp>
    </p:spTree>
    <p:extLst>
      <p:ext uri="{BB962C8B-B14F-4D97-AF65-F5344CB8AC3E}">
        <p14:creationId xmlns:p14="http://schemas.microsoft.com/office/powerpoint/2010/main" val="1031766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Because agricultural biodiversity has co-evolved with farming and breeding systems, so it is already deeply integrated within these systems. Therefore, increasing what we know about agricultural biodiversity, its components, and their interactions can help countries leverage their existing resources and knowledge for integrated nutrition and environmental outcomes.</a:t>
            </a:r>
          </a:p>
          <a:p>
            <a:r>
              <a:rPr lang="en-GB" sz="1200" kern="1200" dirty="0">
                <a:solidFill>
                  <a:schemeClr val="tx1"/>
                </a:solidFill>
                <a:effectLst/>
                <a:latin typeface="+mn-lt"/>
                <a:ea typeface="+mn-ea"/>
                <a:cs typeface="+mn-cs"/>
              </a:rPr>
              <a:t>Agricultural biodiversity is, however, under threat. Despite the many benefits it provides, agricultural biodiversity is being lost as: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Farming production systems have shifted to more intensive production practices which rely on fewer varieties, genes or species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Traditional agricultural practices and knowledge are displaced (by intensive, external input-based management practices) and undervalued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Climate change and land-use changes accelerate land degradation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Value chains are under pressure to provide standard products year round in any country and any season.  </a:t>
            </a:r>
          </a:p>
          <a:p>
            <a:r>
              <a:rPr lang="en-GB" sz="1200" kern="1200" dirty="0">
                <a:solidFill>
                  <a:schemeClr val="tx1"/>
                </a:solidFill>
                <a:effectLst/>
                <a:latin typeface="+mn-lt"/>
                <a:ea typeface="+mn-ea"/>
                <a:cs typeface="+mn-cs"/>
              </a:rPr>
              <a:t>Conservation approaches have been developed to stem agrobiodiversity loss and strengthen seed systems to ensure that agrobiodiversity </a:t>
            </a:r>
            <a:r>
              <a:rPr lang="en-GB" sz="1200" b="1" kern="1200" dirty="0">
                <a:solidFill>
                  <a:schemeClr val="tx1"/>
                </a:solidFill>
                <a:effectLst/>
                <a:latin typeface="+mn-lt"/>
                <a:ea typeface="+mn-ea"/>
                <a:cs typeface="+mn-cs"/>
              </a:rPr>
              <a:t>preservation, availability and accessibility</a:t>
            </a:r>
            <a:r>
              <a:rPr lang="en-GB" sz="1200" kern="1200" dirty="0">
                <a:solidFill>
                  <a:schemeClr val="tx1"/>
                </a:solidFill>
                <a:effectLst/>
                <a:latin typeface="+mn-lt"/>
                <a:ea typeface="+mn-ea"/>
                <a:cs typeface="+mn-cs"/>
              </a:rPr>
              <a:t> when and where it is needed.</a:t>
            </a:r>
          </a:p>
        </p:txBody>
      </p:sp>
      <p:sp>
        <p:nvSpPr>
          <p:cNvPr id="4" name="Slide Number Placeholder 3"/>
          <p:cNvSpPr>
            <a:spLocks noGrp="1"/>
          </p:cNvSpPr>
          <p:nvPr>
            <p:ph type="sldNum" sz="quarter" idx="10"/>
          </p:nvPr>
        </p:nvSpPr>
        <p:spPr/>
        <p:txBody>
          <a:bodyPr/>
          <a:lstStyle/>
          <a:p>
            <a:fld id="{97FC909E-DB3A-494C-BD89-D0479E55F7C5}" type="slidenum">
              <a:rPr lang="en-GB" smtClean="0"/>
              <a:t>40</a:t>
            </a:fld>
            <a:endParaRPr lang="en-GB"/>
          </a:p>
        </p:txBody>
      </p:sp>
    </p:spTree>
    <p:extLst>
      <p:ext uri="{BB962C8B-B14F-4D97-AF65-F5344CB8AC3E}">
        <p14:creationId xmlns:p14="http://schemas.microsoft.com/office/powerpoint/2010/main" val="127067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4</a:t>
            </a:fld>
            <a:endParaRPr lang="en-GB"/>
          </a:p>
        </p:txBody>
      </p:sp>
    </p:spTree>
    <p:extLst>
      <p:ext uri="{BB962C8B-B14F-4D97-AF65-F5344CB8AC3E}">
        <p14:creationId xmlns:p14="http://schemas.microsoft.com/office/powerpoint/2010/main" val="1067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many reasons for this decline in agrobiodiversity. The decline has accelerated throughout the 20</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and increased demands from a growing population and greater competition for natural resources. The principal underlying causes include:</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rapid expansion of industrial and Green Revolution agriculture.</a:t>
            </a:r>
            <a:r>
              <a:rPr lang="en-GB" sz="1200" kern="1200" dirty="0">
                <a:solidFill>
                  <a:schemeClr val="tx1"/>
                </a:solidFill>
                <a:effectLst/>
                <a:latin typeface="+mn-lt"/>
                <a:ea typeface="+mn-ea"/>
                <a:cs typeface="+mn-cs"/>
              </a:rPr>
              <a:t> This includes intensive livestock production, industrial fisheries and aquaculture. Some production systems use genetically modified varieties and breeds. Moreover, relatively few crop varieties are cultivated in monocultures and a limited number of domestic animal breeds, or fish, are reared or few aquatic species cultivated.</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Globalization of the food system and marketing.</a:t>
            </a:r>
            <a:r>
              <a:rPr lang="en-GB" sz="1200" kern="1200" dirty="0">
                <a:solidFill>
                  <a:schemeClr val="tx1"/>
                </a:solidFill>
                <a:effectLst/>
                <a:latin typeface="+mn-lt"/>
                <a:ea typeface="+mn-ea"/>
                <a:cs typeface="+mn-cs"/>
              </a:rPr>
              <a:t> The extension of industrial patenting, and other intellectual property systems, to living organisms has led to the widespread cultivation and rearing of fewer varieties and breeds. This results in a more uniform, less diverse, but more competitive global market. As a consequence there have been:</a:t>
            </a:r>
          </a:p>
          <a:p>
            <a:pPr marL="628650" lvl="1" indent="-171450">
              <a:buFont typeface="Courier New" panose="02070309020205020404" pitchFamily="49" charset="0"/>
              <a:buChar char="o"/>
            </a:pPr>
            <a:r>
              <a:rPr lang="en-GB" sz="1200" kern="1200" dirty="0">
                <a:solidFill>
                  <a:schemeClr val="tx1"/>
                </a:solidFill>
                <a:effectLst/>
                <a:latin typeface="+mn-lt"/>
                <a:ea typeface="+mn-ea"/>
                <a:cs typeface="+mn-cs"/>
              </a:rPr>
              <a:t>changes in farmers' and consumers' perceptions, preferences and living conditions;</a:t>
            </a:r>
          </a:p>
          <a:p>
            <a:pPr marL="628650" lvl="1" indent="-171450">
              <a:buFont typeface="Courier New" panose="02070309020205020404" pitchFamily="49" charset="0"/>
              <a:buChar char="o"/>
            </a:pPr>
            <a:r>
              <a:rPr lang="en-GB" sz="1200" kern="1200" dirty="0">
                <a:solidFill>
                  <a:schemeClr val="tx1"/>
                </a:solidFill>
                <a:effectLst/>
                <a:latin typeface="+mn-lt"/>
                <a:ea typeface="+mn-ea"/>
                <a:cs typeface="+mn-cs"/>
              </a:rPr>
              <a:t>marginalization of small-scale, diverse food production systems that conserve farmers' varieties of crops and breeds of domestic animals;</a:t>
            </a:r>
          </a:p>
          <a:p>
            <a:pPr marL="628650" lvl="1" indent="-171450">
              <a:buFont typeface="Courier New" panose="02070309020205020404" pitchFamily="49" charset="0"/>
              <a:buChar char="o"/>
            </a:pPr>
            <a:r>
              <a:rPr lang="en-GB" sz="1200" kern="1200" dirty="0">
                <a:solidFill>
                  <a:schemeClr val="tx1"/>
                </a:solidFill>
                <a:effectLst/>
                <a:latin typeface="+mn-lt"/>
                <a:ea typeface="+mn-ea"/>
                <a:cs typeface="+mn-cs"/>
              </a:rPr>
              <a:t>reduced integration of livestock in arable production, which reduces the diversity of uses for which livestock are needed; and,</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Reduced</a:t>
            </a:r>
            <a:r>
              <a:rPr lang="en-GB" sz="1200" kern="1200" dirty="0">
                <a:solidFill>
                  <a:schemeClr val="tx1"/>
                </a:solidFill>
                <a:effectLst/>
                <a:latin typeface="+mn-lt"/>
                <a:ea typeface="+mn-ea"/>
                <a:cs typeface="+mn-cs"/>
              </a:rPr>
              <a:t> use of “nurture” fisheries techniques that conserve and develop aquatic biodiversity.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main cause of loss of variability from crop populations (also called genetic erosion of crops)is </a:t>
            </a:r>
            <a:r>
              <a:rPr lang="en-GB" sz="1200" b="1" kern="1200" dirty="0">
                <a:solidFill>
                  <a:schemeClr val="tx1"/>
                </a:solidFill>
                <a:effectLst/>
                <a:latin typeface="+mn-lt"/>
                <a:ea typeface="+mn-ea"/>
                <a:cs typeface="+mn-cs"/>
              </a:rPr>
              <a:t>the replacement of local varieties by improved or exotic varieties and species.</a:t>
            </a:r>
            <a:r>
              <a:rPr lang="en-GB" sz="1200" kern="1200" dirty="0">
                <a:solidFill>
                  <a:schemeClr val="tx1"/>
                </a:solidFill>
                <a:effectLst/>
                <a:latin typeface="+mn-lt"/>
                <a:ea typeface="+mn-ea"/>
                <a:cs typeface="+mn-cs"/>
              </a:rPr>
              <a:t> Frequently, genetic erosion occurs as old varieties in farmers' fields are replaced by newer. Genes and gene complexes, found in the many farmers' varieties, are not contained in the modern. Often, the number of varieties is reduced when commercial varieties are introduced into traditional farming systems.</a:t>
            </a:r>
          </a:p>
        </p:txBody>
      </p:sp>
      <p:sp>
        <p:nvSpPr>
          <p:cNvPr id="4" name="Slide Number Placeholder 3"/>
          <p:cNvSpPr>
            <a:spLocks noGrp="1"/>
          </p:cNvSpPr>
          <p:nvPr>
            <p:ph type="sldNum" sz="quarter" idx="10"/>
          </p:nvPr>
        </p:nvSpPr>
        <p:spPr/>
        <p:txBody>
          <a:bodyPr/>
          <a:lstStyle/>
          <a:p>
            <a:fld id="{97FC909E-DB3A-494C-BD89-D0479E55F7C5}" type="slidenum">
              <a:rPr lang="en-GB" smtClean="0"/>
              <a:t>41</a:t>
            </a:fld>
            <a:endParaRPr lang="en-GB"/>
          </a:p>
        </p:txBody>
      </p:sp>
    </p:spTree>
    <p:extLst>
      <p:ext uri="{BB962C8B-B14F-4D97-AF65-F5344CB8AC3E}">
        <p14:creationId xmlns:p14="http://schemas.microsoft.com/office/powerpoint/2010/main" val="432948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main global threats to which agrobiodiversity is exposed are:</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dirty="0"/>
              <a:t>Climatic Change </a:t>
            </a:r>
            <a:r>
              <a:rPr lang="en-GB" dirty="0"/>
              <a:t>including</a:t>
            </a:r>
            <a:r>
              <a:rPr lang="en-GB" baseline="0" dirty="0"/>
              <a:t> global warming</a:t>
            </a:r>
            <a:r>
              <a:rPr lang="en-GB" dirty="0"/>
              <a:t>,</a:t>
            </a:r>
            <a:r>
              <a:rPr lang="en-GB" baseline="0" dirty="0"/>
              <a:t> which have an effect on the provision on service for example like food production in terms of </a:t>
            </a:r>
            <a:r>
              <a:rPr lang="en-GB" dirty="0"/>
              <a:t>food provision security</a:t>
            </a:r>
            <a:r>
              <a:rPr lang="en-GB" baseline="0" dirty="0"/>
              <a:t> a</a:t>
            </a:r>
            <a:r>
              <a:rPr lang="en-GB" dirty="0"/>
              <a:t>vailability,</a:t>
            </a:r>
            <a:r>
              <a:rPr lang="en-GB" baseline="0" dirty="0"/>
              <a:t> a</a:t>
            </a:r>
            <a:r>
              <a:rPr lang="en-GB" dirty="0"/>
              <a:t>ccess absorption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1" kern="1200" dirty="0">
                <a:solidFill>
                  <a:schemeClr val="tx1"/>
                </a:solidFill>
                <a:effectLst/>
                <a:latin typeface="+mn-lt"/>
                <a:ea typeface="+mn-ea"/>
                <a:cs typeface="+mn-cs"/>
              </a:rPr>
              <a:t>Population Growth and Overpopulation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depends on the way resources are used and distributed amongst the population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1" kern="1200" dirty="0">
                <a:solidFill>
                  <a:schemeClr val="tx1"/>
                </a:solidFill>
                <a:effectLst/>
                <a:latin typeface="+mn-lt"/>
                <a:ea typeface="+mn-ea"/>
                <a:cs typeface="+mn-cs"/>
              </a:rPr>
              <a:t>Cultural change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in an </a:t>
            </a:r>
            <a:r>
              <a:rPr lang="en-GB" sz="1200" b="1" kern="1200" dirty="0">
                <a:solidFill>
                  <a:schemeClr val="tx1"/>
                </a:solidFill>
                <a:effectLst/>
                <a:latin typeface="+mn-lt"/>
                <a:ea typeface="+mn-ea"/>
                <a:cs typeface="+mn-cs"/>
              </a:rPr>
              <a:t>urban – industrialization </a:t>
            </a:r>
            <a:r>
              <a:rPr lang="en-GB" sz="1200" kern="1200" dirty="0">
                <a:solidFill>
                  <a:schemeClr val="tx1"/>
                </a:solidFill>
                <a:effectLst/>
                <a:latin typeface="+mn-lt"/>
                <a:ea typeface="+mn-ea"/>
                <a:cs typeface="+mn-cs"/>
              </a:rPr>
              <a:t>era culture Farmers' attitudes and desires are influenced by their society's culture, moreover </a:t>
            </a:r>
            <a:r>
              <a:rPr lang="en-GB" sz="1200" b="1" kern="1200" dirty="0">
                <a:solidFill>
                  <a:schemeClr val="tx1"/>
                </a:solidFill>
                <a:effectLst/>
                <a:latin typeface="+mn-lt"/>
                <a:ea typeface="+mn-ea"/>
                <a:cs typeface="+mn-cs"/>
              </a:rPr>
              <a:t>Cultural changes</a:t>
            </a:r>
            <a:r>
              <a:rPr lang="en-GB" sz="1200" b="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could have an effect on f</a:t>
            </a:r>
            <a:r>
              <a:rPr lang="en-GB" sz="1200" kern="1200" dirty="0">
                <a:solidFill>
                  <a:schemeClr val="tx1"/>
                </a:solidFill>
                <a:effectLst/>
                <a:latin typeface="+mn-lt"/>
                <a:ea typeface="+mn-ea"/>
                <a:cs typeface="+mn-cs"/>
              </a:rPr>
              <a:t>ield appliances and bring introduction of new crops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a:t>
            </a:r>
            <a:r>
              <a:rPr lang="en-US" sz="1200" kern="1200" baseline="0" dirty="0">
                <a:solidFill>
                  <a:schemeClr val="tx1"/>
                </a:solidFill>
                <a:effectLst/>
                <a:latin typeface="+mn-lt"/>
                <a:ea typeface="+mn-ea"/>
                <a:cs typeface="+mn-cs"/>
              </a:rPr>
              <a:t> threats are represented by: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Environmental pollution </a:t>
            </a:r>
            <a:r>
              <a:rPr lang="en-US" sz="1200" kern="1200" baseline="0" dirty="0">
                <a:solidFill>
                  <a:schemeClr val="tx1"/>
                </a:solidFill>
                <a:effectLst/>
                <a:latin typeface="+mn-lt"/>
                <a:ea typeface="+mn-ea"/>
                <a:cs typeface="+mn-cs"/>
              </a:rPr>
              <a:t>and use of pesticides which indirectly bring to acidification problems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Deforestation</a:t>
            </a:r>
            <a:r>
              <a:rPr lang="en-US" sz="1200" kern="1200" baseline="0" dirty="0">
                <a:solidFill>
                  <a:schemeClr val="tx1"/>
                </a:solidFill>
                <a:effectLst/>
                <a:latin typeface="+mn-lt"/>
                <a:ea typeface="+mn-ea"/>
                <a:cs typeface="+mn-cs"/>
              </a:rPr>
              <a:t> decreasing the size of the arable land and thus diversity. C</a:t>
            </a:r>
            <a:r>
              <a:rPr lang="en-GB" sz="1200" kern="1200" dirty="0" err="1">
                <a:solidFill>
                  <a:schemeClr val="tx1"/>
                </a:solidFill>
                <a:effectLst/>
                <a:latin typeface="+mn-lt"/>
                <a:ea typeface="+mn-ea"/>
                <a:cs typeface="+mn-cs"/>
              </a:rPr>
              <a:t>learing</a:t>
            </a:r>
            <a:r>
              <a:rPr lang="en-GB" sz="1200" kern="1200" dirty="0">
                <a:solidFill>
                  <a:schemeClr val="tx1"/>
                </a:solidFill>
                <a:effectLst/>
                <a:latin typeface="+mn-lt"/>
                <a:ea typeface="+mn-ea"/>
                <a:cs typeface="+mn-cs"/>
              </a:rPr>
              <a:t> the Earth's forests on a large scale worldwide and resulting in many land damages.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One of the causes of deforestation is to clear land for pasture or crops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Natural</a:t>
            </a:r>
            <a:r>
              <a:rPr lang="en-US" sz="1200" b="1" kern="1200" baseline="0" dirty="0">
                <a:solidFill>
                  <a:schemeClr val="tx1"/>
                </a:solidFill>
                <a:effectLst/>
                <a:latin typeface="+mn-lt"/>
                <a:ea typeface="+mn-ea"/>
                <a:cs typeface="+mn-cs"/>
              </a:rPr>
              <a:t> disaster </a:t>
            </a:r>
            <a:r>
              <a:rPr lang="en-US" sz="1200" kern="1200" baseline="0" dirty="0">
                <a:solidFill>
                  <a:schemeClr val="tx1"/>
                </a:solidFill>
                <a:effectLst/>
                <a:latin typeface="+mn-lt"/>
                <a:ea typeface="+mn-ea"/>
                <a:cs typeface="+mn-cs"/>
              </a:rPr>
              <a:t>to which </a:t>
            </a:r>
            <a:r>
              <a:rPr lang="en-US" sz="1200" kern="1200" baseline="0" dirty="0" err="1">
                <a:solidFill>
                  <a:schemeClr val="tx1"/>
                </a:solidFill>
                <a:effectLst/>
                <a:latin typeface="+mn-lt"/>
                <a:ea typeface="+mn-ea"/>
                <a:cs typeface="+mn-cs"/>
              </a:rPr>
              <a:t>fiels</a:t>
            </a:r>
            <a:r>
              <a:rPr lang="en-US" sz="1200" kern="1200" baseline="0" dirty="0">
                <a:solidFill>
                  <a:schemeClr val="tx1"/>
                </a:solidFill>
                <a:effectLst/>
                <a:latin typeface="+mn-lt"/>
                <a:ea typeface="+mn-ea"/>
                <a:cs typeface="+mn-cs"/>
              </a:rPr>
              <a:t> crops or livestock are exposed to </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Overgrazing</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Overgrazing can be defined as the practice of grazing too many livestock for too long a period on land unable to recover its vegetation, or of grazing ruminants on land not suitable for grazing as a result of certain physical parameters such as its slope. Overgrazing exceeds the carrying capacity of a pasture</a:t>
            </a:r>
            <a:r>
              <a:rPr lang="en-GB" sz="1200" kern="1200" baseline="0" dirty="0">
                <a:solidFill>
                  <a:schemeClr val="tx1"/>
                </a:solidFill>
                <a:effectLst/>
                <a:latin typeface="+mn-lt"/>
                <a:ea typeface="+mn-ea"/>
                <a:cs typeface="+mn-cs"/>
              </a:rPr>
              <a:t> thus not giving the possibility to provide an ecosystem service with loss of biodiversity</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Overharvesting</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refers to the harvesting of a renewable resource like plants, fish stocks, forests, grazing pastures, and game animals. </a:t>
            </a:r>
            <a:r>
              <a:rPr lang="en-GB" sz="1200" b="0" i="0" kern="1200" dirty="0">
                <a:solidFill>
                  <a:schemeClr val="tx1"/>
                </a:solidFill>
                <a:effectLst/>
                <a:latin typeface="+mn-lt"/>
                <a:ea typeface="+mn-ea"/>
                <a:cs typeface="+mn-cs"/>
              </a:rPr>
              <a:t>Sustained overharvesting is one of the primary threats to biodiversity</a:t>
            </a:r>
            <a:r>
              <a:rPr lang="en-GB" sz="1200" b="0" i="0" kern="1200" baseline="0" dirty="0">
                <a:solidFill>
                  <a:schemeClr val="tx1"/>
                </a:solidFill>
                <a:effectLst/>
                <a:latin typeface="+mn-lt"/>
                <a:ea typeface="+mn-ea"/>
                <a:cs typeface="+mn-cs"/>
              </a:rPr>
              <a:t> bring leading</a:t>
            </a:r>
            <a:r>
              <a:rPr lang="en-GB" sz="1200" b="0" i="0" kern="1200" dirty="0">
                <a:solidFill>
                  <a:schemeClr val="tx1"/>
                </a:solidFill>
                <a:effectLst/>
                <a:latin typeface="+mn-lt"/>
                <a:ea typeface="+mn-ea"/>
                <a:cs typeface="+mn-cs"/>
              </a:rPr>
              <a:t> to resource destruction, including extinction at the population level and even extinction of whole species.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Desertification</a:t>
            </a:r>
            <a:r>
              <a:rPr lang="en-US"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Desertification is </a:t>
            </a:r>
            <a:r>
              <a:rPr lang="en-GB" sz="1200" b="1" i="0" kern="1200" dirty="0">
                <a:solidFill>
                  <a:schemeClr val="tx1"/>
                </a:solidFill>
                <a:effectLst/>
                <a:latin typeface="+mn-lt"/>
                <a:ea typeface="+mn-ea"/>
                <a:cs typeface="+mn-cs"/>
              </a:rPr>
              <a:t>caused by reduction of biodiversity and causes further reduction of biodiversity</a:t>
            </a:r>
            <a:r>
              <a:rPr lang="en-GB" sz="1200" b="0" i="0" kern="1200" dirty="0">
                <a:solidFill>
                  <a:schemeClr val="tx1"/>
                </a:solidFill>
                <a:effectLst/>
                <a:latin typeface="+mn-lt"/>
                <a:ea typeface="+mn-ea"/>
                <a:cs typeface="+mn-cs"/>
              </a:rPr>
              <a:t>. Reduction of biodiversity reduces carbon sinks hence increasing climate change. Thus, it is the loss of biodiversity that initiates the vicious circle of desertification-global warming-further loss of biodiversity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i="0" kern="1200" dirty="0">
                <a:solidFill>
                  <a:schemeClr val="tx1"/>
                </a:solidFill>
                <a:effectLst/>
                <a:latin typeface="+mn-lt"/>
                <a:ea typeface="+mn-ea"/>
                <a:cs typeface="+mn-cs"/>
              </a:rPr>
              <a:t>Eutrophication</a:t>
            </a:r>
            <a:r>
              <a:rPr lang="en-US" sz="1200" b="0" i="0" kern="1200" dirty="0">
                <a:solidFill>
                  <a:schemeClr val="tx1"/>
                </a:solidFill>
                <a:effectLst/>
                <a:latin typeface="+mn-lt"/>
                <a:ea typeface="+mn-ea"/>
                <a:cs typeface="+mn-cs"/>
              </a:rPr>
              <a:t> is</a:t>
            </a:r>
            <a:r>
              <a:rPr lang="en-US"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process by which a water body becomes enriched in dissolved nutrients (such as phosphates) that stimulate the growth of aquatic plant life usually resulting in the depletion of dissolved oxygen. The </a:t>
            </a:r>
            <a:r>
              <a:rPr lang="en-GB" sz="1200" b="1" i="0" kern="1200" dirty="0">
                <a:solidFill>
                  <a:schemeClr val="tx1"/>
                </a:solidFill>
                <a:effectLst/>
                <a:latin typeface="+mn-lt"/>
                <a:ea typeface="+mn-ea"/>
                <a:cs typeface="+mn-cs"/>
              </a:rPr>
              <a:t>eutrophication</a:t>
            </a:r>
            <a:r>
              <a:rPr lang="en-GB" sz="1200" b="0" i="0" kern="1200" dirty="0">
                <a:solidFill>
                  <a:schemeClr val="tx1"/>
                </a:solidFill>
                <a:effectLst/>
                <a:latin typeface="+mn-lt"/>
                <a:ea typeface="+mn-ea"/>
                <a:cs typeface="+mn-cs"/>
              </a:rPr>
              <a:t> in an aquatic ecosystem causes significant changes in </a:t>
            </a:r>
            <a:r>
              <a:rPr lang="en-GB" sz="1200" b="1" i="0" kern="1200" dirty="0">
                <a:solidFill>
                  <a:schemeClr val="tx1"/>
                </a:solidFill>
                <a:effectLst/>
                <a:latin typeface="+mn-lt"/>
                <a:ea typeface="+mn-ea"/>
                <a:cs typeface="+mn-cs"/>
              </a:rPr>
              <a:t>biodiversity</a:t>
            </a:r>
            <a:r>
              <a:rPr lang="en-GB" sz="1200" b="0" i="0" kern="1200" dirty="0">
                <a:solidFill>
                  <a:schemeClr val="tx1"/>
                </a:solidFill>
                <a:effectLst/>
                <a:latin typeface="+mn-lt"/>
                <a:ea typeface="+mn-ea"/>
                <a:cs typeface="+mn-cs"/>
              </a:rPr>
              <a:t>. Eutrophication leads to </a:t>
            </a:r>
            <a:r>
              <a:rPr lang="en-GB" sz="1200" b="1" i="0" kern="1200" dirty="0">
                <a:solidFill>
                  <a:schemeClr val="tx1"/>
                </a:solidFill>
                <a:effectLst/>
                <a:latin typeface="+mn-lt"/>
                <a:ea typeface="+mn-ea"/>
                <a:cs typeface="+mn-cs"/>
              </a:rPr>
              <a:t>changes in the availability of light and certain nutrients to an ecosystem</a:t>
            </a:r>
            <a:r>
              <a:rPr lang="en-GB" sz="1200" b="0" i="0" kern="1200" dirty="0">
                <a:solidFill>
                  <a:schemeClr val="tx1"/>
                </a:solidFill>
                <a:effectLst/>
                <a:latin typeface="+mn-lt"/>
                <a:ea typeface="+mn-ea"/>
                <a:cs typeface="+mn-cs"/>
              </a:rPr>
              <a:t>. This causes shifts in the species composition so that only the more tolerant species survive and new competitive species invade and out-compete original inhabitants.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a:t>
            </a:r>
            <a:r>
              <a:rPr lang="en-US" baseline="0" dirty="0"/>
              <a:t> n</a:t>
            </a:r>
            <a:r>
              <a:rPr lang="en-US" dirty="0"/>
              <a:t>on-living</a:t>
            </a:r>
            <a:r>
              <a:rPr lang="en-US" baseline="0" dirty="0"/>
              <a:t> factors that affect agrobiodiversity are thus climatic and chemicals</a:t>
            </a:r>
            <a:endParaRPr lang="en-US" dirty="0"/>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42</a:t>
            </a:fld>
            <a:endParaRPr lang="en-GB"/>
          </a:p>
        </p:txBody>
      </p:sp>
    </p:spTree>
    <p:extLst>
      <p:ext uri="{BB962C8B-B14F-4D97-AF65-F5344CB8AC3E}">
        <p14:creationId xmlns:p14="http://schemas.microsoft.com/office/powerpoint/2010/main" val="4026486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slide we are going to explain</a:t>
            </a:r>
            <a:r>
              <a:rPr lang="en-US" sz="1200" kern="1200" baseline="0" dirty="0">
                <a:solidFill>
                  <a:schemeClr val="tx1"/>
                </a:solidFill>
                <a:effectLst/>
                <a:latin typeface="+mn-lt"/>
                <a:ea typeface="+mn-ea"/>
                <a:cs typeface="+mn-cs"/>
              </a:rPr>
              <a:t> a bit more about land degradation.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Landscapes around the world are undergoing simplification due to changing patterns of land use. Changing land-use practices can result in a reduction of agrobiodiversity —crop, livestock and aquatic diversity and the biodiversity associated with ecosystem functions, such as pollination and soil productivity. Land-use changes that take insufficient account of their consequences for agrobiodiversity may lead to the loss of landscapes’ capacity to support sustainable production and rural livelihoods</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Although land use activities have positive effects on biodiversity of a region in many cases, land use might also lead to decreasing species abundance. The interrelationship between land use and biodiversity is vital to harmonize the links between people and surrounding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Landscapes around the world are undergoing simplification due to changing patterns of land use. Changing land-use practices can result in a reduction of agrobiodiversity —crop, livestock and aquatic diversity and the biodiversity associated with ecosystem functions, such as pollination and soil productivity. Land-use changes that take insufficient account of their consequences for agrobiodiversity may lead to the loss of landscapes’ capacity to support sustainable production and rural livelihoods </a:t>
            </a:r>
            <a:endParaRPr lang="en-GB" dirty="0"/>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biodiversity concept along with the overall richness of species, present in a particular area, covers the diversity of genotypes, functional groups, communities, habitats and ecosystems. Consequently, there is a complex relationship between biodiversity and land use. These dual relationships are often bilateral and thus identification and justification of cause and effect relationships are difficult. In some places, land use plans or land management activities may be crucial for sustaining specific patterns of biodiversity such as urban forest and urban agriculture.</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To attain a systemic and systematic conservation plan, assessments of lands impact are required.</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43</a:t>
            </a:fld>
            <a:endParaRPr lang="en-GB"/>
          </a:p>
        </p:txBody>
      </p:sp>
    </p:spTree>
    <p:extLst>
      <p:ext uri="{BB962C8B-B14F-4D97-AF65-F5344CB8AC3E}">
        <p14:creationId xmlns:p14="http://schemas.microsoft.com/office/powerpoint/2010/main" val="358125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An </a:t>
            </a:r>
            <a:r>
              <a:rPr lang="de-DE" dirty="0" err="1"/>
              <a:t>effect</a:t>
            </a:r>
            <a:r>
              <a:rPr lang="de-DE" dirty="0"/>
              <a:t> </a:t>
            </a:r>
            <a:r>
              <a:rPr lang="de-DE" dirty="0" err="1"/>
              <a:t>of</a:t>
            </a:r>
            <a:r>
              <a:rPr lang="de-DE" dirty="0"/>
              <a:t> </a:t>
            </a:r>
            <a:r>
              <a:rPr lang="de-DE" baseline="0" dirty="0" err="1"/>
              <a:t>land</a:t>
            </a:r>
            <a:r>
              <a:rPr lang="de-DE" baseline="0" dirty="0"/>
              <a:t> </a:t>
            </a:r>
            <a:r>
              <a:rPr lang="de-DE" baseline="0" dirty="0" err="1"/>
              <a:t>degradation</a:t>
            </a:r>
            <a:r>
              <a:rPr lang="de-DE" baseline="0" dirty="0"/>
              <a:t> </a:t>
            </a:r>
            <a:r>
              <a:rPr lang="de-DE" baseline="0" dirty="0" err="1"/>
              <a:t>is</a:t>
            </a:r>
            <a:r>
              <a:rPr lang="de-DE" baseline="0" dirty="0"/>
              <a:t> </a:t>
            </a:r>
            <a:r>
              <a:rPr lang="de-DE" baseline="0" dirty="0" err="1"/>
              <a:t>presented</a:t>
            </a:r>
            <a:r>
              <a:rPr lang="de-DE" baseline="0" dirty="0"/>
              <a:t> in </a:t>
            </a:r>
            <a:r>
              <a:rPr lang="de-DE" baseline="0" dirty="0" err="1"/>
              <a:t>this</a:t>
            </a:r>
            <a:r>
              <a:rPr lang="de-DE" baseline="0" dirty="0"/>
              <a:t> Picture due </a:t>
            </a:r>
            <a:r>
              <a:rPr lang="de-DE" baseline="0" dirty="0" err="1"/>
              <a:t>to</a:t>
            </a:r>
            <a:r>
              <a:rPr lang="de-DE" baseline="0" dirty="0"/>
              <a:t> an </a:t>
            </a:r>
            <a:r>
              <a:rPr lang="de-DE" baseline="0" dirty="0" err="1"/>
              <a:t>overand</a:t>
            </a:r>
            <a:r>
              <a:rPr lang="de-DE" baseline="0" dirty="0"/>
              <a:t> </a:t>
            </a:r>
            <a:r>
              <a:rPr lang="de-DE" baseline="0" dirty="0" err="1"/>
              <a:t>intnsive</a:t>
            </a:r>
            <a:r>
              <a:rPr lang="de-DE" baseline="0" dirty="0"/>
              <a:t> </a:t>
            </a:r>
            <a:r>
              <a:rPr lang="de-DE" baseline="0" dirty="0" err="1"/>
              <a:t>use</a:t>
            </a:r>
            <a:r>
              <a:rPr lang="de-DE" baseline="0" dirty="0"/>
              <a:t> </a:t>
            </a:r>
            <a:r>
              <a:rPr lang="de-DE" baseline="0" dirty="0" err="1"/>
              <a:t>of</a:t>
            </a:r>
            <a:r>
              <a:rPr lang="de-DE" baseline="0" dirty="0"/>
              <a:t> </a:t>
            </a:r>
            <a:r>
              <a:rPr lang="de-DE" baseline="0" dirty="0" err="1"/>
              <a:t>land</a:t>
            </a:r>
            <a:endParaRPr lang="de-DE" dirty="0"/>
          </a:p>
          <a:p>
            <a:endParaRPr lang="de-DE" dirty="0"/>
          </a:p>
          <a:p>
            <a:r>
              <a:rPr lang="de-DE" baseline="0" dirty="0"/>
              <a:t>This </a:t>
            </a:r>
            <a:r>
              <a:rPr lang="de-DE" baseline="0" dirty="0" err="1"/>
              <a:t>figure</a:t>
            </a:r>
            <a:r>
              <a:rPr lang="de-DE" baseline="0" dirty="0"/>
              <a:t> </a:t>
            </a:r>
            <a:r>
              <a:rPr lang="de-DE" baseline="0" dirty="0" err="1"/>
              <a:t>shows</a:t>
            </a:r>
            <a:r>
              <a:rPr lang="de-DE" baseline="0" dirty="0"/>
              <a:t> </a:t>
            </a:r>
            <a:r>
              <a:rPr lang="de-DE" baseline="0" dirty="0" err="1"/>
              <a:t>the</a:t>
            </a:r>
            <a:r>
              <a:rPr lang="de-DE" baseline="0" dirty="0"/>
              <a:t> trade-offs </a:t>
            </a:r>
            <a:r>
              <a:rPr lang="de-DE" baseline="0" dirty="0" err="1"/>
              <a:t>among</a:t>
            </a:r>
            <a:r>
              <a:rPr lang="de-DE" baseline="0" dirty="0"/>
              <a:t> </a:t>
            </a:r>
            <a:r>
              <a:rPr lang="de-DE" baseline="0" dirty="0" err="1"/>
              <a:t>ecocsystem</a:t>
            </a:r>
            <a:r>
              <a:rPr lang="de-DE" baseline="0" dirty="0"/>
              <a:t> </a:t>
            </a:r>
            <a:r>
              <a:rPr lang="de-DE" baseline="0" dirty="0" err="1"/>
              <a:t>services</a:t>
            </a:r>
            <a:r>
              <a:rPr lang="de-DE" baseline="0" dirty="0"/>
              <a:t> </a:t>
            </a:r>
            <a:r>
              <a:rPr lang="de-DE" baseline="0" dirty="0" err="1"/>
              <a:t>and</a:t>
            </a:r>
            <a:r>
              <a:rPr lang="de-DE" baseline="0" dirty="0"/>
              <a:t> </a:t>
            </a:r>
            <a:r>
              <a:rPr lang="de-DE" baseline="0" dirty="0" err="1"/>
              <a:t>biodiersity</a:t>
            </a:r>
            <a:r>
              <a:rPr lang="de-DE" baseline="0" dirty="0"/>
              <a:t> </a:t>
            </a:r>
            <a:r>
              <a:rPr lang="de-DE" baseline="0" dirty="0" err="1"/>
              <a:t>with</a:t>
            </a:r>
            <a:r>
              <a:rPr lang="de-DE" baseline="0" dirty="0"/>
              <a:t> </a:t>
            </a:r>
            <a:r>
              <a:rPr lang="de-DE" baseline="0" dirty="0" err="1"/>
              <a:t>land</a:t>
            </a:r>
            <a:r>
              <a:rPr lang="de-DE" baseline="0" dirty="0"/>
              <a:t> </a:t>
            </a:r>
            <a:r>
              <a:rPr lang="de-DE" baseline="0" dirty="0" err="1"/>
              <a:t>use</a:t>
            </a:r>
            <a:r>
              <a:rPr lang="de-DE" baseline="0" dirty="0"/>
              <a:t> </a:t>
            </a:r>
            <a:r>
              <a:rPr lang="de-DE" baseline="0" dirty="0" err="1"/>
              <a:t>intensification</a:t>
            </a:r>
            <a:r>
              <a:rPr lang="de-DE" baseline="0" dirty="0"/>
              <a:t>, </a:t>
            </a:r>
            <a:r>
              <a:rPr lang="de-DE" baseline="0" dirty="0" err="1"/>
              <a:t>using</a:t>
            </a:r>
            <a:r>
              <a:rPr lang="de-DE" baseline="0" dirty="0"/>
              <a:t> </a:t>
            </a:r>
            <a:r>
              <a:rPr lang="de-DE" baseline="0" dirty="0" err="1"/>
              <a:t>food</a:t>
            </a:r>
            <a:r>
              <a:rPr lang="de-DE" baseline="0" dirty="0"/>
              <a:t> </a:t>
            </a:r>
            <a:r>
              <a:rPr lang="de-DE" baseline="0" dirty="0" err="1"/>
              <a:t>production</a:t>
            </a:r>
            <a:r>
              <a:rPr lang="de-DE" baseline="0" dirty="0"/>
              <a:t> </a:t>
            </a:r>
            <a:r>
              <a:rPr lang="de-DE" baseline="0" dirty="0" err="1"/>
              <a:t>as</a:t>
            </a:r>
            <a:r>
              <a:rPr lang="de-DE" baseline="0" dirty="0"/>
              <a:t> an </a:t>
            </a:r>
            <a:r>
              <a:rPr lang="de-DE" baseline="0" dirty="0" err="1"/>
              <a:t>example</a:t>
            </a:r>
            <a:r>
              <a:rPr lang="de-DE" baseline="0" dirty="0"/>
              <a:t>. In </a:t>
            </a:r>
            <a:r>
              <a:rPr lang="de-DE" baseline="0" dirty="0" err="1"/>
              <a:t>this</a:t>
            </a:r>
            <a:r>
              <a:rPr lang="de-DE" baseline="0" dirty="0"/>
              <a:t> </a:t>
            </a:r>
            <a:r>
              <a:rPr lang="de-DE" baseline="0" dirty="0" err="1"/>
              <a:t>specific</a:t>
            </a:r>
            <a:r>
              <a:rPr lang="de-DE" baseline="0" dirty="0"/>
              <a:t> </a:t>
            </a:r>
            <a:r>
              <a:rPr lang="de-DE" baseline="0" dirty="0" err="1"/>
              <a:t>example</a:t>
            </a:r>
            <a:r>
              <a:rPr lang="de-DE" baseline="0" dirty="0"/>
              <a:t> </a:t>
            </a:r>
            <a:r>
              <a:rPr lang="de-DE" baseline="0" dirty="0" err="1"/>
              <a:t>as</a:t>
            </a:r>
            <a:r>
              <a:rPr lang="de-DE" baseline="0" dirty="0"/>
              <a:t> </a:t>
            </a:r>
            <a:r>
              <a:rPr lang="de-DE" baseline="0" dirty="0" err="1"/>
              <a:t>food</a:t>
            </a:r>
            <a:r>
              <a:rPr lang="de-DE" baseline="0" dirty="0"/>
              <a:t> </a:t>
            </a:r>
            <a:r>
              <a:rPr lang="de-DE" baseline="0" dirty="0" err="1"/>
              <a:t>production</a:t>
            </a:r>
            <a:r>
              <a:rPr lang="de-DE" baseline="0" dirty="0"/>
              <a:t> </a:t>
            </a:r>
            <a:r>
              <a:rPr lang="de-DE" baseline="0" dirty="0" err="1"/>
              <a:t>increases</a:t>
            </a:r>
            <a:r>
              <a:rPr lang="de-DE" baseline="0" dirty="0"/>
              <a:t>, </a:t>
            </a:r>
            <a:r>
              <a:rPr lang="de-DE" baseline="0" dirty="0" err="1"/>
              <a:t>there</a:t>
            </a:r>
            <a:r>
              <a:rPr lang="de-DE" baseline="0" dirty="0"/>
              <a:t> </a:t>
            </a:r>
            <a:r>
              <a:rPr lang="de-DE" baseline="0" dirty="0" err="1"/>
              <a:t>is</a:t>
            </a:r>
            <a:r>
              <a:rPr lang="de-DE" baseline="0" dirty="0"/>
              <a:t> a </a:t>
            </a:r>
            <a:r>
              <a:rPr lang="de-DE" baseline="0" dirty="0" err="1"/>
              <a:t>decreas</a:t>
            </a:r>
            <a:r>
              <a:rPr lang="de-DE" baseline="0" dirty="0"/>
              <a:t> in </a:t>
            </a:r>
            <a:r>
              <a:rPr lang="de-DE" baseline="0" dirty="0" err="1"/>
              <a:t>other</a:t>
            </a:r>
            <a:r>
              <a:rPr lang="de-DE" baseline="0" dirty="0"/>
              <a:t> </a:t>
            </a:r>
            <a:r>
              <a:rPr lang="de-DE" baseline="0" dirty="0" err="1"/>
              <a:t>ecosystem</a:t>
            </a:r>
            <a:r>
              <a:rPr lang="de-DE" baseline="0" dirty="0"/>
              <a:t> </a:t>
            </a:r>
            <a:r>
              <a:rPr lang="de-DE" baseline="0" dirty="0" err="1"/>
              <a:t>services</a:t>
            </a:r>
            <a:r>
              <a:rPr lang="de-DE" baseline="0" dirty="0"/>
              <a:t> </a:t>
            </a:r>
            <a:r>
              <a:rPr lang="de-DE" baseline="0" dirty="0" err="1"/>
              <a:t>and</a:t>
            </a:r>
            <a:r>
              <a:rPr lang="de-DE" baseline="0" dirty="0"/>
              <a:t> </a:t>
            </a:r>
            <a:r>
              <a:rPr lang="de-DE" baseline="0" dirty="0" err="1"/>
              <a:t>biodiverstiy</a:t>
            </a:r>
            <a:r>
              <a:rPr lang="de-DE" baseline="0" dirty="0"/>
              <a:t> (</a:t>
            </a:r>
            <a:r>
              <a:rPr lang="de-DE" baseline="0" dirty="0" err="1"/>
              <a:t>illustrated</a:t>
            </a:r>
            <a:r>
              <a:rPr lang="de-DE" baseline="0" dirty="0"/>
              <a:t> </a:t>
            </a:r>
            <a:r>
              <a:rPr lang="de-DE" baseline="0" dirty="0" err="1"/>
              <a:t>by</a:t>
            </a:r>
            <a:r>
              <a:rPr lang="de-DE" baseline="0" dirty="0"/>
              <a:t> </a:t>
            </a:r>
            <a:r>
              <a:rPr lang="de-DE" baseline="0" dirty="0" err="1"/>
              <a:t>reduced</a:t>
            </a:r>
            <a:r>
              <a:rPr lang="de-DE" baseline="0" dirty="0"/>
              <a:t> </a:t>
            </a:r>
            <a:r>
              <a:rPr lang="de-DE" baseline="0" dirty="0" err="1"/>
              <a:t>bars</a:t>
            </a:r>
            <a:r>
              <a:rPr lang="de-DE" baseline="0" dirty="0"/>
              <a:t>) </a:t>
            </a:r>
            <a:r>
              <a:rPr lang="de-DE" baseline="0" dirty="0" err="1"/>
              <a:t>as</a:t>
            </a:r>
            <a:r>
              <a:rPr lang="de-DE" baseline="0" dirty="0"/>
              <a:t> </a:t>
            </a:r>
            <a:r>
              <a:rPr lang="de-DE" baseline="0" dirty="0" err="1"/>
              <a:t>compared</a:t>
            </a:r>
            <a:r>
              <a:rPr lang="de-DE" baseline="0" dirty="0"/>
              <a:t> </a:t>
            </a:r>
            <a:r>
              <a:rPr lang="de-DE" baseline="0" dirty="0" err="1"/>
              <a:t>to</a:t>
            </a:r>
            <a:r>
              <a:rPr lang="de-DE" baseline="0" dirty="0"/>
              <a:t> </a:t>
            </a:r>
            <a:r>
              <a:rPr lang="de-DE" baseline="0" dirty="0" err="1"/>
              <a:t>the</a:t>
            </a:r>
            <a:r>
              <a:rPr lang="de-DE" baseline="0" dirty="0"/>
              <a:t> </a:t>
            </a:r>
            <a:r>
              <a:rPr lang="de-DE" baseline="0" dirty="0" err="1"/>
              <a:t>undegraded</a:t>
            </a:r>
            <a:r>
              <a:rPr lang="de-DE" baseline="0" dirty="0"/>
              <a:t> </a:t>
            </a:r>
            <a:r>
              <a:rPr lang="de-DE" baseline="0" dirty="0" err="1"/>
              <a:t>state</a:t>
            </a:r>
            <a:r>
              <a:rPr lang="de-DE" baseline="0" dirty="0"/>
              <a:t>. In extreme </a:t>
            </a:r>
            <a:r>
              <a:rPr lang="de-DE" baseline="0" dirty="0" err="1"/>
              <a:t>cases</a:t>
            </a:r>
            <a:r>
              <a:rPr lang="de-DE" baseline="0" dirty="0"/>
              <a:t>, </a:t>
            </a:r>
            <a:r>
              <a:rPr lang="de-DE" baseline="0" dirty="0" err="1"/>
              <a:t>land</a:t>
            </a:r>
            <a:r>
              <a:rPr lang="de-DE" baseline="0" dirty="0"/>
              <a:t> </a:t>
            </a:r>
            <a:r>
              <a:rPr lang="de-DE" baseline="0" dirty="0" err="1"/>
              <a:t>has</a:t>
            </a:r>
            <a:r>
              <a:rPr lang="de-DE" baseline="0" dirty="0"/>
              <a:t> </a:t>
            </a:r>
            <a:r>
              <a:rPr lang="de-DE" baseline="0" dirty="0" err="1"/>
              <a:t>been</a:t>
            </a:r>
            <a:r>
              <a:rPr lang="de-DE" baseline="0" dirty="0"/>
              <a:t> </a:t>
            </a:r>
            <a:r>
              <a:rPr lang="de-DE" baseline="0" dirty="0" err="1"/>
              <a:t>degraded</a:t>
            </a:r>
            <a:r>
              <a:rPr lang="de-DE" baseline="0" dirty="0"/>
              <a:t> </a:t>
            </a:r>
            <a:r>
              <a:rPr lang="de-DE" baseline="0" dirty="0" err="1"/>
              <a:t>to</a:t>
            </a:r>
            <a:r>
              <a:rPr lang="de-DE" baseline="0" dirty="0"/>
              <a:t> </a:t>
            </a:r>
            <a:r>
              <a:rPr lang="de-DE" baseline="0" dirty="0" err="1"/>
              <a:t>the</a:t>
            </a:r>
            <a:r>
              <a:rPr lang="de-DE" baseline="0" dirty="0"/>
              <a:t> </a:t>
            </a:r>
            <a:r>
              <a:rPr lang="de-DE" baseline="0" dirty="0" err="1"/>
              <a:t>point</a:t>
            </a:r>
            <a:r>
              <a:rPr lang="de-DE" baseline="0" dirty="0"/>
              <a:t> </a:t>
            </a:r>
            <a:r>
              <a:rPr lang="de-DE" baseline="0" dirty="0" err="1"/>
              <a:t>of</a:t>
            </a:r>
            <a:r>
              <a:rPr lang="de-DE" baseline="0" dirty="0"/>
              <a:t> </a:t>
            </a:r>
            <a:r>
              <a:rPr lang="de-DE" baseline="0" dirty="0" err="1"/>
              <a:t>abandonment</a:t>
            </a:r>
            <a:r>
              <a:rPr lang="de-DE" baseline="0" dirty="0"/>
              <a:t> (</a:t>
            </a:r>
            <a:r>
              <a:rPr lang="de-DE" baseline="0" dirty="0" err="1"/>
              <a:t>right</a:t>
            </a:r>
            <a:r>
              <a:rPr lang="de-DE" baseline="0" dirty="0"/>
              <a:t> </a:t>
            </a:r>
            <a:r>
              <a:rPr lang="de-DE" baseline="0" dirty="0" err="1"/>
              <a:t>panel</a:t>
            </a:r>
            <a:r>
              <a:rPr lang="de-DE" baseline="0" dirty="0"/>
              <a:t>), </a:t>
            </a:r>
            <a:r>
              <a:rPr lang="de-DE" baseline="0" dirty="0" err="1"/>
              <a:t>thus</a:t>
            </a:r>
            <a:r>
              <a:rPr lang="de-DE" baseline="0" dirty="0"/>
              <a:t> </a:t>
            </a:r>
            <a:r>
              <a:rPr lang="de-DE" baseline="0" dirty="0" err="1"/>
              <a:t>providing</a:t>
            </a:r>
            <a:r>
              <a:rPr lang="de-DE" baseline="0" dirty="0"/>
              <a:t> </a:t>
            </a:r>
            <a:r>
              <a:rPr lang="de-DE" baseline="0" dirty="0" err="1"/>
              <a:t>less</a:t>
            </a:r>
            <a:r>
              <a:rPr lang="de-DE" baseline="0" dirty="0"/>
              <a:t> </a:t>
            </a:r>
            <a:r>
              <a:rPr lang="de-DE" baseline="0" dirty="0" err="1"/>
              <a:t>of</a:t>
            </a:r>
            <a:r>
              <a:rPr lang="de-DE" baseline="0" dirty="0"/>
              <a:t> all </a:t>
            </a:r>
            <a:r>
              <a:rPr lang="de-DE" baseline="0" dirty="0" err="1"/>
              <a:t>ecosystems</a:t>
            </a:r>
            <a:r>
              <a:rPr lang="de-DE" baseline="0" dirty="0"/>
              <a:t> </a:t>
            </a:r>
            <a:r>
              <a:rPr lang="de-DE" baseline="0" dirty="0" err="1"/>
              <a:t>services</a:t>
            </a:r>
            <a:r>
              <a:rPr lang="de-DE" baseline="0" dirty="0"/>
              <a:t>. This </a:t>
            </a:r>
            <a:r>
              <a:rPr lang="de-DE" baseline="0" dirty="0" err="1"/>
              <a:t>pattern</a:t>
            </a:r>
            <a:r>
              <a:rPr lang="de-DE" baseline="0" dirty="0"/>
              <a:t> </a:t>
            </a:r>
            <a:r>
              <a:rPr lang="de-DE" baseline="0" dirty="0" err="1"/>
              <a:t>generally</a:t>
            </a:r>
            <a:r>
              <a:rPr lang="de-DE" baseline="0" dirty="0"/>
              <a:t> </a:t>
            </a:r>
            <a:r>
              <a:rPr lang="de-DE" baseline="0" dirty="0" err="1"/>
              <a:t>applies</a:t>
            </a:r>
            <a:r>
              <a:rPr lang="de-DE" baseline="0" dirty="0"/>
              <a:t> </a:t>
            </a:r>
            <a:r>
              <a:rPr lang="de-DE" baseline="0" dirty="0" err="1"/>
              <a:t>to</a:t>
            </a:r>
            <a:r>
              <a:rPr lang="de-DE" baseline="0" dirty="0"/>
              <a:t> all </a:t>
            </a:r>
            <a:r>
              <a:rPr lang="de-DE" baseline="0" dirty="0" err="1"/>
              <a:t>ecosystems</a:t>
            </a:r>
            <a:r>
              <a:rPr lang="de-DE" baseline="0" dirty="0"/>
              <a:t> </a:t>
            </a:r>
            <a:r>
              <a:rPr lang="de-DE" baseline="0" dirty="0" err="1"/>
              <a:t>and</a:t>
            </a:r>
            <a:r>
              <a:rPr lang="de-DE" baseline="0" dirty="0"/>
              <a:t> land-</a:t>
            </a:r>
            <a:r>
              <a:rPr lang="de-DE" baseline="0" dirty="0" err="1"/>
              <a:t>use</a:t>
            </a:r>
            <a:r>
              <a:rPr lang="de-DE" baseline="0" dirty="0"/>
              <a:t> </a:t>
            </a:r>
            <a:r>
              <a:rPr lang="de-DE" baseline="0" dirty="0" err="1"/>
              <a:t>types</a:t>
            </a:r>
            <a:r>
              <a:rPr lang="de-DE" baseline="0" dirty="0"/>
              <a:t>.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44</a:t>
            </a:fld>
            <a:endParaRPr lang="en-GB"/>
          </a:p>
        </p:txBody>
      </p:sp>
    </p:spTree>
    <p:extLst>
      <p:ext uri="{BB962C8B-B14F-4D97-AF65-F5344CB8AC3E}">
        <p14:creationId xmlns:p14="http://schemas.microsoft.com/office/powerpoint/2010/main" val="2180924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Convention on Biological Diversity was inspired by the world community's growing commitment to sustainable development. It </a:t>
            </a:r>
            <a:r>
              <a:rPr lang="en-GB" sz="1200" b="1" i="0" u="none" strike="noStrike" kern="1200" baseline="0" dirty="0">
                <a:solidFill>
                  <a:schemeClr val="tx1"/>
                </a:solidFill>
                <a:latin typeface="+mn-lt"/>
                <a:ea typeface="+mn-ea"/>
                <a:cs typeface="+mn-cs"/>
              </a:rPr>
              <a:t>represents </a:t>
            </a:r>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conservation of biological</a:t>
            </a:r>
          </a:p>
          <a:p>
            <a:r>
              <a:rPr lang="en-GB" sz="1200" b="1" i="0" u="none" strike="noStrike" kern="1200" baseline="0" dirty="0">
                <a:solidFill>
                  <a:schemeClr val="tx1"/>
                </a:solidFill>
                <a:latin typeface="+mn-lt"/>
                <a:ea typeface="+mn-ea"/>
                <a:cs typeface="+mn-cs"/>
              </a:rPr>
              <a:t>diversity</a:t>
            </a:r>
            <a:r>
              <a:rPr lang="en-GB" sz="1200" b="0" i="0" u="none" strike="noStrike" kern="1200" baseline="0" dirty="0">
                <a:solidFill>
                  <a:schemeClr val="tx1"/>
                </a:solidFill>
                <a:latin typeface="+mn-lt"/>
                <a:ea typeface="+mn-ea"/>
                <a:cs typeface="+mn-cs"/>
              </a:rPr>
              <a:t>, </a:t>
            </a:r>
            <a:r>
              <a:rPr lang="en-GB" sz="1200" b="1" i="0" u="none" strike="noStrike" kern="1200" baseline="0" dirty="0">
                <a:solidFill>
                  <a:schemeClr val="tx1"/>
                </a:solidFill>
                <a:latin typeface="+mn-lt"/>
                <a:ea typeface="+mn-ea"/>
                <a:cs typeface="+mn-cs"/>
              </a:rPr>
              <a:t>the sustainable use of its components</a:t>
            </a:r>
            <a:r>
              <a:rPr lang="en-GB" sz="1200" b="0" i="0" u="none" strike="noStrike" kern="1200" baseline="0" dirty="0">
                <a:solidFill>
                  <a:schemeClr val="tx1"/>
                </a:solidFill>
                <a:latin typeface="+mn-lt"/>
                <a:ea typeface="+mn-ea"/>
                <a:cs typeface="+mn-cs"/>
              </a:rPr>
              <a:t>, and </a:t>
            </a:r>
            <a:r>
              <a:rPr lang="en-GB" sz="1200" b="1" i="0" u="none" strike="noStrike" kern="1200" baseline="0" dirty="0">
                <a:solidFill>
                  <a:schemeClr val="tx1"/>
                </a:solidFill>
                <a:latin typeface="+mn-lt"/>
                <a:ea typeface="+mn-ea"/>
                <a:cs typeface="+mn-cs"/>
              </a:rPr>
              <a:t>sharing of benefits </a:t>
            </a:r>
            <a:r>
              <a:rPr lang="en-GB" sz="1200" b="0" i="0" u="none" strike="noStrike" kern="1200" baseline="0" dirty="0">
                <a:solidFill>
                  <a:schemeClr val="tx1"/>
                </a:solidFill>
                <a:latin typeface="+mn-lt"/>
                <a:ea typeface="+mn-ea"/>
                <a:cs typeface="+mn-cs"/>
              </a:rPr>
              <a:t>arising from the use of genetic resources.</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According to The Convention on Biological Diversity , </a:t>
            </a:r>
            <a:r>
              <a:rPr lang="en-GB" sz="1200" b="1" i="0" u="none" strike="noStrike" kern="1200" baseline="0" dirty="0">
                <a:solidFill>
                  <a:schemeClr val="tx1"/>
                </a:solidFill>
                <a:latin typeface="+mn-lt"/>
                <a:ea typeface="+mn-ea"/>
                <a:cs typeface="+mn-cs"/>
              </a:rPr>
              <a:t>agrobiodiversity is comprised of four dimensions </a:t>
            </a:r>
          </a:p>
          <a:p>
            <a:pPr marL="457200" indent="-457200">
              <a:buFont typeface="+mj-lt"/>
              <a:buAutoNum type="arabicPeriod"/>
            </a:pPr>
            <a:r>
              <a:rPr lang="en-GB" b="1" dirty="0"/>
              <a:t>PLANT</a:t>
            </a:r>
          </a:p>
          <a:p>
            <a:pPr marL="457200" indent="-457200">
              <a:buFont typeface="+mj-lt"/>
              <a:buAutoNum type="arabicPeriod"/>
            </a:pPr>
            <a:r>
              <a:rPr lang="en-GB" b="1" dirty="0"/>
              <a:t>ANIMAL</a:t>
            </a:r>
          </a:p>
          <a:p>
            <a:pPr marL="457200" indent="-457200">
              <a:buFont typeface="+mj-lt"/>
              <a:buAutoNum type="arabicPeriod"/>
            </a:pPr>
            <a:r>
              <a:rPr lang="en-GB" b="1" dirty="0"/>
              <a:t>MICROBIAL, and</a:t>
            </a:r>
          </a:p>
          <a:p>
            <a:pPr marL="457200" indent="-457200">
              <a:buFont typeface="+mj-lt"/>
              <a:buAutoNum type="arabicPeriod"/>
            </a:pPr>
            <a:r>
              <a:rPr lang="en-GB" b="1" dirty="0"/>
              <a:t>and FUNGI</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45</a:t>
            </a:fld>
            <a:endParaRPr lang="en-GB"/>
          </a:p>
        </p:txBody>
      </p:sp>
    </p:spTree>
    <p:extLst>
      <p:ext uri="{BB962C8B-B14F-4D97-AF65-F5344CB8AC3E}">
        <p14:creationId xmlns:p14="http://schemas.microsoft.com/office/powerpoint/2010/main" val="1830271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Looking such dimensions with particular attention for the food and agriculture p</a:t>
            </a:r>
            <a:r>
              <a:rPr lang="en-GB" sz="1200" b="0" i="0" u="none" strike="noStrike" kern="1200" baseline="0" dirty="0" err="1">
                <a:solidFill>
                  <a:schemeClr val="tx1"/>
                </a:solidFill>
                <a:latin typeface="+mn-lt"/>
                <a:ea typeface="+mn-ea"/>
                <a:cs typeface="+mn-cs"/>
              </a:rPr>
              <a:t>lant</a:t>
            </a:r>
            <a:r>
              <a:rPr lang="en-GB" sz="1200" b="0" i="0" u="none" strike="noStrike" kern="1200" baseline="0" dirty="0">
                <a:solidFill>
                  <a:schemeClr val="tx1"/>
                </a:solidFill>
                <a:latin typeface="+mn-lt"/>
                <a:ea typeface="+mn-ea"/>
                <a:cs typeface="+mn-cs"/>
              </a:rPr>
              <a:t> genetic resources, includes crops, wild plants harvested and managed for food, trees on farms, pasture and rangeland species.</a:t>
            </a:r>
          </a:p>
          <a:p>
            <a:endParaRPr lang="en-US"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With referring to The International Treaty on Plant Genetic Resources for Food and Agriculture- 2001 there are specific aims</a:t>
            </a:r>
          </a:p>
          <a:p>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Treaty facilitates access to the genetic materials of the 64 crops in the Multilateral System for research, breeding and training for food and agriculture.</a:t>
            </a:r>
            <a:endParaRPr lang="en-GB"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Treaty aims at:</a:t>
            </a:r>
          </a:p>
          <a:p>
            <a:r>
              <a:rPr lang="en-GB" sz="1200" b="0" i="0" u="none" strike="noStrike" kern="1200" baseline="0" dirty="0">
                <a:solidFill>
                  <a:schemeClr val="tx1"/>
                </a:solidFill>
                <a:latin typeface="+mn-lt"/>
                <a:ea typeface="+mn-ea"/>
                <a:cs typeface="+mn-cs"/>
              </a:rPr>
              <a:t>1. recognizing the enormous contribution of farmers to the diversity of crops that feed the world;</a:t>
            </a:r>
          </a:p>
          <a:p>
            <a:r>
              <a:rPr lang="en-GB" sz="1200" b="0" i="0" u="none" strike="noStrike" kern="1200" baseline="0" dirty="0">
                <a:solidFill>
                  <a:schemeClr val="tx1"/>
                </a:solidFill>
                <a:latin typeface="+mn-lt"/>
                <a:ea typeface="+mn-ea"/>
                <a:cs typeface="+mn-cs"/>
              </a:rPr>
              <a:t>2. establishing a global system to provide farmers, plant breeders and scientists with access to plant genetic materials;</a:t>
            </a:r>
          </a:p>
          <a:p>
            <a:r>
              <a:rPr lang="en-GB" sz="1200" b="0" i="0" u="none" strike="noStrike" kern="1200" baseline="0" dirty="0">
                <a:solidFill>
                  <a:schemeClr val="tx1"/>
                </a:solidFill>
                <a:latin typeface="+mn-lt"/>
                <a:ea typeface="+mn-ea"/>
                <a:cs typeface="+mn-cs"/>
              </a:rPr>
              <a:t>3. ensuring that recipients share benefits they derive from the use of these genetic materials with the countries where they have been originated.</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46</a:t>
            </a:fld>
            <a:endParaRPr lang="en-GB"/>
          </a:p>
        </p:txBody>
      </p:sp>
    </p:spTree>
    <p:extLst>
      <p:ext uri="{BB962C8B-B14F-4D97-AF65-F5344CB8AC3E}">
        <p14:creationId xmlns:p14="http://schemas.microsoft.com/office/powerpoint/2010/main" val="858731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Animal genetic resources (</a:t>
            </a:r>
            <a:r>
              <a:rPr lang="en-GB" sz="1200" b="0" i="0" u="none" strike="noStrike" kern="1200" baseline="0" dirty="0" err="1">
                <a:solidFill>
                  <a:schemeClr val="tx1"/>
                </a:solidFill>
                <a:latin typeface="+mn-lt"/>
                <a:ea typeface="+mn-ea"/>
                <a:cs typeface="+mn-cs"/>
              </a:rPr>
              <a:t>AnGR</a:t>
            </a:r>
            <a:r>
              <a:rPr lang="en-GB" sz="1200" b="0" i="0" u="none" strike="noStrike" kern="1200" baseline="0" dirty="0">
                <a:solidFill>
                  <a:schemeClr val="tx1"/>
                </a:solidFill>
                <a:latin typeface="+mn-lt"/>
                <a:ea typeface="+mn-ea"/>
                <a:cs typeface="+mn-cs"/>
              </a:rPr>
              <a:t>) is used to include all animal species, breeds and strains that are of economic, scientific and cultural interest to humankind in terms of food and agricultural production for the present or the future..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Another equivalent term increasingly used is farm animal genetic resources.</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More than </a:t>
            </a:r>
            <a:r>
              <a:rPr lang="en-GB" sz="1200" b="1" i="0" u="none" strike="noStrike" kern="1200" baseline="0" dirty="0">
                <a:solidFill>
                  <a:schemeClr val="tx1"/>
                </a:solidFill>
                <a:latin typeface="+mn-lt"/>
                <a:ea typeface="+mn-ea"/>
                <a:cs typeface="+mn-cs"/>
              </a:rPr>
              <a:t>40 species of animals </a:t>
            </a:r>
            <a:r>
              <a:rPr lang="en-GB" sz="1200" b="0" i="0" u="none" strike="noStrike" kern="1200" baseline="0" dirty="0">
                <a:solidFill>
                  <a:schemeClr val="tx1"/>
                </a:solidFill>
                <a:latin typeface="+mn-lt"/>
                <a:ea typeface="+mn-ea"/>
                <a:cs typeface="+mn-cs"/>
              </a:rPr>
              <a:t>that have been domesticated (or semi-domesticated) during the past 10 to 12 thousand years which contribute </a:t>
            </a:r>
            <a:r>
              <a:rPr lang="en-GB" sz="1200" b="1" i="0" u="none" strike="noStrike" kern="1200" baseline="0" dirty="0">
                <a:solidFill>
                  <a:schemeClr val="tx1"/>
                </a:solidFill>
                <a:latin typeface="+mn-lt"/>
                <a:ea typeface="+mn-ea"/>
                <a:cs typeface="+mn-cs"/>
              </a:rPr>
              <a:t>directly </a:t>
            </a:r>
            <a:r>
              <a:rPr lang="en-GB" sz="1200" b="0" i="0" u="none" strike="noStrike" kern="1200" baseline="0" dirty="0">
                <a:solidFill>
                  <a:schemeClr val="tx1"/>
                </a:solidFill>
                <a:latin typeface="+mn-lt"/>
                <a:ea typeface="+mn-ea"/>
                <a:cs typeface="+mn-cs"/>
              </a:rPr>
              <a:t>(through animal products used for food and fibre) and </a:t>
            </a:r>
            <a:r>
              <a:rPr lang="en-GB" sz="1200" b="1" i="0" u="none" strike="noStrike" kern="1200" baseline="0" dirty="0">
                <a:solidFill>
                  <a:schemeClr val="tx1"/>
                </a:solidFill>
                <a:latin typeface="+mn-lt"/>
                <a:ea typeface="+mn-ea"/>
                <a:cs typeface="+mn-cs"/>
              </a:rPr>
              <a:t>indirectly </a:t>
            </a:r>
            <a:r>
              <a:rPr lang="en-GB" sz="1200" b="0" i="0" u="none" strike="noStrike" kern="1200" baseline="0" dirty="0">
                <a:solidFill>
                  <a:schemeClr val="tx1"/>
                </a:solidFill>
                <a:latin typeface="+mn-lt"/>
                <a:ea typeface="+mn-ea"/>
                <a:cs typeface="+mn-cs"/>
              </a:rPr>
              <a:t>(through functions and products such as draft power, manure, transport, store of wealth etc.)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picture …</a:t>
            </a:r>
          </a:p>
        </p:txBody>
      </p:sp>
      <p:sp>
        <p:nvSpPr>
          <p:cNvPr id="4" name="Slide Number Placeholder 3"/>
          <p:cNvSpPr>
            <a:spLocks noGrp="1"/>
          </p:cNvSpPr>
          <p:nvPr>
            <p:ph type="sldNum" sz="quarter" idx="10"/>
          </p:nvPr>
        </p:nvSpPr>
        <p:spPr/>
        <p:txBody>
          <a:bodyPr/>
          <a:lstStyle/>
          <a:p>
            <a:fld id="{97FC909E-DB3A-494C-BD89-D0479E55F7C5}" type="slidenum">
              <a:rPr lang="en-GB" smtClean="0"/>
              <a:t>47</a:t>
            </a:fld>
            <a:endParaRPr lang="en-GB"/>
          </a:p>
        </p:txBody>
      </p:sp>
    </p:spTree>
    <p:extLst>
      <p:ext uri="{BB962C8B-B14F-4D97-AF65-F5344CB8AC3E}">
        <p14:creationId xmlns:p14="http://schemas.microsoft.com/office/powerpoint/2010/main" val="2077607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Microorganisms include all living organisms other than plants and animals and are mostly microscopic cellular organisms that include bacteria, mycoplasmas, protozoa, fungi and some algae.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we said </a:t>
            </a:r>
            <a:r>
              <a:rPr lang="en-GB" sz="1200" b="0" i="0" u="none" strike="noStrike" kern="1200" baseline="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oil </a:t>
            </a:r>
            <a:r>
              <a:rPr lang="en-GB" sz="1200" kern="1200" dirty="0" err="1">
                <a:solidFill>
                  <a:schemeClr val="tx1"/>
                </a:solidFill>
                <a:effectLst/>
                <a:latin typeface="+mn-lt"/>
                <a:ea typeface="+mn-ea"/>
                <a:cs typeface="+mn-cs"/>
              </a:rPr>
              <a:t>microrganisms</a:t>
            </a:r>
            <a:r>
              <a:rPr lang="en-GB" sz="1200" kern="1200" dirty="0">
                <a:solidFill>
                  <a:schemeClr val="tx1"/>
                </a:solidFill>
                <a:effectLst/>
                <a:latin typeface="+mn-lt"/>
                <a:ea typeface="+mn-ea"/>
                <a:cs typeface="+mn-cs"/>
              </a:rPr>
              <a:t> ensure the maintenance and development of good soil structure, with positive effects on water regulation, erosion, leaching, etc. In addition, a healthy soil ecosystem ensures the release of nutrients and better disease resistance, which are essential to good crop development.</a:t>
            </a:r>
            <a:r>
              <a:rPr lang="en-GB" sz="1200" kern="1200" baseline="0" dirty="0">
                <a:solidFill>
                  <a:schemeClr val="tx1"/>
                </a:solidFill>
                <a:effectLst/>
                <a:latin typeface="+mn-lt"/>
                <a:ea typeface="+mn-ea"/>
                <a:cs typeface="+mn-cs"/>
              </a:rPr>
              <a:t> Moreover they have a function of </a:t>
            </a:r>
            <a:r>
              <a:rPr lang="en-GB" sz="1200" b="1" kern="1200" dirty="0">
                <a:solidFill>
                  <a:schemeClr val="tx1"/>
                </a:solidFill>
                <a:effectLst/>
                <a:latin typeface="+mn-lt"/>
                <a:ea typeface="+mn-ea"/>
                <a:cs typeface="+mn-cs"/>
              </a:rPr>
              <a:t>nutrient regulation of soils and crops </a:t>
            </a:r>
            <a:r>
              <a:rPr lang="en-GB" sz="1200" kern="1200" dirty="0">
                <a:solidFill>
                  <a:schemeClr val="tx1"/>
                </a:solidFill>
                <a:effectLst/>
                <a:latin typeface="+mn-lt"/>
                <a:ea typeface="+mn-ea"/>
                <a:cs typeface="+mn-cs"/>
              </a:rPr>
              <a:t>e.g. by nitrogen-fixing bacteria, efficient uptake of nutrients.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some key issue regarding such genetic resource like:</a:t>
            </a: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Lack of information of microorganism diversity, combined to</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Lack of research programs related to their role in ecosystem functions.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Moreover it is difficult to detect early changes in ecosystems without proper techniques. One example is drinking water testing for microbial contamination.</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48</a:t>
            </a:fld>
            <a:endParaRPr lang="en-GB"/>
          </a:p>
        </p:txBody>
      </p:sp>
    </p:spTree>
    <p:extLst>
      <p:ext uri="{BB962C8B-B14F-4D97-AF65-F5344CB8AC3E}">
        <p14:creationId xmlns:p14="http://schemas.microsoft.com/office/powerpoint/2010/main" val="2616072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Fungi are among the most important organisms in the world, not only because of their vital roles in ecosystem functions but also because of their influence on humans and human-related activities.</a:t>
            </a:r>
          </a:p>
          <a:p>
            <a:r>
              <a:rPr lang="en-GB" sz="1200" b="0" i="0" u="none" strike="noStrike" kern="1200" baseline="0" dirty="0">
                <a:solidFill>
                  <a:schemeClr val="tx1"/>
                </a:solidFill>
                <a:latin typeface="+mn-lt"/>
                <a:ea typeface="+mn-ea"/>
                <a:cs typeface="+mn-cs"/>
              </a:rPr>
              <a:t>Fungi are essential to such crucial activities as decomposition, nutrient cycling, and nutrient transport and are indispensable for achieving sustainable development.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49</a:t>
            </a:fld>
            <a:endParaRPr lang="en-GB"/>
          </a:p>
        </p:txBody>
      </p:sp>
    </p:spTree>
    <p:extLst>
      <p:ext uri="{BB962C8B-B14F-4D97-AF65-F5344CB8AC3E}">
        <p14:creationId xmlns:p14="http://schemas.microsoft.com/office/powerpoint/2010/main" val="780675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FAO proposes 5 main the benefits provided by agrobiodiversity:</a:t>
            </a:r>
          </a:p>
          <a:p>
            <a:pPr marL="457200" indent="-457200">
              <a:buFont typeface="+mj-lt"/>
              <a:buAutoNum type="arabicPeriod"/>
            </a:pPr>
            <a:r>
              <a:rPr lang="en-US" dirty="0"/>
              <a:t>Offering a diverse nutritious food necessary</a:t>
            </a:r>
            <a:r>
              <a:rPr lang="en-US" baseline="0" dirty="0"/>
              <a:t> to provide source of food and nutrition to human, livestock and cultivated plants,</a:t>
            </a:r>
            <a:endParaRPr lang="en-US" dirty="0"/>
          </a:p>
          <a:p>
            <a:pPr marL="457200" indent="-457200">
              <a:buFont typeface="+mj-lt"/>
              <a:buAutoNum type="arabicPeriod"/>
            </a:pPr>
            <a:r>
              <a:rPr lang="en-US" dirty="0"/>
              <a:t>Support plants and animal adapting to climate changes</a:t>
            </a:r>
          </a:p>
          <a:p>
            <a:pPr marL="457200" indent="-457200">
              <a:buFont typeface="+mj-lt"/>
              <a:buAutoNum type="arabicPeriod"/>
            </a:pPr>
            <a:r>
              <a:rPr lang="en-US" dirty="0"/>
              <a:t>Increase resilience of producers</a:t>
            </a:r>
          </a:p>
          <a:p>
            <a:pPr marL="457200" indent="-457200">
              <a:buFont typeface="+mj-lt"/>
              <a:buAutoNum type="arabicPeriod"/>
            </a:pPr>
            <a:r>
              <a:rPr lang="en-US" dirty="0"/>
              <a:t>Preserve human health and ecosystems</a:t>
            </a:r>
          </a:p>
          <a:p>
            <a:pPr marL="457200" indent="-457200">
              <a:buFont typeface="+mj-lt"/>
              <a:buAutoNum type="arabicPeriod"/>
            </a:pPr>
            <a:r>
              <a:rPr lang="en-US" dirty="0"/>
              <a:t>Improve soil fertility and water quality</a:t>
            </a:r>
          </a:p>
          <a:p>
            <a:pPr marL="457200" indent="-457200">
              <a:buFont typeface="+mj-lt"/>
              <a:buAutoNum type="arabicPeriod"/>
            </a:pPr>
            <a:endParaRPr lang="en-US" dirty="0"/>
          </a:p>
          <a:p>
            <a:pPr marL="0" indent="0">
              <a:buFont typeface="+mj-lt"/>
              <a:buNone/>
            </a:pPr>
            <a:r>
              <a:rPr lang="en-US" dirty="0"/>
              <a:t>Moreover</a:t>
            </a:r>
            <a:r>
              <a:rPr lang="en-US" baseline="0" dirty="0"/>
              <a:t> should be also considered as benefits:</a:t>
            </a:r>
          </a:p>
          <a:p>
            <a:pPr marL="171450" indent="-171450">
              <a:buFontTx/>
              <a:buChar char="-"/>
            </a:pPr>
            <a:r>
              <a:rPr lang="en-US" baseline="0" dirty="0"/>
              <a:t>The medical and health value</a:t>
            </a:r>
          </a:p>
          <a:p>
            <a:pPr marL="171450" indent="-171450">
              <a:buFontTx/>
              <a:buChar char="-"/>
            </a:pPr>
            <a:r>
              <a:rPr lang="en-US" baseline="0" dirty="0"/>
              <a:t>The genetic resource provided for plant and animal</a:t>
            </a:r>
          </a:p>
          <a:p>
            <a:pPr marL="171450" indent="-171450">
              <a:buFontTx/>
              <a:buChar char="-"/>
            </a:pPr>
            <a:r>
              <a:rPr lang="en-US" baseline="0" dirty="0"/>
              <a:t>The overall taxonomy knowledge </a:t>
            </a:r>
          </a:p>
          <a:p>
            <a:pPr marL="171450" indent="-171450">
              <a:buFontTx/>
              <a:buChar char="-"/>
            </a:pPr>
            <a:r>
              <a:rPr lang="en-US" baseline="0" dirty="0"/>
              <a:t>And of course the overall socio-economic to support livelihood</a:t>
            </a:r>
            <a:endParaRPr lang="en-GB"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will now have an emphasis on </a:t>
            </a:r>
            <a:r>
              <a:rPr lang="en-US" dirty="0"/>
              <a:t>ecosystems services in the next slides</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50</a:t>
            </a:fld>
            <a:endParaRPr lang="en-GB"/>
          </a:p>
        </p:txBody>
      </p:sp>
    </p:spTree>
    <p:extLst>
      <p:ext uri="{BB962C8B-B14F-4D97-AF65-F5344CB8AC3E}">
        <p14:creationId xmlns:p14="http://schemas.microsoft.com/office/powerpoint/2010/main" val="147280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lecture is organized into three main parts: </a:t>
            </a:r>
            <a:r>
              <a:rPr lang="en-US" sz="1200" kern="1200" dirty="0">
                <a:solidFill>
                  <a:schemeClr val="tx1"/>
                </a:solidFill>
                <a:effectLst/>
                <a:latin typeface="+mn-lt"/>
                <a:ea typeface="+mn-ea"/>
                <a:cs typeface="+mn-cs"/>
              </a:rPr>
              <a:t>Agrobiodiversity main concepts, </a:t>
            </a:r>
            <a:r>
              <a:rPr lang="en-GB" sz="1200" kern="1200" dirty="0">
                <a:solidFill>
                  <a:schemeClr val="tx1"/>
                </a:solidFill>
                <a:effectLst/>
                <a:latin typeface="+mn-lt"/>
                <a:ea typeface="+mn-ea"/>
                <a:cs typeface="+mn-cs"/>
              </a:rPr>
              <a:t>Connecting Global Priorities within agrobiodiversity and examples of agrobiodiversity assessment and preservation strategies</a:t>
            </a: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5</a:t>
            </a:fld>
            <a:endParaRPr lang="en-GB"/>
          </a:p>
        </p:txBody>
      </p:sp>
    </p:spTree>
    <p:extLst>
      <p:ext uri="{BB962C8B-B14F-4D97-AF65-F5344CB8AC3E}">
        <p14:creationId xmlns:p14="http://schemas.microsoft.com/office/powerpoint/2010/main" val="4024079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We already saw</a:t>
            </a:r>
            <a:r>
              <a:rPr lang="en-GB" sz="1200" b="0" kern="1200" baseline="0" dirty="0">
                <a:solidFill>
                  <a:schemeClr val="tx1"/>
                </a:solidFill>
                <a:effectLst/>
                <a:latin typeface="+mn-lt"/>
                <a:ea typeface="+mn-ea"/>
                <a:cs typeface="+mn-cs"/>
              </a:rPr>
              <a:t> how the scheme of</a:t>
            </a:r>
            <a:r>
              <a:rPr lang="en-GB" sz="1200" b="0" kern="1200" dirty="0">
                <a:solidFill>
                  <a:schemeClr val="tx1"/>
                </a:solidFill>
                <a:effectLst/>
                <a:latin typeface="+mn-lt"/>
                <a:ea typeface="+mn-ea"/>
                <a:cs typeface="+mn-cs"/>
              </a:rPr>
              <a:t> Functional</a:t>
            </a:r>
            <a:r>
              <a:rPr lang="en-GB" sz="1200" b="0" kern="1200" baseline="0" dirty="0">
                <a:solidFill>
                  <a:schemeClr val="tx1"/>
                </a:solidFill>
                <a:effectLst/>
                <a:latin typeface="+mn-lt"/>
                <a:ea typeface="+mn-ea"/>
                <a:cs typeface="+mn-cs"/>
              </a:rPr>
              <a:t> Agricultural biodiversity (FAB)</a:t>
            </a:r>
            <a:r>
              <a:rPr lang="en-GB" sz="1200" b="0" kern="1200" dirty="0">
                <a:solidFill>
                  <a:schemeClr val="tx1"/>
                </a:solidFill>
                <a:effectLst/>
                <a:latin typeface="+mn-lt"/>
                <a:ea typeface="+mn-ea"/>
                <a:cs typeface="+mn-cs"/>
              </a:rPr>
              <a:t> described</a:t>
            </a:r>
            <a:r>
              <a:rPr lang="en-GB" sz="1200" b="0" kern="1200" baseline="0" dirty="0">
                <a:solidFill>
                  <a:schemeClr val="tx1"/>
                </a:solidFill>
                <a:effectLst/>
                <a:latin typeface="+mn-lt"/>
                <a:ea typeface="+mn-ea"/>
                <a:cs typeface="+mn-cs"/>
              </a:rPr>
              <a:t> the benefits towards </a:t>
            </a:r>
            <a:r>
              <a:rPr lang="en-GB" sz="1200" b="0" kern="1200" baseline="0" dirty="0" err="1">
                <a:solidFill>
                  <a:schemeClr val="tx1"/>
                </a:solidFill>
                <a:effectLst/>
                <a:latin typeface="+mn-lt"/>
                <a:ea typeface="+mn-ea"/>
                <a:cs typeface="+mn-cs"/>
              </a:rPr>
              <a:t>agrobiodiveristy</a:t>
            </a:r>
            <a:r>
              <a:rPr lang="en-GB" sz="1200" b="0" kern="1200" baseline="0" dirty="0">
                <a:solidFill>
                  <a:schemeClr val="tx1"/>
                </a:solidFill>
                <a:effectLst/>
                <a:latin typeface="+mn-lt"/>
                <a:ea typeface="+mn-ea"/>
                <a:cs typeface="+mn-cs"/>
              </a:rPr>
              <a:t> preservation. Here we can will say something more about </a:t>
            </a:r>
            <a:r>
              <a:rPr lang="en-GB" sz="1200" b="1" i="0" u="none" strike="noStrike" kern="1200" baseline="0" dirty="0">
                <a:solidFill>
                  <a:schemeClr val="tx1"/>
                </a:solidFill>
                <a:latin typeface="+mn-lt"/>
                <a:ea typeface="+mn-ea"/>
                <a:cs typeface="+mn-cs"/>
              </a:rPr>
              <a:t>agricultural practices based on biodiversity </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Using agricultural practices based on biodiversity – genetic, varieties, species, soil and landscapes – can increase yields, and reduce waste and dependencies on external inputs. </a:t>
            </a:r>
          </a:p>
          <a:p>
            <a:endParaRPr lang="en-GB" sz="1200" b="1"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Soil erosion can be reduced by using agricultural biodiversity practices, such as hedgerows, cover crops, agroforestry or intercropping. In Indonesia, intercropping coffee trees with vegetables in hilly areas led to a 64% reduction in soil erosion, and no decrease in coffee yield.</a:t>
            </a:r>
          </a:p>
          <a:p>
            <a:r>
              <a:rPr lang="en-GB" sz="1200" b="0" i="0" u="none" strike="noStrike" kern="1200" baseline="0" dirty="0">
                <a:solidFill>
                  <a:schemeClr val="tx1"/>
                </a:solidFill>
                <a:latin typeface="+mn-lt"/>
                <a:ea typeface="+mn-ea"/>
                <a:cs typeface="+mn-cs"/>
              </a:rPr>
              <a:t>• Pest and diseases can be controlled by selecting plants that increase the number of pest predators, or by using pest or disease resistant varieties.</a:t>
            </a:r>
          </a:p>
          <a:p>
            <a:r>
              <a:rPr lang="en-GB" sz="1200" b="0" i="0" u="none" strike="noStrike" kern="1200" baseline="0" dirty="0">
                <a:solidFill>
                  <a:schemeClr val="tx1"/>
                </a:solidFill>
                <a:latin typeface="+mn-lt"/>
                <a:ea typeface="+mn-ea"/>
                <a:cs typeface="+mn-cs"/>
              </a:rPr>
              <a:t>• Greater diversity in landscapes – with patches of trees, wild vegetation, oral strips – leads to more diverse pollinators. Organic </a:t>
            </a:r>
            <a:r>
              <a:rPr lang="en-GB" sz="1200" b="0" i="0" u="none" strike="noStrike" kern="1200" baseline="0" dirty="0" err="1">
                <a:solidFill>
                  <a:schemeClr val="tx1"/>
                </a:solidFill>
                <a:latin typeface="+mn-lt"/>
                <a:ea typeface="+mn-ea"/>
                <a:cs typeface="+mn-cs"/>
              </a:rPr>
              <a:t>elds</a:t>
            </a:r>
            <a:r>
              <a:rPr lang="en-GB" sz="1200" b="0" i="0" u="none" strike="noStrike" kern="1200" baseline="0" dirty="0">
                <a:solidFill>
                  <a:schemeClr val="tx1"/>
                </a:solidFill>
                <a:latin typeface="+mn-lt"/>
                <a:ea typeface="+mn-ea"/>
                <a:cs typeface="+mn-cs"/>
              </a:rPr>
              <a:t> worldwide have been found to host about 70% more bees and 50% more kinds of bees than conventional </a:t>
            </a:r>
            <a:r>
              <a:rPr lang="en-GB" sz="1200" b="0" i="0" u="none" strike="noStrike" kern="1200" baseline="0" dirty="0" err="1">
                <a:solidFill>
                  <a:schemeClr val="tx1"/>
                </a:solidFill>
                <a:latin typeface="+mn-lt"/>
                <a:ea typeface="+mn-ea"/>
                <a:cs typeface="+mn-cs"/>
              </a:rPr>
              <a:t>elds</a:t>
            </a:r>
            <a:r>
              <a:rPr lang="en-GB" sz="12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 Crop diversity, increased vegetation diversity and certain </a:t>
            </a:r>
            <a:r>
              <a:rPr lang="en-GB" sz="1200" b="0" i="0" u="none" strike="noStrike" kern="1200" baseline="0" dirty="0" err="1">
                <a:solidFill>
                  <a:schemeClr val="tx1"/>
                </a:solidFill>
                <a:latin typeface="+mn-lt"/>
                <a:ea typeface="+mn-ea"/>
                <a:cs typeface="+mn-cs"/>
              </a:rPr>
              <a:t>agroecological</a:t>
            </a:r>
            <a:r>
              <a:rPr lang="en-GB" sz="1200" b="0" i="0" u="none" strike="noStrike" kern="1200" baseline="0" dirty="0">
                <a:solidFill>
                  <a:schemeClr val="tx1"/>
                </a:solidFill>
                <a:latin typeface="+mn-lt"/>
                <a:ea typeface="+mn-ea"/>
                <a:cs typeface="+mn-cs"/>
              </a:rPr>
              <a:t> practices enhance wild biodiversity conservation. </a:t>
            </a:r>
          </a:p>
          <a:p>
            <a:r>
              <a:rPr lang="en-GB" sz="1200" b="0" i="0" u="none" strike="noStrike" kern="1200" baseline="0" dirty="0">
                <a:solidFill>
                  <a:schemeClr val="tx1"/>
                </a:solidFill>
                <a:latin typeface="+mn-lt"/>
                <a:ea typeface="+mn-ea"/>
                <a:cs typeface="+mn-cs"/>
              </a:rPr>
              <a:t>• Soil quality. Cropping systems with high agricultural biodiversity from crop rotations, displayed increased soil carbon by 28%–112% and nitrogen by 18%–58% compared with those with low agricultural biodiversity.</a:t>
            </a:r>
          </a:p>
          <a:p>
            <a:r>
              <a:rPr lang="en-GB" sz="1200" b="0" i="0" u="none" strike="noStrike" kern="1200" baseline="0" dirty="0">
                <a:solidFill>
                  <a:schemeClr val="tx1"/>
                </a:solidFill>
                <a:latin typeface="+mn-lt"/>
                <a:ea typeface="+mn-ea"/>
                <a:cs typeface="+mn-cs"/>
              </a:rPr>
              <a:t>• Yield. with patches of trees, wild vegetation, oral strips  corn and soybean systems by adding crop rotations while reducing tillage increased yield by 7% and 22% respectively.</a:t>
            </a:r>
          </a:p>
          <a:p>
            <a:r>
              <a:rPr lang="en-GB" sz="1200" b="0" i="0" u="none" strike="noStrike" kern="1200" baseline="0" dirty="0">
                <a:solidFill>
                  <a:schemeClr val="tx1"/>
                </a:solidFill>
                <a:latin typeface="+mn-lt"/>
                <a:ea typeface="+mn-ea"/>
                <a:cs typeface="+mn-cs"/>
              </a:rPr>
              <a:t>• Diversity among and within species increases resilience to environmental fluctuations because they respond differently to change or create beneficial synergies.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51</a:t>
            </a:fld>
            <a:endParaRPr lang="en-GB"/>
          </a:p>
        </p:txBody>
      </p:sp>
    </p:spTree>
    <p:extLst>
      <p:ext uri="{BB962C8B-B14F-4D97-AF65-F5344CB8AC3E}">
        <p14:creationId xmlns:p14="http://schemas.microsoft.com/office/powerpoint/2010/main" val="174347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now to have a closer look about the link among agricultural biodiversity and ecosystem services.</a:t>
            </a:r>
          </a:p>
          <a:p>
            <a:r>
              <a:rPr lang="en-GB" sz="1200" kern="1200" dirty="0">
                <a:solidFill>
                  <a:schemeClr val="tx1"/>
                </a:solidFill>
                <a:effectLst/>
                <a:latin typeface="+mn-lt"/>
                <a:ea typeface="+mn-ea"/>
                <a:cs typeface="+mn-cs"/>
              </a:rPr>
              <a:t>Ecosystem services as defined as “those benefits people obtain from ecosystems. These include services such as food, water, timber and fibre (provisioning); services that affect climate, floods, disease, wastes and water quality (regulating); services that provide recreational, aesthetic and spiritual benefits (cultural). The human species, while buffered against environmental changes by culture and technology, is fundamentally dependent on the flow of ecosystem services.”</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52</a:t>
            </a:fld>
            <a:endParaRPr lang="en-GB"/>
          </a:p>
        </p:txBody>
      </p:sp>
    </p:spTree>
    <p:extLst>
      <p:ext uri="{BB962C8B-B14F-4D97-AF65-F5344CB8AC3E}">
        <p14:creationId xmlns:p14="http://schemas.microsoft.com/office/powerpoint/2010/main" val="3816834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Ecosystems have potential to supply a range of services that are of fundamental importance to human well-being, health, livelihoods, and survival </a:t>
            </a:r>
            <a:endParaRPr lang="en-GB" sz="1200" baseline="0" dirty="0"/>
          </a:p>
          <a:p>
            <a:pPr marL="171450" indent="-171450">
              <a:buFont typeface="Arial" panose="020B0604020202020204" pitchFamily="34" charset="0"/>
              <a:buChar char="•"/>
            </a:pPr>
            <a:r>
              <a:rPr lang="en-GB" sz="1200" dirty="0"/>
              <a:t>Different ways of defining ecosystem service have been developed so far – they can be described as the benefits that people obtain from ecosystems or as the direct and indirect contributions of ecosystems to human well-being </a:t>
            </a:r>
          </a:p>
          <a:p>
            <a:pPr marL="171450" indent="-171450">
              <a:buFont typeface="Arial" panose="020B0604020202020204" pitchFamily="34" charset="0"/>
              <a:buChar char="•"/>
            </a:pPr>
            <a:r>
              <a:rPr lang="en-GB" sz="1200" dirty="0"/>
              <a:t>More recent publications define the ecosystem services (ES) as contributions of ecosystem structure and function (in combination with other inputs) to human well-being</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53</a:t>
            </a:fld>
            <a:endParaRPr lang="en-GB"/>
          </a:p>
        </p:txBody>
      </p:sp>
    </p:spTree>
    <p:extLst>
      <p:ext uri="{BB962C8B-B14F-4D97-AF65-F5344CB8AC3E}">
        <p14:creationId xmlns:p14="http://schemas.microsoft.com/office/powerpoint/2010/main" val="3724690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it can be seen also in the figure the components of agrobiodiversity that support ecosystem services upon which agriculture is based include a diverse range of organisms that contribute to nutrient cycling, pest and disease regulation, pollination, pollution and sediment regulation, maintenance of the hydrological cycle, erosion control, carbon sequestration and climate regulation.</a:t>
            </a:r>
          </a:p>
          <a:p>
            <a:r>
              <a:rPr lang="en-GB" sz="1200" kern="1200" dirty="0">
                <a:solidFill>
                  <a:schemeClr val="tx1"/>
                </a:solidFill>
                <a:effectLst/>
                <a:latin typeface="+mn-lt"/>
                <a:ea typeface="+mn-ea"/>
                <a:cs typeface="+mn-cs"/>
              </a:rPr>
              <a:t>The economic assessment of services provided by agrobiodiversity at the landscape level is affected by the combination of different types of agricultural and non-agricultural ecosystems.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specific there are 4 main categories describing the ecosystem services: provision services, regulating services, supporting services, and  cultural services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54</a:t>
            </a:fld>
            <a:endParaRPr lang="en-GB"/>
          </a:p>
        </p:txBody>
      </p:sp>
    </p:spTree>
    <p:extLst>
      <p:ext uri="{BB962C8B-B14F-4D97-AF65-F5344CB8AC3E}">
        <p14:creationId xmlns:p14="http://schemas.microsoft.com/office/powerpoint/2010/main" val="331763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Mostly based on the Millennium Ecosystem Assessment (MEA)</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ecosystem services there are 4 types</a:t>
            </a:r>
            <a:r>
              <a:rPr lang="en-GB" sz="1200" b="0" i="0" kern="1200" baseline="0" dirty="0">
                <a:solidFill>
                  <a:schemeClr val="tx1"/>
                </a:solidFill>
                <a:effectLst/>
                <a:latin typeface="+mn-lt"/>
                <a:ea typeface="+mn-ea"/>
                <a:cs typeface="+mn-cs"/>
              </a:rPr>
              <a:t> of categories that </a:t>
            </a:r>
            <a:r>
              <a:rPr lang="en-GB" sz="1200" b="0" i="0" kern="1200" dirty="0">
                <a:solidFill>
                  <a:schemeClr val="tx1"/>
                </a:solidFill>
                <a:effectLst/>
                <a:latin typeface="+mn-lt"/>
                <a:ea typeface="+mn-ea"/>
                <a:cs typeface="+mn-cs"/>
              </a:rPr>
              <a:t>can be defined as: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kern="1200" dirty="0">
                <a:solidFill>
                  <a:schemeClr val="tx1"/>
                </a:solidFill>
                <a:effectLst/>
                <a:latin typeface="+mn-lt"/>
                <a:ea typeface="+mn-ea"/>
                <a:cs typeface="+mn-cs"/>
              </a:rPr>
              <a:t>provisioning services </a:t>
            </a:r>
            <a:r>
              <a:rPr lang="en-GB" sz="1200" b="0" i="0" kern="1200" dirty="0">
                <a:solidFill>
                  <a:schemeClr val="tx1"/>
                </a:solidFill>
                <a:effectLst/>
                <a:latin typeface="+mn-lt"/>
                <a:ea typeface="+mn-ea"/>
                <a:cs typeface="+mn-cs"/>
              </a:rPr>
              <a:t>(i.e., products obtained from ecosystems such as food, forage, feed, </a:t>
            </a:r>
            <a:r>
              <a:rPr lang="en-GB" sz="1200" b="0" i="0" kern="1200" dirty="0" err="1">
                <a:solidFill>
                  <a:schemeClr val="tx1"/>
                </a:solidFill>
                <a:effectLst/>
                <a:latin typeface="+mn-lt"/>
                <a:ea typeface="+mn-ea"/>
                <a:cs typeface="+mn-cs"/>
              </a:rPr>
              <a:t>fiber</a:t>
            </a:r>
            <a:r>
              <a:rPr lang="en-GB" sz="1200" b="0" i="0" kern="1200" dirty="0">
                <a:solidFill>
                  <a:schemeClr val="tx1"/>
                </a:solidFill>
                <a:effectLst/>
                <a:latin typeface="+mn-lt"/>
                <a:ea typeface="+mn-ea"/>
                <a:cs typeface="+mn-cs"/>
              </a:rPr>
              <a:t>, and fuel), </a:t>
            </a:r>
            <a:r>
              <a:rPr lang="en-US" dirty="0"/>
              <a:t>A good that humans can use directly. Examples of provisions include lumber, food crops, medicinal plants, natural rubber, and furs.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kern="1200" dirty="0">
                <a:solidFill>
                  <a:schemeClr val="tx1"/>
                </a:solidFill>
                <a:effectLst/>
                <a:latin typeface="+mn-lt"/>
                <a:ea typeface="+mn-ea"/>
                <a:cs typeface="+mn-cs"/>
              </a:rPr>
              <a:t>regulating services </a:t>
            </a:r>
            <a:r>
              <a:rPr lang="en-GB" sz="1200" b="0" i="0" kern="1200" dirty="0">
                <a:solidFill>
                  <a:schemeClr val="tx1"/>
                </a:solidFill>
                <a:effectLst/>
                <a:latin typeface="+mn-lt"/>
                <a:ea typeface="+mn-ea"/>
                <a:cs typeface="+mn-cs"/>
              </a:rPr>
              <a:t>(e.g., climate regulation), </a:t>
            </a:r>
            <a:r>
              <a:rPr lang="en-US" dirty="0"/>
              <a:t>Natural ecosystems help to regulate environmental conditions. Natural ecosystems, such as tropical rainforests and oceans, remove carbon from the atmosphere. Ecosystems also are important in regulating nutrient and hydrologic cycles.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t>Resilience</a:t>
            </a:r>
            <a:r>
              <a:rPr lang="en-US" dirty="0"/>
              <a:t> depends greatly on species diversity. For example, several different species may perform similar functions in an ecosystem, but differ in their susceptibility to disturbance. If a pollutant kills one plant species that contains nitrogen-fixing bacteria, but not all plant species that contain nitrogen-fixing bacteria, the ecosystem can still continue to fix nitrogen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kern="1200" dirty="0">
                <a:solidFill>
                  <a:schemeClr val="tx1"/>
                </a:solidFill>
                <a:effectLst/>
                <a:latin typeface="+mn-lt"/>
                <a:ea typeface="+mn-ea"/>
                <a:cs typeface="+mn-cs"/>
              </a:rPr>
              <a:t>Supporting services</a:t>
            </a:r>
            <a:r>
              <a:rPr lang="en-GB" sz="1200" b="0" i="0" kern="1200" dirty="0">
                <a:solidFill>
                  <a:schemeClr val="tx1"/>
                </a:solidFill>
                <a:effectLst/>
                <a:latin typeface="+mn-lt"/>
                <a:ea typeface="+mn-ea"/>
                <a:cs typeface="+mn-cs"/>
              </a:rPr>
              <a:t>. i.e. feedback services, that are necessary for proper delivery of the other three types of services, such as nutrient cycling. Focusing on relations between ecosystem services and agriculture. </a:t>
            </a:r>
            <a:r>
              <a:rPr lang="en-US" dirty="0"/>
              <a:t>Natural ecosystems provide numerous </a:t>
            </a:r>
            <a:r>
              <a:rPr lang="en-US" b="1" dirty="0"/>
              <a:t>support services </a:t>
            </a:r>
            <a:r>
              <a:rPr lang="en-US" dirty="0"/>
              <a:t>such as pollination of food crops. Ecosystems also provide natural pest control services because they provide habitat for predators that prey on agricultural pests.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i="0" kern="1200" dirty="0">
                <a:solidFill>
                  <a:schemeClr val="tx1"/>
                </a:solidFill>
                <a:effectLst/>
                <a:latin typeface="+mn-lt"/>
                <a:ea typeface="+mn-ea"/>
                <a:cs typeface="+mn-cs"/>
              </a:rPr>
              <a:t>cultural services </a:t>
            </a:r>
            <a:r>
              <a:rPr lang="en-GB" sz="1200" b="0" i="0" kern="1200" dirty="0">
                <a:solidFill>
                  <a:schemeClr val="tx1"/>
                </a:solidFill>
                <a:effectLst/>
                <a:latin typeface="+mn-lt"/>
                <a:ea typeface="+mn-ea"/>
                <a:cs typeface="+mn-cs"/>
              </a:rPr>
              <a:t>(i.e., non-material benefits such as aesthetic and recreational enjoyment), </a:t>
            </a:r>
            <a:r>
              <a:rPr lang="en-US" dirty="0"/>
              <a:t>The awe-inspiring beauty of nature has instrumental value because it provides an aesthetic benefit for which people are willing to pay. Similarly, scientific funding agencies may award grants to scientists for research that explores biodiversity with no promise of any economic gain. </a:t>
            </a:r>
            <a:endParaRPr lang="en-GB"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referring to the picture </a:t>
            </a:r>
            <a:r>
              <a:rPr lang="en-GB" sz="1200" b="0" i="0" kern="1200" dirty="0">
                <a:solidFill>
                  <a:schemeClr val="tx1"/>
                </a:solidFill>
                <a:effectLst/>
                <a:latin typeface="+mn-lt"/>
                <a:ea typeface="+mn-ea"/>
                <a:cs typeface="+mn-cs"/>
              </a:rPr>
              <a:t>there is a categorization</a:t>
            </a:r>
            <a:r>
              <a:rPr lang="en-GB" sz="1200" b="0" i="0" kern="1200" baseline="0" dirty="0">
                <a:solidFill>
                  <a:schemeClr val="tx1"/>
                </a:solidFill>
                <a:effectLst/>
                <a:latin typeface="+mn-lt"/>
                <a:ea typeface="+mn-ea"/>
                <a:cs typeface="+mn-cs"/>
              </a:rPr>
              <a:t> of the</a:t>
            </a:r>
            <a:r>
              <a:rPr lang="en-GB" sz="1200" b="0" i="0" kern="1200" dirty="0">
                <a:solidFill>
                  <a:schemeClr val="tx1"/>
                </a:solidFill>
                <a:effectLst/>
                <a:latin typeface="+mn-lt"/>
                <a:ea typeface="+mn-ea"/>
                <a:cs typeface="+mn-cs"/>
              </a:rPr>
              <a:t> services into “</a:t>
            </a:r>
            <a:r>
              <a:rPr lang="en-GB" sz="1200" b="1" i="0" kern="1200" dirty="0">
                <a:solidFill>
                  <a:schemeClr val="tx1"/>
                </a:solidFill>
                <a:effectLst/>
                <a:latin typeface="+mn-lt"/>
                <a:ea typeface="+mn-ea"/>
                <a:cs typeface="+mn-cs"/>
              </a:rPr>
              <a:t>input services</a:t>
            </a:r>
            <a:r>
              <a:rPr lang="en-GB" sz="1200" b="0" i="0" kern="1200" dirty="0">
                <a:solidFill>
                  <a:schemeClr val="tx1"/>
                </a:solidFill>
                <a:effectLst/>
                <a:latin typeface="+mn-lt"/>
                <a:ea typeface="+mn-ea"/>
                <a:cs typeface="+mn-cs"/>
              </a:rPr>
              <a:t>” (to farming systems) and “</a:t>
            </a:r>
            <a:r>
              <a:rPr lang="en-GB" sz="1200" b="1" i="0" kern="1200" dirty="0">
                <a:solidFill>
                  <a:schemeClr val="tx1"/>
                </a:solidFill>
                <a:effectLst/>
                <a:latin typeface="+mn-lt"/>
                <a:ea typeface="+mn-ea"/>
                <a:cs typeface="+mn-cs"/>
              </a:rPr>
              <a:t>output services</a:t>
            </a:r>
            <a:r>
              <a:rPr lang="en-GB" sz="1200" b="0" i="0" kern="1200" dirty="0">
                <a:solidFill>
                  <a:schemeClr val="tx1"/>
                </a:solidFill>
                <a:effectLst/>
                <a:latin typeface="+mn-lt"/>
                <a:ea typeface="+mn-ea"/>
                <a:cs typeface="+mn-cs"/>
              </a:rPr>
              <a:t>” (from farming systems).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Input services </a:t>
            </a:r>
            <a:r>
              <a:rPr lang="en-GB" sz="1200" b="0" i="0" kern="1200" dirty="0">
                <a:solidFill>
                  <a:schemeClr val="tx1"/>
                </a:solidFill>
                <a:effectLst/>
                <a:latin typeface="+mn-lt"/>
                <a:ea typeface="+mn-ea"/>
                <a:cs typeface="+mn-cs"/>
              </a:rPr>
              <a:t>“supporting services” (e.g., soil fertility, microclimate regulation) and “regulating services” (e.g., pollination, natural pest control). They enable farming systems to depend less on marketed inputs, e.g., mineral fertilizers, pesticides, and irrigation water.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“Output services” </a:t>
            </a:r>
            <a:r>
              <a:rPr lang="en-GB" sz="1200" b="0" i="0" kern="1200" dirty="0">
                <a:solidFill>
                  <a:schemeClr val="tx1"/>
                </a:solidFill>
                <a:effectLst/>
                <a:latin typeface="+mn-lt"/>
                <a:ea typeface="+mn-ea"/>
                <a:cs typeface="+mn-cs"/>
              </a:rPr>
              <a:t>include what we call hereafter “agricultural services” that are marketed with their quantitative and qualitative properties (e.g., cash crops, milk, meat), and “environmental services” that are </a:t>
            </a:r>
            <a:r>
              <a:rPr lang="en-GB" sz="1200" b="0" i="0" kern="1200" dirty="0" err="1">
                <a:solidFill>
                  <a:schemeClr val="tx1"/>
                </a:solidFill>
                <a:effectLst/>
                <a:latin typeface="+mn-lt"/>
                <a:ea typeface="+mn-ea"/>
                <a:cs typeface="+mn-cs"/>
              </a:rPr>
              <a:t>nonmarketed</a:t>
            </a:r>
            <a:r>
              <a:rPr lang="en-GB" sz="1200" b="0" i="0" kern="1200" dirty="0">
                <a:solidFill>
                  <a:schemeClr val="tx1"/>
                </a:solidFill>
                <a:effectLst/>
                <a:latin typeface="+mn-lt"/>
                <a:ea typeface="+mn-ea"/>
                <a:cs typeface="+mn-cs"/>
              </a:rPr>
              <a:t>, e.g., cultural value.</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55</a:t>
            </a:fld>
            <a:endParaRPr lang="en-GB"/>
          </a:p>
        </p:txBody>
      </p:sp>
    </p:spTree>
    <p:extLst>
      <p:ext uri="{BB962C8B-B14F-4D97-AF65-F5344CB8AC3E}">
        <p14:creationId xmlns:p14="http://schemas.microsoft.com/office/powerpoint/2010/main" val="3269543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part of this presentation we are going to see</a:t>
            </a:r>
            <a:r>
              <a:rPr lang="en-US" baseline="0" dirty="0"/>
              <a:t> some holistic view on the concepts of agrobiodiversity and an introduction to specific assessment methods</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56</a:t>
            </a:fld>
            <a:endParaRPr lang="en-GB"/>
          </a:p>
        </p:txBody>
      </p:sp>
    </p:spTree>
    <p:extLst>
      <p:ext uri="{BB962C8B-B14F-4D97-AF65-F5344CB8AC3E}">
        <p14:creationId xmlns:p14="http://schemas.microsoft.com/office/powerpoint/2010/main" val="2484412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kern="1200" baseline="0" dirty="0">
                <a:solidFill>
                  <a:schemeClr val="tx1"/>
                </a:solidFill>
                <a:latin typeface="+mn-lt"/>
                <a:ea typeface="+mn-ea"/>
                <a:cs typeface="+mn-cs"/>
              </a:rPr>
              <a:t>Agriculture and food systems are prominent drivers of changes in global Earth and socioeconomic systems in the “Anthropocene,” a time of intense human interactions with the planet.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dirty="0"/>
              <a:t>Biodiversity of agriculture and food systems has undergirded the long-term development and spread of agriculture beginning 4,000–7,000 years ago </a:t>
            </a:r>
          </a:p>
          <a:p>
            <a:pPr marL="171450" indent="-171450">
              <a:buFont typeface="Arial" panose="020B0604020202020204" pitchFamily="34" charset="0"/>
              <a:buChar char="•"/>
            </a:pPr>
            <a:r>
              <a:rPr lang="en-GB" dirty="0"/>
              <a:t>Changes of the modern, industrial period beginning around 1800 (Foley et al., 2013) have subsequently transformed the biodiversity of agriculture and food systems </a:t>
            </a:r>
          </a:p>
          <a:p>
            <a:pPr marL="171450" indent="-171450">
              <a:buFont typeface="Arial" panose="020B0604020202020204" pitchFamily="34" charset="0"/>
              <a:buChar char="•"/>
            </a:pPr>
            <a:r>
              <a:rPr lang="en-GB" dirty="0"/>
              <a:t>The human-environment interactions of this biodiversity—referred to as agrobiodiversity—are increasingly recognized as central in planetary-scale changes involving the environmental and social dimensions of sustainability </a:t>
            </a:r>
          </a:p>
          <a:p>
            <a:pPr marL="171450" indent="-171450">
              <a:buFont typeface="Arial" panose="020B0604020202020204" pitchFamily="34" charset="0"/>
              <a:buChar char="•"/>
            </a:pPr>
            <a:r>
              <a:rPr lang="en-GB" dirty="0"/>
              <a:t>agrobiodiversity as a complex, human-interdependent resource system </a:t>
            </a:r>
          </a:p>
          <a:p>
            <a:pPr marL="171450" indent="-171450">
              <a:buFont typeface="Arial" panose="020B0604020202020204" pitchFamily="34" charset="0"/>
              <a:buChar char="•"/>
            </a:pPr>
            <a:r>
              <a:rPr lang="en-GB" dirty="0"/>
              <a:t>The human-environment interactions of the biodiversity of agriculture and food systems have been integral and are subject to expanding planetary transformations.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r>
              <a:rPr lang="en-GB" dirty="0"/>
              <a:t>This dynamics are summarized</a:t>
            </a:r>
            <a:r>
              <a:rPr lang="en-GB" baseline="0" dirty="0"/>
              <a:t> in the figures. </a:t>
            </a:r>
            <a:r>
              <a:rPr lang="en-GB" dirty="0"/>
              <a:t>Farmers' selection and management practices, and their use of genetic resources, have played an important role in agrobiodiversity conservation. </a:t>
            </a:r>
            <a:r>
              <a:rPr lang="en-GB" sz="1200" b="0" i="0" u="none" strike="noStrike" kern="1200" baseline="0" dirty="0">
                <a:solidFill>
                  <a:schemeClr val="tx1"/>
                </a:solidFill>
                <a:latin typeface="+mn-lt"/>
                <a:ea typeface="+mn-ea"/>
                <a:cs typeface="+mn-cs"/>
              </a:rPr>
              <a:t>Local knowledge, and related gender differences, can be seen as key factors in shaping and influencing plant and animal diversity. Farmers' selection and management practices, and their use of genetic resources, have played an important role in agrobiodiversity conservation.</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key points to note about this definition</a:t>
            </a:r>
            <a:r>
              <a:rPr lang="en-GB" sz="1200" b="0" i="0" kern="1200" baseline="0" dirty="0">
                <a:solidFill>
                  <a:schemeClr val="tx1"/>
                </a:solidFill>
                <a:effectLst/>
                <a:latin typeface="+mn-lt"/>
                <a:ea typeface="+mn-ea"/>
                <a:cs typeface="+mn-cs"/>
              </a:rPr>
              <a:t> are</a:t>
            </a:r>
            <a:r>
              <a:rPr lang="en-GB" sz="1200" b="0" i="0" kern="1200" dirty="0">
                <a:solidFill>
                  <a:schemeClr val="tx1"/>
                </a:solidFill>
                <a:effectLst/>
                <a:latin typeface="+mn-lt"/>
                <a:ea typeface="+mn-ea"/>
                <a:cs typeface="+mn-cs"/>
              </a:rPr>
              <a:t>:</a:t>
            </a:r>
          </a:p>
          <a:p>
            <a:pPr fontAlgn="base"/>
            <a:endParaRPr lang="en-GB" sz="1200" b="0" i="0" kern="1200" dirty="0">
              <a:solidFill>
                <a:schemeClr val="tx1"/>
              </a:solidFill>
              <a:effectLst/>
              <a:latin typeface="+mn-lt"/>
              <a:ea typeface="+mn-ea"/>
              <a:cs typeface="+mn-cs"/>
            </a:endParaRPr>
          </a:p>
          <a:p>
            <a:pPr marL="228600" indent="-228600" fontAlgn="base">
              <a:buAutoNum type="arabicPeriod"/>
            </a:pPr>
            <a:r>
              <a:rPr lang="en-GB" sz="1200" b="0" i="0" kern="1200" dirty="0">
                <a:solidFill>
                  <a:schemeClr val="tx1"/>
                </a:solidFill>
                <a:effectLst/>
                <a:latin typeface="+mn-lt"/>
                <a:ea typeface="+mn-ea"/>
                <a:cs typeface="+mn-cs"/>
              </a:rPr>
              <a:t>First, and most importantly, the biological diversity of </a:t>
            </a:r>
            <a:r>
              <a:rPr lang="en-GB" sz="1200" b="0" i="0" kern="1200" dirty="0" err="1">
                <a:solidFill>
                  <a:schemeClr val="tx1"/>
                </a:solidFill>
                <a:effectLst/>
                <a:latin typeface="+mn-lt"/>
                <a:ea typeface="+mn-ea"/>
                <a:cs typeface="+mn-cs"/>
              </a:rPr>
              <a:t>agri</a:t>
            </a:r>
            <a:r>
              <a:rPr lang="en-GB" sz="1200" b="0" i="0" kern="1200" dirty="0">
                <a:solidFill>
                  <a:schemeClr val="tx1"/>
                </a:solidFill>
                <a:effectLst/>
                <a:latin typeface="+mn-lt"/>
                <a:ea typeface="+mn-ea"/>
                <a:cs typeface="+mn-cs"/>
              </a:rPr>
              <a:t>-food systems includes vital coupling to the human system, most directly the people who are growers and their skills, knowledge, and other factors. Agrobiodiversity exists squarely at the intersection of human and natural systems.</a:t>
            </a:r>
          </a:p>
          <a:p>
            <a:pPr marL="228600" indent="-228600" fontAlgn="base">
              <a:buAutoNum type="arabicPeriod"/>
            </a:pPr>
            <a:r>
              <a:rPr lang="en-GB" sz="1200" b="0" i="0" kern="1200" dirty="0">
                <a:solidFill>
                  <a:schemeClr val="tx1"/>
                </a:solidFill>
                <a:effectLst/>
                <a:latin typeface="+mn-lt"/>
                <a:ea typeface="+mn-ea"/>
                <a:cs typeface="+mn-cs"/>
              </a:rPr>
              <a:t>Second, it encompasses both our cultivated species of plants and animals, which are crops and livestock chosen and evolved for production, as well as their still living wild relatives and the biodiversity of the ecosystems associated with this production (both the agroecosystem itself and the surrounding uncultivated ecosystem).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Agrobiodiversity production in the natural system must be sufficient to offer positive feedbacks into the human system in order to offer the incentive for continued production.</a:t>
            </a:r>
          </a:p>
          <a:p>
            <a:pPr fontAlgn="base"/>
            <a:endParaRPr lang="en-US" sz="1200" b="1"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points just described in the definition of agrobiodiversity are illustrated in figure 9.6, which depicts agrobiodiversity as a Coupled Human-Natural System (CNHS)</a:t>
            </a:r>
            <a:endParaRPr lang="en-GB" sz="1200" b="1" i="0" kern="1200" dirty="0">
              <a:solidFill>
                <a:schemeClr val="tx1"/>
              </a:solidFill>
              <a:effectLst/>
              <a:latin typeface="+mn-lt"/>
              <a:ea typeface="+mn-ea"/>
              <a:cs typeface="+mn-cs"/>
            </a:endParaRPr>
          </a:p>
          <a:p>
            <a:pPr fontAlgn="base"/>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57</a:t>
            </a:fld>
            <a:endParaRPr lang="en-GB"/>
          </a:p>
        </p:txBody>
      </p:sp>
    </p:spTree>
    <p:extLst>
      <p:ext uri="{BB962C8B-B14F-4D97-AF65-F5344CB8AC3E}">
        <p14:creationId xmlns:p14="http://schemas.microsoft.com/office/powerpoint/2010/main" val="1319881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Under the Convention on Biological Diversity, </a:t>
            </a:r>
            <a:r>
              <a:rPr lang="en-GB" sz="1200" b="1" i="0" u="none" strike="noStrike" kern="1200" baseline="0" dirty="0">
                <a:solidFill>
                  <a:schemeClr val="tx1"/>
                </a:solidFill>
                <a:latin typeface="+mn-lt"/>
                <a:ea typeface="+mn-ea"/>
                <a:cs typeface="+mn-cs"/>
              </a:rPr>
              <a:t>mainstreaming biodiversity </a:t>
            </a:r>
            <a:r>
              <a:rPr lang="en-GB" sz="1200" b="0" i="0" u="none" strike="noStrike" kern="1200" baseline="0" dirty="0">
                <a:solidFill>
                  <a:schemeClr val="tx1"/>
                </a:solidFill>
                <a:latin typeface="+mn-lt"/>
                <a:ea typeface="+mn-ea"/>
                <a:cs typeface="+mn-cs"/>
              </a:rPr>
              <a:t>is defined as: “the integration of the conservation and sustainable use of biodiversity in cross-sectoral plans such as poverty reduction, sustainable development, climate change adaptation/mitigation, trade and international cooperation, as well as in sector-specific plans such as agriculture, fisheries, forestry, mining, energy, tourism, transport and others.”</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practice, mainstreaming means that specific components of biodiversity (e.g. genetic, varietal, species, landscape) are integrated into other sectors for the generation of mutual benefits.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Examples are: linking tourism to biodiversity for conservation and economic returns; or using diversity in agriculture to increase productivity and resilience while at the same time conserving biodiversity. </a:t>
            </a:r>
          </a:p>
          <a:p>
            <a:endParaRPr lang="en-US"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58</a:t>
            </a:fld>
            <a:endParaRPr lang="en-GB"/>
          </a:p>
        </p:txBody>
      </p:sp>
    </p:spTree>
    <p:extLst>
      <p:ext uri="{BB962C8B-B14F-4D97-AF65-F5344CB8AC3E}">
        <p14:creationId xmlns:p14="http://schemas.microsoft.com/office/powerpoint/2010/main" val="3911222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According to the table this integration may be into the plans, policies and practices of natural resource sectors, such as agriculture or forestry, or other economic and social sectors, such as poverty alleviation or climate adaptation. Methods can comprise changes in policies, plans or laws, public–private partnerships or communication campaigns</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Mainstreaming agricultural biodiversity in food systems contributes to their sustainability and enables policymakers to make progress toward their commitments to the Sustainable Development Goals</a:t>
            </a:r>
          </a:p>
          <a:p>
            <a:r>
              <a:rPr lang="en-GB" sz="1200" b="0" i="0" u="none" strike="noStrike" kern="1200" baseline="0" dirty="0">
                <a:solidFill>
                  <a:schemeClr val="tx1"/>
                </a:solidFill>
                <a:latin typeface="+mn-lt"/>
                <a:ea typeface="+mn-ea"/>
                <a:cs typeface="+mn-cs"/>
              </a:rPr>
              <a:t>and the Aichi Biodiversity Targets. Governments make a difference through the food and agricultural policies they adopt. Corporations make a difference through the business models they select. Given the right policy environment, together with appropriate management actions and information, from the same starting point, different results are possible. Policies and actions matter.</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59</a:t>
            </a:fld>
            <a:endParaRPr lang="en-GB"/>
          </a:p>
        </p:txBody>
      </p:sp>
    </p:spTree>
    <p:extLst>
      <p:ext uri="{BB962C8B-B14F-4D97-AF65-F5344CB8AC3E}">
        <p14:creationId xmlns:p14="http://schemas.microsoft.com/office/powerpoint/2010/main" val="1779709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While the potential benefits are multiple, mainstreaming agricultural biodiversity in food systems is easier said than done.</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GB" sz="1200" b="0" i="0" u="none" strike="noStrike" kern="1200" baseline="0" dirty="0">
                <a:solidFill>
                  <a:schemeClr val="tx1"/>
                </a:solidFill>
                <a:latin typeface="+mn-lt"/>
                <a:ea typeface="+mn-ea"/>
                <a:cs typeface="+mn-cs"/>
              </a:rPr>
              <a:t>First, using agricultural </a:t>
            </a:r>
            <a:r>
              <a:rPr lang="en-GB" sz="1200" b="1" i="0" u="none" strike="noStrike" kern="1200" baseline="0" dirty="0">
                <a:solidFill>
                  <a:schemeClr val="tx1"/>
                </a:solidFill>
                <a:latin typeface="+mn-lt"/>
                <a:ea typeface="+mn-ea"/>
                <a:cs typeface="+mn-cs"/>
              </a:rPr>
              <a:t>biodiversity</a:t>
            </a:r>
            <a:r>
              <a:rPr lang="en-GB" sz="1200" b="0" i="0" u="none" strike="noStrike" kern="1200" baseline="0" dirty="0">
                <a:solidFill>
                  <a:schemeClr val="tx1"/>
                </a:solidFill>
                <a:latin typeface="+mn-lt"/>
                <a:ea typeface="+mn-ea"/>
                <a:cs typeface="+mn-cs"/>
              </a:rPr>
              <a:t> is not a ’one size fits all’ solution. </a:t>
            </a:r>
            <a:r>
              <a:rPr lang="en-GB" sz="1200" b="1" i="0" u="none" strike="noStrike" kern="1200" baseline="0" dirty="0">
                <a:solidFill>
                  <a:schemeClr val="tx1"/>
                </a:solidFill>
                <a:latin typeface="+mn-lt"/>
                <a:ea typeface="+mn-ea"/>
                <a:cs typeface="+mn-cs"/>
              </a:rPr>
              <a:t>On the contrary, it is complex</a:t>
            </a:r>
            <a:r>
              <a:rPr lang="en-GB" sz="1200" b="0" i="0" u="none" strike="noStrike" kern="1200" baseline="0" dirty="0">
                <a:solidFill>
                  <a:schemeClr val="tx1"/>
                </a:solidFill>
                <a:latin typeface="+mn-lt"/>
                <a:ea typeface="+mn-ea"/>
                <a:cs typeface="+mn-cs"/>
              </a:rPr>
              <a:t>. It is about the diversity of varieties, species and systems, and how to manage such a range of options for multiple objectives – income generation, nutrition, sustainable natural resources and risk mitigation. Mainstreaming agricultural biodiversity therefore requires a systems approach, which recognizes the connectivity among elements, multiple viewpoints and the </a:t>
            </a:r>
            <a:r>
              <a:rPr lang="en-GB" sz="1200" b="0" i="0" u="none" strike="noStrike" kern="1200" baseline="0" dirty="0" err="1">
                <a:solidFill>
                  <a:schemeClr val="tx1"/>
                </a:solidFill>
                <a:latin typeface="+mn-lt"/>
                <a:ea typeface="+mn-ea"/>
                <a:cs typeface="+mn-cs"/>
              </a:rPr>
              <a:t>multifunctionality</a:t>
            </a:r>
            <a:r>
              <a:rPr lang="en-GB" sz="1200" b="0" i="0" u="none" strike="noStrike" kern="1200" baseline="0" dirty="0">
                <a:solidFill>
                  <a:schemeClr val="tx1"/>
                </a:solidFill>
                <a:latin typeface="+mn-lt"/>
                <a:ea typeface="+mn-ea"/>
                <a:cs typeface="+mn-cs"/>
              </a:rPr>
              <a:t> of food systems. </a:t>
            </a:r>
          </a:p>
          <a:p>
            <a:pPr marL="228600" indent="-228600">
              <a:buFont typeface="+mj-lt"/>
              <a:buAutoNum type="arabicPeriod"/>
            </a:pPr>
            <a:r>
              <a:rPr lang="en-GB" dirty="0"/>
              <a:t>Second, there is a clear tension between specialization for increasing productivity, cost-efficiency and reaching economies of scale, and diversification for risk mitigation and stability. </a:t>
            </a:r>
            <a:r>
              <a:rPr lang="en-GB" sz="1200" b="0" i="0" u="none" strike="noStrike" kern="1200" baseline="0" dirty="0">
                <a:solidFill>
                  <a:schemeClr val="tx1"/>
                </a:solidFill>
                <a:latin typeface="+mn-lt"/>
                <a:ea typeface="+mn-ea"/>
                <a:cs typeface="+mn-cs"/>
              </a:rPr>
              <a:t>Specialization, with intensified production geared towards local, national or international markets, can foster transitions out of poverty and boost local economic development.</a:t>
            </a:r>
          </a:p>
          <a:p>
            <a:pPr marL="228600" indent="-228600">
              <a:buFont typeface="+mj-lt"/>
              <a:buAutoNum type="arabicPeriod"/>
            </a:pPr>
            <a:r>
              <a:rPr lang="en-GB" dirty="0"/>
              <a:t>Third, mainstreaming diversity across the food system requires new ways of cross-sectoral working. While an increasing number of government and private sector departments are embracing multidisciplinary approaches,</a:t>
            </a:r>
            <a:r>
              <a:rPr lang="en-GB" baseline="0" dirty="0"/>
              <a:t> </a:t>
            </a:r>
            <a:r>
              <a:rPr lang="en-GB" dirty="0"/>
              <a:t>the successful coordination and implementation of such efforts remains a challenge. </a:t>
            </a:r>
            <a:r>
              <a:rPr lang="en-GB" sz="1200" b="0" i="0" u="none" strike="noStrike" kern="1200" baseline="0" dirty="0">
                <a:solidFill>
                  <a:schemeClr val="tx1"/>
                </a:solidFill>
                <a:latin typeface="+mn-lt"/>
                <a:ea typeface="+mn-ea"/>
                <a:cs typeface="+mn-cs"/>
              </a:rPr>
              <a:t>Sector accountability and reward lines may not favour them working together and there may be competition among sectors for influence and resources. Additionally, the way different sectors approach problems may be incompatible.</a:t>
            </a:r>
          </a:p>
          <a:p>
            <a:pPr marL="228600" indent="-228600">
              <a:buFont typeface="+mj-lt"/>
              <a:buAutoNum type="arabicPeriod"/>
            </a:pPr>
            <a:r>
              <a:rPr lang="en-GB" sz="1200" b="0" i="0" u="none" strike="noStrike" kern="1200" baseline="0" dirty="0">
                <a:solidFill>
                  <a:schemeClr val="tx1"/>
                </a:solidFill>
                <a:latin typeface="+mn-lt"/>
                <a:ea typeface="+mn-ea"/>
                <a:cs typeface="+mn-cs"/>
              </a:rPr>
              <a:t>A fourth challenge for policymakers is current common measures of success. Success is usually measured within sector (e.g. nutrition outcomes, production outcomes or environment outcomes) without considering negative effects (or indeed positive synergies) on other sectors. In reality, policymakers have to engage in trade-offs and balancing acts among sector goals.</a:t>
            </a:r>
          </a:p>
          <a:p>
            <a:endParaRPr lang="en-US" sz="1200" b="0" i="0" u="none" strike="noStrike" kern="1200" baseline="0" dirty="0">
              <a:solidFill>
                <a:schemeClr val="tx1"/>
              </a:solidFill>
              <a:latin typeface="+mn-lt"/>
              <a:ea typeface="+mn-ea"/>
              <a:cs typeface="+mn-cs"/>
            </a:endParaRPr>
          </a:p>
          <a:p>
            <a:endParaRPr lang="en-GB"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76B82A"/>
                </a:solidFill>
              </a:rPr>
              <a:t>Source: </a:t>
            </a:r>
            <a:r>
              <a:rPr lang="en-GB" sz="1200" i="1" dirty="0">
                <a:solidFill>
                  <a:srgbClr val="76B82A"/>
                </a:solidFill>
                <a:hlinkClick r:id="rId3"/>
              </a:rPr>
              <a:t>www.bioversityinternational.org</a:t>
            </a:r>
            <a:r>
              <a:rPr lang="en-GB" sz="1200" i="1" dirty="0">
                <a:solidFill>
                  <a:srgbClr val="76B82A"/>
                </a:solidFill>
              </a:rPr>
              <a:t>, Mainstreaming in sustainable food systems agrobiodiversity [1]</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60</a:t>
            </a:fld>
            <a:endParaRPr lang="en-GB"/>
          </a:p>
        </p:txBody>
      </p:sp>
    </p:spTree>
    <p:extLst>
      <p:ext uri="{BB962C8B-B14F-4D97-AF65-F5344CB8AC3E}">
        <p14:creationId xmlns:p14="http://schemas.microsoft.com/office/powerpoint/2010/main" val="129933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am now going to focus on the main aspects and concepts of Agrobiodiversity.</a:t>
            </a: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a:t>
            </a:fld>
            <a:endParaRPr lang="en-GB"/>
          </a:p>
        </p:txBody>
      </p:sp>
    </p:spTree>
    <p:extLst>
      <p:ext uri="{BB962C8B-B14F-4D97-AF65-F5344CB8AC3E}">
        <p14:creationId xmlns:p14="http://schemas.microsoft.com/office/powerpoint/2010/main" val="1781635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figure 1 is</a:t>
            </a:r>
            <a:r>
              <a:rPr lang="en-US" baseline="0" dirty="0"/>
              <a:t> summarized the </a:t>
            </a:r>
            <a:r>
              <a:rPr lang="en-GB" sz="1200" b="0" i="0" u="none" strike="noStrike" kern="1200" baseline="0" dirty="0">
                <a:solidFill>
                  <a:schemeClr val="tx1"/>
                </a:solidFill>
                <a:latin typeface="+mn-lt"/>
                <a:ea typeface="+mn-ea"/>
                <a:cs typeface="+mn-cs"/>
              </a:rPr>
              <a:t>the </a:t>
            </a:r>
            <a:r>
              <a:rPr lang="en-GB" dirty="0"/>
              <a:t>Expanded Definition of Agrobiodiversity</a:t>
            </a:r>
            <a:r>
              <a:rPr lang="en-GB" baseline="0" dirty="0"/>
              <a:t> by </a:t>
            </a:r>
            <a:r>
              <a:rPr lang="en-GB" sz="1200" b="0" i="0" u="none" strike="noStrike" kern="1200" baseline="0" dirty="0">
                <a:solidFill>
                  <a:schemeClr val="tx1"/>
                </a:solidFill>
                <a:latin typeface="+mn-lt"/>
                <a:ea typeface="+mn-ea"/>
                <a:cs typeface="+mn-cs"/>
              </a:rPr>
              <a:t>multiple types and scales of agrobiodiversity as a complex, human-interdependent resource system as well agrobiodiversity—including associated sociocultural practices</a:t>
            </a:r>
          </a:p>
          <a:p>
            <a:endParaRPr lang="en-US"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Agrobiodiversity exerts influence on, and is affected by, the factors of environmental and biotic resources (e.g., soil, water, pollinators) together with sociocultural and linguistic practices, development and technologies, and multi-scale institutions and social relations. But agrobiodiversity—including associated sociocultural practices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knowledge concept and definition of biodiversity can be </a:t>
            </a:r>
            <a:r>
              <a:rPr lang="en-GB" dirty="0"/>
              <a:t>Expanded Definition of Agrobiodiversity</a:t>
            </a:r>
            <a:r>
              <a:rPr lang="en-GB" baseline="0" dirty="0"/>
              <a:t> </a:t>
            </a:r>
            <a:r>
              <a:rPr lang="en-GB" sz="1200" b="0" i="0" u="none" strike="noStrike" kern="1200" baseline="0" dirty="0">
                <a:solidFill>
                  <a:schemeClr val="tx1"/>
                </a:solidFill>
                <a:latin typeface="+mn-lt"/>
                <a:ea typeface="+mn-ea"/>
                <a:cs typeface="+mn-cs"/>
              </a:rPr>
              <a:t>comprised of four themes: (1) ecology and evolution; (2) governance; (3) food, nutrition, and health; and (4) global environmental and socioeconomic changes  </a:t>
            </a:r>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61</a:t>
            </a:fld>
            <a:endParaRPr lang="en-GB"/>
          </a:p>
        </p:txBody>
      </p:sp>
    </p:spTree>
    <p:extLst>
      <p:ext uri="{BB962C8B-B14F-4D97-AF65-F5344CB8AC3E}">
        <p14:creationId xmlns:p14="http://schemas.microsoft.com/office/powerpoint/2010/main" val="1593786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Agrobiodiversity Knowledge concept comprised of four themes: (1) ecology and evolution; (2) governance; (3) food, nutrition, and health; and (4) global environmental and socioeconomic changes.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 framework highlights the distinct themes and networks (Fig. 2) whose overlap enables cross-theme 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Governance of agrobiodiversity </a:t>
            </a:r>
            <a:r>
              <a:rPr lang="en-GB" dirty="0"/>
              <a:t>refers to policy and legal research as well as wide-ranging </a:t>
            </a:r>
            <a:r>
              <a:rPr lang="en-GB" dirty="0" err="1"/>
              <a:t>biocultural</a:t>
            </a:r>
            <a:r>
              <a:rPr lang="en-GB" dirty="0"/>
              <a:t> approaches. </a:t>
            </a:r>
          </a:p>
          <a:p>
            <a:endParaRPr lang="en-US" sz="1200" b="0" i="0" u="none" strike="noStrike" kern="1200" baseline="0" dirty="0">
              <a:solidFill>
                <a:schemeClr val="tx1"/>
              </a:solidFill>
              <a:latin typeface="+mn-lt"/>
              <a:ea typeface="+mn-ea"/>
              <a:cs typeface="+mn-cs"/>
            </a:endParaRPr>
          </a:p>
          <a:p>
            <a:r>
              <a:rPr lang="en-GB" b="1" dirty="0" err="1"/>
              <a:t>Biocultural</a:t>
            </a:r>
            <a:r>
              <a:rPr lang="en-GB" b="1" dirty="0"/>
              <a:t> approaches</a:t>
            </a:r>
            <a:r>
              <a:rPr lang="en-GB" dirty="0"/>
              <a:t>, defined the biological and cultural dimensions of human-environment systems. Thy can focus on the long-term co-evolution of agrobiodiversity and incorporated new scientific advances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Market- and livelihood-based approaches </a:t>
            </a:r>
            <a:r>
              <a:rPr lang="en-GB" dirty="0"/>
              <a:t>include the support of economic value chain approaches involving indigenous and smallholder producers, retailing and wholesale outlets for agrobiodiversity across urban and rural spaces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76B82A"/>
                </a:solidFill>
              </a:rPr>
              <a:t>Please look on the further reading of Karl S. </a:t>
            </a:r>
            <a:r>
              <a:rPr lang="en-GB" sz="1200" dirty="0" err="1">
                <a:solidFill>
                  <a:srgbClr val="76B82A"/>
                </a:solidFill>
              </a:rPr>
              <a:t>Zimmerer</a:t>
            </a:r>
            <a:r>
              <a:rPr lang="en-GB" sz="1200" dirty="0">
                <a:solidFill>
                  <a:srgbClr val="76B82A"/>
                </a:solidFill>
              </a:rPr>
              <a:t> et. al., 2019 </a:t>
            </a:r>
            <a:r>
              <a:rPr lang="en-GB" sz="1200" kern="1200" dirty="0">
                <a:solidFill>
                  <a:schemeClr val="tx1"/>
                </a:solidFill>
                <a:effectLst/>
                <a:latin typeface="+mn-lt"/>
                <a:ea typeface="+mn-ea"/>
                <a:cs typeface="+mn-cs"/>
              </a:rPr>
              <a:t>The biodiversity of food and agriculture (Agrobiodiversity) in the </a:t>
            </a:r>
            <a:r>
              <a:rPr lang="en-GB" sz="1200" kern="1200" dirty="0" err="1">
                <a:solidFill>
                  <a:schemeClr val="tx1"/>
                </a:solidFill>
                <a:effectLst/>
                <a:latin typeface="+mn-lt"/>
                <a:ea typeface="+mn-ea"/>
                <a:cs typeface="+mn-cs"/>
              </a:rPr>
              <a:t>anthropocene</a:t>
            </a:r>
            <a:r>
              <a:rPr lang="en-GB" sz="1200" kern="1200" dirty="0">
                <a:solidFill>
                  <a:schemeClr val="tx1"/>
                </a:solidFill>
                <a:effectLst/>
                <a:latin typeface="+mn-lt"/>
                <a:ea typeface="+mn-ea"/>
                <a:cs typeface="+mn-cs"/>
              </a:rPr>
              <a:t>: Research advances and conceptual framework, Anthropocene </a:t>
            </a:r>
            <a:endParaRPr lang="en-US" dirty="0"/>
          </a:p>
        </p:txBody>
      </p:sp>
      <p:sp>
        <p:nvSpPr>
          <p:cNvPr id="4" name="Slide Number Placeholder 3"/>
          <p:cNvSpPr>
            <a:spLocks noGrp="1"/>
          </p:cNvSpPr>
          <p:nvPr>
            <p:ph type="sldNum" sz="quarter" idx="10"/>
          </p:nvPr>
        </p:nvSpPr>
        <p:spPr/>
        <p:txBody>
          <a:bodyPr/>
          <a:lstStyle/>
          <a:p>
            <a:fld id="{97FC909E-DB3A-494C-BD89-D0479E55F7C5}" type="slidenum">
              <a:rPr lang="en-GB" smtClean="0"/>
              <a:t>62</a:t>
            </a:fld>
            <a:endParaRPr lang="en-GB"/>
          </a:p>
        </p:txBody>
      </p:sp>
    </p:spTree>
    <p:extLst>
      <p:ext uri="{BB962C8B-B14F-4D97-AF65-F5344CB8AC3E}">
        <p14:creationId xmlns:p14="http://schemas.microsoft.com/office/powerpoint/2010/main" val="1260983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Summary</a:t>
            </a:r>
            <a:r>
              <a:rPr lang="lv-LV" dirty="0"/>
              <a:t> </a:t>
            </a:r>
            <a:r>
              <a:rPr lang="lv-LV" dirty="0" err="1"/>
              <a:t>of</a:t>
            </a:r>
            <a:r>
              <a:rPr lang="lv-LV" dirty="0"/>
              <a:t> </a:t>
            </a:r>
            <a:r>
              <a:rPr lang="lv-LV" dirty="0" err="1"/>
              <a:t>contents</a:t>
            </a:r>
            <a:r>
              <a:rPr lang="lv-LV" dirty="0"/>
              <a:t> </a:t>
            </a:r>
            <a:r>
              <a:rPr lang="lv-LV" dirty="0" err="1"/>
              <a:t>and</a:t>
            </a:r>
            <a:r>
              <a:rPr lang="lv-LV" dirty="0"/>
              <a:t> </a:t>
            </a:r>
            <a:r>
              <a:rPr lang="lv-LV" dirty="0" err="1"/>
              <a:t>learners</a:t>
            </a:r>
            <a:r>
              <a:rPr lang="lv-LV" dirty="0"/>
              <a:t> </a:t>
            </a:r>
            <a:r>
              <a:rPr lang="lv-LV" dirty="0" err="1"/>
              <a:t>achievments</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63</a:t>
            </a:fld>
            <a:endParaRPr lang="en-GB"/>
          </a:p>
        </p:txBody>
      </p:sp>
    </p:spTree>
    <p:extLst>
      <p:ext uri="{BB962C8B-B14F-4D97-AF65-F5344CB8AC3E}">
        <p14:creationId xmlns:p14="http://schemas.microsoft.com/office/powerpoint/2010/main" val="18636948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68</a:t>
            </a:fld>
            <a:endParaRPr lang="en-GB"/>
          </a:p>
        </p:txBody>
      </p:sp>
    </p:spTree>
    <p:extLst>
      <p:ext uri="{BB962C8B-B14F-4D97-AF65-F5344CB8AC3E}">
        <p14:creationId xmlns:p14="http://schemas.microsoft.com/office/powerpoint/2010/main" val="208659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Four main parts will be dedicated to this section: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 introduction about biodiversity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Overview about agrobiodiversity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Management of agrobiodiversity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Holistic concepts of Agrobiodiversity and introduction</a:t>
            </a:r>
            <a:r>
              <a:rPr lang="en-GB" sz="1200" kern="1200" baseline="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assessment methods</a:t>
            </a: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7</a:t>
            </a:fld>
            <a:endParaRPr lang="en-GB"/>
          </a:p>
        </p:txBody>
      </p:sp>
    </p:spTree>
    <p:extLst>
      <p:ext uri="{BB962C8B-B14F-4D97-AF65-F5344CB8AC3E}">
        <p14:creationId xmlns:p14="http://schemas.microsoft.com/office/powerpoint/2010/main" val="309865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definition from the </a:t>
            </a:r>
            <a:r>
              <a:rPr lang="es-ES" sz="1200" dirty="0" err="1">
                <a:solidFill>
                  <a:srgbClr val="76B82A"/>
                </a:solidFill>
              </a:rPr>
              <a:t>Convention</a:t>
            </a:r>
            <a:r>
              <a:rPr lang="es-ES" sz="1200" dirty="0">
                <a:solidFill>
                  <a:srgbClr val="76B82A"/>
                </a:solidFill>
              </a:rPr>
              <a:t> </a:t>
            </a:r>
            <a:r>
              <a:rPr lang="es-ES" sz="1200" dirty="0" err="1">
                <a:solidFill>
                  <a:srgbClr val="76B82A"/>
                </a:solidFill>
              </a:rPr>
              <a:t>on</a:t>
            </a:r>
            <a:r>
              <a:rPr lang="es-ES" sz="1200" dirty="0">
                <a:solidFill>
                  <a:srgbClr val="76B82A"/>
                </a:solidFill>
              </a:rPr>
              <a:t> </a:t>
            </a:r>
            <a:r>
              <a:rPr lang="es-ES" sz="1200" dirty="0" err="1">
                <a:solidFill>
                  <a:srgbClr val="76B82A"/>
                </a:solidFill>
              </a:rPr>
              <a:t>Biological</a:t>
            </a:r>
            <a:r>
              <a:rPr lang="es-ES" sz="1200" dirty="0">
                <a:solidFill>
                  <a:srgbClr val="76B82A"/>
                </a:solidFill>
              </a:rPr>
              <a:t> </a:t>
            </a:r>
            <a:r>
              <a:rPr lang="es-ES" sz="1200" dirty="0" err="1">
                <a:solidFill>
                  <a:srgbClr val="76B82A"/>
                </a:solidFill>
              </a:rPr>
              <a:t>Diversity</a:t>
            </a:r>
            <a:r>
              <a:rPr lang="es-ES" sz="1200" dirty="0">
                <a:solidFill>
                  <a:srgbClr val="76B82A"/>
                </a:solidFill>
              </a:rPr>
              <a:t>, </a:t>
            </a:r>
            <a:r>
              <a:rPr lang="es-ES" sz="1200" dirty="0" err="1">
                <a:solidFill>
                  <a:srgbClr val="76B82A"/>
                </a:solidFill>
              </a:rPr>
              <a:t>Article</a:t>
            </a:r>
            <a:r>
              <a:rPr lang="es-ES" sz="1200" dirty="0">
                <a:solidFill>
                  <a:srgbClr val="76B82A"/>
                </a:solidFill>
              </a:rPr>
              <a:t> 2 </a:t>
            </a:r>
            <a:r>
              <a:rPr lang="es-ES" sz="1200" dirty="0" err="1">
                <a:solidFill>
                  <a:srgbClr val="76B82A"/>
                </a:solidFill>
              </a:rPr>
              <a:t>Biodiversity</a:t>
            </a:r>
            <a:r>
              <a:rPr lang="es-ES" sz="1200" dirty="0">
                <a:solidFill>
                  <a:srgbClr val="76B82A"/>
                </a:solidFill>
              </a:rPr>
              <a:t> </a:t>
            </a:r>
            <a:r>
              <a:rPr lang="es-ES" sz="1200" dirty="0" err="1">
                <a:solidFill>
                  <a:srgbClr val="76B82A"/>
                </a:solidFill>
              </a:rPr>
              <a:t>means</a:t>
            </a:r>
            <a:r>
              <a:rPr lang="es-ES" sz="1200" baseline="0" dirty="0">
                <a:solidFill>
                  <a:srgbClr val="76B82A"/>
                </a:solidFill>
              </a:rPr>
              <a:t> “</a:t>
            </a:r>
            <a:r>
              <a:rPr lang="en-GB" dirty="0"/>
              <a:t>Variability among living organisms from all sources including inter alia, terrestrial, marine and other aquatic ecosystems and the ecological complexes of which they are part; this includes diversity within species, between species and of 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6B82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Biodiversity (also called Ecological or biological</a:t>
            </a:r>
            <a:r>
              <a:rPr lang="en-GB" baseline="0" dirty="0"/>
              <a:t> </a:t>
            </a:r>
            <a:r>
              <a:rPr lang="en-GB" dirty="0"/>
              <a:t>diversity refers to diversity in plants and animal and are a major point of discussion encompassing the future of biology and agricultural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a:t>
            </a:r>
            <a:r>
              <a:rPr lang="en-US" baseline="0" dirty="0"/>
              <a:t> it can be represented as: </a:t>
            </a:r>
            <a:endParaRPr lang="en-US" sz="1200" dirty="0">
              <a:solidFill>
                <a:srgbClr val="76B82A"/>
              </a:solidFill>
            </a:endParaRPr>
          </a:p>
          <a:p>
            <a:pPr marL="171450" indent="-171450" defTabSz="685800">
              <a:lnSpc>
                <a:spcPct val="90000"/>
              </a:lnSpc>
              <a:spcBef>
                <a:spcPts val="750"/>
              </a:spcBef>
              <a:buFont typeface="Arial" panose="020B0604020202020204" pitchFamily="34" charset="0"/>
              <a:buChar char="•"/>
            </a:pPr>
            <a:r>
              <a:rPr lang="en-GB" sz="1200" dirty="0">
                <a:solidFill>
                  <a:srgbClr val="76B82A"/>
                </a:solidFill>
              </a:rPr>
              <a:t>.. the richness and beauty of all life on earth</a:t>
            </a:r>
          </a:p>
          <a:p>
            <a:pPr defTabSz="685800">
              <a:lnSpc>
                <a:spcPct val="90000"/>
              </a:lnSpc>
              <a:spcBef>
                <a:spcPts val="750"/>
              </a:spcBef>
              <a:buFont typeface="Arial" panose="020B0604020202020204" pitchFamily="34" charset="0"/>
              <a:buNone/>
            </a:pPr>
            <a:r>
              <a:rPr lang="en-GB" sz="1200" dirty="0">
                <a:solidFill>
                  <a:srgbClr val="76B82A"/>
                </a:solidFill>
              </a:rPr>
              <a:t>from ants to whales, genes to ecosystems. Its quality, diversity and functioning is the world’s natural capital and builds the basis of our economic and social well-being and that of all future generations.</a:t>
            </a:r>
          </a:p>
          <a:p>
            <a:pPr marL="171450" indent="-171450" defTabSz="685800">
              <a:lnSpc>
                <a:spcPct val="90000"/>
              </a:lnSpc>
              <a:spcBef>
                <a:spcPts val="750"/>
              </a:spcBef>
              <a:buFont typeface="Arial" panose="020B0604020202020204" pitchFamily="34" charset="0"/>
              <a:buChar char="•"/>
            </a:pPr>
            <a:r>
              <a:rPr lang="en-GB" sz="1200" dirty="0">
                <a:solidFill>
                  <a:srgbClr val="76B82A"/>
                </a:solidFill>
              </a:rPr>
              <a:t>...the diversity of all life on earth</a:t>
            </a:r>
          </a:p>
          <a:p>
            <a:pPr defTabSz="685800">
              <a:lnSpc>
                <a:spcPct val="90000"/>
              </a:lnSpc>
              <a:spcBef>
                <a:spcPts val="750"/>
              </a:spcBef>
              <a:buFont typeface="Arial" panose="020B0604020202020204" pitchFamily="34" charset="0"/>
              <a:buNone/>
            </a:pPr>
            <a:r>
              <a:rPr lang="en-GB" sz="1200" dirty="0">
                <a:solidFill>
                  <a:srgbClr val="76B82A"/>
                </a:solidFill>
              </a:rPr>
              <a:t>It varies over time and place. For example, fewer birds live in Scandinavia in winter than in summer and a different number of organisms can be found in the tundra and the savannah. Biodiversity is not limited to national parks: it is everywhere.</a:t>
            </a:r>
          </a:p>
          <a:p>
            <a:pPr marL="171450" indent="-171450" defTabSz="685800">
              <a:lnSpc>
                <a:spcPct val="90000"/>
              </a:lnSpc>
              <a:spcBef>
                <a:spcPts val="750"/>
              </a:spcBef>
              <a:buFont typeface="Arial" panose="020B0604020202020204" pitchFamily="34" charset="0"/>
              <a:buChar char="•"/>
            </a:pPr>
            <a:r>
              <a:rPr lang="en-GB" sz="1200" dirty="0">
                <a:solidFill>
                  <a:srgbClr val="76B82A"/>
                </a:solidFill>
              </a:rPr>
              <a:t>... integral to sustainable development</a:t>
            </a:r>
          </a:p>
          <a:p>
            <a:pPr defTabSz="685800">
              <a:lnSpc>
                <a:spcPct val="90000"/>
              </a:lnSpc>
              <a:spcBef>
                <a:spcPts val="750"/>
              </a:spcBef>
              <a:buFont typeface="Arial" panose="020B0604020202020204" pitchFamily="34" charset="0"/>
              <a:buNone/>
            </a:pPr>
            <a:r>
              <a:rPr lang="en-GB" sz="1200" dirty="0">
                <a:solidFill>
                  <a:srgbClr val="76B82A"/>
                </a:solidFill>
              </a:rPr>
              <a:t>by providing vital goods and services, such as food, timber, carbon sequestration and flood regulation.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rgbClr val="76B82A"/>
              </a:solidFill>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9</a:t>
            </a:fld>
            <a:endParaRPr lang="en-GB"/>
          </a:p>
        </p:txBody>
      </p:sp>
    </p:spTree>
    <p:extLst>
      <p:ext uri="{BB962C8B-B14F-4D97-AF65-F5344CB8AC3E}">
        <p14:creationId xmlns:p14="http://schemas.microsoft.com/office/powerpoint/2010/main" val="2482371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a:t>
            </a:r>
            <a:r>
              <a:rPr lang="en-US" baseline="0" dirty="0"/>
              <a:t> can be considered in different forms and scales in terms of :</a:t>
            </a:r>
          </a:p>
          <a:p>
            <a:pPr marL="171450" indent="-171450">
              <a:buFont typeface="Arial" panose="020B0604020202020204" pitchFamily="34" charset="0"/>
              <a:buChar char="•"/>
            </a:pPr>
            <a:r>
              <a:rPr lang="en-US" baseline="0" dirty="0"/>
              <a:t>diversity between species;</a:t>
            </a:r>
          </a:p>
          <a:p>
            <a:pPr marL="171450" indent="-171450">
              <a:buFont typeface="Arial" panose="020B0604020202020204" pitchFamily="34" charset="0"/>
              <a:buChar char="•"/>
            </a:pPr>
            <a:r>
              <a:rPr lang="en-US" baseline="0" dirty="0"/>
              <a:t>Diversity </a:t>
            </a:r>
            <a:r>
              <a:rPr lang="de-DE" sz="1200" kern="1200" baseline="0" dirty="0" err="1">
                <a:solidFill>
                  <a:schemeClr val="tx1"/>
                </a:solidFill>
                <a:latin typeface="+mn-lt"/>
                <a:ea typeface="+mn-ea"/>
                <a:cs typeface="+mn-cs"/>
              </a:rPr>
              <a:t>within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species</a:t>
            </a:r>
            <a:r>
              <a:rPr lang="de-DE" sz="1200" kern="1200" baseline="0" dirty="0">
                <a:solidFill>
                  <a:schemeClr val="tx1"/>
                </a:solidFill>
                <a:latin typeface="+mn-lt"/>
                <a:ea typeface="+mn-ea"/>
                <a:cs typeface="+mn-cs"/>
              </a:rPr>
              <a:t> </a:t>
            </a:r>
          </a:p>
          <a:p>
            <a:pPr marL="171450" indent="-171450">
              <a:buFont typeface="Arial" panose="020B0604020202020204" pitchFamily="34" charset="0"/>
              <a:buChar char="•"/>
            </a:pPr>
            <a:r>
              <a:rPr lang="de-DE" sz="1200" kern="1200" baseline="0" dirty="0" err="1">
                <a:solidFill>
                  <a:schemeClr val="tx1"/>
                </a:solidFill>
                <a:latin typeface="+mn-lt"/>
                <a:ea typeface="+mn-ea"/>
                <a:cs typeface="+mn-cs"/>
              </a:rPr>
              <a:t>Diversity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of</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ecosystems</a:t>
            </a:r>
            <a:r>
              <a:rPr lang="de-DE" sz="1200" kern="1200" baseline="0" dirty="0">
                <a:solidFill>
                  <a:schemeClr val="tx1"/>
                </a:solidFill>
                <a:latin typeface="+mn-lt"/>
                <a:ea typeface="+mn-ea"/>
                <a:cs typeface="+mn-cs"/>
              </a:rPr>
              <a:t> </a:t>
            </a:r>
            <a:endParaRPr lang="en-GB"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C909E-DB3A-494C-BD89-D0479E55F7C5}" type="slidenum">
              <a:rPr lang="en-GB" smtClean="0"/>
              <a:t>10</a:t>
            </a:fld>
            <a:endParaRPr lang="en-GB"/>
          </a:p>
        </p:txBody>
      </p:sp>
    </p:spTree>
    <p:extLst>
      <p:ext uri="{BB962C8B-B14F-4D97-AF65-F5344CB8AC3E}">
        <p14:creationId xmlns:p14="http://schemas.microsoft.com/office/powerpoint/2010/main" val="79499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062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04969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29532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402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80572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9266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24865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it-IT"/>
              <a:t>Fare clic per modificare lo stile del titolo</a:t>
            </a:r>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415036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12191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58334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lvl1pPr>
              <a:defRPr sz="1200"/>
            </a:lvl1pPr>
          </a:lstStyle>
          <a:p>
            <a:fld id="{F5D31388-1EA4-4B74-8FFA-0D39003D9700}" type="slidenum">
              <a:rPr lang="it-IT" smtClean="0"/>
              <a:pPr/>
              <a:t>‹#›</a:t>
            </a:fld>
            <a:endParaRPr lang="it-IT"/>
          </a:p>
        </p:txBody>
      </p:sp>
    </p:spTree>
    <p:extLst>
      <p:ext uri="{BB962C8B-B14F-4D97-AF65-F5344CB8AC3E}">
        <p14:creationId xmlns:p14="http://schemas.microsoft.com/office/powerpoint/2010/main" val="34838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7638" y="5290233"/>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4627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4642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watch?v=r7UCAsBT5Y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slideplayer.com/slide/1349581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t.slideshare.net/RaihanathusSahdhiyya/threats-to-agrobiodiversity-agricultural-biodiversit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1.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wmf"/><Relationship Id="rId11" Type="http://schemas.openxmlformats.org/officeDocument/2006/relationships/image" Target="../media/image54.png"/><Relationship Id="rId5" Type="http://schemas.openxmlformats.org/officeDocument/2006/relationships/oleObject" Target="../embeddings/oleObject1.bin"/><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0.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2.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youtube.com/watch?v=r7UCAsBT5Y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e-education.psu.edu/geog3/node/1060"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slideplayer.com/slide/13495817/" TargetMode="External"/><Relationship Id="rId2" Type="http://schemas.openxmlformats.org/officeDocument/2006/relationships/hyperlink" Target="https://www.business-biodiversity.eu/en/biodiversity/what-is-biodiversity" TargetMode="External"/><Relationship Id="rId1" Type="http://schemas.openxmlformats.org/officeDocument/2006/relationships/slideLayout" Target="../slideLayouts/slideLayout2.xml"/><Relationship Id="rId5" Type="http://schemas.openxmlformats.org/officeDocument/2006/relationships/hyperlink" Target="https://www.gcsnc.com/" TargetMode="External"/><Relationship Id="rId4" Type="http://schemas.openxmlformats.org/officeDocument/2006/relationships/hyperlink" Target="https://www.youtube.com/watch?v=r7UCAsBT5Y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fao.org/3/y5956e/Y5956E03.htm" TargetMode="External"/><Relationship Id="rId2" Type="http://schemas.openxmlformats.org/officeDocument/2006/relationships/hyperlink" Target="https://gbif.isa.ulisboa.pt/sites/default/files/05_Agrotraining_Into%20AGB%20info%20for%20crop%20breeding.pdf" TargetMode="External"/><Relationship Id="rId1" Type="http://schemas.openxmlformats.org/officeDocument/2006/relationships/slideLayout" Target="../slideLayouts/slideLayout2.xml"/><Relationship Id="rId6" Type="http://schemas.openxmlformats.org/officeDocument/2006/relationships/hyperlink" Target="https://www.facebook.com/agrobiodiversityplatform/photos/4399331816801538" TargetMode="External"/><Relationship Id="rId5" Type="http://schemas.openxmlformats.org/officeDocument/2006/relationships/hyperlink" Target="http://www.bioversityinternational.org/" TargetMode="External"/><Relationship Id="rId4" Type="http://schemas.openxmlformats.org/officeDocument/2006/relationships/hyperlink" Target="https://pt.slideshare.net/RaihanathusSahdhiyya/threats-to-agrobiodiversity-agricultural-biodiversit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agtr.ilri.cgiar.org/index.php?option=com_content&amp;view=article&amp;id=240&amp;Itemid=298" TargetMode="External"/><Relationship Id="rId2" Type="http://schemas.openxmlformats.org/officeDocument/2006/relationships/hyperlink" Target="https://edepot.wur.nl/257180"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ec.europa.eu/environment/nature/info/pubs/docs/climate_change/en.pdf" TargetMode="External"/><Relationship Id="rId2" Type="http://schemas.openxmlformats.org/officeDocument/2006/relationships/hyperlink" Target="https://www.youtube.com/watch?v=r7UCAsBT5Yg" TargetMode="External"/><Relationship Id="rId1" Type="http://schemas.openxmlformats.org/officeDocument/2006/relationships/slideLayout" Target="../slideLayouts/slideLayout2.xml"/><Relationship Id="rId4" Type="http://schemas.openxmlformats.org/officeDocument/2006/relationships/hyperlink" Target="https://www.eca.europa.eu/lists/ecadocuments/ap19_09/ap_biodiversity_en.pdf"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lideplayer.com/slide/1349581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34753" y="800100"/>
            <a:ext cx="3357793" cy="5143500"/>
          </a:xfrm>
          <a:prstGeom prst="rect">
            <a:avLst/>
          </a:prstGeom>
        </p:spPr>
      </p:pic>
      <p:sp>
        <p:nvSpPr>
          <p:cNvPr id="2" name="Titolo 1"/>
          <p:cNvSpPr>
            <a:spLocks noGrp="1"/>
          </p:cNvSpPr>
          <p:nvPr>
            <p:ph type="ctrTitle"/>
          </p:nvPr>
        </p:nvSpPr>
        <p:spPr>
          <a:xfrm>
            <a:off x="1143000" y="3069569"/>
            <a:ext cx="6858000" cy="1586567"/>
          </a:xfrm>
        </p:spPr>
        <p:txBody>
          <a:bodyPr>
            <a:normAutofit/>
          </a:bodyPr>
          <a:lstStyle/>
          <a:p>
            <a:r>
              <a:rPr lang="en-US" sz="3600" dirty="0"/>
              <a:t>Agrobiodiversity and ecosystem services main concepts</a:t>
            </a:r>
          </a:p>
        </p:txBody>
      </p:sp>
      <p:sp>
        <p:nvSpPr>
          <p:cNvPr id="3" name="Sottotitolo 2"/>
          <p:cNvSpPr>
            <a:spLocks noGrp="1"/>
          </p:cNvSpPr>
          <p:nvPr>
            <p:ph type="subTitle" idx="1"/>
          </p:nvPr>
        </p:nvSpPr>
        <p:spPr>
          <a:xfrm>
            <a:off x="1143000" y="5013325"/>
            <a:ext cx="6858000" cy="742949"/>
          </a:xfrm>
        </p:spPr>
        <p:txBody>
          <a:bodyPr/>
          <a:lstStyle/>
          <a:p>
            <a:r>
              <a:rPr lang="en-GB" dirty="0"/>
              <a:t>Francesco Romagnoli, RTU, Latvia</a:t>
            </a:r>
          </a:p>
          <a:p>
            <a:r>
              <a:rPr lang="en-GB" dirty="0"/>
              <a:t>Maksims Feofilovs, RTU, Latvia</a:t>
            </a:r>
          </a:p>
        </p:txBody>
      </p:sp>
      <p:sp>
        <p:nvSpPr>
          <p:cNvPr id="4" name="Slide Number Placeholder 3"/>
          <p:cNvSpPr>
            <a:spLocks noGrp="1"/>
          </p:cNvSpPr>
          <p:nvPr>
            <p:ph type="sldNum" sz="quarter" idx="12"/>
          </p:nvPr>
        </p:nvSpPr>
        <p:spPr/>
        <p:txBody>
          <a:bodyPr/>
          <a:lstStyle/>
          <a:p>
            <a:fld id="{F5D31388-1EA4-4B74-8FFA-0D39003D9700}" type="slidenum">
              <a:rPr lang="it-IT" smtClean="0"/>
              <a:t>1</a:t>
            </a:fld>
            <a:endParaRPr lang="it-IT"/>
          </a:p>
        </p:txBody>
      </p:sp>
      <p:sp>
        <p:nvSpPr>
          <p:cNvPr id="8" name="CasellaDiTesto 9">
            <a:extLst>
              <a:ext uri="{FF2B5EF4-FFF2-40B4-BE49-F238E27FC236}">
                <a16:creationId xmlns:a16="http://schemas.microsoft.com/office/drawing/2014/main" id="{1A9F24D3-FBA3-4903-85CC-218C33772D02}"/>
              </a:ext>
            </a:extLst>
          </p:cNvPr>
          <p:cNvSpPr txBox="1"/>
          <p:nvPr/>
        </p:nvSpPr>
        <p:spPr>
          <a:xfrm>
            <a:off x="698767" y="1057672"/>
            <a:ext cx="8069675" cy="1754326"/>
          </a:xfrm>
          <a:prstGeom prst="rect">
            <a:avLst/>
          </a:prstGeom>
          <a:noFill/>
        </p:spPr>
        <p:txBody>
          <a:bodyPr wrap="square">
            <a:spAutoFit/>
          </a:bodyPr>
          <a:lstStyle/>
          <a:p>
            <a:pPr algn="ctr"/>
            <a:r>
              <a:rPr lang="en-US" dirty="0">
                <a:solidFill>
                  <a:srgbClr val="159A34"/>
                </a:solidFill>
                <a:latin typeface="Arial Rounded MT Bold" panose="020F0704030504030204" pitchFamily="34" charset="0"/>
                <a:ea typeface="+mj-ea"/>
                <a:cs typeface="+mj-cs"/>
              </a:rPr>
              <a:t>MODULE 2 </a:t>
            </a:r>
          </a:p>
          <a:p>
            <a:pPr algn="ctr"/>
            <a:r>
              <a:rPr lang="en-US" dirty="0" err="1">
                <a:solidFill>
                  <a:srgbClr val="159A34"/>
                </a:solidFill>
                <a:latin typeface="Arial Rounded MT Bold" panose="020F0704030504030204" pitchFamily="34" charset="0"/>
                <a:ea typeface="+mj-ea"/>
                <a:cs typeface="+mj-cs"/>
              </a:rPr>
              <a:t>Bioeconomy</a:t>
            </a:r>
            <a:r>
              <a:rPr lang="en-US" dirty="0">
                <a:solidFill>
                  <a:srgbClr val="159A34"/>
                </a:solidFill>
                <a:latin typeface="Arial Rounded MT Bold" panose="020F0704030504030204" pitchFamily="34" charset="0"/>
                <a:ea typeface="+mj-ea"/>
                <a:cs typeface="+mj-cs"/>
              </a:rPr>
              <a:t>, agrobiodiversity, biomass use, strategies and resources for sustainable rural development</a:t>
            </a:r>
          </a:p>
          <a:p>
            <a:pPr algn="ctr"/>
            <a:endParaRPr lang="en-US" dirty="0">
              <a:solidFill>
                <a:srgbClr val="159A34"/>
              </a:solidFill>
              <a:latin typeface="Arial Rounded MT Bold" panose="020F0704030504030204" pitchFamily="34" charset="0"/>
              <a:ea typeface="+mj-ea"/>
              <a:cs typeface="+mj-cs"/>
            </a:endParaRPr>
          </a:p>
          <a:p>
            <a:pPr algn="ctr"/>
            <a:r>
              <a:rPr lang="en-US" dirty="0">
                <a:solidFill>
                  <a:srgbClr val="159A34"/>
                </a:solidFill>
                <a:latin typeface="Arial Rounded MT Bold" panose="020F0704030504030204" pitchFamily="34" charset="0"/>
                <a:ea typeface="+mj-ea"/>
                <a:cs typeface="+mj-cs"/>
              </a:rPr>
              <a:t>UNIT 2</a:t>
            </a:r>
          </a:p>
          <a:p>
            <a:pPr algn="ctr"/>
            <a:r>
              <a:rPr lang="en-US" dirty="0">
                <a:solidFill>
                  <a:srgbClr val="159A34"/>
                </a:solidFill>
                <a:latin typeface="Arial Rounded MT Bold" panose="020F0704030504030204" pitchFamily="34" charset="0"/>
                <a:ea typeface="+mj-ea"/>
                <a:cs typeface="+mj-cs"/>
              </a:rPr>
              <a:t>Sustainability of </a:t>
            </a:r>
            <a:r>
              <a:rPr lang="en-US" dirty="0" err="1">
                <a:solidFill>
                  <a:srgbClr val="159A34"/>
                </a:solidFill>
                <a:latin typeface="Arial Rounded MT Bold" panose="020F0704030504030204" pitchFamily="34" charset="0"/>
                <a:ea typeface="+mj-ea"/>
                <a:cs typeface="+mj-cs"/>
              </a:rPr>
              <a:t>bioeconomy</a:t>
            </a:r>
            <a:r>
              <a:rPr lang="en-US" dirty="0">
                <a:solidFill>
                  <a:srgbClr val="159A34"/>
                </a:solidFill>
                <a:latin typeface="Arial Rounded MT Bold" panose="020F0704030504030204" pitchFamily="34" charset="0"/>
                <a:ea typeface="+mj-ea"/>
                <a:cs typeface="+mj-cs"/>
              </a:rPr>
              <a:t> and agrobiodiversity</a:t>
            </a:r>
            <a:endParaRPr lang="it-IT" dirty="0">
              <a:solidFill>
                <a:srgbClr val="159A34"/>
              </a:solidFill>
              <a:latin typeface="Arial Rounded MT Bold" panose="020F0704030504030204" pitchFamily="34" charset="0"/>
              <a:ea typeface="+mj-ea"/>
              <a:cs typeface="+mj-cs"/>
            </a:endParaRPr>
          </a:p>
        </p:txBody>
      </p:sp>
    </p:spTree>
    <p:extLst>
      <p:ext uri="{BB962C8B-B14F-4D97-AF65-F5344CB8AC3E}">
        <p14:creationId xmlns:p14="http://schemas.microsoft.com/office/powerpoint/2010/main" val="2756876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Biodiversity: main dimensions (1)</a:t>
            </a:r>
          </a:p>
        </p:txBody>
      </p:sp>
      <p:sp>
        <p:nvSpPr>
          <p:cNvPr id="4" name="Slide Number Placeholder 3"/>
          <p:cNvSpPr>
            <a:spLocks noGrp="1"/>
          </p:cNvSpPr>
          <p:nvPr>
            <p:ph type="sldNum" sz="quarter" idx="12"/>
          </p:nvPr>
        </p:nvSpPr>
        <p:spPr/>
        <p:txBody>
          <a:bodyPr/>
          <a:lstStyle/>
          <a:p>
            <a:fld id="{F5D31388-1EA4-4B74-8FFA-0D39003D9700}" type="slidenum">
              <a:rPr lang="it-IT" smtClean="0"/>
              <a:pPr/>
              <a:t>10</a:t>
            </a:fld>
            <a:endParaRPr lang="it-IT"/>
          </a:p>
        </p:txBody>
      </p:sp>
      <p:sp>
        <p:nvSpPr>
          <p:cNvPr id="5" name="Rectangle 4"/>
          <p:cNvSpPr/>
          <p:nvPr/>
        </p:nvSpPr>
        <p:spPr>
          <a:xfrm>
            <a:off x="586014" y="6056835"/>
            <a:ext cx="8299518" cy="237421"/>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project</a:t>
            </a:r>
            <a:r>
              <a:rPr lang="de-DE" sz="1200" dirty="0">
                <a:solidFill>
                  <a:srgbClr val="76B82A"/>
                </a:solidFill>
              </a:rPr>
              <a: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17" name="Textfeld 5"/>
          <p:cNvSpPr txBox="1"/>
          <p:nvPr/>
        </p:nvSpPr>
        <p:spPr>
          <a:xfrm>
            <a:off x="434497" y="1620776"/>
            <a:ext cx="8392886" cy="4225049"/>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de-DE" sz="1900" dirty="0" err="1"/>
              <a:t>Diversity</a:t>
            </a:r>
            <a:r>
              <a:rPr lang="de-DE" sz="1900" dirty="0"/>
              <a:t> </a:t>
            </a:r>
            <a:r>
              <a:rPr lang="de-DE" sz="1900" b="1" dirty="0" err="1"/>
              <a:t>between</a:t>
            </a:r>
            <a:r>
              <a:rPr lang="de-DE" sz="1900" b="1" dirty="0"/>
              <a:t> </a:t>
            </a:r>
            <a:r>
              <a:rPr lang="de-DE" sz="1900" b="1" dirty="0" err="1"/>
              <a:t>species</a:t>
            </a:r>
            <a:r>
              <a:rPr lang="de-DE" sz="1900" b="1" dirty="0"/>
              <a:t> </a:t>
            </a:r>
            <a:r>
              <a:rPr lang="de-DE" sz="1900" dirty="0"/>
              <a:t>(plant, </a:t>
            </a:r>
            <a:r>
              <a:rPr lang="de-DE" sz="1900" dirty="0" err="1"/>
              <a:t>animal</a:t>
            </a:r>
            <a:r>
              <a:rPr lang="de-DE" sz="1900" dirty="0"/>
              <a:t>, </a:t>
            </a:r>
            <a:r>
              <a:rPr lang="de-DE" sz="1900" dirty="0" err="1"/>
              <a:t>microorganism</a:t>
            </a:r>
            <a:r>
              <a:rPr lang="de-DE" sz="1900" dirty="0"/>
              <a:t>, </a:t>
            </a:r>
            <a:r>
              <a:rPr lang="de-DE" sz="1900" dirty="0" err="1"/>
              <a:t>fungi</a:t>
            </a:r>
            <a:r>
              <a:rPr lang="de-DE" sz="1900" dirty="0"/>
              <a:t>) </a:t>
            </a:r>
          </a:p>
          <a:p>
            <a:endParaRPr lang="de-DE" sz="1900" dirty="0"/>
          </a:p>
          <a:p>
            <a:endParaRPr lang="de-DE" sz="1900" dirty="0"/>
          </a:p>
          <a:p>
            <a:endParaRPr lang="de-DE" sz="1900" dirty="0"/>
          </a:p>
          <a:p>
            <a:r>
              <a:rPr lang="de-DE" sz="1900" dirty="0" err="1"/>
              <a:t>Diversity</a:t>
            </a:r>
            <a:r>
              <a:rPr lang="de-DE" sz="1900" dirty="0"/>
              <a:t> </a:t>
            </a:r>
            <a:r>
              <a:rPr lang="de-DE" sz="1900" b="1" dirty="0" err="1"/>
              <a:t>within</a:t>
            </a:r>
            <a:r>
              <a:rPr lang="de-DE" sz="1900" b="1" dirty="0"/>
              <a:t> </a:t>
            </a:r>
            <a:r>
              <a:rPr lang="de-DE" sz="1900" b="1" dirty="0" err="1"/>
              <a:t>species</a:t>
            </a:r>
            <a:r>
              <a:rPr lang="de-DE" sz="1900" b="1" dirty="0"/>
              <a:t>  </a:t>
            </a:r>
            <a:r>
              <a:rPr lang="de-DE" sz="1900" dirty="0"/>
              <a:t>(genes, e.g. different </a:t>
            </a:r>
            <a:r>
              <a:rPr lang="de-DE" sz="1900" dirty="0" err="1"/>
              <a:t>species</a:t>
            </a:r>
            <a:r>
              <a:rPr lang="de-DE" sz="1900" dirty="0"/>
              <a:t> </a:t>
            </a:r>
            <a:r>
              <a:rPr lang="de-DE" sz="1900" dirty="0" err="1"/>
              <a:t>of</a:t>
            </a:r>
            <a:r>
              <a:rPr lang="de-DE" sz="1900" dirty="0"/>
              <a:t> </a:t>
            </a:r>
            <a:r>
              <a:rPr lang="de-DE" sz="1900" dirty="0" err="1"/>
              <a:t>tomato</a:t>
            </a:r>
            <a:r>
              <a:rPr lang="de-DE" sz="1900" dirty="0"/>
              <a:t>, </a:t>
            </a:r>
            <a:r>
              <a:rPr lang="de-DE" sz="1900" dirty="0" err="1"/>
              <a:t>cattle</a:t>
            </a:r>
            <a:r>
              <a:rPr lang="de-DE" sz="1900" dirty="0"/>
              <a:t>, </a:t>
            </a:r>
            <a:r>
              <a:rPr lang="de-DE" sz="1900" dirty="0" err="1"/>
              <a:t>carnation</a:t>
            </a:r>
            <a:r>
              <a:rPr lang="de-DE" sz="1900" dirty="0"/>
              <a:t>)</a:t>
            </a:r>
          </a:p>
          <a:p>
            <a:endParaRPr lang="de-DE" sz="1900" dirty="0"/>
          </a:p>
          <a:p>
            <a:endParaRPr lang="de-DE" sz="1900" dirty="0"/>
          </a:p>
          <a:p>
            <a:endParaRPr lang="de-DE" sz="1900" dirty="0"/>
          </a:p>
          <a:p>
            <a:r>
              <a:rPr lang="de-DE" sz="1900" dirty="0" err="1"/>
              <a:t>Diversity</a:t>
            </a:r>
            <a:r>
              <a:rPr lang="de-DE" sz="1900" dirty="0"/>
              <a:t> </a:t>
            </a:r>
            <a:r>
              <a:rPr lang="de-DE" sz="1900" dirty="0" err="1"/>
              <a:t>of</a:t>
            </a:r>
            <a:r>
              <a:rPr lang="de-DE" sz="1900" dirty="0"/>
              <a:t> </a:t>
            </a:r>
            <a:r>
              <a:rPr lang="de-DE" sz="1900" b="1" dirty="0" err="1"/>
              <a:t>ecosystems</a:t>
            </a:r>
            <a:r>
              <a:rPr lang="de-DE" sz="1900" dirty="0"/>
              <a:t> (</a:t>
            </a:r>
            <a:r>
              <a:rPr lang="de-DE" sz="1900" dirty="0" err="1"/>
              <a:t>forest</a:t>
            </a:r>
            <a:r>
              <a:rPr lang="de-DE" sz="1900" dirty="0"/>
              <a:t>, </a:t>
            </a:r>
            <a:r>
              <a:rPr lang="de-DE" sz="1900" dirty="0" err="1"/>
              <a:t>rivers</a:t>
            </a:r>
            <a:r>
              <a:rPr lang="de-DE" sz="1900" dirty="0"/>
              <a:t>, </a:t>
            </a:r>
            <a:r>
              <a:rPr lang="de-DE" sz="1900" dirty="0" err="1"/>
              <a:t>ozeans</a:t>
            </a:r>
            <a:r>
              <a:rPr lang="de-DE" sz="1900" dirty="0"/>
              <a:t>, ….)</a:t>
            </a:r>
            <a:endParaRPr lang="en-GB" sz="1900" dirty="0"/>
          </a:p>
        </p:txBody>
      </p:sp>
      <p:pic>
        <p:nvPicPr>
          <p:cNvPr id="18"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215" y="2068112"/>
            <a:ext cx="1206407" cy="804271"/>
          </a:xfrm>
          <a:prstGeom prst="rect">
            <a:avLst/>
          </a:prstGeom>
        </p:spPr>
      </p:pic>
      <p:pic>
        <p:nvPicPr>
          <p:cNvPr id="19"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588" y="2089381"/>
            <a:ext cx="1248138" cy="790719"/>
          </a:xfrm>
          <a:prstGeom prst="rect">
            <a:avLst/>
          </a:prstGeom>
        </p:spPr>
      </p:pic>
      <p:pic>
        <p:nvPicPr>
          <p:cNvPr id="20"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3033" y="2068112"/>
            <a:ext cx="1239531" cy="804271"/>
          </a:xfrm>
          <a:prstGeom prst="rect">
            <a:avLst/>
          </a:prstGeom>
        </p:spPr>
      </p:pic>
      <p:pic>
        <p:nvPicPr>
          <p:cNvPr id="21" name="Grafi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619" y="2068112"/>
            <a:ext cx="1440160" cy="808459"/>
          </a:xfrm>
          <a:prstGeom prst="rect">
            <a:avLst/>
          </a:prstGeom>
        </p:spPr>
      </p:pic>
      <p:pic>
        <p:nvPicPr>
          <p:cNvPr id="22"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8259" y="3466237"/>
            <a:ext cx="1388520" cy="945929"/>
          </a:xfrm>
          <a:prstGeom prst="rect">
            <a:avLst/>
          </a:prstGeom>
        </p:spPr>
      </p:pic>
      <p:pic>
        <p:nvPicPr>
          <p:cNvPr id="23"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0574" y="3496744"/>
            <a:ext cx="1852907" cy="936104"/>
          </a:xfrm>
          <a:prstGeom prst="rect">
            <a:avLst/>
          </a:prstGeom>
        </p:spPr>
      </p:pic>
      <p:pic>
        <p:nvPicPr>
          <p:cNvPr id="24"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5418" y="3496744"/>
            <a:ext cx="1433978" cy="955985"/>
          </a:xfrm>
          <a:prstGeom prst="rect">
            <a:avLst/>
          </a:prstGeom>
        </p:spPr>
      </p:pic>
      <p:pic>
        <p:nvPicPr>
          <p:cNvPr id="25" name="Grafik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98329" y="4963077"/>
            <a:ext cx="1422888" cy="948592"/>
          </a:xfrm>
          <a:prstGeom prst="rect">
            <a:avLst/>
          </a:prstGeom>
        </p:spPr>
      </p:pic>
      <p:pic>
        <p:nvPicPr>
          <p:cNvPr id="26" name="Grafik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2291" y="4927626"/>
            <a:ext cx="1377299" cy="918199"/>
          </a:xfrm>
          <a:prstGeom prst="rect">
            <a:avLst/>
          </a:prstGeom>
        </p:spPr>
      </p:pic>
      <p:pic>
        <p:nvPicPr>
          <p:cNvPr id="27" name="Grafik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73973" y="4934014"/>
            <a:ext cx="1685580" cy="947261"/>
          </a:xfrm>
          <a:prstGeom prst="rect">
            <a:avLst/>
          </a:prstGeom>
        </p:spPr>
      </p:pic>
    </p:spTree>
    <p:extLst>
      <p:ext uri="{BB962C8B-B14F-4D97-AF65-F5344CB8AC3E}">
        <p14:creationId xmlns:p14="http://schemas.microsoft.com/office/powerpoint/2010/main" val="4086626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Biodiversity: dimensions (2)</a:t>
            </a:r>
          </a:p>
        </p:txBody>
      </p:sp>
      <p:sp>
        <p:nvSpPr>
          <p:cNvPr id="4" name="Slide Number Placeholder 3"/>
          <p:cNvSpPr>
            <a:spLocks noGrp="1"/>
          </p:cNvSpPr>
          <p:nvPr>
            <p:ph type="sldNum" sz="quarter" idx="12"/>
          </p:nvPr>
        </p:nvSpPr>
        <p:spPr/>
        <p:txBody>
          <a:bodyPr/>
          <a:lstStyle/>
          <a:p>
            <a:fld id="{F5D31388-1EA4-4B74-8FFA-0D39003D9700}" type="slidenum">
              <a:rPr lang="it-IT" smtClean="0"/>
              <a:pPr/>
              <a:t>11</a:t>
            </a:fld>
            <a:endParaRPr lang="it-IT"/>
          </a:p>
        </p:txBody>
      </p:sp>
      <p:sp>
        <p:nvSpPr>
          <p:cNvPr id="5" name="Rectangle 4"/>
          <p:cNvSpPr/>
          <p:nvPr/>
        </p:nvSpPr>
        <p:spPr>
          <a:xfrm>
            <a:off x="419098" y="6038380"/>
            <a:ext cx="8299518" cy="237421"/>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project</a:t>
            </a:r>
            <a:r>
              <a:rPr lang="de-DE" sz="1200" dirty="0">
                <a:solidFill>
                  <a:srgbClr val="76B82A"/>
                </a:solidFill>
              </a:rPr>
              <a: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17" name="Textfeld 5"/>
          <p:cNvSpPr txBox="1"/>
          <p:nvPr/>
        </p:nvSpPr>
        <p:spPr>
          <a:xfrm>
            <a:off x="419098" y="1877599"/>
            <a:ext cx="8392886" cy="4225049"/>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de-DE" sz="1900" b="1" dirty="0" err="1"/>
              <a:t>Ecological</a:t>
            </a:r>
            <a:r>
              <a:rPr lang="de-DE" sz="1900" b="1" dirty="0"/>
              <a:t> </a:t>
            </a:r>
            <a:r>
              <a:rPr lang="de-DE" sz="1900" b="1" dirty="0" err="1"/>
              <a:t>diversity</a:t>
            </a:r>
            <a:r>
              <a:rPr lang="de-DE" sz="1900" b="1" dirty="0"/>
              <a:t> </a:t>
            </a:r>
            <a:r>
              <a:rPr lang="de-DE" sz="1900" dirty="0"/>
              <a:t>(</a:t>
            </a:r>
            <a:r>
              <a:rPr lang="de-DE" sz="1900" dirty="0" err="1"/>
              <a:t>Bioregions</a:t>
            </a:r>
            <a:r>
              <a:rPr lang="de-DE" sz="1900" dirty="0"/>
              <a:t>, </a:t>
            </a:r>
            <a:r>
              <a:rPr lang="de-DE" sz="1900" dirty="0" err="1"/>
              <a:t>landscapes</a:t>
            </a:r>
            <a:r>
              <a:rPr lang="de-DE" sz="1900" dirty="0"/>
              <a:t>, </a:t>
            </a:r>
            <a:r>
              <a:rPr lang="de-DE" sz="1900" dirty="0" err="1"/>
              <a:t>Ecosystems</a:t>
            </a:r>
            <a:r>
              <a:rPr lang="de-DE" sz="1900" dirty="0"/>
              <a:t>, Habitat, </a:t>
            </a:r>
            <a:r>
              <a:rPr lang="de-DE" sz="1900" dirty="0" err="1"/>
              <a:t>Niches</a:t>
            </a:r>
            <a:r>
              <a:rPr lang="de-DE" sz="1900" dirty="0"/>
              <a:t>, </a:t>
            </a:r>
            <a:r>
              <a:rPr lang="de-DE" sz="1900" u="sng" dirty="0" err="1"/>
              <a:t>populations</a:t>
            </a:r>
            <a:r>
              <a:rPr lang="de-DE" sz="1900" dirty="0"/>
              <a:t>) </a:t>
            </a:r>
          </a:p>
          <a:p>
            <a:endParaRPr lang="de-DE" sz="1900" dirty="0"/>
          </a:p>
          <a:p>
            <a:endParaRPr lang="de-DE" sz="1900" dirty="0"/>
          </a:p>
          <a:p>
            <a:r>
              <a:rPr lang="de-DE" sz="1900" b="1" dirty="0" err="1"/>
              <a:t>Genetic</a:t>
            </a:r>
            <a:r>
              <a:rPr lang="de-DE" sz="1900" b="1" dirty="0"/>
              <a:t> </a:t>
            </a:r>
            <a:r>
              <a:rPr lang="de-DE" sz="1900" b="1" dirty="0" err="1"/>
              <a:t>diversity</a:t>
            </a:r>
            <a:r>
              <a:rPr lang="de-DE" sz="1900" b="1" dirty="0"/>
              <a:t>  </a:t>
            </a:r>
            <a:r>
              <a:rPr lang="de-DE" sz="1900" dirty="0"/>
              <a:t>(</a:t>
            </a:r>
            <a:r>
              <a:rPr lang="de-DE" sz="1900" u="sng" dirty="0" err="1"/>
              <a:t>population</a:t>
            </a:r>
            <a:r>
              <a:rPr lang="de-DE" sz="1900" dirty="0"/>
              <a:t>, </a:t>
            </a:r>
            <a:r>
              <a:rPr lang="de-DE" sz="1900" dirty="0" err="1"/>
              <a:t>individuals</a:t>
            </a:r>
            <a:r>
              <a:rPr lang="de-DE" sz="1900" dirty="0"/>
              <a:t>, </a:t>
            </a:r>
            <a:r>
              <a:rPr lang="de-DE" sz="1900" dirty="0" err="1"/>
              <a:t>chromosomes</a:t>
            </a:r>
            <a:r>
              <a:rPr lang="de-DE" sz="1900" dirty="0"/>
              <a:t>, genes, </a:t>
            </a:r>
            <a:r>
              <a:rPr lang="de-DE" sz="1900" dirty="0" err="1"/>
              <a:t>nucleotides</a:t>
            </a:r>
            <a:r>
              <a:rPr lang="de-DE" sz="1900" dirty="0"/>
              <a:t>)</a:t>
            </a:r>
          </a:p>
          <a:p>
            <a:endParaRPr lang="de-DE" sz="1900" dirty="0"/>
          </a:p>
          <a:p>
            <a:endParaRPr lang="de-DE" sz="1900" dirty="0"/>
          </a:p>
          <a:p>
            <a:r>
              <a:rPr lang="de-DE" sz="1900" b="1" dirty="0" err="1"/>
              <a:t>Organismal</a:t>
            </a:r>
            <a:r>
              <a:rPr lang="de-DE" sz="1900" b="1" dirty="0"/>
              <a:t> </a:t>
            </a:r>
            <a:r>
              <a:rPr lang="de-DE" sz="1900" b="1" dirty="0" err="1"/>
              <a:t>diversity</a:t>
            </a:r>
            <a:r>
              <a:rPr lang="de-DE" sz="1900" b="1" dirty="0"/>
              <a:t> </a:t>
            </a:r>
            <a:r>
              <a:rPr lang="de-DE" sz="1900" dirty="0"/>
              <a:t>(</a:t>
            </a:r>
            <a:r>
              <a:rPr lang="de-DE" sz="1900" dirty="0" err="1"/>
              <a:t>kingdoms</a:t>
            </a:r>
            <a:r>
              <a:rPr lang="de-DE" sz="1900" dirty="0"/>
              <a:t>, </a:t>
            </a:r>
            <a:r>
              <a:rPr lang="de-DE" sz="1900" dirty="0" err="1"/>
              <a:t>phyla</a:t>
            </a:r>
            <a:r>
              <a:rPr lang="de-DE" sz="1900" dirty="0"/>
              <a:t>, </a:t>
            </a:r>
            <a:r>
              <a:rPr lang="de-DE" sz="1900" dirty="0" err="1"/>
              <a:t>families</a:t>
            </a:r>
            <a:r>
              <a:rPr lang="de-DE" sz="1900" dirty="0"/>
              <a:t>, </a:t>
            </a:r>
            <a:r>
              <a:rPr lang="de-DE" sz="1900" dirty="0" err="1"/>
              <a:t>genera</a:t>
            </a:r>
            <a:r>
              <a:rPr lang="de-DE" sz="1900" dirty="0"/>
              <a:t>, </a:t>
            </a:r>
            <a:r>
              <a:rPr lang="de-DE" sz="1900" dirty="0" err="1"/>
              <a:t>species</a:t>
            </a:r>
            <a:r>
              <a:rPr lang="de-DE" sz="1900" dirty="0"/>
              <a:t>, </a:t>
            </a:r>
            <a:r>
              <a:rPr lang="de-DE" sz="1900" dirty="0" err="1"/>
              <a:t>subspecies</a:t>
            </a:r>
            <a:r>
              <a:rPr lang="de-DE" sz="1900" dirty="0"/>
              <a:t>, </a:t>
            </a:r>
            <a:r>
              <a:rPr lang="de-DE" sz="1900" u="sng" dirty="0" err="1"/>
              <a:t>population</a:t>
            </a:r>
            <a:r>
              <a:rPr lang="de-DE" sz="1900" dirty="0"/>
              <a:t>, </a:t>
            </a:r>
            <a:r>
              <a:rPr lang="de-DE" sz="1900" dirty="0" err="1"/>
              <a:t>individuals</a:t>
            </a:r>
            <a:r>
              <a:rPr lang="de-DE" sz="1900" dirty="0"/>
              <a:t>)</a:t>
            </a:r>
            <a:endParaRPr lang="en-GB" sz="1900" dirty="0"/>
          </a:p>
        </p:txBody>
      </p:sp>
    </p:spTree>
    <p:extLst>
      <p:ext uri="{BB962C8B-B14F-4D97-AF65-F5344CB8AC3E}">
        <p14:creationId xmlns:p14="http://schemas.microsoft.com/office/powerpoint/2010/main" val="122693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Trends and figures (1)</a:t>
            </a:r>
          </a:p>
        </p:txBody>
      </p:sp>
      <p:sp>
        <p:nvSpPr>
          <p:cNvPr id="4" name="Slide Number Placeholder 3"/>
          <p:cNvSpPr>
            <a:spLocks noGrp="1"/>
          </p:cNvSpPr>
          <p:nvPr>
            <p:ph type="sldNum" sz="quarter" idx="12"/>
          </p:nvPr>
        </p:nvSpPr>
        <p:spPr/>
        <p:txBody>
          <a:bodyPr/>
          <a:lstStyle/>
          <a:p>
            <a:fld id="{F5D31388-1EA4-4B74-8FFA-0D39003D9700}" type="slidenum">
              <a:rPr lang="it-IT" smtClean="0"/>
              <a:pPr/>
              <a:t>12</a:t>
            </a:fld>
            <a:endParaRPr lang="it-IT"/>
          </a:p>
        </p:txBody>
      </p:sp>
      <p:sp>
        <p:nvSpPr>
          <p:cNvPr id="5" name="Rectangle 4"/>
          <p:cNvSpPr/>
          <p:nvPr/>
        </p:nvSpPr>
        <p:spPr>
          <a:xfrm>
            <a:off x="375556" y="6093602"/>
            <a:ext cx="8299518" cy="237421"/>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17" name="Textfeld 5"/>
          <p:cNvSpPr txBox="1"/>
          <p:nvPr/>
        </p:nvSpPr>
        <p:spPr>
          <a:xfrm>
            <a:off x="480228" y="1668497"/>
            <a:ext cx="8509788" cy="1801332"/>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GB" sz="1900" dirty="0"/>
              <a:t>In US 31% decrease since the 15</a:t>
            </a:r>
            <a:r>
              <a:rPr lang="en-GB" sz="1900" baseline="30000" dirty="0"/>
              <a:t>th</a:t>
            </a:r>
            <a:r>
              <a:rPr lang="en-GB" sz="1900" dirty="0"/>
              <a:t>  century</a:t>
            </a:r>
          </a:p>
          <a:p>
            <a:r>
              <a:rPr lang="en-GB" sz="1900" dirty="0"/>
              <a:t>71% of fish species </a:t>
            </a:r>
            <a:r>
              <a:rPr lang="en-GB" sz="1900" dirty="0" err="1"/>
              <a:t>extincted</a:t>
            </a:r>
            <a:r>
              <a:rPr lang="en-GB" sz="1900" dirty="0"/>
              <a:t> in Europe/Central Asia</a:t>
            </a:r>
          </a:p>
          <a:p>
            <a:r>
              <a:rPr lang="en-GB" sz="1900" dirty="0"/>
              <a:t>87% of wetlands lost </a:t>
            </a:r>
          </a:p>
          <a:p>
            <a:r>
              <a:rPr lang="en-GB" sz="1900" dirty="0"/>
              <a:t>More than 25,000 species threatened or endangered animal and plant species</a:t>
            </a:r>
          </a:p>
        </p:txBody>
      </p:sp>
      <p:sp>
        <p:nvSpPr>
          <p:cNvPr id="16" name="Textfeld 5"/>
          <p:cNvSpPr txBox="1"/>
          <p:nvPr/>
        </p:nvSpPr>
        <p:spPr>
          <a:xfrm>
            <a:off x="375556" y="3469828"/>
            <a:ext cx="3994593" cy="2349587"/>
          </a:xfrm>
          <a:prstGeom prst="rect">
            <a:avLst/>
          </a:prstGeom>
        </p:spPr>
        <p:txBody>
          <a:bodyPr vert="horz" lIns="91440" tIns="45720" rIns="91440" bIns="45720" rtlCol="0">
            <a:normAutofit lnSpcReduction="10000"/>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indent="-285750">
              <a:spcAft>
                <a:spcPts val="500"/>
              </a:spcAft>
            </a:pPr>
            <a:r>
              <a:rPr lang="de-DE" sz="1600" dirty="0">
                <a:latin typeface="Arial" panose="020B0604020202020204" pitchFamily="34" charset="0"/>
                <a:cs typeface="Arial" panose="020B0604020202020204" pitchFamily="34" charset="0"/>
              </a:rPr>
              <a:t>8 out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18 </a:t>
            </a:r>
            <a:r>
              <a:rPr lang="de-DE" sz="1600" b="1" i="1" dirty="0" err="1">
                <a:latin typeface="Arial" panose="020B0604020202020204" pitchFamily="34" charset="0"/>
                <a:cs typeface="Arial" panose="020B0604020202020204" pitchFamily="34" charset="0"/>
              </a:rPr>
              <a:t>ecosystem</a:t>
            </a:r>
            <a:r>
              <a:rPr lang="de-DE" sz="1600" b="1" i="1" dirty="0">
                <a:latin typeface="Arial" panose="020B0604020202020204" pitchFamily="34" charset="0"/>
                <a:cs typeface="Arial" panose="020B0604020202020204" pitchFamily="34" charset="0"/>
              </a:rPr>
              <a:t> </a:t>
            </a:r>
            <a:r>
              <a:rPr lang="de-DE" sz="1600" b="1" i="1" dirty="0" err="1">
                <a:latin typeface="Arial" panose="020B0604020202020204" pitchFamily="34" charset="0"/>
                <a:cs typeface="Arial" panose="020B0604020202020204" pitchFamily="34" charset="0"/>
              </a:rPr>
              <a:t>services</a:t>
            </a:r>
            <a:r>
              <a:rPr lang="de-DE" sz="1600" b="1" i="1"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defined</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by</a:t>
            </a:r>
            <a:r>
              <a:rPr lang="de-DE" sz="1600" dirty="0">
                <a:latin typeface="Arial" panose="020B0604020202020204" pitchFamily="34" charset="0"/>
                <a:cs typeface="Arial" panose="020B0604020202020204" pitchFamily="34" charset="0"/>
              </a:rPr>
              <a:t> MEA: </a:t>
            </a:r>
          </a:p>
          <a:p>
            <a:pPr marL="1200150" lvl="2" indent="-285750">
              <a:spcAft>
                <a:spcPts val="500"/>
              </a:spcAft>
              <a:buFont typeface="Wingdings" panose="05000000000000000000" pitchFamily="2" charset="2"/>
              <a:buChar char="Ø"/>
            </a:pPr>
            <a:r>
              <a:rPr lang="de-DE" sz="1400" dirty="0">
                <a:solidFill>
                  <a:schemeClr val="accent6">
                    <a:lumMod val="75000"/>
                  </a:schemeClr>
                </a:solidFill>
                <a:latin typeface="Arial" panose="020B0604020202020204" pitchFamily="34" charset="0"/>
                <a:cs typeface="Arial" panose="020B0604020202020204" pitchFamily="34" charset="0"/>
              </a:rPr>
              <a:t>E.g. </a:t>
            </a:r>
            <a:r>
              <a:rPr lang="de-DE" sz="1400" dirty="0" err="1">
                <a:solidFill>
                  <a:schemeClr val="accent6">
                    <a:lumMod val="75000"/>
                  </a:schemeClr>
                </a:solidFill>
                <a:latin typeface="Arial" panose="020B0604020202020204" pitchFamily="34" charset="0"/>
                <a:cs typeface="Arial" panose="020B0604020202020204" pitchFamily="34" charset="0"/>
              </a:rPr>
              <a:t>pollination</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drinking</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water</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purification</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and</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protection</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against</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erosion</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and</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flooding</a:t>
            </a:r>
            <a:r>
              <a:rPr lang="de-DE" sz="1400" dirty="0">
                <a:solidFill>
                  <a:schemeClr val="accent6">
                    <a:lumMod val="75000"/>
                  </a:schemeClr>
                </a:solidFill>
                <a:latin typeface="Arial" panose="020B0604020202020204" pitchFamily="34" charset="0"/>
                <a:cs typeface="Arial" panose="020B0604020202020204" pitchFamily="34" charset="0"/>
              </a:rPr>
              <a:t> </a:t>
            </a:r>
          </a:p>
          <a:p>
            <a:pPr marL="285750" indent="-285750">
              <a:spcAft>
                <a:spcPts val="500"/>
              </a:spcAft>
            </a:pPr>
            <a:r>
              <a:rPr lang="de-DE" sz="1600" dirty="0" err="1">
                <a:latin typeface="Arial" panose="020B0604020202020204" pitchFamily="34" charset="0"/>
                <a:cs typeface="Arial" panose="020B0604020202020204" pitchFamily="34" charset="0"/>
              </a:rPr>
              <a:t>Some</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ecosystem</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services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intensified</a:t>
            </a:r>
            <a:r>
              <a:rPr lang="de-DE" sz="1600" dirty="0">
                <a:latin typeface="Arial" panose="020B0604020202020204" pitchFamily="34" charset="0"/>
                <a:cs typeface="Arial" panose="020B0604020202020204" pitchFamily="34" charset="0"/>
              </a:rPr>
              <a:t>:  </a:t>
            </a:r>
          </a:p>
          <a:p>
            <a:pPr marL="1200150" lvl="2" indent="-285750">
              <a:spcAft>
                <a:spcPts val="500"/>
              </a:spcAft>
              <a:buFont typeface="Wingdings" panose="05000000000000000000" pitchFamily="2" charset="2"/>
              <a:buChar char="Ø"/>
            </a:pPr>
            <a:r>
              <a:rPr lang="de-DE" sz="1400" dirty="0">
                <a:solidFill>
                  <a:schemeClr val="accent6">
                    <a:lumMod val="75000"/>
                  </a:schemeClr>
                </a:solidFill>
                <a:latin typeface="Arial" panose="020B0604020202020204" pitchFamily="34" charset="0"/>
                <a:cs typeface="Arial" panose="020B0604020202020204" pitchFamily="34" charset="0"/>
              </a:rPr>
              <a:t>E.g.: </a:t>
            </a:r>
            <a:r>
              <a:rPr lang="de-DE" sz="1400" dirty="0" err="1">
                <a:solidFill>
                  <a:schemeClr val="accent6">
                    <a:lumMod val="75000"/>
                  </a:schemeClr>
                </a:solidFill>
                <a:latin typeface="Arial" panose="020B0604020202020204" pitchFamily="34" charset="0"/>
                <a:cs typeface="Arial" panose="020B0604020202020204" pitchFamily="34" charset="0"/>
              </a:rPr>
              <a:t>production</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of</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agricultural</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goods</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animal</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husbandry</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and</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the</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harvesting</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of</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timber</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from</a:t>
            </a:r>
            <a:r>
              <a:rPr lang="de-DE" sz="1400" dirty="0">
                <a:solidFill>
                  <a:schemeClr val="accent6">
                    <a:lumMod val="75000"/>
                  </a:schemeClr>
                </a:solidFill>
                <a:latin typeface="Arial" panose="020B0604020202020204" pitchFamily="34" charset="0"/>
                <a:cs typeface="Arial" panose="020B0604020202020204" pitchFamily="34" charset="0"/>
              </a:rPr>
              <a:t> </a:t>
            </a:r>
            <a:r>
              <a:rPr lang="de-DE" sz="1400" dirty="0" err="1">
                <a:solidFill>
                  <a:schemeClr val="accent6">
                    <a:lumMod val="75000"/>
                  </a:schemeClr>
                </a:solidFill>
                <a:latin typeface="Arial" panose="020B0604020202020204" pitchFamily="34" charset="0"/>
                <a:cs typeface="Arial" panose="020B0604020202020204" pitchFamily="34" charset="0"/>
              </a:rPr>
              <a:t>forests</a:t>
            </a:r>
            <a:r>
              <a:rPr lang="de-DE" sz="1400" dirty="0">
                <a:solidFill>
                  <a:schemeClr val="accent6">
                    <a:lumMod val="75000"/>
                  </a:schemeClr>
                </a:solidFill>
                <a:latin typeface="Arial" panose="020B0604020202020204" pitchFamily="34" charset="0"/>
                <a:cs typeface="Arial" panose="020B0604020202020204" pitchFamily="34" charset="0"/>
              </a:rPr>
              <a:t> </a:t>
            </a:r>
            <a:endParaRPr lang="en-GB" sz="1400" dirty="0">
              <a:solidFill>
                <a:schemeClr val="accent6">
                  <a:lumMod val="75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370149" y="4056107"/>
            <a:ext cx="4843685" cy="1811287"/>
            <a:chOff x="4514225" y="3732720"/>
            <a:chExt cx="4843685" cy="1811287"/>
          </a:xfrm>
        </p:grpSpPr>
        <p:pic>
          <p:nvPicPr>
            <p:cNvPr id="3" name="Picture 2"/>
            <p:cNvPicPr>
              <a:picLocks noChangeAspect="1"/>
            </p:cNvPicPr>
            <p:nvPr/>
          </p:nvPicPr>
          <p:blipFill>
            <a:blip r:embed="rId3"/>
            <a:stretch>
              <a:fillRect/>
            </a:stretch>
          </p:blipFill>
          <p:spPr>
            <a:xfrm>
              <a:off x="4648534" y="3732720"/>
              <a:ext cx="4341482" cy="1558014"/>
            </a:xfrm>
            <a:prstGeom prst="rect">
              <a:avLst/>
            </a:prstGeom>
          </p:spPr>
        </p:pic>
        <p:sp>
          <p:nvSpPr>
            <p:cNvPr id="30" name="Rectangle 29"/>
            <p:cNvSpPr/>
            <p:nvPr/>
          </p:nvSpPr>
          <p:spPr>
            <a:xfrm>
              <a:off x="4514225" y="5273632"/>
              <a:ext cx="4843685" cy="270375"/>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What</a:t>
              </a:r>
              <a:r>
                <a:rPr lang="de-DE" sz="1200" dirty="0">
                  <a:solidFill>
                    <a:srgbClr val="76B82A"/>
                  </a:solidFill>
                </a:rPr>
                <a:t> </a:t>
              </a:r>
              <a:r>
                <a:rPr lang="de-DE" sz="1200" dirty="0" err="1">
                  <a:solidFill>
                    <a:srgbClr val="76B82A"/>
                  </a:solidFill>
                </a:rPr>
                <a:t>are</a:t>
              </a:r>
              <a:r>
                <a:rPr lang="de-DE" sz="1200" dirty="0">
                  <a:solidFill>
                    <a:srgbClr val="76B82A"/>
                  </a:solidFill>
                </a:rPr>
                <a:t> </a:t>
              </a:r>
              <a:r>
                <a:rPr lang="de-DE" sz="1200" dirty="0" err="1">
                  <a:solidFill>
                    <a:srgbClr val="76B82A"/>
                  </a:solidFill>
                </a:rPr>
                <a:t>ecosystem</a:t>
              </a:r>
              <a:r>
                <a:rPr lang="de-DE" sz="1200" dirty="0">
                  <a:solidFill>
                    <a:srgbClr val="76B82A"/>
                  </a:solidFill>
                </a:rPr>
                <a:t> </a:t>
              </a:r>
              <a:r>
                <a:rPr lang="de-DE" sz="1200" dirty="0" err="1">
                  <a:solidFill>
                    <a:srgbClr val="76B82A"/>
                  </a:solidFill>
                </a:rPr>
                <a:t>services</a:t>
              </a:r>
              <a:r>
                <a:rPr lang="de-DE" sz="1200" dirty="0">
                  <a:solidFill>
                    <a:srgbClr val="76B82A"/>
                  </a:solidFill>
                </a:rPr>
                <a:t>? </a:t>
              </a:r>
              <a:r>
                <a:rPr lang="de-DE" sz="1200" dirty="0">
                  <a:solidFill>
                    <a:srgbClr val="76B82A"/>
                  </a:solidFill>
                  <a:hlinkClick r:id="rId4"/>
                </a:rPr>
                <a:t>https://www.youtube.com/watch?v=r7UCAsBT5Yg</a:t>
              </a:r>
              <a:r>
                <a:rPr lang="de-DE" sz="1200" dirty="0">
                  <a:solidFill>
                    <a:srgbClr val="76B82A"/>
                  </a:solidFill>
                </a:rPr>
                <a:t> [3] </a:t>
              </a:r>
              <a:endParaRPr lang="en-GB" sz="1200" dirty="0">
                <a:solidFill>
                  <a:srgbClr val="76B82A"/>
                </a:solidFill>
              </a:endParaRPr>
            </a:p>
          </p:txBody>
        </p:sp>
      </p:grpSp>
      <p:sp>
        <p:nvSpPr>
          <p:cNvPr id="6" name="Rectangle 5"/>
          <p:cNvSpPr/>
          <p:nvPr/>
        </p:nvSpPr>
        <p:spPr>
          <a:xfrm>
            <a:off x="4379916" y="3829632"/>
            <a:ext cx="4610100" cy="181155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feld 10"/>
          <p:cNvSpPr txBox="1"/>
          <p:nvPr/>
        </p:nvSpPr>
        <p:spPr>
          <a:xfrm>
            <a:off x="4317814" y="3377216"/>
            <a:ext cx="4724538" cy="2215991"/>
          </a:xfrm>
          <a:prstGeom prst="rect">
            <a:avLst/>
          </a:prstGeom>
          <a:solidFill>
            <a:srgbClr val="92D050">
              <a:alpha val="28000"/>
            </a:srgbClr>
          </a:solidFill>
        </p:spPr>
        <p:txBody>
          <a:bodyPr wrap="square" rtlCol="0">
            <a:spAutoFit/>
          </a:bodyPr>
          <a:lstStyle/>
          <a:p>
            <a:pPr algn="ctr"/>
            <a:r>
              <a:rPr lang="de-DE" sz="1600" b="1" dirty="0" err="1">
                <a:solidFill>
                  <a:schemeClr val="accent6">
                    <a:lumMod val="75000"/>
                  </a:schemeClr>
                </a:solidFill>
                <a:latin typeface="Arial" panose="020B0604020202020204" pitchFamily="34" charset="0"/>
                <a:cs typeface="Arial" panose="020B0604020202020204" pitchFamily="34" charset="0"/>
              </a:rPr>
              <a:t>Ecosystem</a:t>
            </a:r>
            <a:r>
              <a:rPr lang="de-DE" sz="1600" b="1" dirty="0">
                <a:solidFill>
                  <a:schemeClr val="accent6">
                    <a:lumMod val="75000"/>
                  </a:schemeClr>
                </a:solidFill>
                <a:latin typeface="Arial" panose="020B0604020202020204" pitchFamily="34" charset="0"/>
                <a:cs typeface="Arial" panose="020B0604020202020204" pitchFamily="34" charset="0"/>
              </a:rPr>
              <a:t> </a:t>
            </a:r>
            <a:r>
              <a:rPr lang="de-DE" sz="1600" b="1" dirty="0" err="1">
                <a:solidFill>
                  <a:schemeClr val="accent6">
                    <a:lumMod val="75000"/>
                  </a:schemeClr>
                </a:solidFill>
                <a:latin typeface="Arial" panose="020B0604020202020204" pitchFamily="34" charset="0"/>
                <a:cs typeface="Arial" panose="020B0604020202020204" pitchFamily="34" charset="0"/>
              </a:rPr>
              <a:t>services</a:t>
            </a:r>
            <a:endParaRPr lang="en-GB" sz="1600" b="1" dirty="0">
              <a:solidFill>
                <a:schemeClr val="accent6">
                  <a:lumMod val="75000"/>
                </a:schemeClr>
              </a:solidFill>
              <a:latin typeface="Arial" panose="020B0604020202020204" pitchFamily="34" charset="0"/>
              <a:cs typeface="Arial" panose="020B0604020202020204" pitchFamily="34" charset="0"/>
            </a:endParaRPr>
          </a:p>
          <a:p>
            <a:r>
              <a:rPr lang="es-ES" sz="1500" dirty="0" err="1">
                <a:solidFill>
                  <a:srgbClr val="76B82A"/>
                </a:solidFill>
              </a:rPr>
              <a:t>Benefits</a:t>
            </a:r>
            <a:r>
              <a:rPr lang="es-ES" sz="1500" dirty="0">
                <a:solidFill>
                  <a:srgbClr val="76B82A"/>
                </a:solidFill>
              </a:rPr>
              <a:t> </a:t>
            </a:r>
            <a:r>
              <a:rPr lang="es-ES" sz="1500" dirty="0" err="1">
                <a:solidFill>
                  <a:srgbClr val="76B82A"/>
                </a:solidFill>
              </a:rPr>
              <a:t>people</a:t>
            </a:r>
            <a:r>
              <a:rPr lang="es-ES" sz="1500" dirty="0">
                <a:solidFill>
                  <a:srgbClr val="76B82A"/>
                </a:solidFill>
              </a:rPr>
              <a:t> </a:t>
            </a:r>
            <a:r>
              <a:rPr lang="es-ES" sz="1500" dirty="0" err="1">
                <a:solidFill>
                  <a:srgbClr val="76B82A"/>
                </a:solidFill>
              </a:rPr>
              <a:t>receive</a:t>
            </a:r>
            <a:r>
              <a:rPr lang="es-ES" sz="1500" dirty="0">
                <a:solidFill>
                  <a:srgbClr val="76B82A"/>
                </a:solidFill>
              </a:rPr>
              <a:t> from ecosystems. These include: </a:t>
            </a:r>
          </a:p>
          <a:p>
            <a:pPr marL="354013" indent="-171450">
              <a:buFont typeface="Arial" panose="020B0604020202020204" pitchFamily="34" charset="0"/>
              <a:buChar char="•"/>
            </a:pPr>
            <a:r>
              <a:rPr lang="es-ES" sz="1500" dirty="0">
                <a:solidFill>
                  <a:srgbClr val="76B82A"/>
                </a:solidFill>
              </a:rPr>
              <a:t>provisioning services (food, water); </a:t>
            </a:r>
          </a:p>
          <a:p>
            <a:pPr marL="354013" indent="-171450">
              <a:buFont typeface="Arial" panose="020B0604020202020204" pitchFamily="34" charset="0"/>
              <a:buChar char="•"/>
            </a:pPr>
            <a:r>
              <a:rPr lang="es-ES" sz="1500" dirty="0">
                <a:solidFill>
                  <a:srgbClr val="76B82A"/>
                </a:solidFill>
              </a:rPr>
              <a:t>regulating services (regulation of floods, drought,...); </a:t>
            </a:r>
          </a:p>
          <a:p>
            <a:pPr marL="354013" indent="-171450">
              <a:buFont typeface="Arial" panose="020B0604020202020204" pitchFamily="34" charset="0"/>
              <a:buChar char="•"/>
            </a:pPr>
            <a:r>
              <a:rPr lang="es-ES" sz="1500" dirty="0">
                <a:solidFill>
                  <a:srgbClr val="76B82A"/>
                </a:solidFill>
              </a:rPr>
              <a:t>supporting services (soil formation);</a:t>
            </a:r>
          </a:p>
          <a:p>
            <a:pPr marL="354013" indent="-171450">
              <a:buFont typeface="Arial" panose="020B0604020202020204" pitchFamily="34" charset="0"/>
              <a:buChar char="•"/>
            </a:pPr>
            <a:r>
              <a:rPr lang="es-ES" sz="1500" dirty="0">
                <a:solidFill>
                  <a:srgbClr val="76B82A"/>
                </a:solidFill>
              </a:rPr>
              <a:t>cultural services (recreational);</a:t>
            </a:r>
          </a:p>
          <a:p>
            <a:pPr marL="354013" indent="-171450">
              <a:buFont typeface="Arial" panose="020B0604020202020204" pitchFamily="34" charset="0"/>
              <a:buChar char="•"/>
            </a:pPr>
            <a:r>
              <a:rPr lang="es-ES" sz="1500" dirty="0">
                <a:solidFill>
                  <a:srgbClr val="76B82A"/>
                </a:solidFill>
              </a:rPr>
              <a:t>and other non-material benefits (health and well </a:t>
            </a:r>
            <a:r>
              <a:rPr lang="es-ES" sz="1500" dirty="0" err="1">
                <a:solidFill>
                  <a:srgbClr val="76B82A"/>
                </a:solidFill>
              </a:rPr>
              <a:t>being</a:t>
            </a:r>
            <a:r>
              <a:rPr lang="es-ES" sz="1500" dirty="0">
                <a:solidFill>
                  <a:srgbClr val="76B82A"/>
                </a:solidFill>
              </a:rPr>
              <a:t>) </a:t>
            </a:r>
          </a:p>
          <a:p>
            <a:pPr marL="354013" indent="-171450">
              <a:buFont typeface="Arial" panose="020B0604020202020204" pitchFamily="34" charset="0"/>
              <a:buChar char="•"/>
            </a:pPr>
            <a:endParaRPr lang="es-ES" sz="1500" dirty="0">
              <a:solidFill>
                <a:srgbClr val="76B82A"/>
              </a:solidFill>
            </a:endParaRPr>
          </a:p>
        </p:txBody>
      </p:sp>
    </p:spTree>
    <p:extLst>
      <p:ext uri="{BB962C8B-B14F-4D97-AF65-F5344CB8AC3E}">
        <p14:creationId xmlns:p14="http://schemas.microsoft.com/office/powerpoint/2010/main" val="375954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Trends and figures (2)</a:t>
            </a:r>
          </a:p>
        </p:txBody>
      </p:sp>
      <p:sp>
        <p:nvSpPr>
          <p:cNvPr id="3" name="Content Placeholder 2"/>
          <p:cNvSpPr>
            <a:spLocks noGrp="1"/>
          </p:cNvSpPr>
          <p:nvPr>
            <p:ph idx="1"/>
          </p:nvPr>
        </p:nvSpPr>
        <p:spPr>
          <a:xfrm>
            <a:off x="375556" y="1823125"/>
            <a:ext cx="8392886" cy="3694806"/>
          </a:xfrm>
        </p:spPr>
        <p:txBody>
          <a:bodyPr vert="horz" lIns="91440" tIns="45720" rIns="91440" bIns="45720" rtlCol="0">
            <a:normAutofit/>
          </a:bodyPr>
          <a:lstStyle/>
          <a:p>
            <a:r>
              <a:rPr lang="en-GB" dirty="0"/>
              <a:t>Estimated total number of species on Earth: 6.5 million species *</a:t>
            </a:r>
          </a:p>
          <a:p>
            <a:r>
              <a:rPr lang="en-GB" dirty="0"/>
              <a:t>86% of all species on land and 91% of those in the seas still to be catalogued  </a:t>
            </a:r>
          </a:p>
          <a:p>
            <a:endParaRPr lang="en-GB" dirty="0"/>
          </a:p>
          <a:p>
            <a:r>
              <a:rPr lang="en-GB" dirty="0"/>
              <a:t>Extinction rate: 50 – 300 species per day </a:t>
            </a:r>
          </a:p>
          <a:p>
            <a:pPr lvl="1"/>
            <a:r>
              <a:rPr lang="en-GB" dirty="0"/>
              <a:t>total species number of 130.000</a:t>
            </a:r>
          </a:p>
          <a:p>
            <a:endParaRPr lang="en-GB" dirty="0"/>
          </a:p>
          <a:p>
            <a:r>
              <a:rPr lang="en-GB" dirty="0"/>
              <a:t>Only a marginal number of species and their role in providing ecosystem services can be described </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13</a:t>
            </a:fld>
            <a:endParaRPr lang="it-IT"/>
          </a:p>
        </p:txBody>
      </p:sp>
      <p:sp>
        <p:nvSpPr>
          <p:cNvPr id="5" name="Textfeld 13"/>
          <p:cNvSpPr txBox="1"/>
          <p:nvPr/>
        </p:nvSpPr>
        <p:spPr>
          <a:xfrm>
            <a:off x="4335517" y="5958891"/>
            <a:ext cx="4619297" cy="630595"/>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200" dirty="0"/>
              <a:t>Source: Camilo, M. et al. , 2011. [4] </a:t>
            </a:r>
            <a:endParaRPr lang="en-GB" sz="1200" dirty="0"/>
          </a:p>
        </p:txBody>
      </p:sp>
      <p:sp>
        <p:nvSpPr>
          <p:cNvPr id="6" name="Rectangle 5"/>
          <p:cNvSpPr/>
          <p:nvPr/>
        </p:nvSpPr>
        <p:spPr>
          <a:xfrm>
            <a:off x="375556" y="5958891"/>
            <a:ext cx="3818072"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Tree>
    <p:extLst>
      <p:ext uri="{BB962C8B-B14F-4D97-AF65-F5344CB8AC3E}">
        <p14:creationId xmlns:p14="http://schemas.microsoft.com/office/powerpoint/2010/main" val="33970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600" dirty="0"/>
              <a:t>Main </a:t>
            </a:r>
            <a:r>
              <a:rPr lang="de-DE" sz="3600" dirty="0" err="1"/>
              <a:t>drivers</a:t>
            </a:r>
            <a:r>
              <a:rPr lang="de-DE" sz="3600" dirty="0"/>
              <a:t> </a:t>
            </a:r>
            <a:r>
              <a:rPr lang="de-DE" sz="3600" dirty="0" err="1"/>
              <a:t>for</a:t>
            </a:r>
            <a:r>
              <a:rPr lang="de-DE" sz="3600" dirty="0"/>
              <a:t> </a:t>
            </a:r>
            <a:r>
              <a:rPr lang="de-DE" sz="3600" dirty="0" err="1"/>
              <a:t>the</a:t>
            </a:r>
            <a:r>
              <a:rPr lang="de-DE" sz="3600" dirty="0"/>
              <a:t> </a:t>
            </a:r>
            <a:r>
              <a:rPr lang="de-DE" sz="3600" dirty="0" err="1"/>
              <a:t>loss</a:t>
            </a:r>
            <a:r>
              <a:rPr lang="de-DE" sz="3600" dirty="0"/>
              <a:t> </a:t>
            </a:r>
            <a:r>
              <a:rPr lang="de-DE" sz="3600" dirty="0" err="1"/>
              <a:t>of</a:t>
            </a:r>
            <a:r>
              <a:rPr lang="de-DE" sz="3600" dirty="0"/>
              <a:t> </a:t>
            </a:r>
            <a:r>
              <a:rPr lang="de-DE" sz="3600" dirty="0" err="1"/>
              <a:t>biodiversity</a:t>
            </a:r>
            <a:r>
              <a:rPr lang="de-DE" sz="3600" dirty="0"/>
              <a:t> (immediate </a:t>
            </a:r>
            <a:r>
              <a:rPr lang="de-DE" sz="3600" dirty="0" err="1"/>
              <a:t>causes</a:t>
            </a:r>
            <a:r>
              <a:rPr lang="de-DE" sz="3600"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14</a:t>
            </a:fld>
            <a:endParaRPr lang="it-IT"/>
          </a:p>
        </p:txBody>
      </p:sp>
      <p:pic>
        <p:nvPicPr>
          <p:cNvPr id="5"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54" y="2042316"/>
            <a:ext cx="1218083" cy="657891"/>
          </a:xfrm>
          <a:prstGeom prst="rect">
            <a:avLst/>
          </a:prstGeom>
        </p:spPr>
      </p:pic>
      <p:pic>
        <p:nvPicPr>
          <p:cNvPr id="6" name="Picture 3" descr="C:\Users\Kerstin.Froehle\Desktop\Neuer Ordner\harvest-1907821_19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85"/>
          <a:stretch/>
        </p:blipFill>
        <p:spPr bwMode="auto">
          <a:xfrm>
            <a:off x="448163" y="2801076"/>
            <a:ext cx="1218083" cy="700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erstin.Froehle\Desktop\Neuer Ordner\factory-164772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6" t="15948" r="4076" b="15948"/>
          <a:stretch/>
        </p:blipFill>
        <p:spPr bwMode="auto">
          <a:xfrm>
            <a:off x="375556" y="3602617"/>
            <a:ext cx="1290690" cy="659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Kerstin.Froehle\Desktop\Neuer Ordner\desert-279862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972" b="228"/>
          <a:stretch/>
        </p:blipFill>
        <p:spPr bwMode="auto">
          <a:xfrm>
            <a:off x="455854" y="4362870"/>
            <a:ext cx="1218083" cy="612872"/>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48" y="5076611"/>
            <a:ext cx="1215189" cy="724683"/>
          </a:xfrm>
          <a:prstGeom prst="rect">
            <a:avLst/>
          </a:prstGeom>
        </p:spPr>
      </p:pic>
      <p:sp>
        <p:nvSpPr>
          <p:cNvPr id="10" name="Textfeld 10"/>
          <p:cNvSpPr txBox="1"/>
          <p:nvPr/>
        </p:nvSpPr>
        <p:spPr>
          <a:xfrm>
            <a:off x="1808767" y="2062027"/>
            <a:ext cx="2952328" cy="964880"/>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800" dirty="0" err="1"/>
              <a:t>Destruction</a:t>
            </a:r>
            <a:r>
              <a:rPr lang="de-DE" sz="1800" dirty="0"/>
              <a:t> </a:t>
            </a:r>
            <a:r>
              <a:rPr lang="de-DE" sz="1800" dirty="0" err="1"/>
              <a:t>and</a:t>
            </a:r>
            <a:r>
              <a:rPr lang="de-DE" sz="1800" dirty="0"/>
              <a:t> </a:t>
            </a:r>
            <a:r>
              <a:rPr lang="de-DE" sz="1800" dirty="0" err="1"/>
              <a:t>degradation</a:t>
            </a:r>
            <a:r>
              <a:rPr lang="de-DE" sz="1800" dirty="0"/>
              <a:t> </a:t>
            </a:r>
            <a:r>
              <a:rPr lang="de-DE" sz="1800" dirty="0" err="1"/>
              <a:t>of</a:t>
            </a:r>
            <a:r>
              <a:rPr lang="de-DE" sz="1800" dirty="0"/>
              <a:t> </a:t>
            </a:r>
            <a:r>
              <a:rPr lang="de-DE" sz="1800" dirty="0" err="1"/>
              <a:t>ecosystems</a:t>
            </a:r>
            <a:endParaRPr lang="de-DE" sz="1800" dirty="0"/>
          </a:p>
        </p:txBody>
      </p:sp>
      <p:sp>
        <p:nvSpPr>
          <p:cNvPr id="11" name="Textfeld 14"/>
          <p:cNvSpPr txBox="1"/>
          <p:nvPr/>
        </p:nvSpPr>
        <p:spPr>
          <a:xfrm>
            <a:off x="1808767" y="2846202"/>
            <a:ext cx="2808312" cy="674031"/>
          </a:xfrm>
          <a:prstGeom prst="rect">
            <a:avLst/>
          </a:prstGeom>
        </p:spPr>
        <p:txBody>
          <a:bodyPr vert="horz" lIns="91440" tIns="45720" rIns="91440" bIns="45720" rtlCol="0">
            <a:normAutofit/>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s-ES" sz="1800" dirty="0"/>
              <a:t>Overexploitation of natural resources</a:t>
            </a:r>
            <a:endParaRPr lang="de-DE" sz="1800" dirty="0"/>
          </a:p>
        </p:txBody>
      </p:sp>
      <p:sp>
        <p:nvSpPr>
          <p:cNvPr id="12" name="Textfeld 2"/>
          <p:cNvSpPr txBox="1"/>
          <p:nvPr/>
        </p:nvSpPr>
        <p:spPr>
          <a:xfrm>
            <a:off x="5018431" y="1940374"/>
            <a:ext cx="4045081" cy="861774"/>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Land use change: conversion of pristine forest ecosystems to agricultural systems</a:t>
            </a:r>
          </a:p>
          <a:p>
            <a:pPr marL="285750" indent="-285750">
              <a:spcAft>
                <a:spcPts val="400"/>
              </a:spcAft>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burning of natural vegetation </a:t>
            </a:r>
          </a:p>
        </p:txBody>
      </p:sp>
      <p:sp>
        <p:nvSpPr>
          <p:cNvPr id="13" name="Textfeld 4"/>
          <p:cNvSpPr txBox="1"/>
          <p:nvPr/>
        </p:nvSpPr>
        <p:spPr>
          <a:xfrm>
            <a:off x="5018431" y="2909084"/>
            <a:ext cx="3882920" cy="887422"/>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overstraining of soils</a:t>
            </a:r>
          </a:p>
          <a:p>
            <a:pPr marL="285750" indent="-285750">
              <a:spcAft>
                <a:spcPts val="400"/>
              </a:spcAft>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overfishing of fish species </a:t>
            </a:r>
          </a:p>
          <a:p>
            <a:pPr marL="285750" indent="-285750">
              <a:spcAft>
                <a:spcPts val="400"/>
              </a:spcAft>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depletion of fresh water resources</a:t>
            </a:r>
          </a:p>
        </p:txBody>
      </p:sp>
      <p:sp>
        <p:nvSpPr>
          <p:cNvPr id="14" name="Textfeld 21"/>
          <p:cNvSpPr txBox="1"/>
          <p:nvPr/>
        </p:nvSpPr>
        <p:spPr>
          <a:xfrm>
            <a:off x="1841585" y="3740718"/>
            <a:ext cx="2304256" cy="383182"/>
          </a:xfrm>
          <a:prstGeom prst="rect">
            <a:avLst/>
          </a:prstGeom>
        </p:spPr>
        <p:txBody>
          <a:bodyPr vert="horz" lIns="91440" tIns="45720" rIns="91440" bIns="45720" rtlCol="0">
            <a:normAutofit/>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800" dirty="0" err="1"/>
              <a:t>Contamination</a:t>
            </a:r>
            <a:endParaRPr lang="de-DE" sz="1800" dirty="0"/>
          </a:p>
        </p:txBody>
      </p:sp>
      <p:sp>
        <p:nvSpPr>
          <p:cNvPr id="15" name="Textfeld 23"/>
          <p:cNvSpPr txBox="1"/>
          <p:nvPr/>
        </p:nvSpPr>
        <p:spPr>
          <a:xfrm>
            <a:off x="1841585" y="4500029"/>
            <a:ext cx="2304256" cy="338554"/>
          </a:xfrm>
          <a:prstGeom prst="rect">
            <a:avLst/>
          </a:prstGeom>
        </p:spPr>
        <p:txBody>
          <a:bodyPr vert="horz" lIns="91440" tIns="45720" rIns="91440" bIns="45720" rtlCol="0">
            <a:normAutofit/>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800" dirty="0" err="1"/>
              <a:t>Climate</a:t>
            </a:r>
            <a:r>
              <a:rPr lang="de-DE" sz="1800" dirty="0"/>
              <a:t> </a:t>
            </a:r>
            <a:r>
              <a:rPr lang="de-DE" sz="1800" dirty="0" err="1"/>
              <a:t>change</a:t>
            </a:r>
            <a:endParaRPr lang="de-DE" sz="1800" dirty="0"/>
          </a:p>
        </p:txBody>
      </p:sp>
      <p:sp>
        <p:nvSpPr>
          <p:cNvPr id="16" name="Textfeld 24"/>
          <p:cNvSpPr txBox="1"/>
          <p:nvPr/>
        </p:nvSpPr>
        <p:spPr>
          <a:xfrm>
            <a:off x="5018431" y="3858251"/>
            <a:ext cx="3750011" cy="553998"/>
          </a:xfrm>
          <a:prstGeom prst="rect">
            <a:avLst/>
          </a:prstGeom>
          <a:noFill/>
        </p:spPr>
        <p:txBody>
          <a:bodyPr wrap="square" rtlCol="0">
            <a:spAutoFit/>
          </a:bodyPr>
          <a:lstStyle/>
          <a:p>
            <a:pPr marL="285750" indent="-285750">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of water, air and soil with pollutants (GHGs, chemicals, garbage etc..)</a:t>
            </a:r>
          </a:p>
        </p:txBody>
      </p:sp>
      <p:sp>
        <p:nvSpPr>
          <p:cNvPr id="17" name="Textfeld 25"/>
          <p:cNvSpPr txBox="1"/>
          <p:nvPr/>
        </p:nvSpPr>
        <p:spPr>
          <a:xfrm>
            <a:off x="5043044" y="4478704"/>
            <a:ext cx="3833693"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number and range of species will decline greatly as temperatures continue to rise</a:t>
            </a:r>
          </a:p>
        </p:txBody>
      </p:sp>
      <p:sp>
        <p:nvSpPr>
          <p:cNvPr id="18" name="Textfeld 28"/>
          <p:cNvSpPr txBox="1"/>
          <p:nvPr/>
        </p:nvSpPr>
        <p:spPr>
          <a:xfrm>
            <a:off x="1808767" y="5247361"/>
            <a:ext cx="2746889" cy="383182"/>
          </a:xfrm>
          <a:prstGeom prst="rect">
            <a:avLst/>
          </a:prstGeom>
        </p:spPr>
        <p:txBody>
          <a:bodyPr vert="horz" lIns="91440" tIns="45720" rIns="91440" bIns="45720" rtlCol="0">
            <a:normAutofit/>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800" dirty="0"/>
              <a:t>Invasive, </a:t>
            </a:r>
            <a:r>
              <a:rPr lang="de-DE" sz="1800" dirty="0" err="1"/>
              <a:t>alien</a:t>
            </a:r>
            <a:r>
              <a:rPr lang="de-DE" sz="1800" dirty="0"/>
              <a:t> </a:t>
            </a:r>
            <a:r>
              <a:rPr lang="de-DE" sz="1800" dirty="0" err="1"/>
              <a:t>species</a:t>
            </a:r>
            <a:endParaRPr lang="de-DE" sz="1800" dirty="0"/>
          </a:p>
        </p:txBody>
      </p:sp>
      <p:sp>
        <p:nvSpPr>
          <p:cNvPr id="20" name="Rectangle 19"/>
          <p:cNvSpPr/>
          <p:nvPr/>
        </p:nvSpPr>
        <p:spPr>
          <a:xfrm>
            <a:off x="375556" y="5958891"/>
            <a:ext cx="8158844"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19" name="Textfeld 25"/>
          <p:cNvSpPr txBox="1"/>
          <p:nvPr/>
        </p:nvSpPr>
        <p:spPr>
          <a:xfrm>
            <a:off x="4934749" y="5276002"/>
            <a:ext cx="3833693" cy="323165"/>
          </a:xfrm>
          <a:prstGeom prst="rect">
            <a:avLst/>
          </a:prstGeom>
          <a:noFill/>
        </p:spPr>
        <p:txBody>
          <a:bodyPr wrap="square" rtlCol="0">
            <a:spAutoFit/>
          </a:bodyPr>
          <a:lstStyle/>
          <a:p>
            <a:pPr marL="285750" indent="-285750">
              <a:buFont typeface="Arial" panose="020B0604020202020204" pitchFamily="34" charset="0"/>
              <a:buChar char="•"/>
            </a:pPr>
            <a:r>
              <a:rPr lang="en-GB" sz="1500" dirty="0">
                <a:solidFill>
                  <a:schemeClr val="bg2">
                    <a:lumMod val="25000"/>
                  </a:schemeClr>
                </a:solidFill>
                <a:latin typeface="Arial" panose="020B0604020202020204" pitchFamily="34" charset="0"/>
                <a:cs typeface="Arial" panose="020B0604020202020204" pitchFamily="34" charset="0"/>
              </a:rPr>
              <a:t>… next slide</a:t>
            </a:r>
          </a:p>
        </p:txBody>
      </p:sp>
    </p:spTree>
    <p:extLst>
      <p:ext uri="{BB962C8B-B14F-4D97-AF65-F5344CB8AC3E}">
        <p14:creationId xmlns:p14="http://schemas.microsoft.com/office/powerpoint/2010/main" val="26730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15</a:t>
            </a:fld>
            <a:endParaRPr lang="it-IT"/>
          </a:p>
        </p:txBody>
      </p:sp>
      <p:sp>
        <p:nvSpPr>
          <p:cNvPr id="5" name="Textfeld 10"/>
          <p:cNvSpPr txBox="1"/>
          <p:nvPr/>
        </p:nvSpPr>
        <p:spPr>
          <a:xfrm>
            <a:off x="305253" y="1793364"/>
            <a:ext cx="8640959" cy="1477328"/>
          </a:xfrm>
          <a:prstGeom prst="rect">
            <a:avLst/>
          </a:prstGeom>
          <a:solidFill>
            <a:srgbClr val="92D050">
              <a:alpha val="28000"/>
            </a:srgbClr>
          </a:solidFill>
        </p:spPr>
        <p:txBody>
          <a:bodyPr wrap="square" rtlCol="0">
            <a:spAutoFit/>
          </a:bodyPr>
          <a:lstStyle/>
          <a:p>
            <a:pPr algn="ctr"/>
            <a:r>
              <a:rPr lang="en-GB" b="1" dirty="0">
                <a:solidFill>
                  <a:schemeClr val="accent6">
                    <a:lumMod val="75000"/>
                  </a:schemeClr>
                </a:solidFill>
                <a:latin typeface="Arial" panose="020B0604020202020204" pitchFamily="34" charset="0"/>
                <a:cs typeface="Arial" panose="020B0604020202020204" pitchFamily="34" charset="0"/>
              </a:rPr>
              <a:t>Invasive, alien species</a:t>
            </a:r>
          </a:p>
          <a:p>
            <a:pPr marL="285750" indent="-285750">
              <a:buFont typeface="Arial" panose="020B0604020202020204" pitchFamily="34" charset="0"/>
              <a:buChar char="•"/>
            </a:pPr>
            <a:endParaRPr lang="en-GB" dirty="0">
              <a:solidFill>
                <a:srgbClr val="76B82A"/>
              </a:solidFill>
            </a:endParaRPr>
          </a:p>
          <a:p>
            <a:pPr marL="285750" indent="-285750">
              <a:buFont typeface="Arial" panose="020B0604020202020204" pitchFamily="34" charset="0"/>
              <a:buChar char="•"/>
            </a:pPr>
            <a:r>
              <a:rPr lang="en-GB" dirty="0">
                <a:solidFill>
                  <a:srgbClr val="76B82A"/>
                </a:solidFill>
              </a:rPr>
              <a:t>Non-native species causing damage to the environment and potentially cause species extinction, modify ecosystem processes and act as disease vectors. </a:t>
            </a:r>
          </a:p>
          <a:p>
            <a:pPr marL="285750" indent="-285750">
              <a:buFont typeface="Arial" panose="020B0604020202020204" pitchFamily="34" charset="0"/>
              <a:buChar char="•"/>
            </a:pPr>
            <a:r>
              <a:rPr lang="en-GB" dirty="0">
                <a:solidFill>
                  <a:srgbClr val="76B82A"/>
                </a:solidFill>
              </a:rPr>
              <a:t>Potentially large economic consequences</a:t>
            </a:r>
          </a:p>
        </p:txBody>
      </p:sp>
      <p:sp>
        <p:nvSpPr>
          <p:cNvPr id="6" name="Rectangle 5"/>
          <p:cNvSpPr/>
          <p:nvPr/>
        </p:nvSpPr>
        <p:spPr>
          <a:xfrm>
            <a:off x="4107660" y="5998435"/>
            <a:ext cx="4572000" cy="424732"/>
          </a:xfrm>
          <a:prstGeom prst="rect">
            <a:avLst/>
          </a:prstGeom>
        </p:spPr>
        <p:txBody>
          <a:bodyPr vert="horz" lIns="91440" tIns="45720" rIns="91440" bIns="45720" rtlCol="0">
            <a:noAutofit/>
          </a:bodyPr>
          <a:lstStyle/>
          <a:p>
            <a:pPr defTabSz="685800">
              <a:lnSpc>
                <a:spcPct val="90000"/>
              </a:lnSpc>
              <a:spcBef>
                <a:spcPts val="750"/>
              </a:spcBef>
              <a:buFont typeface="Arial" panose="020B0604020202020204" pitchFamily="34" charset="0"/>
              <a:buNone/>
            </a:pPr>
            <a:r>
              <a:rPr lang="de-DE" sz="1200" dirty="0">
                <a:solidFill>
                  <a:srgbClr val="76B82A"/>
                </a:solidFill>
              </a:rPr>
              <a:t>Source: </a:t>
            </a:r>
            <a:r>
              <a:rPr lang="de-DE" sz="1200" dirty="0" err="1">
                <a:solidFill>
                  <a:srgbClr val="76B82A"/>
                </a:solidFill>
              </a:rPr>
              <a:t>pixabay</a:t>
            </a:r>
            <a:r>
              <a:rPr lang="de-DE" sz="1200" dirty="0">
                <a:solidFill>
                  <a:srgbClr val="76B82A"/>
                </a:solidFill>
              </a:rPr>
              <a:t> [8]</a:t>
            </a:r>
            <a:endParaRPr lang="en-GB" sz="1200" dirty="0">
              <a:solidFill>
                <a:srgbClr val="76B82A"/>
              </a:solidFill>
            </a:endParaRPr>
          </a:p>
        </p:txBody>
      </p:sp>
      <p:sp>
        <p:nvSpPr>
          <p:cNvPr id="7" name="Rectangle 6"/>
          <p:cNvSpPr/>
          <p:nvPr/>
        </p:nvSpPr>
        <p:spPr>
          <a:xfrm>
            <a:off x="375556" y="5958891"/>
            <a:ext cx="3818072"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pic>
        <p:nvPicPr>
          <p:cNvPr id="8" name="Grafik 10" descr="Z:\Bildarchiv\LIFE Lebensmittel\Species Examples\Goldrute Wuchs Pixabay.jpg"/>
          <p:cNvPicPr/>
          <p:nvPr/>
        </p:nvPicPr>
        <p:blipFill rotWithShape="1">
          <a:blip r:embed="rId3" cstate="print">
            <a:extLst>
              <a:ext uri="{28A0092B-C50C-407E-A947-70E740481C1C}">
                <a14:useLocalDpi xmlns:a14="http://schemas.microsoft.com/office/drawing/2010/main" val="0"/>
              </a:ext>
            </a:extLst>
          </a:blip>
          <a:srcRect b="30424"/>
          <a:stretch/>
        </p:blipFill>
        <p:spPr bwMode="auto">
          <a:xfrm>
            <a:off x="507621" y="3966014"/>
            <a:ext cx="1799985" cy="1324635"/>
          </a:xfrm>
          <a:prstGeom prst="rect">
            <a:avLst/>
          </a:prstGeom>
          <a:noFill/>
          <a:ln>
            <a:noFill/>
          </a:ln>
        </p:spPr>
      </p:pic>
      <p:sp>
        <p:nvSpPr>
          <p:cNvPr id="9" name="Rechteck 11"/>
          <p:cNvSpPr/>
          <p:nvPr/>
        </p:nvSpPr>
        <p:spPr>
          <a:xfrm>
            <a:off x="380998" y="5307275"/>
            <a:ext cx="2376264" cy="400110"/>
          </a:xfrm>
          <a:prstGeom prst="rect">
            <a:avLst/>
          </a:prstGeom>
        </p:spPr>
        <p:txBody>
          <a:bodyPr wrap="square">
            <a:spAutoFit/>
          </a:bodyPr>
          <a:lstStyle/>
          <a:p>
            <a:r>
              <a:rPr lang="de-DE" sz="1000" b="1" dirty="0">
                <a:latin typeface="Arial" panose="020B0604020202020204" pitchFamily="34" charset="0"/>
                <a:cs typeface="Arial" panose="020B0604020202020204" pitchFamily="34" charset="0"/>
              </a:rPr>
              <a:t>Canadian </a:t>
            </a:r>
            <a:r>
              <a:rPr lang="de-DE" sz="1000" b="1" dirty="0" err="1">
                <a:latin typeface="Arial" panose="020B0604020202020204" pitchFamily="34" charset="0"/>
                <a:cs typeface="Arial" panose="020B0604020202020204" pitchFamily="34" charset="0"/>
              </a:rPr>
              <a:t>and</a:t>
            </a:r>
            <a:r>
              <a:rPr lang="de-DE" sz="1000" b="1" dirty="0">
                <a:latin typeface="Arial" panose="020B0604020202020204" pitchFamily="34" charset="0"/>
                <a:cs typeface="Arial" panose="020B0604020202020204" pitchFamily="34" charset="0"/>
              </a:rPr>
              <a:t> </a:t>
            </a:r>
            <a:r>
              <a:rPr lang="de-DE" sz="1000" b="1" dirty="0" err="1">
                <a:latin typeface="Arial" panose="020B0604020202020204" pitchFamily="34" charset="0"/>
                <a:cs typeface="Arial" panose="020B0604020202020204" pitchFamily="34" charset="0"/>
              </a:rPr>
              <a:t>Late</a:t>
            </a:r>
            <a:r>
              <a:rPr lang="de-DE" sz="1000" b="1" dirty="0">
                <a:latin typeface="Arial" panose="020B0604020202020204" pitchFamily="34" charset="0"/>
                <a:cs typeface="Arial" panose="020B0604020202020204" pitchFamily="34" charset="0"/>
              </a:rPr>
              <a:t> </a:t>
            </a:r>
            <a:r>
              <a:rPr lang="de-DE" sz="1000" b="1" dirty="0" err="1">
                <a:latin typeface="Arial" panose="020B0604020202020204" pitchFamily="34" charset="0"/>
                <a:cs typeface="Arial" panose="020B0604020202020204" pitchFamily="34" charset="0"/>
              </a:rPr>
              <a:t>Goldenrod</a:t>
            </a:r>
            <a:r>
              <a:rPr lang="de-DE" sz="1000" b="1" dirty="0">
                <a:latin typeface="Arial" panose="020B0604020202020204" pitchFamily="34" charset="0"/>
                <a:cs typeface="Arial" panose="020B0604020202020204" pitchFamily="34" charset="0"/>
              </a:rPr>
              <a:t> (</a:t>
            </a:r>
            <a:r>
              <a:rPr lang="de-DE" sz="1000" b="1" i="1" dirty="0" err="1">
                <a:latin typeface="Arial" panose="020B0604020202020204" pitchFamily="34" charset="0"/>
                <a:cs typeface="Arial" panose="020B0604020202020204" pitchFamily="34" charset="0"/>
              </a:rPr>
              <a:t>Solidago</a:t>
            </a:r>
            <a:r>
              <a:rPr lang="de-DE" sz="1000" b="1" i="1" dirty="0">
                <a:latin typeface="Arial" panose="020B0604020202020204" pitchFamily="34" charset="0"/>
                <a:cs typeface="Arial" panose="020B0604020202020204" pitchFamily="34" charset="0"/>
              </a:rPr>
              <a:t> </a:t>
            </a:r>
            <a:r>
              <a:rPr lang="de-DE" sz="1000" b="1" i="1" dirty="0" err="1">
                <a:latin typeface="Arial" panose="020B0604020202020204" pitchFamily="34" charset="0"/>
                <a:cs typeface="Arial" panose="020B0604020202020204" pitchFamily="34" charset="0"/>
              </a:rPr>
              <a:t>canadensis</a:t>
            </a:r>
            <a:r>
              <a:rPr lang="de-DE" sz="1000" b="1" i="1" dirty="0">
                <a:latin typeface="Arial" panose="020B0604020202020204" pitchFamily="34" charset="0"/>
                <a:cs typeface="Arial" panose="020B0604020202020204" pitchFamily="34" charset="0"/>
              </a:rPr>
              <a:t>/</a:t>
            </a:r>
            <a:r>
              <a:rPr lang="de-DE" sz="1000" b="1" i="1" dirty="0" err="1">
                <a:latin typeface="Arial" panose="020B0604020202020204" pitchFamily="34" charset="0"/>
                <a:cs typeface="Arial" panose="020B0604020202020204" pitchFamily="34" charset="0"/>
              </a:rPr>
              <a:t>gigantea</a:t>
            </a:r>
            <a:r>
              <a:rPr lang="de-DE" sz="1000" b="1" dirty="0">
                <a:latin typeface="Arial" panose="020B0604020202020204" pitchFamily="34" charset="0"/>
                <a:cs typeface="Arial" panose="020B0604020202020204" pitchFamily="34" charset="0"/>
              </a:rPr>
              <a:t> L.)</a:t>
            </a:r>
            <a:endParaRPr lang="en-GB" sz="1000" b="1" dirty="0">
              <a:latin typeface="Arial" panose="020B0604020202020204" pitchFamily="34" charset="0"/>
              <a:cs typeface="Arial" panose="020B0604020202020204" pitchFamily="34" charset="0"/>
            </a:endParaRPr>
          </a:p>
        </p:txBody>
      </p:sp>
      <p:sp>
        <p:nvSpPr>
          <p:cNvPr id="10" name="Textfeld 2"/>
          <p:cNvSpPr txBox="1"/>
          <p:nvPr/>
        </p:nvSpPr>
        <p:spPr>
          <a:xfrm>
            <a:off x="415418" y="3383681"/>
            <a:ext cx="2376264" cy="492443"/>
          </a:xfrm>
          <a:prstGeom prst="rect">
            <a:avLst/>
          </a:prstGeom>
          <a:noFill/>
        </p:spPr>
        <p:txBody>
          <a:bodyPr wrap="square" rtlCol="0">
            <a:spAutoFit/>
          </a:bodyPr>
          <a:lstStyle>
            <a:defPPr>
              <a:defRPr lang="de-DE"/>
            </a:defPPr>
            <a:lvl1pPr>
              <a:spcAft>
                <a:spcPts val="400"/>
              </a:spcAft>
              <a:defRPr sz="1300">
                <a:solidFill>
                  <a:schemeClr val="bg2">
                    <a:lumMod val="25000"/>
                  </a:schemeClr>
                </a:solidFill>
                <a:latin typeface="Arial" panose="020B0604020202020204" pitchFamily="34" charset="0"/>
                <a:cs typeface="Arial" panose="020B0604020202020204" pitchFamily="34" charset="0"/>
              </a:defRPr>
            </a:lvl1pPr>
          </a:lstStyle>
          <a:p>
            <a:r>
              <a:rPr lang="de-DE" b="1" dirty="0"/>
              <a:t>Native</a:t>
            </a:r>
            <a:r>
              <a:rPr lang="de-DE" dirty="0"/>
              <a:t> in North </a:t>
            </a:r>
            <a:r>
              <a:rPr lang="de-DE" dirty="0" err="1"/>
              <a:t>America</a:t>
            </a:r>
            <a:r>
              <a:rPr lang="de-DE" dirty="0"/>
              <a:t>; </a:t>
            </a:r>
            <a:r>
              <a:rPr lang="de-DE" i="1" dirty="0"/>
              <a:t>Invasive</a:t>
            </a:r>
            <a:r>
              <a:rPr lang="de-DE" dirty="0"/>
              <a:t> in Germany</a:t>
            </a:r>
            <a:endParaRPr lang="en-GB" dirty="0"/>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075" y="3973095"/>
            <a:ext cx="1802020" cy="132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4"/>
          <p:cNvSpPr txBox="1"/>
          <p:nvPr/>
        </p:nvSpPr>
        <p:spPr>
          <a:xfrm>
            <a:off x="3437601" y="3395589"/>
            <a:ext cx="2376264" cy="543739"/>
          </a:xfrm>
          <a:prstGeom prst="rect">
            <a:avLst/>
          </a:prstGeom>
          <a:noFill/>
        </p:spPr>
        <p:txBody>
          <a:bodyPr wrap="square" rtlCol="0">
            <a:spAutoFit/>
          </a:bodyPr>
          <a:lstStyle/>
          <a:p>
            <a:pPr>
              <a:spcAft>
                <a:spcPts val="400"/>
              </a:spcAft>
            </a:pPr>
            <a:r>
              <a:rPr lang="de-DE" sz="1300" b="1" dirty="0">
                <a:solidFill>
                  <a:schemeClr val="bg2">
                    <a:lumMod val="25000"/>
                  </a:schemeClr>
                </a:solidFill>
                <a:latin typeface="Arial" panose="020B0604020202020204" pitchFamily="34" charset="0"/>
                <a:cs typeface="Arial" panose="020B0604020202020204" pitchFamily="34" charset="0"/>
              </a:rPr>
              <a:t>Native</a:t>
            </a:r>
            <a:r>
              <a:rPr lang="de-DE" sz="1300" dirty="0">
                <a:solidFill>
                  <a:schemeClr val="bg2">
                    <a:lumMod val="25000"/>
                  </a:schemeClr>
                </a:solidFill>
                <a:latin typeface="Arial" panose="020B0604020202020204" pitchFamily="34" charset="0"/>
                <a:cs typeface="Arial" panose="020B0604020202020204" pitchFamily="34" charset="0"/>
              </a:rPr>
              <a:t> </a:t>
            </a:r>
            <a:r>
              <a:rPr lang="de-DE" sz="1300" dirty="0" err="1">
                <a:solidFill>
                  <a:schemeClr val="bg2">
                    <a:lumMod val="25000"/>
                  </a:schemeClr>
                </a:solidFill>
                <a:latin typeface="Arial" panose="020B0604020202020204" pitchFamily="34" charset="0"/>
                <a:cs typeface="Arial" panose="020B0604020202020204" pitchFamily="34" charset="0"/>
              </a:rPr>
              <a:t>to</a:t>
            </a:r>
            <a:r>
              <a:rPr lang="de-DE" sz="1300" dirty="0">
                <a:solidFill>
                  <a:schemeClr val="bg2">
                    <a:lumMod val="25000"/>
                  </a:schemeClr>
                </a:solidFill>
                <a:latin typeface="Arial" panose="020B0604020202020204" pitchFamily="34" charset="0"/>
                <a:cs typeface="Arial" panose="020B0604020202020204" pitchFamily="34" charset="0"/>
              </a:rPr>
              <a:t> China </a:t>
            </a:r>
            <a:r>
              <a:rPr lang="de-DE" sz="1300" dirty="0" err="1">
                <a:solidFill>
                  <a:schemeClr val="bg2">
                    <a:lumMod val="25000"/>
                  </a:schemeClr>
                </a:solidFill>
                <a:latin typeface="Arial" panose="020B0604020202020204" pitchFamily="34" charset="0"/>
                <a:cs typeface="Arial" panose="020B0604020202020204" pitchFamily="34" charset="0"/>
              </a:rPr>
              <a:t>and</a:t>
            </a:r>
            <a:r>
              <a:rPr lang="de-DE" sz="1300" dirty="0">
                <a:solidFill>
                  <a:schemeClr val="bg2">
                    <a:lumMod val="25000"/>
                  </a:schemeClr>
                </a:solidFill>
                <a:latin typeface="Arial" panose="020B0604020202020204" pitchFamily="34" charset="0"/>
                <a:cs typeface="Arial" panose="020B0604020202020204" pitchFamily="34" charset="0"/>
              </a:rPr>
              <a:t> Korea;</a:t>
            </a:r>
          </a:p>
          <a:p>
            <a:pPr>
              <a:spcAft>
                <a:spcPts val="400"/>
              </a:spcAft>
            </a:pPr>
            <a:r>
              <a:rPr lang="de-DE" sz="1300" i="1" dirty="0">
                <a:solidFill>
                  <a:schemeClr val="bg2">
                    <a:lumMod val="25000"/>
                  </a:schemeClr>
                </a:solidFill>
                <a:latin typeface="Arial" panose="020B0604020202020204" pitchFamily="34" charset="0"/>
                <a:cs typeface="Arial" panose="020B0604020202020204" pitchFamily="34" charset="0"/>
              </a:rPr>
              <a:t>Invasive</a:t>
            </a:r>
            <a:r>
              <a:rPr lang="de-DE" sz="1300" dirty="0">
                <a:solidFill>
                  <a:schemeClr val="bg2">
                    <a:lumMod val="25000"/>
                  </a:schemeClr>
                </a:solidFill>
                <a:latin typeface="Arial" panose="020B0604020202020204" pitchFamily="34" charset="0"/>
                <a:cs typeface="Arial" panose="020B0604020202020204" pitchFamily="34" charset="0"/>
              </a:rPr>
              <a:t> in USA, Austria</a:t>
            </a:r>
            <a:endParaRPr lang="en-GB" sz="1300" dirty="0">
              <a:solidFill>
                <a:schemeClr val="bg2">
                  <a:lumMod val="25000"/>
                </a:schemeClr>
              </a:solidFill>
              <a:latin typeface="Arial" panose="020B0604020202020204" pitchFamily="34" charset="0"/>
              <a:cs typeface="Arial" panose="020B0604020202020204" pitchFamily="34" charset="0"/>
            </a:endParaRPr>
          </a:p>
        </p:txBody>
      </p:sp>
      <p:sp>
        <p:nvSpPr>
          <p:cNvPr id="13" name="Rechteck 16"/>
          <p:cNvSpPr/>
          <p:nvPr/>
        </p:nvSpPr>
        <p:spPr>
          <a:xfrm>
            <a:off x="3437601" y="5330797"/>
            <a:ext cx="2376264" cy="400110"/>
          </a:xfrm>
          <a:prstGeom prst="rect">
            <a:avLst/>
          </a:prstGeom>
        </p:spPr>
        <p:txBody>
          <a:bodyPr wrap="square">
            <a:spAutoFit/>
          </a:bodyPr>
          <a:lstStyle/>
          <a:p>
            <a:r>
              <a:rPr lang="de-DE" sz="1000" b="1" dirty="0">
                <a:latin typeface="Arial" panose="020B0604020202020204" pitchFamily="34" charset="0"/>
                <a:cs typeface="Arial" panose="020B0604020202020204" pitchFamily="34" charset="0"/>
              </a:rPr>
              <a:t>Asian </a:t>
            </a:r>
            <a:r>
              <a:rPr lang="de-DE" sz="1000" b="1" dirty="0" err="1">
                <a:latin typeface="Arial" panose="020B0604020202020204" pitchFamily="34" charset="0"/>
                <a:cs typeface="Arial" panose="020B0604020202020204" pitchFamily="34" charset="0"/>
              </a:rPr>
              <a:t>longhorn</a:t>
            </a:r>
            <a:r>
              <a:rPr lang="de-DE" sz="1000" b="1" dirty="0">
                <a:latin typeface="Arial" panose="020B0604020202020204" pitchFamily="34" charset="0"/>
                <a:cs typeface="Arial" panose="020B0604020202020204" pitchFamily="34" charset="0"/>
              </a:rPr>
              <a:t> </a:t>
            </a:r>
            <a:r>
              <a:rPr lang="de-DE" sz="1000" b="1" dirty="0" err="1">
                <a:latin typeface="Arial" panose="020B0604020202020204" pitchFamily="34" charset="0"/>
                <a:cs typeface="Arial" panose="020B0604020202020204" pitchFamily="34" charset="0"/>
              </a:rPr>
              <a:t>beetle</a:t>
            </a:r>
            <a:endParaRPr lang="de-DE" sz="1000" b="1" dirty="0">
              <a:latin typeface="Arial" panose="020B0604020202020204" pitchFamily="34" charset="0"/>
              <a:cs typeface="Arial" panose="020B0604020202020204" pitchFamily="34" charset="0"/>
            </a:endParaRPr>
          </a:p>
          <a:p>
            <a:r>
              <a:rPr lang="de-DE" sz="1000" b="1" i="1" dirty="0">
                <a:latin typeface="Arial" panose="020B0604020202020204" pitchFamily="34" charset="0"/>
                <a:cs typeface="Arial" panose="020B0604020202020204" pitchFamily="34" charset="0"/>
              </a:rPr>
              <a:t>(</a:t>
            </a:r>
            <a:r>
              <a:rPr lang="de-DE" sz="1000" b="1" i="1" dirty="0" err="1">
                <a:latin typeface="Arial" panose="020B0604020202020204" pitchFamily="34" charset="0"/>
                <a:cs typeface="Arial" panose="020B0604020202020204" pitchFamily="34" charset="0"/>
              </a:rPr>
              <a:t>Anoplophora</a:t>
            </a:r>
            <a:r>
              <a:rPr lang="de-DE" sz="1000" b="1" i="1" dirty="0">
                <a:latin typeface="Arial" panose="020B0604020202020204" pitchFamily="34" charset="0"/>
                <a:cs typeface="Arial" panose="020B0604020202020204" pitchFamily="34" charset="0"/>
              </a:rPr>
              <a:t> </a:t>
            </a:r>
            <a:r>
              <a:rPr lang="de-DE" sz="1000" b="1" i="1" dirty="0" err="1">
                <a:latin typeface="Arial" panose="020B0604020202020204" pitchFamily="34" charset="0"/>
                <a:cs typeface="Arial" panose="020B0604020202020204" pitchFamily="34" charset="0"/>
              </a:rPr>
              <a:t>glabripennis</a:t>
            </a:r>
            <a:r>
              <a:rPr lang="de-DE" sz="1000" b="1" dirty="0">
                <a:latin typeface="Arial" panose="020B0604020202020204" pitchFamily="34" charset="0"/>
                <a:cs typeface="Arial" panose="020B0604020202020204" pitchFamily="34" charset="0"/>
              </a:rPr>
              <a:t>)</a:t>
            </a:r>
            <a:endParaRPr lang="en-GB" sz="1000" b="1"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035" y="3966014"/>
            <a:ext cx="1992251" cy="132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8"/>
          <p:cNvSpPr txBox="1"/>
          <p:nvPr/>
        </p:nvSpPr>
        <p:spPr>
          <a:xfrm>
            <a:off x="6173798" y="3227099"/>
            <a:ext cx="2808312" cy="743793"/>
          </a:xfrm>
          <a:prstGeom prst="rect">
            <a:avLst/>
          </a:prstGeom>
          <a:noFill/>
        </p:spPr>
        <p:txBody>
          <a:bodyPr wrap="square" rtlCol="0">
            <a:spAutoFit/>
          </a:bodyPr>
          <a:lstStyle/>
          <a:p>
            <a:pPr>
              <a:spcAft>
                <a:spcPts val="400"/>
              </a:spcAft>
            </a:pPr>
            <a:r>
              <a:rPr lang="de-DE" sz="1300" b="1" dirty="0">
                <a:solidFill>
                  <a:schemeClr val="bg2">
                    <a:lumMod val="25000"/>
                  </a:schemeClr>
                </a:solidFill>
                <a:latin typeface="Arial" panose="020B0604020202020204" pitchFamily="34" charset="0"/>
                <a:cs typeface="Arial" panose="020B0604020202020204" pitchFamily="34" charset="0"/>
              </a:rPr>
              <a:t>Native</a:t>
            </a:r>
            <a:r>
              <a:rPr lang="de-DE" sz="1300" dirty="0">
                <a:solidFill>
                  <a:schemeClr val="bg2">
                    <a:lumMod val="25000"/>
                  </a:schemeClr>
                </a:solidFill>
                <a:latin typeface="Arial" panose="020B0604020202020204" pitchFamily="34" charset="0"/>
                <a:cs typeface="Arial" panose="020B0604020202020204" pitchFamily="34" charset="0"/>
              </a:rPr>
              <a:t> </a:t>
            </a:r>
            <a:r>
              <a:rPr lang="de-DE" sz="1300" dirty="0" err="1">
                <a:solidFill>
                  <a:schemeClr val="bg2">
                    <a:lumMod val="25000"/>
                  </a:schemeClr>
                </a:solidFill>
                <a:latin typeface="Arial" panose="020B0604020202020204" pitchFamily="34" charset="0"/>
                <a:cs typeface="Arial" panose="020B0604020202020204" pitchFamily="34" charset="0"/>
              </a:rPr>
              <a:t>to</a:t>
            </a:r>
            <a:r>
              <a:rPr lang="de-DE" sz="1300" dirty="0">
                <a:solidFill>
                  <a:schemeClr val="bg2">
                    <a:lumMod val="25000"/>
                  </a:schemeClr>
                </a:solidFill>
                <a:latin typeface="Arial" panose="020B0604020202020204" pitchFamily="34" charset="0"/>
                <a:cs typeface="Arial" panose="020B0604020202020204" pitchFamily="34" charset="0"/>
              </a:rPr>
              <a:t> Himalayas countries;</a:t>
            </a:r>
          </a:p>
          <a:p>
            <a:pPr>
              <a:spcAft>
                <a:spcPts val="400"/>
              </a:spcAft>
            </a:pPr>
            <a:r>
              <a:rPr lang="de-DE" sz="1300" i="1" dirty="0">
                <a:solidFill>
                  <a:schemeClr val="bg2">
                    <a:lumMod val="25000"/>
                  </a:schemeClr>
                </a:solidFill>
                <a:latin typeface="Arial" panose="020B0604020202020204" pitchFamily="34" charset="0"/>
                <a:cs typeface="Arial" panose="020B0604020202020204" pitchFamily="34" charset="0"/>
              </a:rPr>
              <a:t>Invasive</a:t>
            </a:r>
            <a:r>
              <a:rPr lang="de-DE" sz="1300" dirty="0">
                <a:solidFill>
                  <a:schemeClr val="bg2">
                    <a:lumMod val="25000"/>
                  </a:schemeClr>
                </a:solidFill>
                <a:latin typeface="Arial" panose="020B0604020202020204" pitchFamily="34" charset="0"/>
                <a:cs typeface="Arial" panose="020B0604020202020204" pitchFamily="34" charset="0"/>
              </a:rPr>
              <a:t> in </a:t>
            </a:r>
            <a:r>
              <a:rPr lang="de-DE" sz="1300" dirty="0" err="1">
                <a:solidFill>
                  <a:schemeClr val="bg2">
                    <a:lumMod val="25000"/>
                  </a:schemeClr>
                </a:solidFill>
                <a:latin typeface="Arial" panose="020B0604020202020204" pitchFamily="34" charset="0"/>
                <a:cs typeface="Arial" panose="020B0604020202020204" pitchFamily="34" charset="0"/>
              </a:rPr>
              <a:t>temperate</a:t>
            </a:r>
            <a:r>
              <a:rPr lang="de-DE" sz="1300" dirty="0">
                <a:solidFill>
                  <a:schemeClr val="bg2">
                    <a:lumMod val="25000"/>
                  </a:schemeClr>
                </a:solidFill>
                <a:latin typeface="Arial" panose="020B0604020202020204" pitchFamily="34" charset="0"/>
                <a:cs typeface="Arial" panose="020B0604020202020204" pitchFamily="34" charset="0"/>
              </a:rPr>
              <a:t> Europe </a:t>
            </a:r>
            <a:r>
              <a:rPr lang="de-DE" sz="1300" dirty="0" err="1">
                <a:solidFill>
                  <a:schemeClr val="bg2">
                    <a:lumMod val="25000"/>
                  </a:schemeClr>
                </a:solidFill>
                <a:latin typeface="Arial" panose="020B0604020202020204" pitchFamily="34" charset="0"/>
                <a:cs typeface="Arial" panose="020B0604020202020204" pitchFamily="34" charset="0"/>
              </a:rPr>
              <a:t>and</a:t>
            </a:r>
            <a:r>
              <a:rPr lang="de-DE" sz="1300" dirty="0">
                <a:solidFill>
                  <a:schemeClr val="bg2">
                    <a:lumMod val="25000"/>
                  </a:schemeClr>
                </a:solidFill>
                <a:latin typeface="Arial" panose="020B0604020202020204" pitchFamily="34" charset="0"/>
                <a:cs typeface="Arial" panose="020B0604020202020204" pitchFamily="34" charset="0"/>
              </a:rPr>
              <a:t> northern North </a:t>
            </a:r>
            <a:r>
              <a:rPr lang="de-DE" sz="1300" dirty="0" err="1">
                <a:solidFill>
                  <a:schemeClr val="bg2">
                    <a:lumMod val="25000"/>
                  </a:schemeClr>
                </a:solidFill>
                <a:latin typeface="Arial" panose="020B0604020202020204" pitchFamily="34" charset="0"/>
                <a:cs typeface="Arial" panose="020B0604020202020204" pitchFamily="34" charset="0"/>
              </a:rPr>
              <a:t>America</a:t>
            </a:r>
            <a:endParaRPr lang="en-GB" sz="1300" dirty="0">
              <a:solidFill>
                <a:schemeClr val="bg2">
                  <a:lumMod val="25000"/>
                </a:schemeClr>
              </a:solidFill>
              <a:latin typeface="Arial" panose="020B0604020202020204" pitchFamily="34" charset="0"/>
              <a:cs typeface="Arial" panose="020B0604020202020204" pitchFamily="34" charset="0"/>
            </a:endParaRPr>
          </a:p>
        </p:txBody>
      </p:sp>
      <p:sp>
        <p:nvSpPr>
          <p:cNvPr id="16" name="Rechteck 21"/>
          <p:cNvSpPr/>
          <p:nvPr/>
        </p:nvSpPr>
        <p:spPr>
          <a:xfrm>
            <a:off x="6568656" y="5328320"/>
            <a:ext cx="2376264" cy="400110"/>
          </a:xfrm>
          <a:prstGeom prst="rect">
            <a:avLst/>
          </a:prstGeom>
        </p:spPr>
        <p:txBody>
          <a:bodyPr wrap="square">
            <a:spAutoFit/>
          </a:bodyPr>
          <a:lstStyle/>
          <a:p>
            <a:r>
              <a:rPr lang="de-DE" sz="1000" b="1" dirty="0" err="1">
                <a:latin typeface="Arial" panose="020B0604020202020204" pitchFamily="34" charset="0"/>
                <a:cs typeface="Arial" panose="020B0604020202020204" pitchFamily="34" charset="0"/>
              </a:rPr>
              <a:t>Himalayan</a:t>
            </a:r>
            <a:r>
              <a:rPr lang="de-DE" sz="1000" b="1" dirty="0">
                <a:latin typeface="Arial" panose="020B0604020202020204" pitchFamily="34" charset="0"/>
                <a:cs typeface="Arial" panose="020B0604020202020204" pitchFamily="34" charset="0"/>
              </a:rPr>
              <a:t> </a:t>
            </a:r>
            <a:r>
              <a:rPr lang="de-DE" sz="1000" b="1" dirty="0" err="1">
                <a:latin typeface="Arial" panose="020B0604020202020204" pitchFamily="34" charset="0"/>
                <a:cs typeface="Arial" panose="020B0604020202020204" pitchFamily="34" charset="0"/>
              </a:rPr>
              <a:t>balsam</a:t>
            </a:r>
            <a:endParaRPr lang="de-DE" sz="1000" b="1" dirty="0">
              <a:latin typeface="Arial" panose="020B0604020202020204" pitchFamily="34" charset="0"/>
              <a:cs typeface="Arial" panose="020B0604020202020204" pitchFamily="34" charset="0"/>
            </a:endParaRPr>
          </a:p>
          <a:p>
            <a:r>
              <a:rPr lang="de-DE" sz="1000" b="1" i="1" dirty="0">
                <a:latin typeface="Arial" panose="020B0604020202020204" pitchFamily="34" charset="0"/>
                <a:cs typeface="Arial" panose="020B0604020202020204" pitchFamily="34" charset="0"/>
              </a:rPr>
              <a:t>(Impatiens </a:t>
            </a:r>
            <a:r>
              <a:rPr lang="de-DE" sz="1000" b="1" i="1" dirty="0" err="1">
                <a:latin typeface="Arial" panose="020B0604020202020204" pitchFamily="34" charset="0"/>
                <a:cs typeface="Arial" panose="020B0604020202020204" pitchFamily="34" charset="0"/>
              </a:rPr>
              <a:t>glandulifera</a:t>
            </a:r>
            <a:r>
              <a:rPr lang="de-DE" sz="1000" b="1" i="1" dirty="0">
                <a:latin typeface="Arial" panose="020B0604020202020204" pitchFamily="34" charset="0"/>
                <a:cs typeface="Arial" panose="020B0604020202020204" pitchFamily="34" charset="0"/>
              </a:rPr>
              <a:t>)</a:t>
            </a:r>
            <a:endParaRPr lang="en-GB" sz="1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0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2"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600" dirty="0"/>
              <a:t>Main </a:t>
            </a:r>
            <a:r>
              <a:rPr lang="de-DE" sz="3600" dirty="0" err="1"/>
              <a:t>drivers</a:t>
            </a:r>
            <a:r>
              <a:rPr lang="de-DE" sz="3600" dirty="0"/>
              <a:t> </a:t>
            </a:r>
            <a:r>
              <a:rPr lang="de-DE" sz="3600" dirty="0" err="1"/>
              <a:t>for</a:t>
            </a:r>
            <a:r>
              <a:rPr lang="de-DE" sz="3600" dirty="0"/>
              <a:t> </a:t>
            </a:r>
            <a:r>
              <a:rPr lang="de-DE" sz="3600" dirty="0" err="1"/>
              <a:t>the</a:t>
            </a:r>
            <a:r>
              <a:rPr lang="de-DE" sz="3600" dirty="0"/>
              <a:t> </a:t>
            </a:r>
            <a:r>
              <a:rPr lang="de-DE" sz="3600" dirty="0" err="1"/>
              <a:t>loss</a:t>
            </a:r>
            <a:r>
              <a:rPr lang="de-DE" sz="3600" dirty="0"/>
              <a:t> </a:t>
            </a:r>
            <a:r>
              <a:rPr lang="de-DE" sz="3600" dirty="0" err="1"/>
              <a:t>of</a:t>
            </a:r>
            <a:r>
              <a:rPr lang="de-DE" sz="3600" dirty="0"/>
              <a:t> </a:t>
            </a:r>
            <a:r>
              <a:rPr lang="de-DE" sz="3600" dirty="0" err="1"/>
              <a:t>biodiversity</a:t>
            </a:r>
            <a:r>
              <a:rPr lang="de-DE" sz="3600" dirty="0"/>
              <a:t> (</a:t>
            </a:r>
            <a:r>
              <a:rPr lang="de-DE" sz="3600" dirty="0" err="1"/>
              <a:t>underlining</a:t>
            </a:r>
            <a:r>
              <a:rPr lang="de-DE" sz="3600" dirty="0"/>
              <a:t> </a:t>
            </a:r>
            <a:r>
              <a:rPr lang="de-DE" sz="3600" dirty="0" err="1"/>
              <a:t>causes</a:t>
            </a:r>
            <a:r>
              <a:rPr lang="de-DE" sz="3600" dirty="0"/>
              <a: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16</a:t>
            </a:fld>
            <a:endParaRPr lang="it-IT"/>
          </a:p>
        </p:txBody>
      </p:sp>
      <p:sp>
        <p:nvSpPr>
          <p:cNvPr id="10" name="Textfeld 10"/>
          <p:cNvSpPr txBox="1"/>
          <p:nvPr/>
        </p:nvSpPr>
        <p:spPr>
          <a:xfrm>
            <a:off x="889000" y="2062026"/>
            <a:ext cx="7480300" cy="3665673"/>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defTabSz="914400">
              <a:lnSpc>
                <a:spcPct val="100000"/>
              </a:lnSpc>
              <a:spcBef>
                <a:spcPts val="0"/>
              </a:spcBef>
              <a:defRPr/>
            </a:pPr>
            <a:r>
              <a:rPr lang="en-US" sz="1900" dirty="0"/>
              <a:t>Human social organization</a:t>
            </a:r>
          </a:p>
          <a:p>
            <a:pPr lvl="0" defTabSz="914400">
              <a:lnSpc>
                <a:spcPct val="100000"/>
              </a:lnSpc>
              <a:spcBef>
                <a:spcPts val="0"/>
              </a:spcBef>
              <a:defRPr/>
            </a:pPr>
            <a:endParaRPr lang="en-US" sz="1900" dirty="0"/>
          </a:p>
          <a:p>
            <a:pPr lvl="0" defTabSz="914400">
              <a:lnSpc>
                <a:spcPct val="100000"/>
              </a:lnSpc>
              <a:spcBef>
                <a:spcPts val="0"/>
              </a:spcBef>
              <a:defRPr/>
            </a:pPr>
            <a:r>
              <a:rPr lang="en-US" sz="1900" dirty="0"/>
              <a:t>Growth of human population</a:t>
            </a:r>
          </a:p>
          <a:p>
            <a:pPr lvl="0" defTabSz="914400">
              <a:lnSpc>
                <a:spcPct val="100000"/>
              </a:lnSpc>
              <a:spcBef>
                <a:spcPts val="0"/>
              </a:spcBef>
              <a:defRPr/>
            </a:pPr>
            <a:endParaRPr lang="en-US" sz="1900" dirty="0"/>
          </a:p>
          <a:p>
            <a:pPr lvl="0" defTabSz="914400">
              <a:lnSpc>
                <a:spcPct val="100000"/>
              </a:lnSpc>
              <a:spcBef>
                <a:spcPts val="0"/>
              </a:spcBef>
              <a:defRPr/>
            </a:pPr>
            <a:r>
              <a:rPr lang="en-US" sz="1900" dirty="0"/>
              <a:t>Patterns of natural resource consumption</a:t>
            </a:r>
          </a:p>
          <a:p>
            <a:pPr lvl="0" defTabSz="914400">
              <a:lnSpc>
                <a:spcPct val="100000"/>
              </a:lnSpc>
              <a:spcBef>
                <a:spcPts val="0"/>
              </a:spcBef>
              <a:defRPr/>
            </a:pPr>
            <a:endParaRPr lang="en-US" sz="1900" dirty="0"/>
          </a:p>
          <a:p>
            <a:pPr lvl="0" defTabSz="914400">
              <a:lnSpc>
                <a:spcPct val="100000"/>
              </a:lnSpc>
              <a:spcBef>
                <a:spcPts val="0"/>
              </a:spcBef>
              <a:defRPr/>
            </a:pPr>
            <a:r>
              <a:rPr lang="en-US" sz="1900" dirty="0"/>
              <a:t>Global trades</a:t>
            </a:r>
          </a:p>
          <a:p>
            <a:pPr lvl="0" defTabSz="914400">
              <a:lnSpc>
                <a:spcPct val="100000"/>
              </a:lnSpc>
              <a:spcBef>
                <a:spcPts val="0"/>
              </a:spcBef>
              <a:defRPr/>
            </a:pPr>
            <a:endParaRPr lang="en-US" sz="1900" dirty="0"/>
          </a:p>
          <a:p>
            <a:pPr lvl="0" defTabSz="914400">
              <a:lnSpc>
                <a:spcPct val="100000"/>
              </a:lnSpc>
              <a:spcBef>
                <a:spcPts val="0"/>
              </a:spcBef>
              <a:defRPr/>
            </a:pPr>
            <a:r>
              <a:rPr lang="en-US" sz="1900" dirty="0"/>
              <a:t>Economic systems and policies that fail to value the environment</a:t>
            </a:r>
          </a:p>
          <a:p>
            <a:pPr lvl="0" defTabSz="914400">
              <a:lnSpc>
                <a:spcPct val="100000"/>
              </a:lnSpc>
              <a:spcBef>
                <a:spcPts val="0"/>
              </a:spcBef>
              <a:defRPr/>
            </a:pPr>
            <a:endParaRPr lang="en-US" sz="1900" dirty="0"/>
          </a:p>
          <a:p>
            <a:pPr lvl="0" defTabSz="914400">
              <a:lnSpc>
                <a:spcPct val="100000"/>
              </a:lnSpc>
              <a:spcBef>
                <a:spcPts val="0"/>
              </a:spcBef>
              <a:defRPr/>
            </a:pPr>
            <a:r>
              <a:rPr lang="en-US" sz="1900" dirty="0"/>
              <a:t>Inequity in ownership, management and flows of benefits </a:t>
            </a:r>
          </a:p>
        </p:txBody>
      </p:sp>
      <p:sp>
        <p:nvSpPr>
          <p:cNvPr id="19" name="Rectangle 18"/>
          <p:cNvSpPr/>
          <p:nvPr/>
        </p:nvSpPr>
        <p:spPr>
          <a:xfrm>
            <a:off x="889000" y="5960536"/>
            <a:ext cx="3462486" cy="276999"/>
          </a:xfrm>
          <a:prstGeom prst="rect">
            <a:avLst/>
          </a:prstGeom>
        </p:spPr>
        <p:txBody>
          <a:bodyPr wrap="none">
            <a:spAutoFit/>
          </a:bodyPr>
          <a:lstStyle/>
          <a:p>
            <a:r>
              <a:rPr lang="de-DE" sz="1200" dirty="0">
                <a:solidFill>
                  <a:srgbClr val="76B82A"/>
                </a:solidFill>
              </a:rPr>
              <a:t>Source: </a:t>
            </a:r>
            <a:r>
              <a:rPr lang="en-US" sz="1200" dirty="0">
                <a:solidFill>
                  <a:srgbClr val="76B82A"/>
                </a:solidFill>
                <a:hlinkClick r:id="rId3"/>
              </a:rPr>
              <a:t>https://slideplayer.com/slide/13495817/</a:t>
            </a:r>
            <a:r>
              <a:rPr lang="en-US" sz="1200" dirty="0">
                <a:solidFill>
                  <a:srgbClr val="76B82A"/>
                </a:solidFill>
              </a:rPr>
              <a:t> [9] </a:t>
            </a:r>
          </a:p>
        </p:txBody>
      </p:sp>
    </p:spTree>
    <p:extLst>
      <p:ext uri="{BB962C8B-B14F-4D97-AF65-F5344CB8AC3E}">
        <p14:creationId xmlns:p14="http://schemas.microsoft.com/office/powerpoint/2010/main" val="2820957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D31388-1EA4-4B74-8FFA-0D39003D9700}" type="slidenum">
              <a:rPr lang="en-US" smtClean="0"/>
              <a:pPr/>
              <a:t>17</a:t>
            </a:fld>
            <a:endParaRPr lang="en-US" dirty="0"/>
          </a:p>
        </p:txBody>
      </p:sp>
      <p:grpSp>
        <p:nvGrpSpPr>
          <p:cNvPr id="8" name="Group 7"/>
          <p:cNvGrpSpPr/>
          <p:nvPr/>
        </p:nvGrpSpPr>
        <p:grpSpPr>
          <a:xfrm>
            <a:off x="179064" y="1794825"/>
            <a:ext cx="4372607" cy="3824925"/>
            <a:chOff x="1291409" y="1432832"/>
            <a:chExt cx="6826863" cy="4849584"/>
          </a:xfrm>
        </p:grpSpPr>
        <p:grpSp>
          <p:nvGrpSpPr>
            <p:cNvPr id="13" name="Group 12"/>
            <p:cNvGrpSpPr/>
            <p:nvPr/>
          </p:nvGrpSpPr>
          <p:grpSpPr>
            <a:xfrm>
              <a:off x="1291409" y="1432832"/>
              <a:ext cx="6826863" cy="4849584"/>
              <a:chOff x="739865" y="1795689"/>
              <a:chExt cx="6826863" cy="4849584"/>
            </a:xfrm>
          </p:grpSpPr>
          <p:grpSp>
            <p:nvGrpSpPr>
              <p:cNvPr id="12" name="Group 11"/>
              <p:cNvGrpSpPr/>
              <p:nvPr/>
            </p:nvGrpSpPr>
            <p:grpSpPr>
              <a:xfrm>
                <a:off x="739865" y="1795689"/>
                <a:ext cx="6826863" cy="4562021"/>
                <a:chOff x="739865" y="1795689"/>
                <a:chExt cx="6826863" cy="4562021"/>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533" t="18815" r="6844" b="4022"/>
                <a:stretch/>
              </p:blipFill>
              <p:spPr bwMode="auto">
                <a:xfrm>
                  <a:off x="739867" y="1795689"/>
                  <a:ext cx="6561178" cy="456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1"/>
                <p:cNvSpPr txBox="1"/>
                <p:nvPr/>
              </p:nvSpPr>
              <p:spPr>
                <a:xfrm>
                  <a:off x="739865" y="1903276"/>
                  <a:ext cx="6561179" cy="769624"/>
                </a:xfrm>
                <a:prstGeom prst="rect">
                  <a:avLst/>
                </a:prstGeom>
                <a:solidFill>
                  <a:schemeClr val="bg1"/>
                </a:solidFill>
              </p:spPr>
              <p:txBody>
                <a:bodyPr vert="horz" lIns="91440" tIns="45720" rIns="91440" bIns="45720" rtlCol="0">
                  <a:normAutofit fontScale="70000" lnSpcReduction="20000"/>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dirty="0"/>
                    <a:t>Increasing biodiversity through extensive land management until the middle of the 20</a:t>
                  </a:r>
                  <a:r>
                    <a:rPr lang="en-US" baseline="30000" dirty="0"/>
                    <a:t>th</a:t>
                  </a:r>
                  <a:r>
                    <a:rPr lang="en-US" dirty="0"/>
                    <a:t> century</a:t>
                  </a:r>
                </a:p>
              </p:txBody>
            </p:sp>
            <p:sp>
              <p:nvSpPr>
                <p:cNvPr id="7" name="Textfeld 2"/>
                <p:cNvSpPr txBox="1"/>
                <p:nvPr/>
              </p:nvSpPr>
              <p:spPr>
                <a:xfrm>
                  <a:off x="6942044" y="2288088"/>
                  <a:ext cx="624684" cy="3977948"/>
                </a:xfrm>
                <a:prstGeom prst="rect">
                  <a:avLst/>
                </a:prstGeom>
                <a:solidFill>
                  <a:schemeClr val="bg1"/>
                </a:solidFill>
              </p:spPr>
              <p:txBody>
                <a:bodyPr vert="vert" wrap="square" rtlCol="0">
                  <a:spAutoFit/>
                </a:bodyPr>
                <a:lstStyle/>
                <a:p>
                  <a:r>
                    <a:rPr lang="en-US" sz="1400" b="1" dirty="0">
                      <a:solidFill>
                        <a:srgbClr val="090907"/>
                      </a:solidFill>
                      <a:latin typeface="Arial" panose="020B0604020202020204" pitchFamily="34" charset="0"/>
                      <a:cs typeface="Arial" panose="020B0604020202020204" pitchFamily="34" charset="0"/>
                    </a:rPr>
                    <a:t>Number of species (schematically)</a:t>
                  </a:r>
                </a:p>
              </p:txBody>
            </p:sp>
          </p:grpSp>
          <p:sp>
            <p:nvSpPr>
              <p:cNvPr id="11" name="Textfeld 1"/>
              <p:cNvSpPr txBox="1"/>
              <p:nvPr/>
            </p:nvSpPr>
            <p:spPr>
              <a:xfrm>
                <a:off x="739865" y="5771442"/>
                <a:ext cx="6202179" cy="873831"/>
              </a:xfrm>
              <a:prstGeom prst="rect">
                <a:avLst/>
              </a:prstGeom>
              <a:solidFill>
                <a:schemeClr val="bg1"/>
              </a:solidFill>
            </p:spPr>
            <p:txBody>
              <a:bodyPr vert="horz" lIns="91440" tIns="45720" rIns="91440" bIns="45720" rtlCol="0">
                <a:normAutofit fontScale="92500"/>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900" b="1" dirty="0">
                    <a:solidFill>
                      <a:schemeClr val="tx1"/>
                    </a:solidFill>
                  </a:rPr>
                  <a:t>  </a:t>
                </a:r>
                <a:r>
                  <a:rPr lang="en-US" sz="1400" b="1" dirty="0">
                    <a:solidFill>
                      <a:schemeClr val="tx1"/>
                    </a:solidFill>
                  </a:rPr>
                  <a:t>14</a:t>
                </a:r>
                <a:r>
                  <a:rPr lang="en-US" sz="1400" b="1" baseline="30000" dirty="0">
                    <a:solidFill>
                      <a:schemeClr val="tx1"/>
                    </a:solidFill>
                  </a:rPr>
                  <a:t>th</a:t>
                </a:r>
                <a:r>
                  <a:rPr lang="en-US" sz="1400" b="1" dirty="0">
                    <a:solidFill>
                      <a:schemeClr val="tx1"/>
                    </a:solidFill>
                  </a:rPr>
                  <a:t>            16</a:t>
                </a:r>
                <a:r>
                  <a:rPr lang="en-US" sz="1400" b="1" baseline="30000" dirty="0">
                    <a:solidFill>
                      <a:schemeClr val="tx1"/>
                    </a:solidFill>
                  </a:rPr>
                  <a:t>th</a:t>
                </a:r>
                <a:r>
                  <a:rPr lang="en-US" sz="1400" b="1" dirty="0">
                    <a:solidFill>
                      <a:schemeClr val="tx1"/>
                    </a:solidFill>
                  </a:rPr>
                  <a:t>          18</a:t>
                </a:r>
                <a:r>
                  <a:rPr lang="en-US" sz="1400" b="1" baseline="30000" dirty="0">
                    <a:solidFill>
                      <a:schemeClr val="tx1"/>
                    </a:solidFill>
                  </a:rPr>
                  <a:t>th</a:t>
                </a:r>
                <a:r>
                  <a:rPr lang="en-US" sz="1400" b="1" dirty="0">
                    <a:solidFill>
                      <a:schemeClr val="tx1"/>
                    </a:solidFill>
                  </a:rPr>
                  <a:t>         19</a:t>
                </a:r>
                <a:r>
                  <a:rPr lang="en-US" sz="1400" b="1" baseline="30000" dirty="0">
                    <a:solidFill>
                      <a:schemeClr val="tx1"/>
                    </a:solidFill>
                  </a:rPr>
                  <a:t>th</a:t>
                </a:r>
                <a:r>
                  <a:rPr lang="en-US" sz="1400" b="1" dirty="0">
                    <a:solidFill>
                      <a:schemeClr val="tx1"/>
                    </a:solidFill>
                  </a:rPr>
                  <a:t>           20</a:t>
                </a:r>
                <a:r>
                  <a:rPr lang="en-US" sz="1400" b="1" baseline="30000" dirty="0">
                    <a:solidFill>
                      <a:schemeClr val="tx1"/>
                    </a:solidFill>
                  </a:rPr>
                  <a:t>th</a:t>
                </a:r>
                <a:r>
                  <a:rPr lang="en-US" sz="1400" b="1" dirty="0">
                    <a:solidFill>
                      <a:schemeClr val="tx1"/>
                    </a:solidFill>
                  </a:rPr>
                  <a:t>        21</a:t>
                </a:r>
                <a:r>
                  <a:rPr lang="en-US" sz="1400" b="1" baseline="30000" dirty="0">
                    <a:solidFill>
                      <a:schemeClr val="tx1"/>
                    </a:solidFill>
                  </a:rPr>
                  <a:t>st</a:t>
                </a:r>
                <a:r>
                  <a:rPr lang="en-US" sz="1400" b="1" dirty="0">
                    <a:solidFill>
                      <a:schemeClr val="tx1"/>
                    </a:solidFill>
                  </a:rPr>
                  <a:t>   </a:t>
                </a:r>
              </a:p>
              <a:p>
                <a:pPr marL="0" indent="0">
                  <a:buNone/>
                </a:pPr>
                <a:r>
                  <a:rPr lang="en-US" sz="1400" b="1" dirty="0">
                    <a:solidFill>
                      <a:schemeClr val="tx1"/>
                    </a:solidFill>
                  </a:rPr>
                  <a:t>                                      Centuries</a:t>
                </a:r>
              </a:p>
            </p:txBody>
          </p:sp>
        </p:grpSp>
        <p:sp>
          <p:nvSpPr>
            <p:cNvPr id="3" name="TextBox 2"/>
            <p:cNvSpPr txBox="1"/>
            <p:nvPr/>
          </p:nvSpPr>
          <p:spPr>
            <a:xfrm>
              <a:off x="6296026" y="4391025"/>
              <a:ext cx="1140031" cy="312181"/>
            </a:xfrm>
            <a:prstGeom prst="rect">
              <a:avLst/>
            </a:prstGeom>
            <a:solidFill>
              <a:srgbClr val="76B82A"/>
            </a:solidFill>
          </p:spPr>
          <p:txBody>
            <a:bodyPr wrap="square" rtlCol="0">
              <a:spAutoFit/>
            </a:bodyPr>
            <a:lstStyle/>
            <a:p>
              <a:r>
                <a:rPr lang="en-US" sz="1000" b="1" dirty="0"/>
                <a:t>CBD trend</a:t>
              </a:r>
              <a:endParaRPr lang="en-GB" sz="1000" b="1" dirty="0"/>
            </a:p>
          </p:txBody>
        </p:sp>
        <p:sp>
          <p:nvSpPr>
            <p:cNvPr id="14" name="TextBox 13"/>
            <p:cNvSpPr txBox="1"/>
            <p:nvPr/>
          </p:nvSpPr>
          <p:spPr>
            <a:xfrm>
              <a:off x="6441546" y="3913047"/>
              <a:ext cx="1052042" cy="312181"/>
            </a:xfrm>
            <a:prstGeom prst="rect">
              <a:avLst/>
            </a:prstGeom>
            <a:solidFill>
              <a:srgbClr val="0070C0"/>
            </a:solidFill>
          </p:spPr>
          <p:txBody>
            <a:bodyPr wrap="square" rtlCol="0">
              <a:spAutoFit/>
            </a:bodyPr>
            <a:lstStyle/>
            <a:p>
              <a:r>
                <a:rPr lang="en-US" sz="1000" b="1" dirty="0"/>
                <a:t>EU trend</a:t>
              </a:r>
              <a:endParaRPr lang="en-GB" sz="1000" b="1" dirty="0"/>
            </a:p>
          </p:txBody>
        </p:sp>
        <p:sp>
          <p:nvSpPr>
            <p:cNvPr id="16" name="TextBox 15"/>
            <p:cNvSpPr txBox="1"/>
            <p:nvPr/>
          </p:nvSpPr>
          <p:spPr>
            <a:xfrm>
              <a:off x="6366721" y="3444740"/>
              <a:ext cx="1140029" cy="312181"/>
            </a:xfrm>
            <a:prstGeom prst="rect">
              <a:avLst/>
            </a:prstGeom>
            <a:solidFill>
              <a:srgbClr val="FFC000"/>
            </a:solidFill>
          </p:spPr>
          <p:txBody>
            <a:bodyPr wrap="square" rtlCol="0">
              <a:spAutoFit/>
            </a:bodyPr>
            <a:lstStyle/>
            <a:p>
              <a:r>
                <a:rPr lang="en-US" sz="1000" b="1" dirty="0"/>
                <a:t>GER trend</a:t>
              </a:r>
              <a:endParaRPr lang="en-GB" sz="1000" b="1" dirty="0"/>
            </a:p>
          </p:txBody>
        </p:sp>
      </p:grpSp>
      <p:sp>
        <p:nvSpPr>
          <p:cNvPr id="15" name="Rectangle 14"/>
          <p:cNvSpPr/>
          <p:nvPr/>
        </p:nvSpPr>
        <p:spPr>
          <a:xfrm>
            <a:off x="408212" y="6043944"/>
            <a:ext cx="8115301" cy="503820"/>
          </a:xfrm>
          <a:prstGeom prst="rect">
            <a:avLst/>
          </a:prstGeom>
        </p:spPr>
        <p:txBody>
          <a:bodyPr vert="horz" lIns="91440" tIns="45720" rIns="91440" bIns="45720" rtlCol="0">
            <a:noAutofit/>
          </a:bodyPr>
          <a:lstStyle/>
          <a:p>
            <a:pPr defTabSz="685800">
              <a:lnSpc>
                <a:spcPct val="90000"/>
              </a:lnSpc>
              <a:spcBef>
                <a:spcPts val="750"/>
              </a:spcBef>
            </a:pPr>
            <a:r>
              <a:rPr lang="en-US" sz="1200" dirty="0">
                <a:solidFill>
                  <a:srgbClr val="76B82A"/>
                </a:solidFill>
              </a:rPr>
              <a:t>Source:  </a:t>
            </a:r>
            <a:r>
              <a:rPr lang="de-DE" sz="1200" dirty="0">
                <a:solidFill>
                  <a:srgbClr val="76B82A"/>
                </a:solidFill>
              </a:rPr>
              <a:t>Project LIFE</a:t>
            </a:r>
            <a:r>
              <a:rPr lang="en-GB" sz="1200" dirty="0">
                <a:solidFill>
                  <a:srgbClr val="76B82A"/>
                </a:solidFill>
              </a:rPr>
              <a:t> </a:t>
            </a:r>
            <a:r>
              <a:rPr lang="de-DE" sz="1200" dirty="0">
                <a:solidFill>
                  <a:srgbClr val="76B82A"/>
                </a:solidFill>
              </a:rPr>
              <a:t>[1], ECA 2019 [39].</a:t>
            </a:r>
            <a:endParaRPr lang="en-GB" sz="1200" dirty="0">
              <a:solidFill>
                <a:srgbClr val="76B82A"/>
              </a:solidFill>
            </a:endParaRPr>
          </a:p>
        </p:txBody>
      </p:sp>
      <p:sp>
        <p:nvSpPr>
          <p:cNvPr id="2" name="Title 1"/>
          <p:cNvSpPr>
            <a:spLocks noGrp="1"/>
          </p:cNvSpPr>
          <p:nvPr>
            <p:ph type="title"/>
          </p:nvPr>
        </p:nvSpPr>
        <p:spPr/>
        <p:txBody>
          <a:bodyPr/>
          <a:lstStyle/>
          <a:p>
            <a:r>
              <a:rPr lang="en-US" dirty="0"/>
              <a:t>Trends</a:t>
            </a:r>
          </a:p>
        </p:txBody>
      </p:sp>
      <p:pic>
        <p:nvPicPr>
          <p:cNvPr id="10" name="Picture 9"/>
          <p:cNvPicPr>
            <a:picLocks noChangeAspect="1"/>
          </p:cNvPicPr>
          <p:nvPr/>
        </p:nvPicPr>
        <p:blipFill>
          <a:blip r:embed="rId4"/>
          <a:stretch>
            <a:fillRect/>
          </a:stretch>
        </p:blipFill>
        <p:spPr>
          <a:xfrm>
            <a:off x="4551671" y="3132436"/>
            <a:ext cx="4586600" cy="1469761"/>
          </a:xfrm>
          <a:prstGeom prst="rect">
            <a:avLst/>
          </a:prstGeom>
        </p:spPr>
      </p:pic>
      <p:sp>
        <p:nvSpPr>
          <p:cNvPr id="17" name="Rectangle 16"/>
          <p:cNvSpPr/>
          <p:nvPr/>
        </p:nvSpPr>
        <p:spPr>
          <a:xfrm>
            <a:off x="4571999" y="1879680"/>
            <a:ext cx="4572000" cy="674031"/>
          </a:xfrm>
          <a:prstGeom prst="rect">
            <a:avLst/>
          </a:prstGeom>
          <a:solidFill>
            <a:schemeClr val="bg1"/>
          </a:solidFill>
        </p:spPr>
        <p:txBody>
          <a:bodyPr vert="horz" lIns="91440" tIns="45720" rIns="91440" bIns="45720" rtlCol="0">
            <a:normAutofit/>
          </a:bodyPr>
          <a:lstStyle/>
          <a:p>
            <a:pPr defTabSz="685800">
              <a:lnSpc>
                <a:spcPct val="90000"/>
              </a:lnSpc>
              <a:spcBef>
                <a:spcPts val="750"/>
              </a:spcBef>
              <a:buFont typeface="Arial" panose="020B0604020202020204" pitchFamily="34" charset="0"/>
              <a:buNone/>
            </a:pPr>
            <a:r>
              <a:rPr lang="en-GB" sz="2100" dirty="0">
                <a:solidFill>
                  <a:srgbClr val="76B82A"/>
                </a:solidFill>
              </a:rPr>
              <a:t>Changes of biodiversity on farmland due to intensification of farmland use</a:t>
            </a:r>
          </a:p>
        </p:txBody>
      </p:sp>
    </p:spTree>
    <p:extLst>
      <p:ext uri="{BB962C8B-B14F-4D97-AF65-F5344CB8AC3E}">
        <p14:creationId xmlns:p14="http://schemas.microsoft.com/office/powerpoint/2010/main" val="4176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Biodiversity in forests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18</a:t>
            </a:fld>
            <a:endParaRPr lang="it-IT"/>
          </a:p>
        </p:txBody>
      </p:sp>
      <p:sp>
        <p:nvSpPr>
          <p:cNvPr id="5" name="Textfeld 13"/>
          <p:cNvSpPr txBox="1"/>
          <p:nvPr/>
        </p:nvSpPr>
        <p:spPr>
          <a:xfrm>
            <a:off x="4335517" y="5958891"/>
            <a:ext cx="4619297" cy="630595"/>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de-DE" sz="1200" dirty="0"/>
              <a:t>Source: </a:t>
            </a:r>
            <a:r>
              <a:rPr lang="en-GB" sz="1200" dirty="0"/>
              <a:t>Sabatini, F. et al. , 2018 [5]. </a:t>
            </a:r>
          </a:p>
        </p:txBody>
      </p:sp>
      <p:sp>
        <p:nvSpPr>
          <p:cNvPr id="6" name="Rectangle 5"/>
          <p:cNvSpPr/>
          <p:nvPr/>
        </p:nvSpPr>
        <p:spPr>
          <a:xfrm>
            <a:off x="375556" y="5958891"/>
            <a:ext cx="3818072"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pic>
        <p:nvPicPr>
          <p:cNvPr id="7"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841" y="1417459"/>
            <a:ext cx="3991490" cy="4541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10"/>
          <p:cNvSpPr txBox="1"/>
          <p:nvPr/>
        </p:nvSpPr>
        <p:spPr>
          <a:xfrm>
            <a:off x="93616" y="2233017"/>
            <a:ext cx="4681584" cy="2585323"/>
          </a:xfrm>
          <a:prstGeom prst="rect">
            <a:avLst/>
          </a:prstGeom>
          <a:solidFill>
            <a:srgbClr val="92D050">
              <a:alpha val="28000"/>
            </a:srgbClr>
          </a:solidFill>
        </p:spPr>
        <p:txBody>
          <a:bodyPr wrap="square" rtlCol="0">
            <a:spAutoFit/>
          </a:bodyPr>
          <a:lstStyle/>
          <a:p>
            <a:pPr algn="ctr"/>
            <a:r>
              <a:rPr lang="de-DE" b="1" dirty="0">
                <a:solidFill>
                  <a:schemeClr val="accent6">
                    <a:lumMod val="75000"/>
                  </a:schemeClr>
                </a:solidFill>
                <a:latin typeface="Arial" panose="020B0604020202020204" pitchFamily="34" charset="0"/>
                <a:cs typeface="Arial" panose="020B0604020202020204" pitchFamily="34" charset="0"/>
              </a:rPr>
              <a:t>Natural (</a:t>
            </a:r>
            <a:r>
              <a:rPr lang="de-DE" b="1" dirty="0" err="1">
                <a:solidFill>
                  <a:schemeClr val="accent6">
                    <a:lumMod val="75000"/>
                  </a:schemeClr>
                </a:solidFill>
                <a:latin typeface="Arial" panose="020B0604020202020204" pitchFamily="34" charset="0"/>
                <a:cs typeface="Arial" panose="020B0604020202020204" pitchFamily="34" charset="0"/>
              </a:rPr>
              <a:t>primary</a:t>
            </a:r>
            <a:r>
              <a:rPr lang="de-DE" b="1" dirty="0">
                <a:solidFill>
                  <a:schemeClr val="accent6">
                    <a:lumMod val="75000"/>
                  </a:schemeClr>
                </a:solidFill>
                <a:latin typeface="Arial" panose="020B0604020202020204" pitchFamily="34" charset="0"/>
                <a:cs typeface="Arial" panose="020B0604020202020204" pitchFamily="34" charset="0"/>
              </a:rPr>
              <a:t>) </a:t>
            </a:r>
            <a:r>
              <a:rPr lang="de-DE" b="1" dirty="0" err="1">
                <a:solidFill>
                  <a:schemeClr val="accent6">
                    <a:lumMod val="75000"/>
                  </a:schemeClr>
                </a:solidFill>
                <a:latin typeface="Arial" panose="020B0604020202020204" pitchFamily="34" charset="0"/>
                <a:cs typeface="Arial" panose="020B0604020202020204" pitchFamily="34" charset="0"/>
              </a:rPr>
              <a:t>ecosystem</a:t>
            </a:r>
            <a:r>
              <a:rPr lang="de-DE" b="1" dirty="0">
                <a:solidFill>
                  <a:schemeClr val="accent6">
                    <a:lumMod val="75000"/>
                  </a:schemeClr>
                </a:solidFill>
                <a:latin typeface="Arial" panose="020B0604020202020204" pitchFamily="34" charset="0"/>
                <a:cs typeface="Arial" panose="020B0604020202020204" pitchFamily="34" charset="0"/>
              </a:rPr>
              <a:t> </a:t>
            </a:r>
            <a:r>
              <a:rPr lang="de-DE" b="1" dirty="0" err="1">
                <a:solidFill>
                  <a:schemeClr val="accent6">
                    <a:lumMod val="75000"/>
                  </a:schemeClr>
                </a:solidFill>
                <a:latin typeface="Arial" panose="020B0604020202020204" pitchFamily="34" charset="0"/>
                <a:cs typeface="Arial" panose="020B0604020202020204" pitchFamily="34" charset="0"/>
              </a:rPr>
              <a:t>services</a:t>
            </a:r>
            <a:endParaRPr lang="en-GB"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rgbClr val="76B82A"/>
              </a:solidFill>
            </a:endParaRPr>
          </a:p>
          <a:p>
            <a:pPr marL="285750" indent="-285750">
              <a:buFont typeface="Arial" panose="020B0604020202020204" pitchFamily="34" charset="0"/>
              <a:buChar char="•"/>
            </a:pPr>
            <a:r>
              <a:rPr lang="en-GB" dirty="0">
                <a:solidFill>
                  <a:srgbClr val="76B82A"/>
                </a:solidFill>
              </a:rPr>
              <a:t>flowing and still water bodies (streams, rivers, ponds, …)</a:t>
            </a:r>
          </a:p>
          <a:p>
            <a:pPr marL="285750" indent="-285750">
              <a:buFont typeface="Arial" panose="020B0604020202020204" pitchFamily="34" charset="0"/>
              <a:buChar char="•"/>
            </a:pPr>
            <a:r>
              <a:rPr lang="en-GB" dirty="0">
                <a:solidFill>
                  <a:srgbClr val="76B82A"/>
                </a:solidFill>
              </a:rPr>
              <a:t>wetlands</a:t>
            </a:r>
          </a:p>
          <a:p>
            <a:pPr marL="285750" indent="-285750">
              <a:buFont typeface="Arial" panose="020B0604020202020204" pitchFamily="34" charset="0"/>
              <a:buChar char="•"/>
            </a:pPr>
            <a:r>
              <a:rPr lang="en-GB" dirty="0">
                <a:solidFill>
                  <a:srgbClr val="76B82A"/>
                </a:solidFill>
              </a:rPr>
              <a:t>forests (rainforest, lowland, needle leaf forest, …)</a:t>
            </a:r>
          </a:p>
          <a:p>
            <a:pPr marL="285750" indent="-285750">
              <a:buFont typeface="Arial" panose="020B0604020202020204" pitchFamily="34" charset="0"/>
              <a:buChar char="•"/>
            </a:pPr>
            <a:r>
              <a:rPr lang="en-GB" dirty="0">
                <a:solidFill>
                  <a:srgbClr val="76B82A"/>
                </a:solidFill>
              </a:rPr>
              <a:t>other native terrestrial ecosystems (woodlands, scrublands, … )</a:t>
            </a:r>
          </a:p>
        </p:txBody>
      </p:sp>
    </p:spTree>
    <p:extLst>
      <p:ext uri="{BB962C8B-B14F-4D97-AF65-F5344CB8AC3E}">
        <p14:creationId xmlns:p14="http://schemas.microsoft.com/office/powerpoint/2010/main" val="4186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Biodiversity and changes by land use</a:t>
            </a:r>
            <a:endParaRPr lang="en-GB" sz="30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19</a:t>
            </a:fld>
            <a:endParaRPr lang="it-IT"/>
          </a:p>
        </p:txBody>
      </p:sp>
      <p:sp>
        <p:nvSpPr>
          <p:cNvPr id="6" name="Rectangle 5"/>
          <p:cNvSpPr/>
          <p:nvPr/>
        </p:nvSpPr>
        <p:spPr>
          <a:xfrm>
            <a:off x="89367" y="5958891"/>
            <a:ext cx="7777844"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9" name="Content Placeholder 2"/>
          <p:cNvSpPr>
            <a:spLocks noGrp="1"/>
          </p:cNvSpPr>
          <p:nvPr>
            <p:ph idx="1"/>
          </p:nvPr>
        </p:nvSpPr>
        <p:spPr>
          <a:xfrm>
            <a:off x="2793999" y="5141271"/>
            <a:ext cx="5624286" cy="505395"/>
          </a:xfrm>
        </p:spPr>
        <p:txBody>
          <a:bodyPr vert="horz" lIns="91440" tIns="45720" rIns="91440" bIns="45720" rtlCol="0">
            <a:noAutofit/>
          </a:bodyPr>
          <a:lstStyle/>
          <a:p>
            <a:pPr marL="0" indent="0">
              <a:buNone/>
            </a:pPr>
            <a:r>
              <a:rPr lang="en-GB" sz="1200" dirty="0"/>
              <a:t>Source: Newbold, T. et al., 2015. [6]</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511" y="2334688"/>
            <a:ext cx="6559694" cy="280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89367" y="2897649"/>
            <a:ext cx="2431144" cy="190881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GB" b="1" dirty="0"/>
              <a:t>Net change in local biodiversity richness caused by land use and related pressures by land use </a:t>
            </a:r>
          </a:p>
        </p:txBody>
      </p:sp>
    </p:spTree>
    <p:extLst>
      <p:ext uri="{BB962C8B-B14F-4D97-AF65-F5344CB8AC3E}">
        <p14:creationId xmlns:p14="http://schemas.microsoft.com/office/powerpoint/2010/main" val="149560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lv-LV" dirty="0" err="1"/>
              <a:t>Aim</a:t>
            </a:r>
            <a:r>
              <a:rPr lang="lv-LV" dirty="0"/>
              <a:t>/</a:t>
            </a:r>
            <a:r>
              <a:rPr lang="lv-LV" dirty="0" err="1"/>
              <a:t>objectives</a:t>
            </a:r>
            <a:endParaRPr lang="en-GB" dirty="0"/>
          </a:p>
        </p:txBody>
      </p:sp>
      <p:sp>
        <p:nvSpPr>
          <p:cNvPr id="5" name="Segnaposto contenuto 4"/>
          <p:cNvSpPr>
            <a:spLocks noGrp="1"/>
          </p:cNvSpPr>
          <p:nvPr>
            <p:ph idx="1"/>
          </p:nvPr>
        </p:nvSpPr>
        <p:spPr/>
        <p:txBody>
          <a:bodyPr>
            <a:normAutofit/>
          </a:bodyPr>
          <a:lstStyle/>
          <a:p>
            <a:r>
              <a:rPr lang="en-US" dirty="0"/>
              <a:t>Get acquainted about the main concepts of the agrobiodiversity its assessment</a:t>
            </a:r>
          </a:p>
          <a:p>
            <a:r>
              <a:rPr lang="en-US" dirty="0"/>
              <a:t>Be aware about agrobiodiversity and ecosystem services</a:t>
            </a:r>
          </a:p>
          <a:p>
            <a:r>
              <a:rPr lang="en-US" dirty="0"/>
              <a:t>Acquire knowledge on:</a:t>
            </a:r>
          </a:p>
          <a:p>
            <a:pPr lvl="1"/>
            <a:r>
              <a:rPr lang="en-US" sz="2000" dirty="0">
                <a:solidFill>
                  <a:srgbClr val="76B82A"/>
                </a:solidFill>
              </a:rPr>
              <a:t>main aspects of agrobiodiversity, </a:t>
            </a:r>
          </a:p>
          <a:p>
            <a:pPr lvl="1"/>
            <a:r>
              <a:rPr lang="en-US" sz="2000" dirty="0">
                <a:solidFill>
                  <a:srgbClr val="76B82A"/>
                </a:solidFill>
              </a:rPr>
              <a:t>agro-biodiversity preservation,</a:t>
            </a:r>
          </a:p>
          <a:p>
            <a:pPr lvl="1"/>
            <a:r>
              <a:rPr lang="en-US" sz="2000" dirty="0">
                <a:solidFill>
                  <a:srgbClr val="76B82A"/>
                </a:solidFill>
              </a:rPr>
              <a:t>decreasing of climate change effect, and </a:t>
            </a:r>
          </a:p>
          <a:p>
            <a:pPr lvl="1"/>
            <a:r>
              <a:rPr lang="en-US" sz="2000" dirty="0">
                <a:solidFill>
                  <a:srgbClr val="76B82A"/>
                </a:solidFill>
              </a:rPr>
              <a:t>efficient use of biomass resources preserving ecosystem services</a:t>
            </a:r>
          </a:p>
          <a:p>
            <a:pPr lvl="1"/>
            <a:r>
              <a:rPr lang="en-US" sz="2000" dirty="0">
                <a:solidFill>
                  <a:srgbClr val="76B82A"/>
                </a:solidFill>
              </a:rPr>
              <a:t>agrobiodiversity and global priorities</a:t>
            </a:r>
          </a:p>
        </p:txBody>
      </p:sp>
      <p:sp>
        <p:nvSpPr>
          <p:cNvPr id="2" name="Slide Number Placeholder 1"/>
          <p:cNvSpPr>
            <a:spLocks noGrp="1"/>
          </p:cNvSpPr>
          <p:nvPr>
            <p:ph type="sldNum" sz="quarter" idx="12"/>
          </p:nvPr>
        </p:nvSpPr>
        <p:spPr/>
        <p:txBody>
          <a:bodyPr/>
          <a:lstStyle/>
          <a:p>
            <a:fld id="{F5D31388-1EA4-4B74-8FFA-0D39003D9700}" type="slidenum">
              <a:rPr lang="it-IT" smtClean="0"/>
              <a:t>2</a:t>
            </a:fld>
            <a:endParaRPr lang="it-IT"/>
          </a:p>
        </p:txBody>
      </p:sp>
    </p:spTree>
    <p:extLst>
      <p:ext uri="{BB962C8B-B14F-4D97-AF65-F5344CB8AC3E}">
        <p14:creationId xmlns:p14="http://schemas.microsoft.com/office/powerpoint/2010/main" val="247155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Species extinction</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20</a:t>
            </a:fld>
            <a:endParaRPr lang="it-IT"/>
          </a:p>
        </p:txBody>
      </p:sp>
      <p:sp>
        <p:nvSpPr>
          <p:cNvPr id="6" name="Rectangle 5"/>
          <p:cNvSpPr/>
          <p:nvPr/>
        </p:nvSpPr>
        <p:spPr>
          <a:xfrm>
            <a:off x="375556" y="5958891"/>
            <a:ext cx="3818072"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Project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9" name="Content Placeholder 2"/>
          <p:cNvSpPr>
            <a:spLocks noGrp="1"/>
          </p:cNvSpPr>
          <p:nvPr>
            <p:ph idx="1"/>
          </p:nvPr>
        </p:nvSpPr>
        <p:spPr>
          <a:xfrm>
            <a:off x="5035456" y="5970669"/>
            <a:ext cx="4282715" cy="587162"/>
          </a:xfrm>
        </p:spPr>
        <p:txBody>
          <a:bodyPr vert="horz" lIns="91440" tIns="45720" rIns="91440" bIns="45720" rtlCol="0">
            <a:noAutofit/>
          </a:bodyPr>
          <a:lstStyle/>
          <a:p>
            <a:pPr marL="0" indent="0">
              <a:buNone/>
            </a:pPr>
            <a:r>
              <a:rPr lang="en-GB" sz="1200" dirty="0"/>
              <a:t>Source: Homepage ICUN Red List, 2019 [7]</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947"/>
          <a:stretch/>
        </p:blipFill>
        <p:spPr bwMode="auto">
          <a:xfrm>
            <a:off x="294063" y="3669220"/>
            <a:ext cx="8640959" cy="216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0"/>
          <p:cNvSpPr txBox="1"/>
          <p:nvPr/>
        </p:nvSpPr>
        <p:spPr>
          <a:xfrm>
            <a:off x="294063" y="1509633"/>
            <a:ext cx="8640959" cy="2031325"/>
          </a:xfrm>
          <a:prstGeom prst="rect">
            <a:avLst/>
          </a:prstGeom>
          <a:solidFill>
            <a:srgbClr val="92D050">
              <a:alpha val="28000"/>
            </a:srgbClr>
          </a:solidFill>
        </p:spPr>
        <p:txBody>
          <a:bodyPr wrap="square" rtlCol="0">
            <a:spAutoFit/>
          </a:bodyPr>
          <a:lstStyle/>
          <a:p>
            <a:pPr algn="ctr"/>
            <a:r>
              <a:rPr lang="en-GB" b="1" dirty="0">
                <a:solidFill>
                  <a:schemeClr val="accent6">
                    <a:lumMod val="75000"/>
                  </a:schemeClr>
                </a:solidFill>
                <a:latin typeface="Arial" panose="020B0604020202020204" pitchFamily="34" charset="0"/>
                <a:cs typeface="Arial" panose="020B0604020202020204" pitchFamily="34" charset="0"/>
              </a:rPr>
              <a:t>IUCN Red List  (IUCN = International Union for Conservation of Nature)</a:t>
            </a:r>
          </a:p>
          <a:p>
            <a:pPr marL="285750" indent="-285750">
              <a:buFont typeface="Arial" panose="020B0604020202020204" pitchFamily="34" charset="0"/>
              <a:buChar char="•"/>
            </a:pPr>
            <a:endParaRPr lang="en-GB" dirty="0">
              <a:solidFill>
                <a:srgbClr val="76B82A"/>
              </a:solidFill>
            </a:endParaRPr>
          </a:p>
          <a:p>
            <a:pPr marL="285750" indent="-285750">
              <a:buFont typeface="Arial" panose="020B0604020202020204" pitchFamily="34" charset="0"/>
              <a:buChar char="•"/>
            </a:pPr>
            <a:r>
              <a:rPr lang="en-GB" dirty="0">
                <a:solidFill>
                  <a:srgbClr val="76B82A"/>
                </a:solidFill>
              </a:rPr>
              <a:t>Established in 1964, IUCN Red List is the world´s most comprehensive information source on the global conservation status of animal, fungi and plant species. </a:t>
            </a:r>
          </a:p>
          <a:p>
            <a:pPr marL="285750" indent="-285750">
              <a:buFont typeface="Arial" panose="020B0604020202020204" pitchFamily="34" charset="0"/>
              <a:buChar char="•"/>
            </a:pPr>
            <a:endParaRPr lang="en-GB" dirty="0">
              <a:solidFill>
                <a:srgbClr val="76B82A"/>
              </a:solidFill>
            </a:endParaRPr>
          </a:p>
          <a:p>
            <a:pPr marL="285750" indent="-285750">
              <a:buFont typeface="Arial" panose="020B0604020202020204" pitchFamily="34" charset="0"/>
              <a:buChar char="•"/>
            </a:pPr>
            <a:r>
              <a:rPr lang="en-GB" dirty="0">
                <a:solidFill>
                  <a:srgbClr val="76B82A"/>
                </a:solidFill>
              </a:rPr>
              <a:t>It provides information about range, population size, habitat and ecology, use and/or trade, threats and necessary conservation actions</a:t>
            </a:r>
          </a:p>
        </p:txBody>
      </p:sp>
    </p:spTree>
    <p:extLst>
      <p:ext uri="{BB962C8B-B14F-4D97-AF65-F5344CB8AC3E}">
        <p14:creationId xmlns:p14="http://schemas.microsoft.com/office/powerpoint/2010/main" val="3475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biodiversity is important?</a:t>
            </a:r>
            <a:endParaRPr lang="en-GB" dirty="0"/>
          </a:p>
        </p:txBody>
      </p:sp>
      <p:sp>
        <p:nvSpPr>
          <p:cNvPr id="3" name="Content Placeholder 2"/>
          <p:cNvSpPr>
            <a:spLocks noGrp="1"/>
          </p:cNvSpPr>
          <p:nvPr>
            <p:ph idx="1"/>
          </p:nvPr>
        </p:nvSpPr>
        <p:spPr>
          <a:xfrm>
            <a:off x="81818" y="1669840"/>
            <a:ext cx="5270027" cy="3377822"/>
          </a:xfrm>
        </p:spPr>
        <p:txBody>
          <a:bodyPr/>
          <a:lstStyle/>
          <a:p>
            <a:r>
              <a:rPr lang="en-US" altLang="en-US" b="1" dirty="0"/>
              <a:t>Intrinsic/inherent value</a:t>
            </a:r>
          </a:p>
          <a:p>
            <a:endParaRPr lang="en-US" altLang="en-US" b="1" dirty="0"/>
          </a:p>
          <a:p>
            <a:r>
              <a:rPr lang="en-US" altLang="en-US" b="1" dirty="0"/>
              <a:t>Extrinsic/utilitarian/instrumental value</a:t>
            </a:r>
          </a:p>
          <a:p>
            <a:endParaRPr lang="en-GB" b="1"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21</a:t>
            </a:fld>
            <a:endParaRPr lang="it-IT"/>
          </a:p>
        </p:txBody>
      </p:sp>
      <p:grpSp>
        <p:nvGrpSpPr>
          <p:cNvPr id="20" name="Group 19"/>
          <p:cNvGrpSpPr/>
          <p:nvPr/>
        </p:nvGrpSpPr>
        <p:grpSpPr>
          <a:xfrm>
            <a:off x="1150340" y="2729225"/>
            <a:ext cx="6843317" cy="3188177"/>
            <a:chOff x="685800" y="2012950"/>
            <a:chExt cx="8458200" cy="3918881"/>
          </a:xfrm>
        </p:grpSpPr>
        <p:sp>
          <p:nvSpPr>
            <p:cNvPr id="5" name="Line 1031"/>
            <p:cNvSpPr>
              <a:spLocks noChangeShapeType="1"/>
            </p:cNvSpPr>
            <p:nvPr/>
          </p:nvSpPr>
          <p:spPr bwMode="auto">
            <a:xfrm flipV="1">
              <a:off x="6096000" y="2590800"/>
              <a:ext cx="762000" cy="45720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Line 1035"/>
            <p:cNvSpPr>
              <a:spLocks noChangeShapeType="1"/>
            </p:cNvSpPr>
            <p:nvPr/>
          </p:nvSpPr>
          <p:spPr bwMode="auto">
            <a:xfrm flipH="1">
              <a:off x="2438400" y="3962400"/>
              <a:ext cx="838200" cy="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1036"/>
            <p:cNvSpPr>
              <a:spLocks noChangeShapeType="1"/>
            </p:cNvSpPr>
            <p:nvPr/>
          </p:nvSpPr>
          <p:spPr bwMode="auto">
            <a:xfrm flipH="1" flipV="1">
              <a:off x="2667000" y="2667000"/>
              <a:ext cx="685800" cy="38100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Line 1038"/>
            <p:cNvSpPr>
              <a:spLocks noChangeShapeType="1"/>
            </p:cNvSpPr>
            <p:nvPr/>
          </p:nvSpPr>
          <p:spPr bwMode="auto">
            <a:xfrm flipH="1">
              <a:off x="2743200" y="4876800"/>
              <a:ext cx="609600" cy="45720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Text Box 1039"/>
            <p:cNvSpPr txBox="1">
              <a:spLocks noChangeArrowheads="1"/>
            </p:cNvSpPr>
            <p:nvPr/>
          </p:nvSpPr>
          <p:spPr bwMode="auto">
            <a:xfrm>
              <a:off x="6858000" y="2012950"/>
              <a:ext cx="2046586" cy="383182"/>
            </a:xfrm>
            <a:prstGeom prst="rect">
              <a:avLst/>
            </a:prstGeom>
          </p:spPr>
          <p:txBody>
            <a:bodyPr vert="horz" lIns="91440" tIns="45720" rIns="91440" bIns="45720" rtlCol="0">
              <a:normAutofit fontScale="92500" lnSpcReduction="20000"/>
            </a:bodyPr>
            <a:lstStyle>
              <a:defPPr>
                <a:defRPr lang="it-IT"/>
              </a:defPPr>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ltLang="en-US" dirty="0"/>
                <a:t>Land planner</a:t>
              </a:r>
            </a:p>
          </p:txBody>
        </p:sp>
        <p:sp>
          <p:nvSpPr>
            <p:cNvPr id="10" name="Text Box 1041"/>
            <p:cNvSpPr txBox="1">
              <a:spLocks noChangeArrowheads="1"/>
            </p:cNvSpPr>
            <p:nvPr/>
          </p:nvSpPr>
          <p:spPr bwMode="auto">
            <a:xfrm>
              <a:off x="6994525" y="3611563"/>
              <a:ext cx="2149475" cy="674031"/>
            </a:xfrm>
            <a:prstGeom prst="rect">
              <a:avLst/>
            </a:prstGeom>
          </p:spPr>
          <p:txBody>
            <a:bodyPr vert="horz" lIns="91440" tIns="45720" rIns="91440" bIns="45720" rtlCol="0">
              <a:normAutofit fontScale="92500" lnSpcReduction="20000"/>
            </a:bodyPr>
            <a:lstStyle>
              <a:defPPr>
                <a:defRPr lang="it-IT"/>
              </a:defPPr>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ltLang="en-US" dirty="0"/>
                <a:t>Government agency</a:t>
              </a:r>
            </a:p>
          </p:txBody>
        </p:sp>
        <p:sp>
          <p:nvSpPr>
            <p:cNvPr id="11" name="Text Box 1042"/>
            <p:cNvSpPr txBox="1">
              <a:spLocks noChangeArrowheads="1"/>
            </p:cNvSpPr>
            <p:nvPr/>
          </p:nvSpPr>
          <p:spPr bwMode="auto">
            <a:xfrm>
              <a:off x="706941" y="2302562"/>
              <a:ext cx="2286000" cy="674031"/>
            </a:xfrm>
            <a:prstGeom prst="rect">
              <a:avLst/>
            </a:prstGeom>
          </p:spPr>
          <p:txBody>
            <a:bodyPr vert="horz" lIns="91440" tIns="45720" rIns="91440" bIns="45720" rtlCol="0">
              <a:normAutofit fontScale="92500" lnSpcReduction="20000"/>
            </a:bodyPr>
            <a:lstStyle>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altLang="en-US" dirty="0"/>
                <a:t>Local communities</a:t>
              </a:r>
            </a:p>
          </p:txBody>
        </p:sp>
        <p:sp>
          <p:nvSpPr>
            <p:cNvPr id="12" name="Text Box 1043"/>
            <p:cNvSpPr txBox="1">
              <a:spLocks noChangeArrowheads="1"/>
            </p:cNvSpPr>
            <p:nvPr/>
          </p:nvSpPr>
          <p:spPr bwMode="auto">
            <a:xfrm>
              <a:off x="1230646" y="3770809"/>
              <a:ext cx="1717906" cy="383182"/>
            </a:xfrm>
            <a:prstGeom prst="rect">
              <a:avLst/>
            </a:prstGeom>
          </p:spPr>
          <p:txBody>
            <a:bodyPr vert="horz" lIns="91440" tIns="45720" rIns="91440" bIns="45720" rtlCol="0">
              <a:normAutofit fontScale="92500" lnSpcReduction="20000"/>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altLang="en-US" dirty="0"/>
                <a:t>Lobbies</a:t>
              </a:r>
            </a:p>
          </p:txBody>
        </p:sp>
        <p:sp>
          <p:nvSpPr>
            <p:cNvPr id="13" name="Text Box 1044"/>
            <p:cNvSpPr txBox="1">
              <a:spLocks noChangeArrowheads="1"/>
            </p:cNvSpPr>
            <p:nvPr/>
          </p:nvSpPr>
          <p:spPr bwMode="auto">
            <a:xfrm>
              <a:off x="685800" y="5486400"/>
              <a:ext cx="2740025" cy="383182"/>
            </a:xfrm>
            <a:prstGeom prst="rect">
              <a:avLst/>
            </a:prstGeom>
          </p:spPr>
          <p:txBody>
            <a:bodyPr vert="horz" lIns="91440" tIns="45720" rIns="91440" bIns="45720" rtlCol="0">
              <a:normAutofit fontScale="77500" lnSpcReduction="20000"/>
            </a:bodyPr>
            <a:lstStyle>
              <a:defPPr>
                <a:defRPr lang="it-IT"/>
              </a:defPPr>
              <a:lvl1pPr marL="171450" indent="-171450" defTabSz="685800">
                <a:lnSpc>
                  <a:spcPct val="90000"/>
                </a:lnSpc>
                <a:spcBef>
                  <a:spcPts val="750"/>
                </a:spcBef>
                <a:buFont typeface="Arial" panose="020B0604020202020204" pitchFamily="34" charset="0"/>
                <a:buChar char="•"/>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altLang="en-US" dirty="0"/>
                <a:t>Aquaculture company</a:t>
              </a:r>
            </a:p>
          </p:txBody>
        </p:sp>
        <p:sp>
          <p:nvSpPr>
            <p:cNvPr id="14" name="Text Box 1045"/>
            <p:cNvSpPr txBox="1">
              <a:spLocks noChangeArrowheads="1"/>
            </p:cNvSpPr>
            <p:nvPr/>
          </p:nvSpPr>
          <p:spPr bwMode="auto">
            <a:xfrm>
              <a:off x="6705600" y="5257800"/>
              <a:ext cx="1873250" cy="674031"/>
            </a:xfrm>
            <a:prstGeom prst="rect">
              <a:avLst/>
            </a:prstGeom>
          </p:spPr>
          <p:txBody>
            <a:bodyPr vert="horz" lIns="91440" tIns="45720" rIns="91440" bIns="45720" rtlCol="0">
              <a:normAutofit fontScale="92500" lnSpcReduction="20000"/>
            </a:bodyPr>
            <a:lstStyle>
              <a:defPPr>
                <a:defRPr lang="it-IT"/>
              </a:defPPr>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ltLang="en-US" dirty="0"/>
                <a:t>Environmental group</a:t>
              </a:r>
            </a:p>
          </p:txBody>
        </p:sp>
        <p:pic>
          <p:nvPicPr>
            <p:cNvPr id="17" name="Picture 1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2895601"/>
              <a:ext cx="3314699" cy="220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032"/>
            <p:cNvSpPr>
              <a:spLocks noChangeShapeType="1"/>
            </p:cNvSpPr>
            <p:nvPr/>
          </p:nvSpPr>
          <p:spPr bwMode="auto">
            <a:xfrm>
              <a:off x="6096000" y="3962400"/>
              <a:ext cx="914400" cy="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Line 1033"/>
            <p:cNvSpPr>
              <a:spLocks noChangeShapeType="1"/>
            </p:cNvSpPr>
            <p:nvPr/>
          </p:nvSpPr>
          <p:spPr bwMode="auto">
            <a:xfrm>
              <a:off x="6096000" y="4876800"/>
              <a:ext cx="609600" cy="457200"/>
            </a:xfrm>
            <a:prstGeom prst="line">
              <a:avLst/>
            </a:prstGeom>
            <a:noFill/>
            <a:ln w="9525">
              <a:solidFill>
                <a:schemeClr val="accent6">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 name="Rectangle 20"/>
          <p:cNvSpPr/>
          <p:nvPr/>
        </p:nvSpPr>
        <p:spPr>
          <a:xfrm>
            <a:off x="262159" y="5986898"/>
            <a:ext cx="7269844" cy="319071"/>
          </a:xfrm>
          <a:prstGeom prst="rect">
            <a:avLst/>
          </a:prstGeom>
        </p:spPr>
        <p:txBody>
          <a:bodyPr vert="horz" lIns="91440" tIns="45720" rIns="91440" bIns="45720" rtlCol="0">
            <a:noAutofit/>
          </a:bodyPr>
          <a:lstStyle/>
          <a:p>
            <a:pPr defTabSz="685800">
              <a:lnSpc>
                <a:spcPct val="90000"/>
              </a:lnSpc>
              <a:spcBef>
                <a:spcPts val="750"/>
              </a:spcBef>
            </a:pPr>
            <a:r>
              <a:rPr lang="en-US" altLang="en-US" sz="1200" dirty="0">
                <a:solidFill>
                  <a:srgbClr val="76B82A"/>
                </a:solidFill>
              </a:rPr>
              <a:t>Source: Center for Biodiversity and Conservation of the American Museum of Natural History, 2003 [10]</a:t>
            </a:r>
            <a:endParaRPr lang="en-GB" sz="1200" dirty="0">
              <a:solidFill>
                <a:srgbClr val="76B82A"/>
              </a:solidFill>
            </a:endParaRPr>
          </a:p>
        </p:txBody>
      </p:sp>
    </p:spTree>
    <p:extLst>
      <p:ext uri="{BB962C8B-B14F-4D97-AF65-F5344CB8AC3E}">
        <p14:creationId xmlns:p14="http://schemas.microsoft.com/office/powerpoint/2010/main" val="198985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Categorizing Values in biodiversity</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22</a:t>
            </a:fld>
            <a:endParaRPr lang="it-IT"/>
          </a:p>
        </p:txBody>
      </p:sp>
      <p:sp>
        <p:nvSpPr>
          <p:cNvPr id="21" name="Rectangle 20"/>
          <p:cNvSpPr/>
          <p:nvPr/>
        </p:nvSpPr>
        <p:spPr>
          <a:xfrm>
            <a:off x="133060" y="6062741"/>
            <a:ext cx="9010940" cy="590931"/>
          </a:xfrm>
          <a:prstGeom prst="rect">
            <a:avLst/>
          </a:prstGeom>
        </p:spPr>
        <p:txBody>
          <a:bodyPr vert="horz" lIns="91440" tIns="45720" rIns="91440" bIns="45720" rtlCol="0">
            <a:noAutofit/>
          </a:bodyPr>
          <a:lstStyle/>
          <a:p>
            <a:pPr defTabSz="685800">
              <a:lnSpc>
                <a:spcPct val="90000"/>
              </a:lnSpc>
              <a:spcBef>
                <a:spcPts val="750"/>
              </a:spcBef>
            </a:pPr>
            <a:r>
              <a:rPr lang="en-US" altLang="en-US" sz="1200" dirty="0">
                <a:solidFill>
                  <a:srgbClr val="76B82A"/>
                </a:solidFill>
              </a:rPr>
              <a:t>Source: Center for Biodiversity and Conservation of the American Museum of Natural History, 2003 [10]</a:t>
            </a:r>
            <a:endParaRPr lang="en-GB" sz="1200" dirty="0">
              <a:solidFill>
                <a:srgbClr val="76B82A"/>
              </a:solidFill>
            </a:endParaRPr>
          </a:p>
        </p:txBody>
      </p:sp>
      <p:sp>
        <p:nvSpPr>
          <p:cNvPr id="22" name="Rectangle 1027"/>
          <p:cNvSpPr txBox="1">
            <a:spLocks noChangeArrowheads="1"/>
          </p:cNvSpPr>
          <p:nvPr/>
        </p:nvSpPr>
        <p:spPr>
          <a:xfrm>
            <a:off x="2483768" y="1988840"/>
            <a:ext cx="3505200" cy="4343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a:p>
          <a:p>
            <a:endParaRPr lang="en-US" altLang="en-US" sz="3600"/>
          </a:p>
          <a:p>
            <a:endParaRPr lang="en-US" altLang="en-US" sz="3600"/>
          </a:p>
        </p:txBody>
      </p:sp>
      <p:graphicFrame>
        <p:nvGraphicFramePr>
          <p:cNvPr id="23" name="Group 1141"/>
          <p:cNvGraphicFramePr>
            <a:graphicFrameLocks noGrp="1"/>
          </p:cNvGraphicFramePr>
          <p:nvPr>
            <p:extLst>
              <p:ext uri="{D42A27DB-BD31-4B8C-83A1-F6EECF244321}">
                <p14:modId xmlns:p14="http://schemas.microsoft.com/office/powerpoint/2010/main" val="27196439"/>
              </p:ext>
            </p:extLst>
          </p:nvPr>
        </p:nvGraphicFramePr>
        <p:xfrm>
          <a:off x="682169" y="1491168"/>
          <a:ext cx="8215088" cy="4594657"/>
        </p:xfrm>
        <a:graphic>
          <a:graphicData uri="http://schemas.openxmlformats.org/drawingml/2006/table">
            <a:tbl>
              <a:tblPr/>
              <a:tblGrid>
                <a:gridCol w="2598060">
                  <a:extLst>
                    <a:ext uri="{9D8B030D-6E8A-4147-A177-3AD203B41FA5}">
                      <a16:colId xmlns:a16="http://schemas.microsoft.com/office/drawing/2014/main" val="3456611598"/>
                    </a:ext>
                  </a:extLst>
                </a:gridCol>
                <a:gridCol w="2917371">
                  <a:extLst>
                    <a:ext uri="{9D8B030D-6E8A-4147-A177-3AD203B41FA5}">
                      <a16:colId xmlns:a16="http://schemas.microsoft.com/office/drawing/2014/main" val="834950677"/>
                    </a:ext>
                  </a:extLst>
                </a:gridCol>
                <a:gridCol w="1494971">
                  <a:extLst>
                    <a:ext uri="{9D8B030D-6E8A-4147-A177-3AD203B41FA5}">
                      <a16:colId xmlns:a16="http://schemas.microsoft.com/office/drawing/2014/main" val="2392500617"/>
                    </a:ext>
                  </a:extLst>
                </a:gridCol>
                <a:gridCol w="1204686">
                  <a:extLst>
                    <a:ext uri="{9D8B030D-6E8A-4147-A177-3AD203B41FA5}">
                      <a16:colId xmlns:a16="http://schemas.microsoft.com/office/drawing/2014/main" val="1556515852"/>
                    </a:ext>
                  </a:extLst>
                </a:gridCol>
              </a:tblGrid>
              <a:tr h="878136">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600" b="1" i="1" u="none" strike="noStrike" cap="none" normalizeH="0" baseline="0" dirty="0">
                          <a:ln>
                            <a:noFill/>
                          </a:ln>
                          <a:solidFill>
                            <a:srgbClr val="92D050"/>
                          </a:solidFill>
                          <a:effectLst/>
                          <a:latin typeface="Calibri "/>
                          <a:ea typeface="Osaka" charset="-128"/>
                        </a:rPr>
                        <a:t>Direct Use Value(Goods)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600" b="1" i="1" u="none" strike="noStrike" cap="none" normalizeH="0" baseline="0" dirty="0">
                          <a:ln>
                            <a:noFill/>
                          </a:ln>
                          <a:solidFill>
                            <a:srgbClr val="92D050"/>
                          </a:solidFill>
                          <a:effectLst/>
                          <a:latin typeface="Calibri "/>
                          <a:ea typeface="Osaka" charset="-128"/>
                        </a:rPr>
                        <a:t>Indirect Use Value (Services)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600" b="1" i="1" u="none" strike="noStrike" cap="none" normalizeH="0" baseline="0">
                          <a:ln>
                            <a:noFill/>
                          </a:ln>
                          <a:solidFill>
                            <a:srgbClr val="92D050"/>
                          </a:solidFill>
                          <a:effectLst/>
                          <a:latin typeface="Calibri "/>
                          <a:ea typeface="Osaka" charset="-128"/>
                        </a:rPr>
                        <a:t>Non-Use Values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639254393"/>
                  </a:ext>
                </a:extLst>
              </a:tr>
              <a:tr h="1138324">
                <a:tc rowSpan="3">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Food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Medicine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Biological control building/industrial materials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Fiber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Fuel</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kern="1200" cap="none" normalizeH="0" baseline="0" dirty="0">
                          <a:ln>
                            <a:noFill/>
                          </a:ln>
                          <a:solidFill>
                            <a:srgbClr val="92D050"/>
                          </a:solidFill>
                          <a:effectLst/>
                          <a:latin typeface="Calibri "/>
                          <a:ea typeface="Osaka" charset="-128"/>
                          <a:cs typeface="+mn-cs"/>
                        </a:rPr>
                        <a:t>Ecotourism		</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Atmospheric and climate regulation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Hydrogeological regulation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Pollination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Nutrient recycling</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Pest control</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Photosynthesis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Genetic library</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Soil formation and maintenance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Cultural, Spiritual and Aesthetic</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92D050"/>
                          </a:solidFill>
                          <a:effectLst/>
                          <a:latin typeface="Calibri "/>
                          <a:ea typeface="Osaka" charset="-128"/>
                        </a:rPr>
                        <a:t>Community resilience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92D050"/>
                          </a:solidFill>
                          <a:effectLst/>
                          <a:latin typeface="Calibri "/>
                          <a:ea typeface="Osaka" charset="-128"/>
                        </a:rPr>
                        <a:t>Potential (or Option) Value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a:ln>
                            <a:noFill/>
                          </a:ln>
                          <a:solidFill>
                            <a:srgbClr val="92D050"/>
                          </a:solidFill>
                          <a:effectLst/>
                          <a:latin typeface="Calibri "/>
                          <a:ea typeface="Osaka" charset="-128"/>
                        </a:rPr>
                        <a:t>Future value either as a good or service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3427565"/>
                  </a:ext>
                </a:extLst>
              </a:tr>
              <a:tr h="1206611">
                <a:tc vMerge="1">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en-US" sz="1600" b="1" i="1" u="none" strike="noStrike" cap="none" normalizeH="0" baseline="0" dirty="0">
                        <a:ln>
                          <a:noFill/>
                        </a:ln>
                        <a:solidFill>
                          <a:srgbClr val="92D050"/>
                        </a:solidFill>
                        <a:effectLst/>
                        <a:latin typeface="Calibri "/>
                        <a:ea typeface="Osaka" charset="-128"/>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600" b="0" i="0" u="none" strike="noStrike" cap="none" normalizeH="0" baseline="0" dirty="0">
                        <a:ln>
                          <a:noFill/>
                        </a:ln>
                        <a:solidFill>
                          <a:srgbClr val="92D050"/>
                        </a:solidFill>
                        <a:effectLst/>
                        <a:latin typeface="Calibri "/>
                        <a:ea typeface="Osaka" charset="-128"/>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92D050"/>
                          </a:solidFill>
                          <a:effectLst/>
                          <a:latin typeface="Calibri "/>
                          <a:ea typeface="Osaka" charset="-128"/>
                        </a:rPr>
                        <a:t>Existence Value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92D050"/>
                          </a:solidFill>
                          <a:effectLst/>
                          <a:latin typeface="Calibri "/>
                          <a:ea typeface="Osaka" charset="-128"/>
                        </a:rPr>
                        <a:t>Value of knowing something exists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4047292"/>
                  </a:ext>
                </a:extLst>
              </a:tr>
              <a:tr h="1138492">
                <a:tc vMerge="1">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en-US" sz="1600" b="0" i="0" u="none" strike="noStrike" cap="none" normalizeH="0" baseline="0" dirty="0">
                        <a:ln>
                          <a:noFill/>
                        </a:ln>
                        <a:solidFill>
                          <a:srgbClr val="92D050"/>
                        </a:solidFill>
                        <a:effectLst/>
                        <a:latin typeface="Calibri "/>
                        <a:ea typeface="Osaka" charset="-128"/>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en-US" sz="1600" b="0" i="0" u="none" strike="noStrike" cap="none" normalizeH="0" baseline="0" dirty="0">
                        <a:ln>
                          <a:noFill/>
                        </a:ln>
                        <a:solidFill>
                          <a:srgbClr val="92D050"/>
                        </a:solidFill>
                        <a:effectLst/>
                        <a:latin typeface="Calibri "/>
                        <a:ea typeface="Osaka" charset="-128"/>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92D050"/>
                          </a:solidFill>
                          <a:effectLst/>
                          <a:latin typeface="Calibri "/>
                          <a:ea typeface="Osaka" charset="-128"/>
                        </a:rPr>
                        <a:t>Bequest Value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panose="02020603050405020304" pitchFamily="18" charset="0"/>
                          <a:ea typeface="Osaka" charset="-128"/>
                        </a:defRPr>
                      </a:lvl1pPr>
                      <a:lvl2pPr>
                        <a:spcBef>
                          <a:spcPct val="20000"/>
                        </a:spcBef>
                        <a:defRPr sz="2400">
                          <a:solidFill>
                            <a:schemeClr val="tx1"/>
                          </a:solidFill>
                          <a:latin typeface="Times" panose="02020603050405020304" pitchFamily="18" charset="0"/>
                          <a:ea typeface="Osaka" charset="-128"/>
                        </a:defRPr>
                      </a:lvl2pPr>
                      <a:lvl3pPr>
                        <a:spcBef>
                          <a:spcPct val="20000"/>
                        </a:spcBef>
                        <a:defRPr sz="2000">
                          <a:solidFill>
                            <a:schemeClr val="tx1"/>
                          </a:solidFill>
                          <a:latin typeface="Times" panose="02020603050405020304" pitchFamily="18" charset="0"/>
                          <a:ea typeface="Osaka" charset="-128"/>
                        </a:defRPr>
                      </a:lvl3pPr>
                      <a:lvl4pPr>
                        <a:spcBef>
                          <a:spcPct val="20000"/>
                        </a:spcBef>
                        <a:defRPr>
                          <a:solidFill>
                            <a:schemeClr val="tx1"/>
                          </a:solidFill>
                          <a:latin typeface="Times" panose="02020603050405020304" pitchFamily="18" charset="0"/>
                          <a:ea typeface="Osaka" charset="-128"/>
                        </a:defRPr>
                      </a:lvl4pPr>
                      <a:lvl5pPr>
                        <a:spcBef>
                          <a:spcPct val="20000"/>
                        </a:spcBef>
                        <a:defRPr>
                          <a:solidFill>
                            <a:schemeClr val="tx1"/>
                          </a:solidFill>
                          <a:latin typeface="Times" panose="02020603050405020304" pitchFamily="18" charset="0"/>
                          <a:ea typeface="Osaka" charset="-128"/>
                        </a:defRPr>
                      </a:lvl5pPr>
                      <a:lvl6pPr eaLnBrk="0" fontAlgn="base" hangingPunct="0">
                        <a:spcBef>
                          <a:spcPct val="20000"/>
                        </a:spcBef>
                        <a:spcAft>
                          <a:spcPct val="0"/>
                        </a:spcAft>
                        <a:defRPr>
                          <a:solidFill>
                            <a:schemeClr val="tx1"/>
                          </a:solidFill>
                          <a:latin typeface="Times" panose="02020603050405020304" pitchFamily="18" charset="0"/>
                          <a:ea typeface="Osaka" charset="-128"/>
                        </a:defRPr>
                      </a:lvl6pPr>
                      <a:lvl7pPr eaLnBrk="0" fontAlgn="base" hangingPunct="0">
                        <a:spcBef>
                          <a:spcPct val="20000"/>
                        </a:spcBef>
                        <a:spcAft>
                          <a:spcPct val="0"/>
                        </a:spcAft>
                        <a:defRPr>
                          <a:solidFill>
                            <a:schemeClr val="tx1"/>
                          </a:solidFill>
                          <a:latin typeface="Times" panose="02020603050405020304" pitchFamily="18" charset="0"/>
                          <a:ea typeface="Osaka" charset="-128"/>
                        </a:defRPr>
                      </a:lvl7pPr>
                      <a:lvl8pPr eaLnBrk="0" fontAlgn="base" hangingPunct="0">
                        <a:spcBef>
                          <a:spcPct val="20000"/>
                        </a:spcBef>
                        <a:spcAft>
                          <a:spcPct val="0"/>
                        </a:spcAft>
                        <a:defRPr>
                          <a:solidFill>
                            <a:schemeClr val="tx1"/>
                          </a:solidFill>
                          <a:latin typeface="Times" panose="02020603050405020304" pitchFamily="18" charset="0"/>
                          <a:ea typeface="Osaka" charset="-128"/>
                        </a:defRPr>
                      </a:lvl8pPr>
                      <a:lvl9pPr eaLnBrk="0" fontAlgn="base" hangingPunct="0">
                        <a:spcBef>
                          <a:spcPct val="20000"/>
                        </a:spcBef>
                        <a:spcAft>
                          <a:spcPct val="0"/>
                        </a:spcAft>
                        <a:defRPr>
                          <a:solidFill>
                            <a:schemeClr val="tx1"/>
                          </a:solidFill>
                          <a:latin typeface="Times" panose="02020603050405020304" pitchFamily="18" charset="0"/>
                          <a:ea typeface="Osaka"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400" b="0" i="0" u="none" strike="noStrike" cap="none" normalizeH="0" baseline="0" dirty="0">
                          <a:ln>
                            <a:noFill/>
                          </a:ln>
                          <a:solidFill>
                            <a:srgbClr val="92D050"/>
                          </a:solidFill>
                          <a:effectLst/>
                          <a:latin typeface="Calibri "/>
                          <a:ea typeface="Osaka" charset="-128"/>
                        </a:rPr>
                        <a:t>Value of knowing that something will be there for future generations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9118571"/>
                  </a:ext>
                </a:extLst>
              </a:tr>
            </a:tbl>
          </a:graphicData>
        </a:graphic>
      </p:graphicFrame>
      <p:sp>
        <p:nvSpPr>
          <p:cNvPr id="16" name="Rectangle 15"/>
          <p:cNvSpPr/>
          <p:nvPr/>
        </p:nvSpPr>
        <p:spPr>
          <a:xfrm>
            <a:off x="3329211" y="1503003"/>
            <a:ext cx="2862936" cy="4559738"/>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82169" y="1503003"/>
            <a:ext cx="2554517" cy="4582822"/>
          </a:xfrm>
          <a:prstGeom prst="rect">
            <a:avLst/>
          </a:prstGeom>
          <a:solidFill>
            <a:srgbClr val="92D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192147" y="1491167"/>
            <a:ext cx="2668820" cy="4594657"/>
          </a:xfrm>
          <a:prstGeom prst="rect">
            <a:avLst/>
          </a:prstGeom>
          <a:solidFill>
            <a:srgbClr val="FFC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50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5130800"/>
            <a:ext cx="8392886" cy="890589"/>
          </a:xfrm>
        </p:spPr>
        <p:txBody>
          <a:bodyPr/>
          <a:lstStyle/>
          <a:p>
            <a:r>
              <a:rPr lang="en-US" dirty="0"/>
              <a:t>Agrobiodiversity</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23</a:t>
            </a:fld>
            <a:endParaRPr lang="it-IT"/>
          </a:p>
        </p:txBody>
      </p:sp>
    </p:spTree>
    <p:extLst>
      <p:ext uri="{BB962C8B-B14F-4D97-AF65-F5344CB8AC3E}">
        <p14:creationId xmlns:p14="http://schemas.microsoft.com/office/powerpoint/2010/main" val="156425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Biodiversity and Agrobiodiversity (1)</a:t>
            </a:r>
            <a:endParaRPr lang="en-GB" dirty="0"/>
          </a:p>
        </p:txBody>
      </p:sp>
      <p:sp>
        <p:nvSpPr>
          <p:cNvPr id="3" name="Content Placeholder 2"/>
          <p:cNvSpPr>
            <a:spLocks noGrp="1"/>
          </p:cNvSpPr>
          <p:nvPr>
            <p:ph idx="1"/>
          </p:nvPr>
        </p:nvSpPr>
        <p:spPr>
          <a:xfrm>
            <a:off x="151928" y="1759909"/>
            <a:ext cx="5008157" cy="3789471"/>
          </a:xfrm>
        </p:spPr>
        <p:txBody>
          <a:bodyPr>
            <a:normAutofit lnSpcReduction="10000"/>
          </a:bodyPr>
          <a:lstStyle/>
          <a:p>
            <a:r>
              <a:rPr lang="en-GB" dirty="0"/>
              <a:t>Origin of all species of crops and domesticated livestock </a:t>
            </a:r>
          </a:p>
          <a:p>
            <a:r>
              <a:rPr lang="en-GB" dirty="0"/>
              <a:t>Crop and livestock biodiversity result of human intervention</a:t>
            </a:r>
          </a:p>
          <a:p>
            <a:r>
              <a:rPr lang="en-GB" dirty="0"/>
              <a:t>Biodiversity is critical for agriculture, and </a:t>
            </a:r>
            <a:r>
              <a:rPr lang="en-GB" dirty="0" err="1"/>
              <a:t>viceversa</a:t>
            </a:r>
            <a:r>
              <a:rPr lang="en-GB" dirty="0"/>
              <a:t> agriculture contributes to conservation and sustainable use of biodiversity</a:t>
            </a:r>
          </a:p>
          <a:p>
            <a:r>
              <a:rPr lang="en-GB" dirty="0"/>
              <a:t>Sustainable agriculture both promotes and is enhanced by biodiversity</a:t>
            </a:r>
          </a:p>
          <a:p>
            <a:r>
              <a:rPr lang="en-GB" dirty="0"/>
              <a:t>Ecosystem services essential to sustain agriculture and human well-being</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24</a:t>
            </a:fld>
            <a:endParaRPr lang="it-IT"/>
          </a:p>
        </p:txBody>
      </p:sp>
      <p:sp>
        <p:nvSpPr>
          <p:cNvPr id="7" name="Rectangle 6"/>
          <p:cNvSpPr/>
          <p:nvPr/>
        </p:nvSpPr>
        <p:spPr>
          <a:xfrm>
            <a:off x="375555" y="5958891"/>
            <a:ext cx="8507187" cy="298151"/>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from</a:t>
            </a:r>
            <a:r>
              <a:rPr lang="de-DE" sz="1200" dirty="0">
                <a:solidFill>
                  <a:srgbClr val="76B82A"/>
                </a:solidFill>
              </a:rPr>
              <a:t> </a:t>
            </a:r>
            <a:r>
              <a:rPr lang="de-DE" sz="1200" dirty="0" err="1">
                <a:solidFill>
                  <a:srgbClr val="76B82A"/>
                </a:solidFill>
              </a:rPr>
              <a:t>Filipa</a:t>
            </a:r>
            <a:r>
              <a:rPr lang="de-DE" sz="1200" dirty="0">
                <a:solidFill>
                  <a:srgbClr val="76B82A"/>
                </a:solidFill>
              </a:rPr>
              <a:t> Monteiro, </a:t>
            </a:r>
            <a:r>
              <a:rPr lang="en-GB" sz="1200" dirty="0">
                <a:solidFill>
                  <a:srgbClr val="76B82A"/>
                </a:solidFill>
              </a:rPr>
              <a:t>Agrobiodiversity from definition to application, Training course</a:t>
            </a:r>
          </a:p>
        </p:txBody>
      </p:sp>
      <p:sp>
        <p:nvSpPr>
          <p:cNvPr id="9" name="Rectangle 1027"/>
          <p:cNvSpPr txBox="1">
            <a:spLocks noChangeArrowheads="1"/>
          </p:cNvSpPr>
          <p:nvPr/>
        </p:nvSpPr>
        <p:spPr>
          <a:xfrm>
            <a:off x="2483768" y="1988840"/>
            <a:ext cx="3505200" cy="4343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a:p>
          <a:p>
            <a:endParaRPr lang="en-US" altLang="en-US" sz="3600"/>
          </a:p>
          <a:p>
            <a:endParaRPr lang="en-US" altLang="en-US" sz="3600"/>
          </a:p>
        </p:txBody>
      </p:sp>
      <p:sp>
        <p:nvSpPr>
          <p:cNvPr id="6" name="Left-Right Arrow 5"/>
          <p:cNvSpPr/>
          <p:nvPr/>
        </p:nvSpPr>
        <p:spPr>
          <a:xfrm>
            <a:off x="6652084" y="1633024"/>
            <a:ext cx="914400" cy="3628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566484" y="1604192"/>
            <a:ext cx="1630858" cy="446276"/>
          </a:xfrm>
          <a:prstGeom prst="rect">
            <a:avLst/>
          </a:prstGeom>
        </p:spPr>
        <p:txBody>
          <a:bodyPr wrap="square">
            <a:spAutoFit/>
          </a:bodyPr>
          <a:lstStyle/>
          <a:p>
            <a:r>
              <a:rPr lang="en-GB" sz="2300" b="1" dirty="0">
                <a:solidFill>
                  <a:srgbClr val="76B82A"/>
                </a:solidFill>
              </a:rPr>
              <a:t>Biodiversity</a:t>
            </a:r>
            <a:endParaRPr lang="en-GB" sz="2300" b="1" dirty="0"/>
          </a:p>
        </p:txBody>
      </p:sp>
      <p:sp>
        <p:nvSpPr>
          <p:cNvPr id="12" name="Rectangle 11"/>
          <p:cNvSpPr/>
          <p:nvPr/>
        </p:nvSpPr>
        <p:spPr>
          <a:xfrm>
            <a:off x="5116558" y="1604192"/>
            <a:ext cx="1630858" cy="446276"/>
          </a:xfrm>
          <a:prstGeom prst="rect">
            <a:avLst/>
          </a:prstGeom>
        </p:spPr>
        <p:txBody>
          <a:bodyPr wrap="square">
            <a:spAutoFit/>
          </a:bodyPr>
          <a:lstStyle/>
          <a:p>
            <a:r>
              <a:rPr lang="en-GB" sz="2300" b="1" dirty="0">
                <a:solidFill>
                  <a:srgbClr val="76B82A"/>
                </a:solidFill>
              </a:rPr>
              <a:t>Agriculture </a:t>
            </a:r>
            <a:endParaRPr lang="en-GB" sz="2300" b="1" dirty="0"/>
          </a:p>
        </p:txBody>
      </p:sp>
      <p:pic>
        <p:nvPicPr>
          <p:cNvPr id="13" name="Picture 12"/>
          <p:cNvPicPr>
            <a:picLocks noChangeAspect="1"/>
          </p:cNvPicPr>
          <p:nvPr/>
        </p:nvPicPr>
        <p:blipFill>
          <a:blip r:embed="rId3"/>
          <a:stretch>
            <a:fillRect/>
          </a:stretch>
        </p:blipFill>
        <p:spPr>
          <a:xfrm>
            <a:off x="5160085" y="2467912"/>
            <a:ext cx="3983915" cy="2190816"/>
          </a:xfrm>
          <a:prstGeom prst="rect">
            <a:avLst/>
          </a:prstGeom>
        </p:spPr>
      </p:pic>
      <p:sp>
        <p:nvSpPr>
          <p:cNvPr id="14" name="Rectangle 13"/>
          <p:cNvSpPr/>
          <p:nvPr/>
        </p:nvSpPr>
        <p:spPr>
          <a:xfrm>
            <a:off x="362175" y="5549380"/>
            <a:ext cx="6854836" cy="565386"/>
          </a:xfrm>
          <a:prstGeom prst="rect">
            <a:avLst/>
          </a:prstGeom>
        </p:spPr>
        <p:txBody>
          <a:bodyPr vert="horz" lIns="91440" tIns="45720" rIns="91440" bIns="45720" rtlCol="0">
            <a:noAutofit/>
          </a:bodyPr>
          <a:lstStyle/>
          <a:p>
            <a:pPr defTabSz="685800">
              <a:lnSpc>
                <a:spcPct val="90000"/>
              </a:lnSpc>
              <a:spcBef>
                <a:spcPts val="750"/>
              </a:spcBef>
            </a:pPr>
            <a:r>
              <a:rPr lang="en-GB" sz="1200" dirty="0">
                <a:solidFill>
                  <a:srgbClr val="76B82A"/>
                </a:solidFill>
              </a:rPr>
              <a:t>Source: Threats to agrobiodiversity (Agricultural Biodiversity) - </a:t>
            </a:r>
            <a:r>
              <a:rPr lang="en-GB" sz="1200" dirty="0">
                <a:solidFill>
                  <a:srgbClr val="76B82A"/>
                </a:solidFill>
                <a:hlinkClick r:id="rId4"/>
              </a:rPr>
              <a:t>https://pt.slideshare.net/RaihanathusSahdhiyya/threats-to-agrobiodiversity-agricultural-biodiversity</a:t>
            </a:r>
            <a:r>
              <a:rPr lang="en-GB" sz="1200" dirty="0">
                <a:solidFill>
                  <a:srgbClr val="76B82A"/>
                </a:solidFill>
              </a:rPr>
              <a:t> </a:t>
            </a:r>
          </a:p>
        </p:txBody>
      </p:sp>
    </p:spTree>
    <p:extLst>
      <p:ext uri="{BB962C8B-B14F-4D97-AF65-F5344CB8AC3E}">
        <p14:creationId xmlns:p14="http://schemas.microsoft.com/office/powerpoint/2010/main" val="96485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Biodiversity and Agrobiodiversity (2)</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25</a:t>
            </a:fld>
            <a:endParaRPr lang="it-IT"/>
          </a:p>
        </p:txBody>
      </p:sp>
      <p:grpSp>
        <p:nvGrpSpPr>
          <p:cNvPr id="10" name="Group 9"/>
          <p:cNvGrpSpPr/>
          <p:nvPr/>
        </p:nvGrpSpPr>
        <p:grpSpPr>
          <a:xfrm>
            <a:off x="-9218385" y="1792270"/>
            <a:ext cx="8940800" cy="3930481"/>
            <a:chOff x="3405187" y="2505415"/>
            <a:chExt cx="6742113" cy="2997428"/>
          </a:xfrm>
        </p:grpSpPr>
        <p:pic>
          <p:nvPicPr>
            <p:cNvPr id="6" name="Picture 5"/>
            <p:cNvPicPr>
              <a:picLocks noChangeAspect="1"/>
            </p:cNvPicPr>
            <p:nvPr/>
          </p:nvPicPr>
          <p:blipFill>
            <a:blip r:embed="rId3"/>
            <a:stretch>
              <a:fillRect/>
            </a:stretch>
          </p:blipFill>
          <p:spPr>
            <a:xfrm>
              <a:off x="3405187" y="2808436"/>
              <a:ext cx="6742113" cy="2694407"/>
            </a:xfrm>
            <a:prstGeom prst="rect">
              <a:avLst/>
            </a:prstGeom>
          </p:spPr>
        </p:pic>
        <p:sp>
          <p:nvSpPr>
            <p:cNvPr id="9" name="Rectangle 8"/>
            <p:cNvSpPr/>
            <p:nvPr/>
          </p:nvSpPr>
          <p:spPr>
            <a:xfrm>
              <a:off x="3524250" y="2505415"/>
              <a:ext cx="5244192" cy="338554"/>
            </a:xfrm>
            <a:prstGeom prst="rect">
              <a:avLst/>
            </a:prstGeom>
          </p:spPr>
          <p:txBody>
            <a:bodyPr wrap="square">
              <a:spAutoFit/>
            </a:bodyPr>
            <a:lstStyle/>
            <a:p>
              <a:r>
                <a:rPr lang="en-GB" sz="1600" b="1" dirty="0">
                  <a:solidFill>
                    <a:srgbClr val="72C044"/>
                  </a:solidFill>
                  <a:latin typeface="+mj-lt"/>
                </a:rPr>
                <a:t>Agrobiodiversity is an important part of biodiversity</a:t>
              </a:r>
              <a:endParaRPr lang="en-GB" sz="1600" b="1" dirty="0">
                <a:latin typeface="+mj-lt"/>
              </a:endParaRPr>
            </a:p>
          </p:txBody>
        </p:sp>
      </p:grpSp>
      <p:sp>
        <p:nvSpPr>
          <p:cNvPr id="11" name="Rectangle 10"/>
          <p:cNvSpPr/>
          <p:nvPr/>
        </p:nvSpPr>
        <p:spPr>
          <a:xfrm>
            <a:off x="375556" y="5954603"/>
            <a:ext cx="8507187" cy="220899"/>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Filipa</a:t>
            </a:r>
            <a:r>
              <a:rPr lang="de-DE" sz="1200" dirty="0">
                <a:solidFill>
                  <a:srgbClr val="76B82A"/>
                </a:solidFill>
              </a:rPr>
              <a:t> Monteiro </a:t>
            </a:r>
            <a:r>
              <a:rPr lang="en-GB" sz="1200" dirty="0">
                <a:solidFill>
                  <a:srgbClr val="76B82A"/>
                </a:solidFill>
              </a:rPr>
              <a:t>[12], Source: Warwick Wainwright, 2018 [13], FAO, 2006 </a:t>
            </a:r>
            <a:r>
              <a:rPr lang="en-GB" sz="1200" i="1" dirty="0">
                <a:solidFill>
                  <a:srgbClr val="76B82A"/>
                </a:solidFill>
              </a:rPr>
              <a:t>[14]</a:t>
            </a:r>
            <a:endParaRPr lang="en-GB" sz="1200" dirty="0">
              <a:solidFill>
                <a:srgbClr val="76B82A"/>
              </a:solidFill>
            </a:endParaRPr>
          </a:p>
          <a:p>
            <a:pPr defTabSz="685800">
              <a:lnSpc>
                <a:spcPct val="90000"/>
              </a:lnSpc>
              <a:spcBef>
                <a:spcPts val="750"/>
              </a:spcBef>
            </a:pPr>
            <a:r>
              <a:rPr lang="en-GB" sz="1200" dirty="0">
                <a:solidFill>
                  <a:srgbClr val="76B82A"/>
                </a:solidFill>
              </a:rPr>
              <a:t> </a:t>
            </a:r>
          </a:p>
        </p:txBody>
      </p:sp>
      <p:pic>
        <p:nvPicPr>
          <p:cNvPr id="12" name="Picture 11"/>
          <p:cNvPicPr>
            <a:picLocks noChangeAspect="1"/>
          </p:cNvPicPr>
          <p:nvPr/>
        </p:nvPicPr>
        <p:blipFill>
          <a:blip r:embed="rId4"/>
          <a:stretch>
            <a:fillRect/>
          </a:stretch>
        </p:blipFill>
        <p:spPr>
          <a:xfrm>
            <a:off x="1973941" y="1754667"/>
            <a:ext cx="7023100" cy="3912728"/>
          </a:xfrm>
          <a:prstGeom prst="rect">
            <a:avLst/>
          </a:prstGeom>
        </p:spPr>
      </p:pic>
      <p:sp>
        <p:nvSpPr>
          <p:cNvPr id="3" name="Rectangle 2"/>
          <p:cNvSpPr/>
          <p:nvPr/>
        </p:nvSpPr>
        <p:spPr>
          <a:xfrm>
            <a:off x="375556" y="1747003"/>
            <a:ext cx="2367644" cy="1200329"/>
          </a:xfrm>
          <a:prstGeom prst="rect">
            <a:avLst/>
          </a:prstGeom>
        </p:spPr>
        <p:txBody>
          <a:bodyPr wrap="square">
            <a:spAutoFit/>
          </a:bodyPr>
          <a:lstStyle/>
          <a:p>
            <a:pPr algn="just"/>
            <a:r>
              <a:rPr lang="en-GB" sz="2400" b="1" dirty="0">
                <a:solidFill>
                  <a:srgbClr val="72C044"/>
                </a:solidFill>
                <a:latin typeface="+mj-lt"/>
              </a:rPr>
              <a:t>Agrobiodiversity…</a:t>
            </a:r>
          </a:p>
          <a:p>
            <a:pPr algn="just"/>
            <a:r>
              <a:rPr lang="en-GB" sz="2400" b="1" dirty="0">
                <a:solidFill>
                  <a:srgbClr val="72C044"/>
                </a:solidFill>
                <a:latin typeface="+mj-lt"/>
              </a:rPr>
              <a:t>vital sub-set of biodiversity</a:t>
            </a:r>
          </a:p>
        </p:txBody>
      </p:sp>
    </p:spTree>
    <p:extLst>
      <p:ext uri="{BB962C8B-B14F-4D97-AF65-F5344CB8AC3E}">
        <p14:creationId xmlns:p14="http://schemas.microsoft.com/office/powerpoint/2010/main" val="177374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agrobiodiversity?</a:t>
            </a:r>
          </a:p>
        </p:txBody>
      </p:sp>
      <p:sp>
        <p:nvSpPr>
          <p:cNvPr id="3" name="Content Placeholder 2"/>
          <p:cNvSpPr>
            <a:spLocks noGrp="1"/>
          </p:cNvSpPr>
          <p:nvPr>
            <p:ph idx="1"/>
          </p:nvPr>
        </p:nvSpPr>
        <p:spPr>
          <a:xfrm>
            <a:off x="375556" y="1823124"/>
            <a:ext cx="8392886" cy="861335"/>
          </a:xfrm>
        </p:spPr>
        <p:txBody>
          <a:bodyPr>
            <a:normAutofit/>
          </a:bodyPr>
          <a:lstStyle/>
          <a:p>
            <a:pPr marL="0" indent="0">
              <a:buNone/>
            </a:pPr>
            <a:r>
              <a:rPr lang="en-GB" dirty="0"/>
              <a:t>Biodiversity of agroecosystems along with species of crops and farm animals, and the genetic variance within populations, varieties and races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26</a:t>
            </a:fld>
            <a:endParaRPr lang="it-IT"/>
          </a:p>
        </p:txBody>
      </p:sp>
      <p:sp>
        <p:nvSpPr>
          <p:cNvPr id="23" name="Rectangle 22"/>
          <p:cNvSpPr/>
          <p:nvPr/>
        </p:nvSpPr>
        <p:spPr>
          <a:xfrm>
            <a:off x="442667" y="2530835"/>
            <a:ext cx="4572000" cy="3018545"/>
          </a:xfrm>
          <a:prstGeom prst="rect">
            <a:avLst/>
          </a:prstGeom>
        </p:spPr>
        <p:txBody>
          <a:bodyPr vert="horz" lIns="91440" tIns="45720" rIns="91440" bIns="45720" rtlCol="0">
            <a:normAutofit/>
          </a:bodyPr>
          <a:lstStyle/>
          <a:p>
            <a:pPr defTabSz="685800">
              <a:lnSpc>
                <a:spcPct val="90000"/>
              </a:lnSpc>
              <a:spcBef>
                <a:spcPts val="750"/>
              </a:spcBef>
            </a:pPr>
            <a:r>
              <a:rPr lang="en-GB" sz="2100" dirty="0">
                <a:solidFill>
                  <a:srgbClr val="76B82A"/>
                </a:solidFill>
              </a:rPr>
              <a:t>Components :</a:t>
            </a:r>
          </a:p>
          <a:p>
            <a:pPr marL="457200" indent="-457200" defTabSz="685800">
              <a:lnSpc>
                <a:spcPct val="90000"/>
              </a:lnSpc>
              <a:spcBef>
                <a:spcPts val="750"/>
              </a:spcBef>
              <a:buFont typeface="+mj-lt"/>
              <a:buAutoNum type="arabicPeriod"/>
            </a:pPr>
            <a:r>
              <a:rPr lang="en-GB" sz="2100" dirty="0">
                <a:solidFill>
                  <a:srgbClr val="76B82A"/>
                </a:solidFill>
              </a:rPr>
              <a:t>genetic resources for food and agriculture</a:t>
            </a:r>
          </a:p>
          <a:p>
            <a:pPr marL="457200" indent="-457200" defTabSz="685800">
              <a:lnSpc>
                <a:spcPct val="90000"/>
              </a:lnSpc>
              <a:spcBef>
                <a:spcPts val="750"/>
              </a:spcBef>
              <a:buFont typeface="+mj-lt"/>
              <a:buAutoNum type="arabicPeriod"/>
            </a:pPr>
            <a:r>
              <a:rPr lang="en-GB" sz="2100" dirty="0">
                <a:solidFill>
                  <a:srgbClr val="76B82A"/>
                </a:solidFill>
              </a:rPr>
              <a:t>biodiversity that supports ecosystem services of agriculture</a:t>
            </a:r>
          </a:p>
          <a:p>
            <a:pPr marL="457200" indent="-457200" defTabSz="685800">
              <a:lnSpc>
                <a:spcPct val="90000"/>
              </a:lnSpc>
              <a:spcBef>
                <a:spcPts val="750"/>
              </a:spcBef>
              <a:buFont typeface="+mj-lt"/>
              <a:buAutoNum type="arabicPeriod"/>
            </a:pPr>
            <a:r>
              <a:rPr lang="en-GB" sz="2100" dirty="0">
                <a:solidFill>
                  <a:srgbClr val="76B82A"/>
                </a:solidFill>
              </a:rPr>
              <a:t>abiotic factors, e.g., climate</a:t>
            </a:r>
          </a:p>
          <a:p>
            <a:pPr marL="457200" indent="-457200" defTabSz="685800">
              <a:lnSpc>
                <a:spcPct val="90000"/>
              </a:lnSpc>
              <a:spcBef>
                <a:spcPts val="750"/>
              </a:spcBef>
              <a:buFont typeface="+mj-lt"/>
              <a:buAutoNum type="arabicPeriod"/>
            </a:pPr>
            <a:r>
              <a:rPr lang="en-GB" sz="2100" dirty="0">
                <a:solidFill>
                  <a:srgbClr val="76B82A"/>
                </a:solidFill>
              </a:rPr>
              <a:t>socioeconomic and cultural dimensions (</a:t>
            </a:r>
            <a:r>
              <a:rPr lang="en-GB" sz="2100" dirty="0" err="1">
                <a:solidFill>
                  <a:srgbClr val="76B82A"/>
                </a:solidFill>
              </a:rPr>
              <a:t>Zimmerer</a:t>
            </a:r>
            <a:r>
              <a:rPr lang="en-GB" sz="2100" dirty="0">
                <a:solidFill>
                  <a:srgbClr val="76B82A"/>
                </a:solidFill>
              </a:rPr>
              <a:t>, 2014).</a:t>
            </a:r>
          </a:p>
          <a:p>
            <a:pPr marL="171450" indent="-171450" defTabSz="685800">
              <a:lnSpc>
                <a:spcPct val="90000"/>
              </a:lnSpc>
              <a:spcBef>
                <a:spcPts val="750"/>
              </a:spcBef>
              <a:buFont typeface="Arial" panose="020B0604020202020204" pitchFamily="34" charset="0"/>
              <a:buChar char="•"/>
            </a:pPr>
            <a:endParaRPr lang="en-GB" sz="2100" dirty="0">
              <a:solidFill>
                <a:srgbClr val="76B82A"/>
              </a:solidFill>
            </a:endParaRPr>
          </a:p>
        </p:txBody>
      </p:sp>
      <p:pic>
        <p:nvPicPr>
          <p:cNvPr id="27" name="Picture 26"/>
          <p:cNvPicPr>
            <a:picLocks noChangeAspect="1"/>
          </p:cNvPicPr>
          <p:nvPr/>
        </p:nvPicPr>
        <p:blipFill>
          <a:blip r:embed="rId3"/>
          <a:stretch>
            <a:fillRect/>
          </a:stretch>
        </p:blipFill>
        <p:spPr>
          <a:xfrm>
            <a:off x="5260975" y="2598528"/>
            <a:ext cx="3324225" cy="3086100"/>
          </a:xfrm>
          <a:prstGeom prst="rect">
            <a:avLst/>
          </a:prstGeom>
        </p:spPr>
      </p:pic>
      <p:sp>
        <p:nvSpPr>
          <p:cNvPr id="25" name="Rectangle 24"/>
          <p:cNvSpPr/>
          <p:nvPr/>
        </p:nvSpPr>
        <p:spPr>
          <a:xfrm>
            <a:off x="375556" y="5931623"/>
            <a:ext cx="6854836" cy="325468"/>
          </a:xfrm>
          <a:prstGeom prst="rect">
            <a:avLst/>
          </a:prstGeom>
        </p:spPr>
        <p:txBody>
          <a:bodyPr vert="horz" lIns="91440" tIns="45720" rIns="91440" bIns="45720" rtlCol="0">
            <a:noAutofit/>
          </a:bodyPr>
          <a:lstStyle/>
          <a:p>
            <a:pPr defTabSz="685800">
              <a:lnSpc>
                <a:spcPct val="90000"/>
              </a:lnSpc>
              <a:spcBef>
                <a:spcPts val="750"/>
              </a:spcBef>
            </a:pPr>
            <a:r>
              <a:rPr lang="en-GB" sz="1200" i="1" dirty="0">
                <a:solidFill>
                  <a:srgbClr val="76B82A"/>
                </a:solidFill>
              </a:rPr>
              <a:t>Source: </a:t>
            </a:r>
            <a:r>
              <a:rPr lang="en-GB" sz="1200" dirty="0">
                <a:solidFill>
                  <a:srgbClr val="76B82A"/>
                </a:solidFill>
              </a:rPr>
              <a:t>Karl S. </a:t>
            </a:r>
            <a:r>
              <a:rPr lang="en-GB" sz="1200" dirty="0" err="1">
                <a:solidFill>
                  <a:srgbClr val="76B82A"/>
                </a:solidFill>
              </a:rPr>
              <a:t>Zimmerer</a:t>
            </a:r>
            <a:r>
              <a:rPr lang="en-GB" sz="1200" dirty="0">
                <a:solidFill>
                  <a:srgbClr val="76B82A"/>
                </a:solidFill>
              </a:rPr>
              <a:t> et. Al., 2018 [15]; </a:t>
            </a:r>
            <a:r>
              <a:rPr lang="fi-FI" sz="1200" i="1" dirty="0" err="1">
                <a:solidFill>
                  <a:srgbClr val="76B82A"/>
                </a:solidFill>
              </a:rPr>
              <a:t>Raihanathus</a:t>
            </a:r>
            <a:r>
              <a:rPr lang="fi-FI" sz="1200" i="1" dirty="0">
                <a:solidFill>
                  <a:srgbClr val="76B82A"/>
                </a:solidFill>
              </a:rPr>
              <a:t> </a:t>
            </a:r>
            <a:r>
              <a:rPr lang="fi-FI" sz="1200" i="1" dirty="0" err="1">
                <a:solidFill>
                  <a:srgbClr val="76B82A"/>
                </a:solidFill>
              </a:rPr>
              <a:t>Sahdhiyya</a:t>
            </a:r>
            <a:r>
              <a:rPr lang="fi-FI" sz="1200" i="1" dirty="0">
                <a:solidFill>
                  <a:srgbClr val="76B82A"/>
                </a:solidFill>
              </a:rPr>
              <a:t> A, 2019 [16]</a:t>
            </a:r>
            <a:endParaRPr lang="en-GB" sz="1200" i="1" dirty="0">
              <a:solidFill>
                <a:srgbClr val="76B82A"/>
              </a:solidFill>
            </a:endParaRPr>
          </a:p>
        </p:txBody>
      </p:sp>
    </p:spTree>
    <p:extLst>
      <p:ext uri="{BB962C8B-B14F-4D97-AF65-F5344CB8AC3E}">
        <p14:creationId xmlns:p14="http://schemas.microsoft.com/office/powerpoint/2010/main" val="72061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agrobiodiversity?</a:t>
            </a:r>
          </a:p>
        </p:txBody>
      </p:sp>
      <p:sp>
        <p:nvSpPr>
          <p:cNvPr id="3" name="Content Placeholder 2"/>
          <p:cNvSpPr>
            <a:spLocks noGrp="1"/>
          </p:cNvSpPr>
          <p:nvPr>
            <p:ph idx="1"/>
          </p:nvPr>
        </p:nvSpPr>
        <p:spPr>
          <a:xfrm>
            <a:off x="375555" y="1690689"/>
            <a:ext cx="6039758" cy="3930097"/>
          </a:xfrm>
        </p:spPr>
        <p:txBody>
          <a:bodyPr>
            <a:normAutofit/>
          </a:bodyPr>
          <a:lstStyle/>
          <a:p>
            <a:pPr marL="0" indent="0" algn="just">
              <a:buNone/>
            </a:pPr>
            <a:r>
              <a:rPr lang="en-GB" i="1" dirty="0"/>
              <a:t>“…The variety and variability of animals, plants and micro-organisms, at the genetic, species and ecosystem levels, which are necessary to sustain key functions of the agroecosystem”</a:t>
            </a:r>
          </a:p>
          <a:p>
            <a:pPr marL="0" indent="0" algn="just">
              <a:buNone/>
            </a:pPr>
            <a:endParaRPr lang="en-GB" i="1" dirty="0"/>
          </a:p>
          <a:p>
            <a:pPr lvl="1" algn="just"/>
            <a:r>
              <a:rPr lang="en-GB" dirty="0">
                <a:solidFill>
                  <a:srgbClr val="92D050"/>
                </a:solidFill>
              </a:rPr>
              <a:t>It includes all components of biological diversity of relevance to food and agriculture, and all agricultural ecosystems</a:t>
            </a:r>
          </a:p>
          <a:p>
            <a:pPr lvl="1" algn="just"/>
            <a:r>
              <a:rPr lang="en-US" altLang="en-US" dirty="0">
                <a:solidFill>
                  <a:srgbClr val="92D050"/>
                </a:solidFill>
              </a:rPr>
              <a:t>Essential part of agrobiodiversity is the human activity of agriculture which conserves this biodiversity</a:t>
            </a:r>
            <a:endParaRPr lang="en-GB" altLang="en-US" dirty="0">
              <a:solidFill>
                <a:srgbClr val="92D050"/>
              </a:solidFill>
            </a:endParaRPr>
          </a:p>
          <a:p>
            <a:pPr lvl="1" algn="just"/>
            <a:r>
              <a:rPr lang="en-GB" dirty="0">
                <a:solidFill>
                  <a:srgbClr val="92D050"/>
                </a:solidFill>
              </a:rPr>
              <a:t>Results of interactions among genetic resources, the environment and the management systems and practices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27</a:t>
            </a:fld>
            <a:endParaRPr lang="it-IT"/>
          </a:p>
        </p:txBody>
      </p:sp>
      <p:pic>
        <p:nvPicPr>
          <p:cNvPr id="5" name="Picture 4"/>
          <p:cNvPicPr>
            <a:picLocks noChangeAspect="1"/>
          </p:cNvPicPr>
          <p:nvPr/>
        </p:nvPicPr>
        <p:blipFill>
          <a:blip r:embed="rId3"/>
          <a:stretch>
            <a:fillRect/>
          </a:stretch>
        </p:blipFill>
        <p:spPr>
          <a:xfrm>
            <a:off x="6577692" y="1337011"/>
            <a:ext cx="2190750" cy="1152525"/>
          </a:xfrm>
          <a:prstGeom prst="rect">
            <a:avLst/>
          </a:prstGeom>
        </p:spPr>
      </p:pic>
      <p:pic>
        <p:nvPicPr>
          <p:cNvPr id="6" name="Picture 5"/>
          <p:cNvPicPr>
            <a:picLocks noChangeAspect="1"/>
          </p:cNvPicPr>
          <p:nvPr/>
        </p:nvPicPr>
        <p:blipFill>
          <a:blip r:embed="rId4"/>
          <a:stretch>
            <a:fillRect/>
          </a:stretch>
        </p:blipFill>
        <p:spPr>
          <a:xfrm>
            <a:off x="6577692" y="2565552"/>
            <a:ext cx="2190750" cy="2223448"/>
          </a:xfrm>
          <a:prstGeom prst="rect">
            <a:avLst/>
          </a:prstGeom>
        </p:spPr>
      </p:pic>
      <p:pic>
        <p:nvPicPr>
          <p:cNvPr id="7" name="Picture 6"/>
          <p:cNvPicPr>
            <a:picLocks noChangeAspect="1"/>
          </p:cNvPicPr>
          <p:nvPr/>
        </p:nvPicPr>
        <p:blipFill>
          <a:blip r:embed="rId5"/>
          <a:stretch>
            <a:fillRect/>
          </a:stretch>
        </p:blipFill>
        <p:spPr>
          <a:xfrm>
            <a:off x="6577692" y="4865016"/>
            <a:ext cx="2190750" cy="1222463"/>
          </a:xfrm>
          <a:prstGeom prst="rect">
            <a:avLst/>
          </a:prstGeom>
        </p:spPr>
      </p:pic>
      <p:sp>
        <p:nvSpPr>
          <p:cNvPr id="8" name="Rectangle 7"/>
          <p:cNvSpPr/>
          <p:nvPr/>
        </p:nvSpPr>
        <p:spPr>
          <a:xfrm>
            <a:off x="375556" y="5958891"/>
            <a:ext cx="2745016" cy="325795"/>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Filipa</a:t>
            </a:r>
            <a:r>
              <a:rPr lang="de-DE" sz="1200" dirty="0">
                <a:solidFill>
                  <a:srgbClr val="76B82A"/>
                </a:solidFill>
              </a:rPr>
              <a:t> Monteiro, 2017 [12]</a:t>
            </a:r>
            <a:endParaRPr lang="en-GB" sz="1200" dirty="0">
              <a:solidFill>
                <a:srgbClr val="76B82A"/>
              </a:solidFill>
            </a:endParaRPr>
          </a:p>
        </p:txBody>
      </p:sp>
    </p:spTree>
    <p:extLst>
      <p:ext uri="{BB962C8B-B14F-4D97-AF65-F5344CB8AC3E}">
        <p14:creationId xmlns:p14="http://schemas.microsoft.com/office/powerpoint/2010/main" val="423679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Agrobiodiversity is complex</a:t>
            </a:r>
          </a:p>
        </p:txBody>
      </p:sp>
      <p:sp>
        <p:nvSpPr>
          <p:cNvPr id="3" name="Content Placeholder 2"/>
          <p:cNvSpPr>
            <a:spLocks noGrp="1"/>
          </p:cNvSpPr>
          <p:nvPr>
            <p:ph idx="1"/>
          </p:nvPr>
        </p:nvSpPr>
        <p:spPr>
          <a:xfrm>
            <a:off x="375557" y="1497947"/>
            <a:ext cx="4502103" cy="4446042"/>
          </a:xfrm>
        </p:spPr>
        <p:txBody>
          <a:bodyPr>
            <a:normAutofit lnSpcReduction="10000"/>
          </a:bodyPr>
          <a:lstStyle/>
          <a:p>
            <a:r>
              <a:rPr lang="en-GB" sz="1800" dirty="0"/>
              <a:t>Agrobiodiversity includes </a:t>
            </a:r>
            <a:r>
              <a:rPr lang="en-GB" sz="1800" b="1" dirty="0"/>
              <a:t>all crops and livestock</a:t>
            </a:r>
            <a:r>
              <a:rPr lang="en-GB" sz="1800" dirty="0"/>
              <a:t>, their wild relatives, and all interacting </a:t>
            </a:r>
            <a:r>
              <a:rPr lang="en-GB" sz="1800" b="1" dirty="0"/>
              <a:t>and supporting species</a:t>
            </a:r>
            <a:r>
              <a:rPr lang="en-GB" sz="1800" dirty="0"/>
              <a:t> </a:t>
            </a:r>
            <a:r>
              <a:rPr lang="lv-LV" sz="1800" dirty="0"/>
              <a:t>(e.g.</a:t>
            </a:r>
            <a:r>
              <a:rPr lang="en-GB" sz="1800" dirty="0"/>
              <a:t>pollinators</a:t>
            </a:r>
            <a:r>
              <a:rPr lang="lv-LV" sz="1800" dirty="0"/>
              <a:t>)</a:t>
            </a:r>
            <a:r>
              <a:rPr lang="en-GB" sz="1800" dirty="0"/>
              <a:t>, in relation with pests, parasites, predators and competitors - comprehensive concept emphasizing crops and livestock </a:t>
            </a:r>
            <a:r>
              <a:rPr lang="lv-LV" sz="1800" dirty="0"/>
              <a:t> - </a:t>
            </a:r>
            <a:r>
              <a:rPr lang="en-GB" sz="1800" dirty="0"/>
              <a:t>i.e. food production process. </a:t>
            </a:r>
          </a:p>
          <a:p>
            <a:r>
              <a:rPr lang="lv-LV" sz="1800" b="1" dirty="0"/>
              <a:t>V</a:t>
            </a:r>
            <a:r>
              <a:rPr lang="en-GB" sz="1800" b="1" dirty="0" err="1"/>
              <a:t>ariety</a:t>
            </a:r>
            <a:r>
              <a:rPr lang="en-GB" sz="1800" b="1" dirty="0"/>
              <a:t> and variability of animals, plants and micro-organisms </a:t>
            </a:r>
            <a:r>
              <a:rPr lang="en-GB" sz="1800" dirty="0"/>
              <a:t>crucial for food and agriculture, originate</a:t>
            </a:r>
            <a:r>
              <a:rPr lang="lv-LV" sz="1800" dirty="0"/>
              <a:t>d</a:t>
            </a:r>
            <a:r>
              <a:rPr lang="en-GB" sz="1800" dirty="0"/>
              <a:t> from the interaction between the environment, genetic resources and the management systems and those practices used by people</a:t>
            </a:r>
            <a:r>
              <a:rPr lang="lv-LV" sz="1800" dirty="0"/>
              <a:t> (FAO)</a:t>
            </a:r>
            <a:endParaRPr lang="en-GB" sz="1800" dirty="0"/>
          </a:p>
          <a:p>
            <a:r>
              <a:rPr lang="en-GB" sz="1800" dirty="0"/>
              <a:t>Agricultural </a:t>
            </a:r>
            <a:r>
              <a:rPr lang="en-GB" sz="1800" b="1" dirty="0"/>
              <a:t>expansion &amp; intensification and reduction</a:t>
            </a:r>
            <a:r>
              <a:rPr lang="en-GB" sz="1800" dirty="0"/>
              <a:t> in the types and levels of ecosystem services </a:t>
            </a:r>
            <a:r>
              <a:rPr lang="en-GB" sz="1800" b="1" dirty="0"/>
              <a:t>led to biodiversity loss </a:t>
            </a:r>
            <a:r>
              <a:rPr lang="en-GB" sz="1800" dirty="0"/>
              <a:t>in agroecosystems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28</a:t>
            </a:fld>
            <a:endParaRPr lang="it-IT"/>
          </a:p>
        </p:txBody>
      </p:sp>
      <p:sp>
        <p:nvSpPr>
          <p:cNvPr id="46" name="Rectangle 45"/>
          <p:cNvSpPr/>
          <p:nvPr/>
        </p:nvSpPr>
        <p:spPr>
          <a:xfrm>
            <a:off x="375556" y="5943989"/>
            <a:ext cx="8392886" cy="313936"/>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a:t>
            </a:r>
            <a:r>
              <a:rPr lang="en-GB" sz="1200" dirty="0">
                <a:solidFill>
                  <a:srgbClr val="76B82A"/>
                </a:solidFill>
              </a:rPr>
              <a:t>: Karl S. </a:t>
            </a:r>
            <a:r>
              <a:rPr lang="en-GB" sz="1200" dirty="0" err="1">
                <a:solidFill>
                  <a:srgbClr val="76B82A"/>
                </a:solidFill>
              </a:rPr>
              <a:t>Zimmerer</a:t>
            </a:r>
            <a:r>
              <a:rPr lang="en-GB" sz="1200" dirty="0">
                <a:solidFill>
                  <a:srgbClr val="76B82A"/>
                </a:solidFill>
              </a:rPr>
              <a:t> et. Al. 2018 [15]; </a:t>
            </a:r>
            <a:r>
              <a:rPr lang="en-GB" sz="1200" dirty="0" err="1">
                <a:solidFill>
                  <a:srgbClr val="76B82A"/>
                </a:solidFill>
              </a:rPr>
              <a:t>Gcsnc</a:t>
            </a:r>
            <a:r>
              <a:rPr lang="en-GB" sz="1200" dirty="0">
                <a:solidFill>
                  <a:srgbClr val="76B82A"/>
                </a:solidFill>
              </a:rPr>
              <a:t> [11]    </a:t>
            </a:r>
          </a:p>
        </p:txBody>
      </p:sp>
      <p:grpSp>
        <p:nvGrpSpPr>
          <p:cNvPr id="28" name="Group 27"/>
          <p:cNvGrpSpPr/>
          <p:nvPr/>
        </p:nvGrpSpPr>
        <p:grpSpPr>
          <a:xfrm>
            <a:off x="4877660" y="1844154"/>
            <a:ext cx="4159311" cy="2816228"/>
            <a:chOff x="4970195" y="1898644"/>
            <a:chExt cx="4159311" cy="2816228"/>
          </a:xfrm>
        </p:grpSpPr>
        <p:pic>
          <p:nvPicPr>
            <p:cNvPr id="23" name="Picture 22"/>
            <p:cNvPicPr>
              <a:picLocks noChangeAspect="1"/>
            </p:cNvPicPr>
            <p:nvPr/>
          </p:nvPicPr>
          <p:blipFill>
            <a:blip r:embed="rId3"/>
            <a:stretch>
              <a:fillRect/>
            </a:stretch>
          </p:blipFill>
          <p:spPr>
            <a:xfrm>
              <a:off x="4970195" y="1898644"/>
              <a:ext cx="4159311" cy="2816228"/>
            </a:xfrm>
            <a:prstGeom prst="rect">
              <a:avLst/>
            </a:prstGeom>
          </p:spPr>
        </p:pic>
        <p:sp>
          <p:nvSpPr>
            <p:cNvPr id="27" name="TextBox 26"/>
            <p:cNvSpPr txBox="1"/>
            <p:nvPr/>
          </p:nvSpPr>
          <p:spPr>
            <a:xfrm>
              <a:off x="6413500" y="2647950"/>
              <a:ext cx="577850" cy="215444"/>
            </a:xfrm>
            <a:prstGeom prst="rect">
              <a:avLst/>
            </a:prstGeom>
            <a:noFill/>
          </p:spPr>
          <p:txBody>
            <a:bodyPr wrap="square" rtlCol="0">
              <a:spAutoFit/>
            </a:bodyPr>
            <a:lstStyle/>
            <a:p>
              <a:r>
                <a:rPr lang="en-US" sz="800" b="1" dirty="0"/>
                <a:t>(AGRO)</a:t>
              </a:r>
              <a:endParaRPr lang="en-GB" sz="800" b="1" dirty="0"/>
            </a:p>
          </p:txBody>
        </p:sp>
      </p:grpSp>
      <p:sp>
        <p:nvSpPr>
          <p:cNvPr id="30" name="Rectangle 29"/>
          <p:cNvSpPr/>
          <p:nvPr/>
        </p:nvSpPr>
        <p:spPr>
          <a:xfrm>
            <a:off x="4877660" y="4661835"/>
            <a:ext cx="4266340" cy="329265"/>
          </a:xfrm>
          <a:prstGeom prst="rect">
            <a:avLst/>
          </a:prstGeom>
        </p:spPr>
        <p:txBody>
          <a:bodyPr vert="horz" lIns="91440" tIns="45720" rIns="91440" bIns="45720" rtlCol="0">
            <a:noAutofit/>
          </a:bodyPr>
          <a:lstStyle/>
          <a:p>
            <a:pPr defTabSz="685800">
              <a:lnSpc>
                <a:spcPct val="90000"/>
              </a:lnSpc>
              <a:spcBef>
                <a:spcPts val="750"/>
              </a:spcBef>
            </a:pPr>
            <a:r>
              <a:rPr lang="en-GB" sz="1200" i="1" dirty="0">
                <a:solidFill>
                  <a:srgbClr val="76B82A"/>
                </a:solidFill>
              </a:rPr>
              <a:t>Source</a:t>
            </a:r>
            <a:r>
              <a:rPr lang="en-GB" sz="1200" dirty="0">
                <a:solidFill>
                  <a:srgbClr val="76B82A"/>
                </a:solidFill>
              </a:rPr>
              <a:t>: Peter </a:t>
            </a:r>
            <a:r>
              <a:rPr lang="en-GB" sz="1200" dirty="0" err="1">
                <a:solidFill>
                  <a:srgbClr val="76B82A"/>
                </a:solidFill>
              </a:rPr>
              <a:t>Duelli</a:t>
            </a:r>
            <a:r>
              <a:rPr lang="en-GB" sz="1200" dirty="0">
                <a:solidFill>
                  <a:srgbClr val="76B82A"/>
                </a:solidFill>
              </a:rPr>
              <a:t> and  Martin K. </a:t>
            </a:r>
            <a:r>
              <a:rPr lang="en-GB" sz="1200" dirty="0" err="1">
                <a:solidFill>
                  <a:srgbClr val="76B82A"/>
                </a:solidFill>
              </a:rPr>
              <a:t>Obrist</a:t>
            </a:r>
            <a:r>
              <a:rPr lang="en-GB" sz="1200" dirty="0">
                <a:solidFill>
                  <a:srgbClr val="76B82A"/>
                </a:solidFill>
              </a:rPr>
              <a:t>, 2003 [20]</a:t>
            </a:r>
          </a:p>
        </p:txBody>
      </p:sp>
    </p:spTree>
    <p:extLst>
      <p:ext uri="{BB962C8B-B14F-4D97-AF65-F5344CB8AC3E}">
        <p14:creationId xmlns:p14="http://schemas.microsoft.com/office/powerpoint/2010/main" val="4031007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Agrobiodiversity is complex</a:t>
            </a:r>
          </a:p>
        </p:txBody>
      </p:sp>
      <p:sp>
        <p:nvSpPr>
          <p:cNvPr id="3" name="Content Placeholder 2"/>
          <p:cNvSpPr>
            <a:spLocks noGrp="1"/>
          </p:cNvSpPr>
          <p:nvPr>
            <p:ph idx="1"/>
          </p:nvPr>
        </p:nvSpPr>
        <p:spPr>
          <a:xfrm>
            <a:off x="375556" y="1690689"/>
            <a:ext cx="8392886" cy="3995003"/>
          </a:xfrm>
        </p:spPr>
        <p:txBody>
          <a:bodyPr>
            <a:noAutofit/>
          </a:bodyPr>
          <a:lstStyle/>
          <a:p>
            <a:r>
              <a:rPr lang="en-GB" dirty="0"/>
              <a:t>Result of natural selection processes (e.g. adapting to changing weather patterns or particular land characteristics) engaged with the human dimension over millennia </a:t>
            </a:r>
          </a:p>
          <a:p>
            <a:r>
              <a:rPr lang="en-GB" dirty="0"/>
              <a:t>It provides resources and processes embedded in farming systems under sustainable development</a:t>
            </a:r>
          </a:p>
          <a:p>
            <a:r>
              <a:rPr lang="en-GB" dirty="0"/>
              <a:t> Allow to meet current food and nutrition needs</a:t>
            </a:r>
          </a:p>
          <a:p>
            <a:r>
              <a:rPr lang="en-GB" dirty="0"/>
              <a:t>Result of the interaction between the environment, genetic resources and management systems and practices used by culturally diverse peoples. </a:t>
            </a:r>
          </a:p>
          <a:p>
            <a:r>
              <a:rPr lang="en-GB" dirty="0"/>
              <a:t>It encompasses the variety and variability of animals, plants and micro-organisms that are necessary for sustaining key functions of the agro-ecosystem</a:t>
            </a:r>
          </a:p>
          <a:p>
            <a:r>
              <a:rPr lang="en-GB" dirty="0"/>
              <a:t>Local knowledge and culture integral parts of agrobiodiversity</a:t>
            </a:r>
          </a:p>
          <a:p>
            <a:endParaRPr lang="en-GB" dirty="0"/>
          </a:p>
          <a:p>
            <a:endParaRPr lang="en-GB" sz="22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29</a:t>
            </a:fld>
            <a:endParaRPr lang="it-IT"/>
          </a:p>
        </p:txBody>
      </p:sp>
      <p:sp>
        <p:nvSpPr>
          <p:cNvPr id="6" name="Rectangle 5"/>
          <p:cNvSpPr/>
          <p:nvPr/>
        </p:nvSpPr>
        <p:spPr>
          <a:xfrm>
            <a:off x="375556" y="6033609"/>
            <a:ext cx="4572000" cy="276999"/>
          </a:xfrm>
          <a:prstGeom prst="rect">
            <a:avLst/>
          </a:prstGeom>
        </p:spPr>
        <p:txBody>
          <a:bodyPr>
            <a:spAutoFit/>
          </a:bodyPr>
          <a:lstStyle/>
          <a:p>
            <a:r>
              <a:rPr lang="en-GB" sz="1200" i="1" dirty="0">
                <a:solidFill>
                  <a:srgbClr val="76B82A"/>
                </a:solidFill>
              </a:rPr>
              <a:t>Source: FAO, 2006 [14]; Biodiversity International, 2017 [17]</a:t>
            </a:r>
          </a:p>
        </p:txBody>
      </p:sp>
    </p:spTree>
    <p:extLst>
      <p:ext uri="{BB962C8B-B14F-4D97-AF65-F5344CB8AC3E}">
        <p14:creationId xmlns:p14="http://schemas.microsoft.com/office/powerpoint/2010/main" val="113325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Learning</a:t>
            </a:r>
            <a:r>
              <a:rPr lang="lv-LV" dirty="0"/>
              <a:t> </a:t>
            </a:r>
            <a:r>
              <a:rPr lang="lv-LV" dirty="0" err="1"/>
              <a:t>outcomes</a:t>
            </a:r>
            <a:endParaRPr lang="lv-LV" dirty="0"/>
          </a:p>
        </p:txBody>
      </p:sp>
      <p:sp>
        <p:nvSpPr>
          <p:cNvPr id="3" name="Content Placeholder 2"/>
          <p:cNvSpPr>
            <a:spLocks noGrp="1"/>
          </p:cNvSpPr>
          <p:nvPr>
            <p:ph idx="1"/>
          </p:nvPr>
        </p:nvSpPr>
        <p:spPr/>
        <p:txBody>
          <a:bodyPr>
            <a:normAutofit fontScale="92500" lnSpcReduction="10000"/>
          </a:bodyPr>
          <a:lstStyle/>
          <a:p>
            <a:pPr lvl="0"/>
            <a:r>
              <a:rPr lang="en-GB" dirty="0"/>
              <a:t>LOut6 –  Explain the major concepts in agrobiodiversity and explain their role in preserving ecosystem services;</a:t>
            </a:r>
            <a:endParaRPr lang="en-US" dirty="0"/>
          </a:p>
          <a:p>
            <a:pPr lvl="0"/>
            <a:r>
              <a:rPr lang="en-GB" dirty="0"/>
              <a:t>LOut11 – Find innovative, economically sound, environmentally and climate friendly solutions for the use of bio-resources in the agro-farming sector;</a:t>
            </a:r>
            <a:endParaRPr lang="en-US" dirty="0"/>
          </a:p>
          <a:p>
            <a:pPr lvl="0"/>
            <a:r>
              <a:rPr lang="en-GB" dirty="0"/>
              <a:t>LOut15 – Identify alternatives to the sustainable use of bio-resources in the agro-farming sector to create higher value-added products;</a:t>
            </a:r>
            <a:endParaRPr lang="en-US" dirty="0"/>
          </a:p>
          <a:p>
            <a:pPr lvl="0"/>
            <a:r>
              <a:rPr lang="en-GB" dirty="0"/>
              <a:t>LOut19 –  Argue about the overall sustainable aspects of </a:t>
            </a:r>
            <a:r>
              <a:rPr lang="en-GB" dirty="0" err="1"/>
              <a:t>bioeconomy</a:t>
            </a:r>
            <a:r>
              <a:rPr lang="en-GB" dirty="0"/>
              <a:t> within a real case implementation;</a:t>
            </a:r>
            <a:endParaRPr lang="en-US" dirty="0"/>
          </a:p>
          <a:p>
            <a:pPr lvl="0"/>
            <a:r>
              <a:rPr lang="en-GB" dirty="0"/>
              <a:t>LOut15 –  Identify the main pros and cons of the application of sustainable </a:t>
            </a:r>
            <a:r>
              <a:rPr lang="en-GB" dirty="0" err="1"/>
              <a:t>bioeconomy</a:t>
            </a:r>
            <a:r>
              <a:rPr lang="en-GB" dirty="0"/>
              <a:t> solutions within existing case studies within the agro farming sector;</a:t>
            </a:r>
            <a:endParaRPr lang="en-US" dirty="0"/>
          </a:p>
          <a:p>
            <a:pPr lvl="0"/>
            <a:r>
              <a:rPr lang="en-GB" dirty="0"/>
              <a:t>LOut22 –  Argue and summarize the main stages associated with the application of the </a:t>
            </a:r>
            <a:r>
              <a:rPr lang="en-GB" dirty="0" err="1"/>
              <a:t>bioeconomy</a:t>
            </a:r>
            <a:r>
              <a:rPr lang="en-GB" dirty="0"/>
              <a:t> principles to the agro-farming sector from a technological, environmental, economic, social and policy point of view;</a:t>
            </a:r>
            <a:endParaRPr lang="en-US" dirty="0"/>
          </a:p>
          <a:p>
            <a:r>
              <a:rPr lang="en-GB" dirty="0"/>
              <a:t>LOut24 –  Choose  and recommend ideal strategies of </a:t>
            </a:r>
            <a:r>
              <a:rPr lang="en-GB" dirty="0" err="1"/>
              <a:t>bioeconomy</a:t>
            </a:r>
            <a:r>
              <a:rPr lang="en-GB" dirty="0"/>
              <a:t> principle applied to the agro-farming sector in real cases.</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a:t>
            </a:fld>
            <a:endParaRPr lang="it-IT"/>
          </a:p>
        </p:txBody>
      </p:sp>
    </p:spTree>
    <p:extLst>
      <p:ext uri="{BB962C8B-B14F-4D97-AF65-F5344CB8AC3E}">
        <p14:creationId xmlns:p14="http://schemas.microsoft.com/office/powerpoint/2010/main" val="406773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agrobiodiversity</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30</a:t>
            </a:fld>
            <a:endParaRPr lang="it-IT"/>
          </a:p>
        </p:txBody>
      </p:sp>
      <p:pic>
        <p:nvPicPr>
          <p:cNvPr id="7" name="Picture 6"/>
          <p:cNvPicPr>
            <a:picLocks noChangeAspect="1"/>
          </p:cNvPicPr>
          <p:nvPr/>
        </p:nvPicPr>
        <p:blipFill>
          <a:blip r:embed="rId3"/>
          <a:stretch>
            <a:fillRect/>
          </a:stretch>
        </p:blipFill>
        <p:spPr>
          <a:xfrm>
            <a:off x="1195386" y="1534877"/>
            <a:ext cx="6753225" cy="3848100"/>
          </a:xfrm>
          <a:prstGeom prst="rect">
            <a:avLst/>
          </a:prstGeom>
        </p:spPr>
      </p:pic>
      <p:sp>
        <p:nvSpPr>
          <p:cNvPr id="8" name="Rectangle 7"/>
          <p:cNvSpPr/>
          <p:nvPr/>
        </p:nvSpPr>
        <p:spPr>
          <a:xfrm>
            <a:off x="375556" y="5794588"/>
            <a:ext cx="8392886" cy="258532"/>
          </a:xfrm>
          <a:prstGeom prst="rect">
            <a:avLst/>
          </a:prstGeom>
        </p:spPr>
        <p:txBody>
          <a:bodyPr vert="horz" lIns="91440" tIns="45720" rIns="91440" bIns="45720" rtlCol="0">
            <a:noAutofit/>
          </a:bodyPr>
          <a:lstStyle/>
          <a:p>
            <a:pPr defTabSz="685800">
              <a:lnSpc>
                <a:spcPct val="90000"/>
              </a:lnSpc>
              <a:spcBef>
                <a:spcPts val="750"/>
              </a:spcBef>
            </a:pPr>
            <a:r>
              <a:rPr lang="en-GB" sz="1200" i="1" dirty="0">
                <a:solidFill>
                  <a:srgbClr val="76B82A"/>
                </a:solidFill>
              </a:rPr>
              <a:t>Source: H. Brookfield  and M. Stocking, 1999 [21]</a:t>
            </a:r>
          </a:p>
        </p:txBody>
      </p:sp>
    </p:spTree>
    <p:extLst>
      <p:ext uri="{BB962C8B-B14F-4D97-AF65-F5344CB8AC3E}">
        <p14:creationId xmlns:p14="http://schemas.microsoft.com/office/powerpoint/2010/main" val="185492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and history of agrobiodiversity </a:t>
            </a:r>
            <a:endParaRPr lang="en-GB" dirty="0"/>
          </a:p>
        </p:txBody>
      </p:sp>
      <p:sp>
        <p:nvSpPr>
          <p:cNvPr id="3" name="Content Placeholder 2"/>
          <p:cNvSpPr>
            <a:spLocks noGrp="1"/>
          </p:cNvSpPr>
          <p:nvPr>
            <p:ph idx="1"/>
          </p:nvPr>
        </p:nvSpPr>
        <p:spPr>
          <a:xfrm>
            <a:off x="375556" y="1774775"/>
            <a:ext cx="8392886" cy="4610684"/>
          </a:xfrm>
        </p:spPr>
        <p:txBody>
          <a:bodyPr>
            <a:noAutofit/>
          </a:bodyPr>
          <a:lstStyle/>
          <a:p>
            <a:r>
              <a:rPr lang="en-GB" sz="1800" dirty="0"/>
              <a:t>Since the 1900s, some 75-percent of plant genetic diversity has been lost as farmers worldwide have left their multiple local varieties and landraces for genetically uniform, high-yielding varieties.</a:t>
            </a:r>
          </a:p>
          <a:p>
            <a:r>
              <a:rPr lang="en-GB" sz="1800" dirty="0"/>
              <a:t>30-percent of livestock breeds are at risk of extinction; six breeds are lost each month.</a:t>
            </a:r>
          </a:p>
          <a:p>
            <a:r>
              <a:rPr lang="en-GB" sz="1800" dirty="0"/>
              <a:t>Today, 75-percent of the world's food is generated from only 12 plants and five animal species.</a:t>
            </a:r>
          </a:p>
          <a:p>
            <a:r>
              <a:rPr lang="en-GB" sz="1800" dirty="0"/>
              <a:t>Of the 4-percent of the 250-000 to 300-000 known edible plant species, only 150 to 200 are used by humans. Only three-rice, maize and wheat - contribute nearly 60-percent of calories and proteins obtained by humans from plants.</a:t>
            </a:r>
          </a:p>
          <a:p>
            <a:r>
              <a:rPr lang="en-GB" sz="1800" dirty="0"/>
              <a:t>Animals provide some 30-percent of human requirements for food and agriculture and 12-percent of the world's population live almost entirely on products from ruminants.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31</a:t>
            </a:fld>
            <a:endParaRPr lang="it-IT"/>
          </a:p>
        </p:txBody>
      </p:sp>
      <p:sp>
        <p:nvSpPr>
          <p:cNvPr id="7" name="Rectangle 6"/>
          <p:cNvSpPr/>
          <p:nvPr/>
        </p:nvSpPr>
        <p:spPr>
          <a:xfrm>
            <a:off x="375556" y="6031208"/>
            <a:ext cx="8603344" cy="276999"/>
          </a:xfrm>
          <a:prstGeom prst="rect">
            <a:avLst/>
          </a:prstGeom>
        </p:spPr>
        <p:txBody>
          <a:bodyPr wrap="square">
            <a:spAutoFit/>
          </a:bodyPr>
          <a:lstStyle/>
          <a:p>
            <a:r>
              <a:rPr lang="en-GB" sz="1200" i="1" dirty="0">
                <a:solidFill>
                  <a:srgbClr val="76B82A"/>
                </a:solidFill>
              </a:rPr>
              <a:t>Source: FAO, 2006 [14]</a:t>
            </a:r>
          </a:p>
        </p:txBody>
      </p:sp>
    </p:spTree>
    <p:extLst>
      <p:ext uri="{BB962C8B-B14F-4D97-AF65-F5344CB8AC3E}">
        <p14:creationId xmlns:p14="http://schemas.microsoft.com/office/powerpoint/2010/main" val="403469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agrobiodiversity</a:t>
            </a:r>
            <a:endParaRPr lang="en-GB" dirty="0"/>
          </a:p>
        </p:txBody>
      </p:sp>
      <p:sp>
        <p:nvSpPr>
          <p:cNvPr id="3" name="Content Placeholder 2"/>
          <p:cNvSpPr>
            <a:spLocks noGrp="1"/>
          </p:cNvSpPr>
          <p:nvPr>
            <p:ph idx="1"/>
          </p:nvPr>
        </p:nvSpPr>
        <p:spPr>
          <a:xfrm>
            <a:off x="399140" y="1690689"/>
            <a:ext cx="8369302" cy="4351338"/>
          </a:xfrm>
        </p:spPr>
        <p:txBody>
          <a:bodyPr>
            <a:normAutofit lnSpcReduction="10000"/>
          </a:bodyPr>
          <a:lstStyle/>
          <a:p>
            <a:pPr marL="533400" indent="-533400">
              <a:buNone/>
              <a:tabLst>
                <a:tab pos="0" algn="l"/>
              </a:tabLst>
            </a:pPr>
            <a:r>
              <a:rPr lang="en-GB" altLang="zh-TW" sz="2000" dirty="0">
                <a:ea typeface="新細明體" charset="-120"/>
              </a:rPr>
              <a:t>In agricultural systems biodiversity is important for:</a:t>
            </a:r>
          </a:p>
          <a:p>
            <a:pPr marL="533400" indent="-533400">
              <a:buNone/>
              <a:tabLst>
                <a:tab pos="0" algn="l"/>
              </a:tabLst>
            </a:pPr>
            <a:endParaRPr lang="en-GB" altLang="zh-TW" sz="2000" dirty="0">
              <a:ea typeface="新細明體" charset="-120"/>
            </a:endParaRPr>
          </a:p>
          <a:p>
            <a:pPr marL="533400" indent="-533400">
              <a:buFontTx/>
              <a:buAutoNum type="arabicPeriod"/>
              <a:tabLst>
                <a:tab pos="0" algn="l"/>
              </a:tabLst>
            </a:pPr>
            <a:r>
              <a:rPr lang="en-GB" altLang="zh-TW" sz="2000" dirty="0">
                <a:ea typeface="新細明體" charset="-120"/>
              </a:rPr>
              <a:t>for the production of food, fibre, fuel, fodder...(</a:t>
            </a:r>
            <a:r>
              <a:rPr lang="en-GB" altLang="zh-TW" sz="2000" b="1" dirty="0">
                <a:solidFill>
                  <a:srgbClr val="FF0000"/>
                </a:solidFill>
                <a:ea typeface="新細明體" charset="-120"/>
              </a:rPr>
              <a:t>goods</a:t>
            </a:r>
            <a:r>
              <a:rPr lang="en-GB" altLang="zh-TW" sz="2000" dirty="0">
                <a:ea typeface="新細明體" charset="-120"/>
              </a:rPr>
              <a:t>) </a:t>
            </a:r>
          </a:p>
          <a:p>
            <a:pPr marL="533400" indent="-533400">
              <a:buFontTx/>
              <a:buAutoNum type="arabicPeriod"/>
              <a:tabLst>
                <a:tab pos="0" algn="l"/>
              </a:tabLst>
            </a:pPr>
            <a:r>
              <a:rPr lang="en-GB" altLang="zh-TW" sz="2000" dirty="0">
                <a:ea typeface="新細明體" charset="-120"/>
              </a:rPr>
              <a:t>to conserve the ecological foundations to sustain life (</a:t>
            </a:r>
            <a:r>
              <a:rPr lang="en-GB" altLang="zh-TW" sz="2000" b="1" dirty="0">
                <a:solidFill>
                  <a:srgbClr val="FF0000"/>
                </a:solidFill>
                <a:ea typeface="新細明體" charset="-120"/>
              </a:rPr>
              <a:t>life support function</a:t>
            </a:r>
            <a:r>
              <a:rPr lang="en-GB" altLang="zh-TW" sz="2000" dirty="0">
                <a:ea typeface="新細明體" charset="-120"/>
              </a:rPr>
              <a:t>) </a:t>
            </a:r>
          </a:p>
          <a:p>
            <a:pPr marL="533400" indent="-533400">
              <a:buFontTx/>
              <a:buAutoNum type="arabicPeriod"/>
              <a:tabLst>
                <a:tab pos="0" algn="l"/>
              </a:tabLst>
            </a:pPr>
            <a:r>
              <a:rPr lang="en-GB" altLang="zh-TW" sz="2000" dirty="0">
                <a:ea typeface="新細明體" charset="-120"/>
              </a:rPr>
              <a:t>to allow </a:t>
            </a:r>
            <a:r>
              <a:rPr lang="en-GB" altLang="zh-TW" sz="2000" b="1" dirty="0">
                <a:solidFill>
                  <a:srgbClr val="FF0000"/>
                </a:solidFill>
                <a:ea typeface="新細明體" charset="-120"/>
              </a:rPr>
              <a:t>adaptation</a:t>
            </a:r>
            <a:r>
              <a:rPr lang="en-GB" altLang="zh-TW" sz="2000" dirty="0">
                <a:solidFill>
                  <a:srgbClr val="CC3300"/>
                </a:solidFill>
                <a:ea typeface="新細明體" charset="-120"/>
              </a:rPr>
              <a:t> </a:t>
            </a:r>
            <a:r>
              <a:rPr lang="en-GB" altLang="zh-TW" sz="2000" dirty="0">
                <a:ea typeface="新細明體" charset="-120"/>
              </a:rPr>
              <a:t>to changing situations (like climate change, natural disaster, etc. …)</a:t>
            </a:r>
          </a:p>
          <a:p>
            <a:pPr marL="533400" indent="-533400">
              <a:buFontTx/>
              <a:buAutoNum type="arabicPeriod"/>
              <a:tabLst>
                <a:tab pos="0" algn="l"/>
              </a:tabLst>
            </a:pPr>
            <a:r>
              <a:rPr lang="en-GB" altLang="zh-TW" sz="2000" dirty="0">
                <a:ea typeface="新細明體" charset="-120"/>
              </a:rPr>
              <a:t>and to sustain </a:t>
            </a:r>
            <a:r>
              <a:rPr lang="en-GB" altLang="zh-TW" sz="2000" b="1" dirty="0">
                <a:solidFill>
                  <a:srgbClr val="FF0000"/>
                </a:solidFill>
                <a:ea typeface="新細明體" charset="-120"/>
              </a:rPr>
              <a:t>rural peoples’ livelihoods </a:t>
            </a:r>
            <a:r>
              <a:rPr lang="en-GB" altLang="zh-TW" sz="2000" dirty="0">
                <a:ea typeface="新細明體" charset="-120"/>
              </a:rPr>
              <a:t>(sustainable agriculture – food security, income, employment,...) </a:t>
            </a:r>
          </a:p>
          <a:p>
            <a:pPr marL="533400" indent="-533400">
              <a:buFontTx/>
              <a:buAutoNum type="arabicPeriod"/>
              <a:tabLst>
                <a:tab pos="0" algn="l"/>
              </a:tabLst>
            </a:pPr>
            <a:r>
              <a:rPr lang="en-US" altLang="zh-TW" sz="2000" dirty="0">
                <a:ea typeface="新細明體" charset="-120"/>
              </a:rPr>
              <a:t>To support sustainability preserving ecosystem services </a:t>
            </a:r>
            <a:endParaRPr lang="en-GB" altLang="zh-TW" sz="2000" dirty="0">
              <a:ea typeface="新細明體" charset="-120"/>
            </a:endParaRPr>
          </a:p>
          <a:p>
            <a:pPr marL="533400" indent="-533400">
              <a:buFontTx/>
              <a:buAutoNum type="arabicPeriod"/>
              <a:tabLst>
                <a:tab pos="0" algn="l"/>
              </a:tabLst>
            </a:pPr>
            <a:endParaRPr lang="en-GB" altLang="zh-TW" sz="2000" b="1" dirty="0">
              <a:solidFill>
                <a:srgbClr val="FF0000"/>
              </a:solidFill>
              <a:ea typeface="新細明體" charset="-120"/>
            </a:endParaRPr>
          </a:p>
          <a:p>
            <a:pPr marL="0" indent="0" algn="just">
              <a:buNone/>
              <a:tabLst>
                <a:tab pos="0" algn="l"/>
              </a:tabLst>
            </a:pPr>
            <a:r>
              <a:rPr lang="en-GB" altLang="zh-TW" sz="2000" b="1" dirty="0">
                <a:solidFill>
                  <a:srgbClr val="FF0000"/>
                </a:solidFill>
                <a:ea typeface="新細明體" charset="-120"/>
              </a:rPr>
              <a:t>Specificity</a:t>
            </a:r>
            <a:r>
              <a:rPr lang="en-GB" altLang="zh-TW" sz="2000" dirty="0">
                <a:ea typeface="新細明體" charset="-120"/>
              </a:rPr>
              <a:t>: it has been developed through human intervention over generations and it requires human management to sustain it</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32</a:t>
            </a:fld>
            <a:endParaRPr lang="it-IT"/>
          </a:p>
        </p:txBody>
      </p:sp>
    </p:spTree>
    <p:extLst>
      <p:ext uri="{BB962C8B-B14F-4D97-AF65-F5344CB8AC3E}">
        <p14:creationId xmlns:p14="http://schemas.microsoft.com/office/powerpoint/2010/main" val="153865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agrobiodiversity</a:t>
            </a:r>
            <a:endParaRPr lang="en-GB" dirty="0"/>
          </a:p>
        </p:txBody>
      </p:sp>
      <p:sp>
        <p:nvSpPr>
          <p:cNvPr id="3" name="Content Placeholder 2"/>
          <p:cNvSpPr>
            <a:spLocks noGrp="1"/>
          </p:cNvSpPr>
          <p:nvPr>
            <p:ph idx="1"/>
          </p:nvPr>
        </p:nvSpPr>
        <p:spPr>
          <a:xfrm>
            <a:off x="230412" y="1544174"/>
            <a:ext cx="5793013" cy="2374683"/>
          </a:xfrm>
        </p:spPr>
        <p:txBody>
          <a:bodyPr>
            <a:noAutofit/>
          </a:bodyPr>
          <a:lstStyle/>
          <a:p>
            <a:pPr marL="0" indent="0" algn="just">
              <a:buNone/>
            </a:pPr>
            <a:r>
              <a:rPr lang="en-GB" sz="1700" dirty="0"/>
              <a:t>Experience and research have shown that agrobiodiversity can:</a:t>
            </a:r>
          </a:p>
          <a:p>
            <a:pPr algn="just"/>
            <a:r>
              <a:rPr lang="en-GB" sz="1700" dirty="0"/>
              <a:t>Increase productivity, food security, and economic returns</a:t>
            </a:r>
          </a:p>
          <a:p>
            <a:pPr algn="just"/>
            <a:r>
              <a:rPr lang="en-GB" sz="1700" dirty="0"/>
              <a:t>Reduce the pressure of agriculture on fragile areas, forests and endangered species</a:t>
            </a:r>
          </a:p>
          <a:p>
            <a:pPr algn="just"/>
            <a:r>
              <a:rPr lang="en-GB" sz="1700" dirty="0"/>
              <a:t>Make farming systems more stable, robust, and sustainable</a:t>
            </a:r>
          </a:p>
          <a:p>
            <a:pPr algn="just"/>
            <a:r>
              <a:rPr lang="en-GB" sz="1700" dirty="0"/>
              <a:t>Contribute to sound pest and disease management</a:t>
            </a:r>
          </a:p>
          <a:p>
            <a:pPr algn="just"/>
            <a:r>
              <a:rPr lang="en-GB" sz="1700" dirty="0"/>
              <a:t>Conserve soil and increase natural soil fertility and health</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33</a:t>
            </a:fld>
            <a:endParaRPr lang="it-IT"/>
          </a:p>
        </p:txBody>
      </p:sp>
      <p:sp>
        <p:nvSpPr>
          <p:cNvPr id="7" name="Rectangle 6"/>
          <p:cNvSpPr/>
          <p:nvPr/>
        </p:nvSpPr>
        <p:spPr>
          <a:xfrm>
            <a:off x="375556" y="6142879"/>
            <a:ext cx="8603344" cy="276999"/>
          </a:xfrm>
          <a:prstGeom prst="rect">
            <a:avLst/>
          </a:prstGeom>
        </p:spPr>
        <p:txBody>
          <a:bodyPr wrap="square">
            <a:spAutoFit/>
          </a:bodyPr>
          <a:lstStyle/>
          <a:p>
            <a:r>
              <a:rPr lang="en-GB" sz="1200" i="1" dirty="0">
                <a:solidFill>
                  <a:srgbClr val="76B82A"/>
                </a:solidFill>
              </a:rPr>
              <a:t>Source: FAO, 2006 [14]</a:t>
            </a:r>
          </a:p>
        </p:txBody>
      </p:sp>
      <p:pic>
        <p:nvPicPr>
          <p:cNvPr id="6" name="Picture 5"/>
          <p:cNvPicPr>
            <a:picLocks noChangeAspect="1"/>
          </p:cNvPicPr>
          <p:nvPr/>
        </p:nvPicPr>
        <p:blipFill>
          <a:blip r:embed="rId3"/>
          <a:stretch>
            <a:fillRect/>
          </a:stretch>
        </p:blipFill>
        <p:spPr>
          <a:xfrm>
            <a:off x="6108484" y="2501710"/>
            <a:ext cx="2805102" cy="2155296"/>
          </a:xfrm>
          <a:prstGeom prst="rect">
            <a:avLst/>
          </a:prstGeom>
        </p:spPr>
      </p:pic>
      <p:sp>
        <p:nvSpPr>
          <p:cNvPr id="8" name="Rectangle 7"/>
          <p:cNvSpPr/>
          <p:nvPr/>
        </p:nvSpPr>
        <p:spPr>
          <a:xfrm>
            <a:off x="6023426" y="4696300"/>
            <a:ext cx="2745016" cy="325795"/>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Filipa</a:t>
            </a:r>
            <a:r>
              <a:rPr lang="de-DE" sz="1200" dirty="0">
                <a:solidFill>
                  <a:srgbClr val="76B82A"/>
                </a:solidFill>
              </a:rPr>
              <a:t> Monteiro, 2017 [12]</a:t>
            </a:r>
            <a:endParaRPr lang="en-GB" sz="1200" dirty="0">
              <a:solidFill>
                <a:srgbClr val="76B82A"/>
              </a:solidFill>
            </a:endParaRPr>
          </a:p>
        </p:txBody>
      </p:sp>
      <p:sp>
        <p:nvSpPr>
          <p:cNvPr id="9" name="Content Placeholder 2"/>
          <p:cNvSpPr txBox="1">
            <a:spLocks/>
          </p:cNvSpPr>
          <p:nvPr/>
        </p:nvSpPr>
        <p:spPr>
          <a:xfrm>
            <a:off x="230413" y="3798037"/>
            <a:ext cx="8683173" cy="227257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700" dirty="0"/>
              <a:t>Contribute to sustainable intensification</a:t>
            </a:r>
          </a:p>
          <a:p>
            <a:r>
              <a:rPr lang="en-GB" sz="1700" dirty="0"/>
              <a:t>Diversify products and income opportunities</a:t>
            </a:r>
          </a:p>
          <a:p>
            <a:r>
              <a:rPr lang="en-GB" sz="1700" dirty="0"/>
              <a:t>Reduce or spread risks to individuals and nations</a:t>
            </a:r>
          </a:p>
          <a:p>
            <a:r>
              <a:rPr lang="en-GB" sz="1700" dirty="0"/>
              <a:t>Help maximize effective use of resources and the environment</a:t>
            </a:r>
          </a:p>
          <a:p>
            <a:r>
              <a:rPr lang="en-GB" sz="1700" dirty="0"/>
              <a:t>Reduce dependency on external inputs</a:t>
            </a:r>
          </a:p>
          <a:p>
            <a:r>
              <a:rPr lang="en-GB" sz="1700" dirty="0"/>
              <a:t>Improve human nutrition and provide sources of medicines and vitamins</a:t>
            </a:r>
          </a:p>
          <a:p>
            <a:r>
              <a:rPr lang="en-GB" sz="1700" dirty="0"/>
              <a:t>Conserve ecosystem structure and stability of species diversity</a:t>
            </a:r>
          </a:p>
        </p:txBody>
      </p:sp>
    </p:spTree>
    <p:extLst>
      <p:ext uri="{BB962C8B-B14F-4D97-AF65-F5344CB8AC3E}">
        <p14:creationId xmlns:p14="http://schemas.microsoft.com/office/powerpoint/2010/main" val="2935013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Sustainable Development Goals: Linking the biosphere to sustainable and healthy food</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34</a:t>
            </a:fld>
            <a:endParaRPr lang="it-IT"/>
          </a:p>
        </p:txBody>
      </p:sp>
      <p:pic>
        <p:nvPicPr>
          <p:cNvPr id="7" name="Content Placeholder 6"/>
          <p:cNvPicPr>
            <a:picLocks noGrp="1" noChangeAspect="1"/>
          </p:cNvPicPr>
          <p:nvPr>
            <p:ph idx="1"/>
          </p:nvPr>
        </p:nvPicPr>
        <p:blipFill>
          <a:blip r:embed="rId3"/>
          <a:stretch>
            <a:fillRect/>
          </a:stretch>
        </p:blipFill>
        <p:spPr>
          <a:xfrm>
            <a:off x="1828800" y="1946387"/>
            <a:ext cx="5473700" cy="4093965"/>
          </a:xfrm>
          <a:prstGeom prst="rect">
            <a:avLst/>
          </a:prstGeom>
        </p:spPr>
      </p:pic>
      <p:sp>
        <p:nvSpPr>
          <p:cNvPr id="5" name="Rectangle 4"/>
          <p:cNvSpPr/>
          <p:nvPr/>
        </p:nvSpPr>
        <p:spPr>
          <a:xfrm>
            <a:off x="249392" y="6019051"/>
            <a:ext cx="2913683" cy="276999"/>
          </a:xfrm>
          <a:prstGeom prst="rect">
            <a:avLst/>
          </a:prstGeom>
        </p:spPr>
        <p:txBody>
          <a:bodyPr wrap="none">
            <a:spAutoFit/>
          </a:bodyPr>
          <a:lstStyle/>
          <a:p>
            <a:r>
              <a:rPr lang="en-GB" sz="1200" i="1" dirty="0">
                <a:solidFill>
                  <a:srgbClr val="76B82A"/>
                </a:solidFill>
              </a:rPr>
              <a:t>Source: Biodiversity International, 2017 [17]</a:t>
            </a:r>
          </a:p>
        </p:txBody>
      </p:sp>
    </p:spTree>
    <p:extLst>
      <p:ext uri="{BB962C8B-B14F-4D97-AF65-F5344CB8AC3E}">
        <p14:creationId xmlns:p14="http://schemas.microsoft.com/office/powerpoint/2010/main" val="3784485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agrobiodiversity</a:t>
            </a:r>
            <a:endParaRPr lang="en-GB" dirty="0"/>
          </a:p>
        </p:txBody>
      </p:sp>
      <p:sp>
        <p:nvSpPr>
          <p:cNvPr id="3" name="Content Placeholder 2"/>
          <p:cNvSpPr>
            <a:spLocks noGrp="1"/>
          </p:cNvSpPr>
          <p:nvPr>
            <p:ph idx="1"/>
          </p:nvPr>
        </p:nvSpPr>
        <p:spPr>
          <a:xfrm>
            <a:off x="375556" y="1823125"/>
            <a:ext cx="3574144" cy="4351338"/>
          </a:xfrm>
        </p:spPr>
        <p:txBody>
          <a:bodyPr/>
          <a:lstStyle/>
          <a:p>
            <a:r>
              <a:rPr lang="en-US" dirty="0"/>
              <a:t>Habitat diversity </a:t>
            </a:r>
          </a:p>
          <a:p>
            <a:r>
              <a:rPr lang="en-US" dirty="0"/>
              <a:t>Inter-species diversity</a:t>
            </a:r>
          </a:p>
          <a:p>
            <a:r>
              <a:rPr lang="en-US" dirty="0"/>
              <a:t>Intra-species diversity</a:t>
            </a:r>
          </a:p>
          <a:p>
            <a:r>
              <a:rPr lang="en-US" dirty="0"/>
              <a:t>Harvested species</a:t>
            </a:r>
          </a:p>
          <a:p>
            <a:r>
              <a:rPr lang="en-US" dirty="0"/>
              <a:t>Cultural diversity</a:t>
            </a:r>
          </a:p>
          <a:p>
            <a:r>
              <a:rPr lang="en-US" dirty="0"/>
              <a:t>Socio economic</a:t>
            </a:r>
          </a:p>
          <a:p>
            <a:r>
              <a:rPr lang="en-US" dirty="0"/>
              <a:t>Understand the implication in ecosystem</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35</a:t>
            </a:fld>
            <a:endParaRPr lang="it-IT"/>
          </a:p>
        </p:txBody>
      </p:sp>
      <p:pic>
        <p:nvPicPr>
          <p:cNvPr id="7" name="Picture 6"/>
          <p:cNvPicPr>
            <a:picLocks noChangeAspect="1"/>
          </p:cNvPicPr>
          <p:nvPr/>
        </p:nvPicPr>
        <p:blipFill>
          <a:blip r:embed="rId3"/>
          <a:stretch>
            <a:fillRect/>
          </a:stretch>
        </p:blipFill>
        <p:spPr>
          <a:xfrm>
            <a:off x="4305299" y="1823125"/>
            <a:ext cx="4629854" cy="3222279"/>
          </a:xfrm>
          <a:prstGeom prst="rect">
            <a:avLst/>
          </a:prstGeom>
        </p:spPr>
      </p:pic>
      <p:sp>
        <p:nvSpPr>
          <p:cNvPr id="8" name="Rectangle 7"/>
          <p:cNvSpPr/>
          <p:nvPr/>
        </p:nvSpPr>
        <p:spPr>
          <a:xfrm>
            <a:off x="4305299" y="5045404"/>
            <a:ext cx="3480641" cy="310238"/>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FAO, 2006, [14]; </a:t>
            </a:r>
            <a:r>
              <a:rPr lang="en-GB" sz="1200" i="1" dirty="0" err="1">
                <a:solidFill>
                  <a:srgbClr val="76B82A"/>
                </a:solidFill>
              </a:rPr>
              <a:t>Gcsnc</a:t>
            </a:r>
            <a:r>
              <a:rPr lang="en-GB" sz="1200" i="1" dirty="0">
                <a:solidFill>
                  <a:srgbClr val="76B82A"/>
                </a:solidFill>
              </a:rPr>
              <a:t> [11]</a:t>
            </a:r>
          </a:p>
        </p:txBody>
      </p:sp>
    </p:spTree>
    <p:extLst>
      <p:ext uri="{BB962C8B-B14F-4D97-AF65-F5344CB8AC3E}">
        <p14:creationId xmlns:p14="http://schemas.microsoft.com/office/powerpoint/2010/main" val="2906280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Components of agrobiodiversity</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36</a:t>
            </a:fld>
            <a:endParaRPr lang="it-IT"/>
          </a:p>
        </p:txBody>
      </p:sp>
      <p:pic>
        <p:nvPicPr>
          <p:cNvPr id="6" name="Picture 5"/>
          <p:cNvPicPr>
            <a:picLocks noChangeAspect="1"/>
          </p:cNvPicPr>
          <p:nvPr/>
        </p:nvPicPr>
        <p:blipFill>
          <a:blip r:embed="rId3"/>
          <a:stretch>
            <a:fillRect/>
          </a:stretch>
        </p:blipFill>
        <p:spPr>
          <a:xfrm>
            <a:off x="637500" y="1690689"/>
            <a:ext cx="7947700" cy="4091824"/>
          </a:xfrm>
          <a:prstGeom prst="rect">
            <a:avLst/>
          </a:prstGeom>
        </p:spPr>
      </p:pic>
      <p:sp>
        <p:nvSpPr>
          <p:cNvPr id="8" name="Rectangle 7"/>
          <p:cNvSpPr/>
          <p:nvPr/>
        </p:nvSpPr>
        <p:spPr>
          <a:xfrm>
            <a:off x="375556" y="6047266"/>
            <a:ext cx="2555892" cy="276999"/>
          </a:xfrm>
          <a:prstGeom prst="rect">
            <a:avLst/>
          </a:prstGeom>
        </p:spPr>
        <p:txBody>
          <a:bodyPr wrap="none">
            <a:spAutoFit/>
          </a:bodyPr>
          <a:lstStyle/>
          <a:p>
            <a:r>
              <a:rPr lang="en-GB" sz="1200" i="1" dirty="0">
                <a:solidFill>
                  <a:srgbClr val="76B82A"/>
                </a:solidFill>
              </a:rPr>
              <a:t>Source: Agrobiodiversity platform [19]</a:t>
            </a:r>
          </a:p>
        </p:txBody>
      </p:sp>
    </p:spTree>
    <p:extLst>
      <p:ext uri="{BB962C8B-B14F-4D97-AF65-F5344CB8AC3E}">
        <p14:creationId xmlns:p14="http://schemas.microsoft.com/office/powerpoint/2010/main" val="3798149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Agrobiodiversity</a:t>
            </a:r>
            <a:endParaRPr lang="en-GB" dirty="0"/>
          </a:p>
        </p:txBody>
      </p:sp>
      <p:sp>
        <p:nvSpPr>
          <p:cNvPr id="3" name="Content Placeholder 2"/>
          <p:cNvSpPr>
            <a:spLocks noGrp="1"/>
          </p:cNvSpPr>
          <p:nvPr>
            <p:ph idx="1"/>
          </p:nvPr>
        </p:nvSpPr>
        <p:spPr>
          <a:xfrm>
            <a:off x="373741" y="1905625"/>
            <a:ext cx="2890158" cy="4351338"/>
          </a:xfrm>
        </p:spPr>
        <p:txBody>
          <a:bodyPr>
            <a:normAutofit/>
          </a:bodyPr>
          <a:lstStyle/>
          <a:p>
            <a:pPr marL="0" indent="0">
              <a:buNone/>
            </a:pPr>
            <a:r>
              <a:rPr lang="en-GB" sz="1600" i="1" dirty="0"/>
              <a:t>“… those elements of biodiversity on the scale of agricultural fields or landscapes, which provide ecosystem services that support sustainable agricultural production and can also deliver benefits to the regional and global environment and the public at large</a:t>
            </a:r>
            <a:r>
              <a:rPr lang="en-GB" sz="1600" dirty="0"/>
              <a:t>”</a:t>
            </a:r>
          </a:p>
          <a:p>
            <a:pPr marL="0" indent="0">
              <a:buNone/>
            </a:pPr>
            <a:endParaRPr lang="en-US" sz="1600" dirty="0"/>
          </a:p>
          <a:p>
            <a:pPr marL="0" indent="0" algn="r">
              <a:buNone/>
            </a:pPr>
            <a:r>
              <a:rPr lang="en-GB" sz="1600" dirty="0"/>
              <a:t>ECNC-European Centre for Nature Conservation</a:t>
            </a:r>
          </a:p>
          <a:p>
            <a:pPr marL="0" indent="0">
              <a:buNone/>
            </a:pPr>
            <a:endParaRPr lang="en-GB" sz="1600" dirty="0"/>
          </a:p>
          <a:p>
            <a:endParaRPr lang="en-GB" sz="16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37</a:t>
            </a:fld>
            <a:endParaRPr lang="it-IT"/>
          </a:p>
        </p:txBody>
      </p:sp>
      <p:pic>
        <p:nvPicPr>
          <p:cNvPr id="5" name="Picture 4"/>
          <p:cNvPicPr>
            <a:picLocks noChangeAspect="1"/>
          </p:cNvPicPr>
          <p:nvPr/>
        </p:nvPicPr>
        <p:blipFill>
          <a:blip r:embed="rId3"/>
          <a:stretch>
            <a:fillRect/>
          </a:stretch>
        </p:blipFill>
        <p:spPr>
          <a:xfrm>
            <a:off x="3173236" y="1528159"/>
            <a:ext cx="5769379" cy="4157931"/>
          </a:xfrm>
          <a:prstGeom prst="rect">
            <a:avLst/>
          </a:prstGeom>
        </p:spPr>
      </p:pic>
      <p:sp>
        <p:nvSpPr>
          <p:cNvPr id="6" name="Rectangle 5"/>
          <p:cNvSpPr/>
          <p:nvPr/>
        </p:nvSpPr>
        <p:spPr>
          <a:xfrm>
            <a:off x="3351890" y="5825162"/>
            <a:ext cx="2440217" cy="292728"/>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ELN-FAB, 2012 [22]</a:t>
            </a:r>
          </a:p>
        </p:txBody>
      </p:sp>
    </p:spTree>
    <p:extLst>
      <p:ext uri="{BB962C8B-B14F-4D97-AF65-F5344CB8AC3E}">
        <p14:creationId xmlns:p14="http://schemas.microsoft.com/office/powerpoint/2010/main" val="4018131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75556" y="1485901"/>
            <a:ext cx="8000167" cy="4565313"/>
          </a:xfrm>
          <a:prstGeom prst="rect">
            <a:avLst/>
          </a:prstGeom>
        </p:spPr>
      </p:pic>
      <p:sp>
        <p:nvSpPr>
          <p:cNvPr id="2" name="Title 1"/>
          <p:cNvSpPr>
            <a:spLocks noGrp="1"/>
          </p:cNvSpPr>
          <p:nvPr>
            <p:ph type="title"/>
          </p:nvPr>
        </p:nvSpPr>
        <p:spPr/>
        <p:txBody>
          <a:bodyPr>
            <a:normAutofit fontScale="90000"/>
          </a:bodyPr>
          <a:lstStyle/>
          <a:p>
            <a:r>
              <a:rPr lang="en-GB" dirty="0"/>
              <a:t>Contributions of functional agrobiodiversity to ecosystem services for agriculture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38</a:t>
            </a:fld>
            <a:endParaRPr lang="it-IT"/>
          </a:p>
        </p:txBody>
      </p:sp>
      <p:sp>
        <p:nvSpPr>
          <p:cNvPr id="6" name="Rectangle 5"/>
          <p:cNvSpPr/>
          <p:nvPr/>
        </p:nvSpPr>
        <p:spPr>
          <a:xfrm>
            <a:off x="4189183" y="6051214"/>
            <a:ext cx="3494317" cy="411497"/>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a:t>
            </a:r>
            <a:r>
              <a:rPr lang="en-GB" sz="1200" i="1" dirty="0" err="1">
                <a:solidFill>
                  <a:srgbClr val="76B82A"/>
                </a:solidFill>
              </a:rPr>
              <a:t>Elke</a:t>
            </a:r>
            <a:r>
              <a:rPr lang="en-GB" sz="1200" i="1" dirty="0">
                <a:solidFill>
                  <a:srgbClr val="76B82A"/>
                </a:solidFill>
              </a:rPr>
              <a:t> </a:t>
            </a:r>
            <a:r>
              <a:rPr lang="en-GB" sz="1200" i="1" dirty="0" err="1">
                <a:solidFill>
                  <a:srgbClr val="76B82A"/>
                </a:solidFill>
              </a:rPr>
              <a:t>Plaasa</a:t>
            </a:r>
            <a:r>
              <a:rPr lang="en-GB" sz="1200" i="1" dirty="0">
                <a:solidFill>
                  <a:srgbClr val="76B82A"/>
                </a:solidFill>
              </a:rPr>
              <a:t> et al., 2019 [23]</a:t>
            </a:r>
          </a:p>
        </p:txBody>
      </p:sp>
    </p:spTree>
    <p:extLst>
      <p:ext uri="{BB962C8B-B14F-4D97-AF65-F5344CB8AC3E}">
        <p14:creationId xmlns:p14="http://schemas.microsoft.com/office/powerpoint/2010/main" val="3888143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agrobiodiversity</a:t>
            </a:r>
            <a:endParaRPr lang="en-GB" dirty="0"/>
          </a:p>
        </p:txBody>
      </p:sp>
      <p:sp>
        <p:nvSpPr>
          <p:cNvPr id="3" name="Content Placeholder 2"/>
          <p:cNvSpPr>
            <a:spLocks noGrp="1"/>
          </p:cNvSpPr>
          <p:nvPr>
            <p:ph idx="1"/>
          </p:nvPr>
        </p:nvSpPr>
        <p:spPr>
          <a:xfrm>
            <a:off x="375556" y="1823125"/>
            <a:ext cx="8392886" cy="3460075"/>
          </a:xfrm>
        </p:spPr>
        <p:txBody>
          <a:bodyPr/>
          <a:lstStyle/>
          <a:p>
            <a:r>
              <a:rPr lang="en-US" dirty="0"/>
              <a:t>Great variability in EU</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39</a:t>
            </a:fld>
            <a:endParaRPr lang="it-IT"/>
          </a:p>
        </p:txBody>
      </p:sp>
      <p:pic>
        <p:nvPicPr>
          <p:cNvPr id="7" name="Picture 6"/>
          <p:cNvPicPr>
            <a:picLocks noChangeAspect="1"/>
          </p:cNvPicPr>
          <p:nvPr/>
        </p:nvPicPr>
        <p:blipFill>
          <a:blip r:embed="rId3"/>
          <a:stretch>
            <a:fillRect/>
          </a:stretch>
        </p:blipFill>
        <p:spPr>
          <a:xfrm>
            <a:off x="4724400" y="1558348"/>
            <a:ext cx="3799113" cy="4358290"/>
          </a:xfrm>
          <a:prstGeom prst="rect">
            <a:avLst/>
          </a:prstGeom>
        </p:spPr>
      </p:pic>
      <p:sp>
        <p:nvSpPr>
          <p:cNvPr id="8" name="Rectangle 7"/>
          <p:cNvSpPr/>
          <p:nvPr/>
        </p:nvSpPr>
        <p:spPr>
          <a:xfrm>
            <a:off x="4724400" y="6040117"/>
            <a:ext cx="3869782" cy="377371"/>
          </a:xfrm>
          <a:prstGeom prst="rect">
            <a:avLst/>
          </a:prstGeom>
        </p:spPr>
        <p:txBody>
          <a:bodyPr vert="horz" lIns="91440" tIns="45720" rIns="91440" bIns="45720" rtlCol="0">
            <a:noAutofit/>
          </a:bodyPr>
          <a:lstStyle/>
          <a:p>
            <a:pPr defTabSz="685800">
              <a:lnSpc>
                <a:spcPct val="90000"/>
              </a:lnSpc>
              <a:spcBef>
                <a:spcPts val="750"/>
              </a:spcBef>
            </a:pPr>
            <a:r>
              <a:rPr lang="en-GB" sz="1200" i="1" dirty="0">
                <a:solidFill>
                  <a:srgbClr val="76B82A"/>
                </a:solidFill>
              </a:rPr>
              <a:t>Source: </a:t>
            </a:r>
            <a:r>
              <a:rPr lang="en-GB" sz="1200" i="1" dirty="0" err="1">
                <a:solidFill>
                  <a:srgbClr val="76B82A"/>
                </a:solidFill>
              </a:rPr>
              <a:t>Overmars</a:t>
            </a:r>
            <a:r>
              <a:rPr lang="en-GB" sz="1200" i="1" dirty="0">
                <a:solidFill>
                  <a:srgbClr val="76B82A"/>
                </a:solidFill>
              </a:rPr>
              <a:t>, et al., 2014 [24]</a:t>
            </a:r>
          </a:p>
        </p:txBody>
      </p:sp>
      <p:sp>
        <p:nvSpPr>
          <p:cNvPr id="9" name="Rectangle 8"/>
          <p:cNvSpPr/>
          <p:nvPr/>
        </p:nvSpPr>
        <p:spPr>
          <a:xfrm>
            <a:off x="375556" y="6007083"/>
            <a:ext cx="8392886" cy="634834"/>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Karl S. </a:t>
            </a:r>
            <a:r>
              <a:rPr lang="en-GB" sz="1200" i="1" dirty="0" err="1">
                <a:solidFill>
                  <a:srgbClr val="76B82A"/>
                </a:solidFill>
              </a:rPr>
              <a:t>Zimmerer</a:t>
            </a:r>
            <a:r>
              <a:rPr lang="en-GB" sz="1200" i="1" dirty="0">
                <a:solidFill>
                  <a:srgbClr val="76B82A"/>
                </a:solidFill>
              </a:rPr>
              <a:t>, 2018 [15]</a:t>
            </a:r>
          </a:p>
        </p:txBody>
      </p:sp>
      <p:sp>
        <p:nvSpPr>
          <p:cNvPr id="10" name="Rectangle 9"/>
          <p:cNvSpPr/>
          <p:nvPr/>
        </p:nvSpPr>
        <p:spPr>
          <a:xfrm>
            <a:off x="375556" y="3070722"/>
            <a:ext cx="3695611" cy="964880"/>
          </a:xfrm>
          <a:prstGeom prst="rect">
            <a:avLst/>
          </a:prstGeom>
        </p:spPr>
        <p:txBody>
          <a:bodyPr vert="horz" lIns="91440" tIns="45720" rIns="91440" bIns="45720" rtlCol="0">
            <a:normAutofit fontScale="92500"/>
          </a:bodyPr>
          <a:lstStyle/>
          <a:p>
            <a:pPr defTabSz="685800">
              <a:lnSpc>
                <a:spcPct val="90000"/>
              </a:lnSpc>
              <a:spcBef>
                <a:spcPts val="750"/>
              </a:spcBef>
            </a:pPr>
            <a:r>
              <a:rPr lang="en-GB" sz="2100" dirty="0">
                <a:solidFill>
                  <a:srgbClr val="76B82A"/>
                </a:solidFill>
              </a:rPr>
              <a:t>Sum of the species occurrence maps for the 132 species included in the analysis per 50 km grid cell</a:t>
            </a:r>
          </a:p>
        </p:txBody>
      </p:sp>
    </p:spTree>
    <p:extLst>
      <p:ext uri="{BB962C8B-B14F-4D97-AF65-F5344CB8AC3E}">
        <p14:creationId xmlns:p14="http://schemas.microsoft.com/office/powerpoint/2010/main" val="4062416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Keywords</a:t>
            </a:r>
            <a:endParaRPr lang="lv-LV" dirty="0"/>
          </a:p>
        </p:txBody>
      </p:sp>
      <p:sp>
        <p:nvSpPr>
          <p:cNvPr id="3" name="Content Placeholder 2"/>
          <p:cNvSpPr>
            <a:spLocks noGrp="1"/>
          </p:cNvSpPr>
          <p:nvPr>
            <p:ph idx="1"/>
          </p:nvPr>
        </p:nvSpPr>
        <p:spPr/>
        <p:txBody>
          <a:bodyPr>
            <a:normAutofit/>
          </a:bodyPr>
          <a:lstStyle/>
          <a:p>
            <a:pPr marL="0" indent="0">
              <a:buNone/>
            </a:pPr>
            <a:r>
              <a:rPr lang="en-GB" dirty="0"/>
              <a:t>Agrobiodiversity</a:t>
            </a:r>
          </a:p>
          <a:p>
            <a:pPr marL="0" indent="0">
              <a:buNone/>
            </a:pPr>
            <a:r>
              <a:rPr lang="en-GB" dirty="0"/>
              <a:t>Ecosystem services main concepts </a:t>
            </a:r>
          </a:p>
          <a:p>
            <a:pPr marL="0" indent="0">
              <a:buNone/>
            </a:pPr>
            <a:r>
              <a:rPr lang="en-GB" dirty="0"/>
              <a:t>Global Priorities</a:t>
            </a:r>
          </a:p>
          <a:p>
            <a:pPr marL="0" indent="0">
              <a:buNone/>
            </a:pPr>
            <a:r>
              <a:rPr lang="en-GB" dirty="0"/>
              <a:t>Assessment</a:t>
            </a:r>
          </a:p>
          <a:p>
            <a:pPr marL="0" indent="0">
              <a:buNone/>
            </a:pPr>
            <a:r>
              <a:rPr lang="en-GB" dirty="0"/>
              <a:t>Preservation strategies </a:t>
            </a:r>
          </a:p>
          <a:p>
            <a:pPr marL="0" indent="0">
              <a:buNone/>
            </a:pPr>
            <a:r>
              <a:rPr lang="en-US" dirty="0"/>
              <a:t>Examples</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a:t>
            </a:fld>
            <a:endParaRPr lang="it-IT"/>
          </a:p>
        </p:txBody>
      </p:sp>
    </p:spTree>
    <p:extLst>
      <p:ext uri="{BB962C8B-B14F-4D97-AF65-F5344CB8AC3E}">
        <p14:creationId xmlns:p14="http://schemas.microsoft.com/office/powerpoint/2010/main" val="3212374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Loss of agrobiodiversity</a:t>
            </a:r>
            <a:endParaRPr lang="en-GB" dirty="0"/>
          </a:p>
        </p:txBody>
      </p:sp>
      <p:sp>
        <p:nvSpPr>
          <p:cNvPr id="3" name="Content Placeholder 2"/>
          <p:cNvSpPr>
            <a:spLocks noGrp="1"/>
          </p:cNvSpPr>
          <p:nvPr>
            <p:ph idx="1"/>
          </p:nvPr>
        </p:nvSpPr>
        <p:spPr>
          <a:xfrm>
            <a:off x="225656" y="1985900"/>
            <a:ext cx="8542786" cy="4026736"/>
          </a:xfrm>
        </p:spPr>
        <p:txBody>
          <a:bodyPr>
            <a:noAutofit/>
          </a:bodyPr>
          <a:lstStyle/>
          <a:p>
            <a:pPr algn="just"/>
            <a:r>
              <a:rPr lang="en-GB" dirty="0"/>
              <a:t>Agrobiodiversity has co-evolved with farming systems and breeding systems</a:t>
            </a:r>
          </a:p>
          <a:p>
            <a:r>
              <a:rPr lang="en-GB" dirty="0" err="1"/>
              <a:t>Agrobio</a:t>
            </a:r>
            <a:r>
              <a:rPr lang="en-GB" dirty="0"/>
              <a:t> biodiversity is being lost as:</a:t>
            </a:r>
          </a:p>
          <a:p>
            <a:pPr lvl="1"/>
            <a:r>
              <a:rPr lang="en-GB" dirty="0"/>
              <a:t>Farming production systems shifted to more intensive production</a:t>
            </a:r>
          </a:p>
          <a:p>
            <a:pPr lvl="1"/>
            <a:r>
              <a:rPr lang="en-GB" dirty="0"/>
              <a:t>Traditional agricultural practices and knowledge are displaced and undervalued</a:t>
            </a:r>
          </a:p>
          <a:p>
            <a:pPr lvl="1"/>
            <a:r>
              <a:rPr lang="en-GB" dirty="0"/>
              <a:t>Climate change and land-use changes accelerate land degradation</a:t>
            </a:r>
          </a:p>
          <a:p>
            <a:pPr lvl="1"/>
            <a:r>
              <a:rPr lang="en-GB" dirty="0"/>
              <a:t>Value chains are under pressure to provide standard products year round in any country and any season</a:t>
            </a:r>
          </a:p>
          <a:p>
            <a:r>
              <a:rPr lang="en-GB" dirty="0"/>
              <a:t>Conservation approaches have been developed to system biodiversity loss and seed systems to guarantee sure that biodiversity is not only conserved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40</a:t>
            </a:fld>
            <a:endParaRPr lang="it-IT"/>
          </a:p>
        </p:txBody>
      </p:sp>
      <p:sp>
        <p:nvSpPr>
          <p:cNvPr id="6" name="Rectangle 5"/>
          <p:cNvSpPr/>
          <p:nvPr/>
        </p:nvSpPr>
        <p:spPr>
          <a:xfrm>
            <a:off x="375556" y="5947484"/>
            <a:ext cx="2555892" cy="276999"/>
          </a:xfrm>
          <a:prstGeom prst="rect">
            <a:avLst/>
          </a:prstGeom>
        </p:spPr>
        <p:txBody>
          <a:bodyPr wrap="none">
            <a:spAutoFit/>
          </a:bodyPr>
          <a:lstStyle/>
          <a:p>
            <a:r>
              <a:rPr lang="en-GB" sz="1200" i="1" dirty="0">
                <a:solidFill>
                  <a:srgbClr val="76B82A"/>
                </a:solidFill>
              </a:rPr>
              <a:t>Source: Agrobiodiversity platform [19]</a:t>
            </a:r>
          </a:p>
        </p:txBody>
      </p:sp>
    </p:spTree>
    <p:extLst>
      <p:ext uri="{BB962C8B-B14F-4D97-AF65-F5344CB8AC3E}">
        <p14:creationId xmlns:p14="http://schemas.microsoft.com/office/powerpoint/2010/main" val="376556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800100"/>
            <a:ext cx="8603344" cy="890589"/>
          </a:xfrm>
        </p:spPr>
        <p:txBody>
          <a:bodyPr>
            <a:normAutofit/>
          </a:bodyPr>
          <a:lstStyle/>
          <a:p>
            <a:r>
              <a:rPr lang="en-GB" sz="3600" dirty="0"/>
              <a:t>Loss of agrobiodiversity</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41</a:t>
            </a:fld>
            <a:endParaRPr lang="it-IT"/>
          </a:p>
        </p:txBody>
      </p:sp>
      <p:sp>
        <p:nvSpPr>
          <p:cNvPr id="7" name="Rectangle 6"/>
          <p:cNvSpPr/>
          <p:nvPr/>
        </p:nvSpPr>
        <p:spPr>
          <a:xfrm>
            <a:off x="375556" y="6031208"/>
            <a:ext cx="8603344" cy="276999"/>
          </a:xfrm>
          <a:prstGeom prst="rect">
            <a:avLst/>
          </a:prstGeom>
        </p:spPr>
        <p:txBody>
          <a:bodyPr wrap="square">
            <a:spAutoFit/>
          </a:bodyPr>
          <a:lstStyle/>
          <a:p>
            <a:r>
              <a:rPr lang="en-GB" sz="1200" i="1" dirty="0">
                <a:solidFill>
                  <a:srgbClr val="76B82A"/>
                </a:solidFill>
              </a:rPr>
              <a:t>Source: FAO, 2006 [14]</a:t>
            </a:r>
          </a:p>
        </p:txBody>
      </p:sp>
      <p:sp>
        <p:nvSpPr>
          <p:cNvPr id="8" name="Content Placeholder 2">
            <a:extLst>
              <a:ext uri="{FF2B5EF4-FFF2-40B4-BE49-F238E27FC236}">
                <a16:creationId xmlns:a16="http://schemas.microsoft.com/office/drawing/2014/main" id="{5453FE44-E759-44C0-A51C-5FC89A9BE0A8}"/>
              </a:ext>
            </a:extLst>
          </p:cNvPr>
          <p:cNvSpPr txBox="1">
            <a:spLocks/>
          </p:cNvSpPr>
          <p:nvPr/>
        </p:nvSpPr>
        <p:spPr>
          <a:xfrm>
            <a:off x="362855" y="1774775"/>
            <a:ext cx="8392886" cy="461068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b="1" dirty="0"/>
              <a:t>The rapid expansion of industrial and Green Revolution agriculture</a:t>
            </a:r>
            <a:endParaRPr lang="en-GB" sz="2000" dirty="0"/>
          </a:p>
          <a:p>
            <a:r>
              <a:rPr lang="en-GB" sz="2000" b="1" dirty="0"/>
              <a:t>Globalization of the food system and marketing</a:t>
            </a:r>
            <a:r>
              <a:rPr lang="en-GB" sz="2000" dirty="0"/>
              <a:t>, with the consequences of:</a:t>
            </a:r>
          </a:p>
          <a:p>
            <a:pPr lvl="1"/>
            <a:r>
              <a:rPr lang="en-GB" sz="2000" dirty="0"/>
              <a:t>changes in farmers' and consumers' perceptions, preferences and living conditions</a:t>
            </a:r>
          </a:p>
          <a:p>
            <a:pPr lvl="1"/>
            <a:r>
              <a:rPr lang="en-GB" sz="2000" dirty="0"/>
              <a:t>marginalization of small-scale, diverse food production systems that conserve farmers' varieties of crops and breeds of domestic animals</a:t>
            </a:r>
          </a:p>
          <a:p>
            <a:pPr lvl="1"/>
            <a:r>
              <a:rPr lang="en-GB" sz="2000" dirty="0"/>
              <a:t>reduced integration of livestock in arable production, which reduces the diversity of uses for which livestock are needed</a:t>
            </a:r>
          </a:p>
          <a:p>
            <a:r>
              <a:rPr lang="en-GB" sz="2000" b="1" dirty="0"/>
              <a:t>Reduced use of “nurture” fisheries techniques </a:t>
            </a:r>
            <a:r>
              <a:rPr lang="en-GB" sz="2000" dirty="0"/>
              <a:t>that conserve and develop aquatic biodiversity</a:t>
            </a:r>
          </a:p>
          <a:p>
            <a:r>
              <a:rPr lang="en-GB" sz="2000" b="1" dirty="0"/>
              <a:t>Replacement of local varietie</a:t>
            </a:r>
            <a:r>
              <a:rPr lang="en-GB" sz="2000" dirty="0"/>
              <a:t>s by improved or exotic varieties and species </a:t>
            </a:r>
          </a:p>
        </p:txBody>
      </p:sp>
    </p:spTree>
    <p:extLst>
      <p:ext uri="{BB962C8B-B14F-4D97-AF65-F5344CB8AC3E}">
        <p14:creationId xmlns:p14="http://schemas.microsoft.com/office/powerpoint/2010/main" val="878149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891265" y="1573160"/>
            <a:ext cx="4962525" cy="1333500"/>
          </a:xfrm>
          <a:prstGeom prst="rect">
            <a:avLst/>
          </a:prstGeom>
        </p:spPr>
      </p:pic>
      <p:sp>
        <p:nvSpPr>
          <p:cNvPr id="2" name="Title 1"/>
          <p:cNvSpPr>
            <a:spLocks noGrp="1"/>
          </p:cNvSpPr>
          <p:nvPr>
            <p:ph type="title"/>
          </p:nvPr>
        </p:nvSpPr>
        <p:spPr/>
        <p:txBody>
          <a:bodyPr/>
          <a:lstStyle/>
          <a:p>
            <a:r>
              <a:rPr lang="en-GB" sz="3200" dirty="0"/>
              <a:t>Loss of agrobiodiversity: threats</a:t>
            </a:r>
            <a:endParaRPr lang="en-GB" dirty="0"/>
          </a:p>
        </p:txBody>
      </p:sp>
      <p:sp>
        <p:nvSpPr>
          <p:cNvPr id="3" name="Content Placeholder 2"/>
          <p:cNvSpPr>
            <a:spLocks noGrp="1"/>
          </p:cNvSpPr>
          <p:nvPr>
            <p:ph idx="1"/>
          </p:nvPr>
        </p:nvSpPr>
        <p:spPr>
          <a:xfrm>
            <a:off x="375556" y="1665653"/>
            <a:ext cx="8392886" cy="4351338"/>
          </a:xfrm>
        </p:spPr>
        <p:txBody>
          <a:bodyPr>
            <a:normAutofit/>
          </a:bodyPr>
          <a:lstStyle/>
          <a:p>
            <a:r>
              <a:rPr lang="en-US" sz="1800" dirty="0"/>
              <a:t>Climate change </a:t>
            </a:r>
          </a:p>
          <a:p>
            <a:r>
              <a:rPr lang="en-US" sz="1800" dirty="0"/>
              <a:t>Population growth </a:t>
            </a:r>
          </a:p>
          <a:p>
            <a:r>
              <a:rPr lang="en-US" sz="1800" dirty="0"/>
              <a:t>Cultural change</a:t>
            </a:r>
          </a:p>
          <a:p>
            <a:r>
              <a:rPr lang="en-US" sz="1800" dirty="0"/>
              <a:t>Environmental pollution</a:t>
            </a:r>
          </a:p>
          <a:p>
            <a:r>
              <a:rPr lang="en-US" sz="1800" dirty="0"/>
              <a:t>Deforestation </a:t>
            </a:r>
          </a:p>
          <a:p>
            <a:r>
              <a:rPr lang="en-US" sz="1800" dirty="0"/>
              <a:t>Natural disaster</a:t>
            </a:r>
          </a:p>
          <a:p>
            <a:r>
              <a:rPr lang="en-US" sz="1800" dirty="0"/>
              <a:t>Overgrazing </a:t>
            </a:r>
          </a:p>
          <a:p>
            <a:r>
              <a:rPr lang="en-US" sz="1800" dirty="0"/>
              <a:t>Overharvesting</a:t>
            </a:r>
          </a:p>
          <a:p>
            <a:r>
              <a:rPr lang="en-US" sz="1800" dirty="0"/>
              <a:t>Desertification</a:t>
            </a:r>
          </a:p>
          <a:p>
            <a:r>
              <a:rPr lang="en-US" sz="1800" dirty="0"/>
              <a:t>Eutrophication </a:t>
            </a:r>
          </a:p>
          <a:p>
            <a:pPr marL="0" indent="0">
              <a:buNone/>
            </a:pPr>
            <a:endParaRPr lang="en-GB" sz="1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42</a:t>
            </a:fld>
            <a:endParaRPr lang="it-IT"/>
          </a:p>
        </p:txBody>
      </p:sp>
      <p:graphicFrame>
        <p:nvGraphicFramePr>
          <p:cNvPr id="5" name="Object 4"/>
          <p:cNvGraphicFramePr>
            <a:graphicFrameLocks noChangeAspect="1"/>
          </p:cNvGraphicFramePr>
          <p:nvPr/>
        </p:nvGraphicFramePr>
        <p:xfrm>
          <a:off x="6867432" y="1067695"/>
          <a:ext cx="1972716" cy="1593850"/>
        </p:xfrm>
        <a:graphic>
          <a:graphicData uri="http://schemas.openxmlformats.org/presentationml/2006/ole">
            <mc:AlternateContent xmlns:mc="http://schemas.openxmlformats.org/markup-compatibility/2006">
              <mc:Choice xmlns:v="urn:schemas-microsoft-com:vml" Requires="v">
                <p:oleObj spid="_x0000_s8476" name="Bitmap Image" r:id="rId5" imgW="2876400" imgH="2324160" progId="Paint.Picture">
                  <p:embed/>
                </p:oleObj>
              </mc:Choice>
              <mc:Fallback>
                <p:oleObj name="Bitmap Image" r:id="rId5" imgW="2876400" imgH="2324160" progId="Paint.Picture">
                  <p:embed/>
                  <p:pic>
                    <p:nvPicPr>
                      <p:cNvPr id="5" name="Object 4"/>
                      <p:cNvPicPr/>
                      <p:nvPr/>
                    </p:nvPicPr>
                    <p:blipFill>
                      <a:blip r:embed="rId6"/>
                      <a:stretch>
                        <a:fillRect/>
                      </a:stretch>
                    </p:blipFill>
                    <p:spPr>
                      <a:xfrm>
                        <a:off x="6867432" y="1067695"/>
                        <a:ext cx="1972716" cy="1593850"/>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5636410" y="2700285"/>
            <a:ext cx="3275444" cy="1746477"/>
          </a:xfrm>
          <a:prstGeom prst="rect">
            <a:avLst/>
          </a:prstGeom>
        </p:spPr>
      </p:pic>
      <p:graphicFrame>
        <p:nvGraphicFramePr>
          <p:cNvPr id="8" name="Object 7"/>
          <p:cNvGraphicFramePr>
            <a:graphicFrameLocks noChangeAspect="1"/>
          </p:cNvGraphicFramePr>
          <p:nvPr/>
        </p:nvGraphicFramePr>
        <p:xfrm>
          <a:off x="2831156" y="3235424"/>
          <a:ext cx="3890165" cy="1526739"/>
        </p:xfrm>
        <a:graphic>
          <a:graphicData uri="http://schemas.openxmlformats.org/presentationml/2006/ole">
            <mc:AlternateContent xmlns:mc="http://schemas.openxmlformats.org/markup-compatibility/2006">
              <mc:Choice xmlns:v="urn:schemas-microsoft-com:vml" Requires="v">
                <p:oleObj spid="_x0000_s8477" name="Bitmap Image" r:id="rId8" imgW="4295880" imgH="1685880" progId="Paint.Picture">
                  <p:embed/>
                </p:oleObj>
              </mc:Choice>
              <mc:Fallback>
                <p:oleObj name="Bitmap Image" r:id="rId8" imgW="4295880" imgH="1685880" progId="Paint.Picture">
                  <p:embed/>
                  <p:pic>
                    <p:nvPicPr>
                      <p:cNvPr id="8" name="Object 7"/>
                      <p:cNvPicPr/>
                      <p:nvPr/>
                    </p:nvPicPr>
                    <p:blipFill>
                      <a:blip r:embed="rId9"/>
                      <a:stretch>
                        <a:fillRect/>
                      </a:stretch>
                    </p:blipFill>
                    <p:spPr>
                      <a:xfrm>
                        <a:off x="2831156" y="3235424"/>
                        <a:ext cx="3890165" cy="1526739"/>
                      </a:xfrm>
                      <a:prstGeom prst="rect">
                        <a:avLst/>
                      </a:prstGeom>
                    </p:spPr>
                  </p:pic>
                </p:oleObj>
              </mc:Fallback>
            </mc:AlternateContent>
          </a:graphicData>
        </a:graphic>
      </p:graphicFrame>
      <p:pic>
        <p:nvPicPr>
          <p:cNvPr id="9" name="Picture 8"/>
          <p:cNvPicPr>
            <a:picLocks noChangeAspect="1"/>
          </p:cNvPicPr>
          <p:nvPr/>
        </p:nvPicPr>
        <p:blipFill>
          <a:blip r:embed="rId10"/>
          <a:stretch>
            <a:fillRect/>
          </a:stretch>
        </p:blipFill>
        <p:spPr>
          <a:xfrm>
            <a:off x="6025160" y="4516294"/>
            <a:ext cx="2886694" cy="1684377"/>
          </a:xfrm>
          <a:prstGeom prst="rect">
            <a:avLst/>
          </a:prstGeom>
        </p:spPr>
      </p:pic>
      <p:pic>
        <p:nvPicPr>
          <p:cNvPr id="10" name="Picture 9"/>
          <p:cNvPicPr>
            <a:picLocks noChangeAspect="1"/>
          </p:cNvPicPr>
          <p:nvPr/>
        </p:nvPicPr>
        <p:blipFill>
          <a:blip r:embed="rId11"/>
          <a:stretch>
            <a:fillRect/>
          </a:stretch>
        </p:blipFill>
        <p:spPr>
          <a:xfrm>
            <a:off x="2831156" y="4884097"/>
            <a:ext cx="3194004" cy="1506392"/>
          </a:xfrm>
          <a:prstGeom prst="rect">
            <a:avLst/>
          </a:prstGeom>
        </p:spPr>
      </p:pic>
      <p:sp>
        <p:nvSpPr>
          <p:cNvPr id="11" name="Rectangle 10"/>
          <p:cNvSpPr/>
          <p:nvPr/>
        </p:nvSpPr>
        <p:spPr>
          <a:xfrm>
            <a:off x="112009" y="5770513"/>
            <a:ext cx="2803391" cy="492955"/>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a:t>
            </a:r>
            <a:r>
              <a:rPr lang="fi-FI" sz="1200" i="1" dirty="0" err="1">
                <a:solidFill>
                  <a:srgbClr val="76B82A"/>
                </a:solidFill>
              </a:rPr>
              <a:t>Raihanathus</a:t>
            </a:r>
            <a:r>
              <a:rPr lang="fi-FI" sz="1200" i="1" dirty="0">
                <a:solidFill>
                  <a:srgbClr val="76B82A"/>
                </a:solidFill>
              </a:rPr>
              <a:t> </a:t>
            </a:r>
            <a:r>
              <a:rPr lang="fi-FI" sz="1200" i="1" dirty="0" err="1">
                <a:solidFill>
                  <a:srgbClr val="76B82A"/>
                </a:solidFill>
              </a:rPr>
              <a:t>Sahdhiyya</a:t>
            </a:r>
            <a:r>
              <a:rPr lang="fi-FI" sz="1200" i="1" dirty="0">
                <a:solidFill>
                  <a:srgbClr val="76B82A"/>
                </a:solidFill>
              </a:rPr>
              <a:t> A., 2019 [16]; </a:t>
            </a:r>
            <a:r>
              <a:rPr lang="en-US" sz="1200" i="1" dirty="0">
                <a:solidFill>
                  <a:srgbClr val="76B82A"/>
                </a:solidFill>
              </a:rPr>
              <a:t>Barry </a:t>
            </a:r>
            <a:r>
              <a:rPr lang="en-US" sz="1200" i="1" dirty="0" err="1">
                <a:solidFill>
                  <a:srgbClr val="76B82A"/>
                </a:solidFill>
              </a:rPr>
              <a:t>Hoogezand</a:t>
            </a:r>
            <a:r>
              <a:rPr lang="en-US" sz="1200" i="1" dirty="0">
                <a:solidFill>
                  <a:srgbClr val="76B82A"/>
                </a:solidFill>
              </a:rPr>
              <a:t>, 2013 [25]</a:t>
            </a:r>
            <a:endParaRPr lang="en-GB" sz="1200" i="1" dirty="0">
              <a:solidFill>
                <a:srgbClr val="76B82A"/>
              </a:solidFill>
            </a:endParaRPr>
          </a:p>
        </p:txBody>
      </p:sp>
    </p:spTree>
    <p:extLst>
      <p:ext uri="{BB962C8B-B14F-4D97-AF65-F5344CB8AC3E}">
        <p14:creationId xmlns:p14="http://schemas.microsoft.com/office/powerpoint/2010/main" val="3039540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200" dirty="0" err="1"/>
              <a:t>Threats</a:t>
            </a:r>
            <a:r>
              <a:rPr lang="de-DE" sz="3200" dirty="0"/>
              <a:t>: </a:t>
            </a:r>
            <a:r>
              <a:rPr lang="de-DE" sz="3200" dirty="0" err="1"/>
              <a:t>land</a:t>
            </a:r>
            <a:r>
              <a:rPr lang="de-DE" sz="3200" dirty="0"/>
              <a:t> </a:t>
            </a:r>
            <a:r>
              <a:rPr lang="de-DE" sz="3200" dirty="0" err="1"/>
              <a:t>degradation</a:t>
            </a:r>
            <a:endParaRPr lang="en-GB" dirty="0"/>
          </a:p>
        </p:txBody>
      </p:sp>
      <p:sp>
        <p:nvSpPr>
          <p:cNvPr id="3" name="Content Placeholder 2"/>
          <p:cNvSpPr>
            <a:spLocks noGrp="1"/>
          </p:cNvSpPr>
          <p:nvPr>
            <p:ph idx="1"/>
          </p:nvPr>
        </p:nvSpPr>
        <p:spPr>
          <a:xfrm>
            <a:off x="375556" y="1975525"/>
            <a:ext cx="8392886" cy="3815675"/>
          </a:xfrm>
        </p:spPr>
        <p:txBody>
          <a:bodyPr/>
          <a:lstStyle/>
          <a:p>
            <a:r>
              <a:rPr lang="en-GB" dirty="0"/>
              <a:t>Landscapes </a:t>
            </a:r>
            <a:r>
              <a:rPr lang="en-GB" b="1" dirty="0"/>
              <a:t>simplification</a:t>
            </a:r>
            <a:r>
              <a:rPr lang="en-GB" dirty="0"/>
              <a:t> due to changing patterns of land use</a:t>
            </a:r>
          </a:p>
          <a:p>
            <a:r>
              <a:rPr lang="en-GB" dirty="0"/>
              <a:t>Land use might </a:t>
            </a:r>
            <a:r>
              <a:rPr lang="en-GB" b="1" dirty="0"/>
              <a:t>decrease species abundance </a:t>
            </a:r>
            <a:r>
              <a:rPr lang="en-GB" dirty="0"/>
              <a:t>and this decrease species abundance</a:t>
            </a:r>
          </a:p>
          <a:p>
            <a:r>
              <a:rPr lang="en-GB" b="1" dirty="0"/>
              <a:t>Links between people and surrounding environment </a:t>
            </a:r>
            <a:r>
              <a:rPr lang="en-GB" dirty="0"/>
              <a:t>can be not harmonized</a:t>
            </a:r>
          </a:p>
          <a:p>
            <a:r>
              <a:rPr lang="en-GB" b="1" dirty="0"/>
              <a:t>Need of a systemic and systematic conservation plan</a:t>
            </a:r>
            <a:r>
              <a:rPr lang="en-GB" dirty="0"/>
              <a:t>, assessments of lands impact</a:t>
            </a:r>
          </a:p>
          <a:p>
            <a:r>
              <a:rPr lang="en-US" dirty="0"/>
              <a:t>Several </a:t>
            </a:r>
            <a:r>
              <a:rPr lang="en-US" b="1" dirty="0"/>
              <a:t>approaches developed</a:t>
            </a:r>
            <a:endParaRPr lang="en-GB" b="1"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43</a:t>
            </a:fld>
            <a:endParaRPr lang="it-IT"/>
          </a:p>
        </p:txBody>
      </p:sp>
      <p:sp>
        <p:nvSpPr>
          <p:cNvPr id="6" name="Rectangle 5"/>
          <p:cNvSpPr/>
          <p:nvPr/>
        </p:nvSpPr>
        <p:spPr>
          <a:xfrm>
            <a:off x="235751" y="6010577"/>
            <a:ext cx="8392886" cy="327771"/>
          </a:xfrm>
          <a:prstGeom prst="rect">
            <a:avLst/>
          </a:prstGeom>
        </p:spPr>
        <p:txBody>
          <a:bodyPr vert="horz" lIns="91440" tIns="45720" rIns="91440" bIns="45720" rtlCol="0">
            <a:normAutofit/>
          </a:bodyPr>
          <a:lstStyle/>
          <a:p>
            <a:pPr defTabSz="685800">
              <a:lnSpc>
                <a:spcPct val="90000"/>
              </a:lnSpc>
              <a:spcBef>
                <a:spcPts val="750"/>
              </a:spcBef>
            </a:pPr>
            <a:r>
              <a:rPr lang="en-GB" sz="1200" i="1" dirty="0">
                <a:solidFill>
                  <a:srgbClr val="76B82A"/>
                </a:solidFill>
              </a:rPr>
              <a:t>Source: Karl S. </a:t>
            </a:r>
            <a:r>
              <a:rPr lang="en-GB" sz="1200" i="1" dirty="0" err="1">
                <a:solidFill>
                  <a:srgbClr val="76B82A"/>
                </a:solidFill>
              </a:rPr>
              <a:t>Zimmerer</a:t>
            </a:r>
            <a:r>
              <a:rPr lang="en-GB" sz="1200" i="1" dirty="0">
                <a:solidFill>
                  <a:srgbClr val="76B82A"/>
                </a:solidFill>
              </a:rPr>
              <a:t> et. Al., 2018 [15]; </a:t>
            </a:r>
            <a:r>
              <a:rPr lang="en-GB" sz="1200" i="1" dirty="0" err="1">
                <a:solidFill>
                  <a:srgbClr val="76B82A"/>
                </a:solidFill>
              </a:rPr>
              <a:t>Dunja</a:t>
            </a:r>
            <a:r>
              <a:rPr lang="en-GB" sz="1200" i="1" dirty="0">
                <a:solidFill>
                  <a:srgbClr val="76B82A"/>
                </a:solidFill>
              </a:rPr>
              <a:t> </a:t>
            </a:r>
            <a:r>
              <a:rPr lang="en-GB" sz="1200" i="1" dirty="0" err="1">
                <a:solidFill>
                  <a:srgbClr val="76B82A"/>
                </a:solidFill>
              </a:rPr>
              <a:t>Mijatovic</a:t>
            </a:r>
            <a:r>
              <a:rPr lang="en-GB" sz="1200" i="1" dirty="0">
                <a:solidFill>
                  <a:srgbClr val="76B82A"/>
                </a:solidFill>
              </a:rPr>
              <a:t>, 2016 [26]</a:t>
            </a:r>
          </a:p>
        </p:txBody>
      </p:sp>
    </p:spTree>
    <p:extLst>
      <p:ext uri="{BB962C8B-B14F-4D97-AF65-F5344CB8AC3E}">
        <p14:creationId xmlns:p14="http://schemas.microsoft.com/office/powerpoint/2010/main" val="3126890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err="1"/>
              <a:t>Threats</a:t>
            </a:r>
            <a:r>
              <a:rPr lang="de-DE" sz="3600" dirty="0"/>
              <a:t>: </a:t>
            </a:r>
            <a:r>
              <a:rPr lang="de-DE" sz="3600" dirty="0" err="1"/>
              <a:t>land</a:t>
            </a:r>
            <a:r>
              <a:rPr lang="de-DE" sz="3600" dirty="0"/>
              <a:t> </a:t>
            </a:r>
            <a:r>
              <a:rPr lang="de-DE" sz="3600" dirty="0" err="1"/>
              <a:t>degradation</a:t>
            </a:r>
            <a:endParaRPr lang="en-GB" dirty="0"/>
          </a:p>
        </p:txBody>
      </p:sp>
      <p:sp>
        <p:nvSpPr>
          <p:cNvPr id="3" name="Content Placeholder 2"/>
          <p:cNvSpPr>
            <a:spLocks noGrp="1"/>
          </p:cNvSpPr>
          <p:nvPr>
            <p:ph idx="1"/>
          </p:nvPr>
        </p:nvSpPr>
        <p:spPr>
          <a:xfrm>
            <a:off x="375556" y="1690689"/>
            <a:ext cx="8392886" cy="4351338"/>
          </a:xfrm>
        </p:spPr>
        <p:txBody>
          <a:bodyPr/>
          <a:lstStyle/>
          <a:p>
            <a:r>
              <a:rPr lang="en-US" dirty="0"/>
              <a:t>Land degradation</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44</a:t>
            </a:fld>
            <a:endParaRPr lang="it-IT"/>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613" y="2088164"/>
            <a:ext cx="7473900" cy="387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5556" y="5958891"/>
            <a:ext cx="8392886" cy="503820"/>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Project LIFE „</a:t>
            </a:r>
            <a:r>
              <a:rPr lang="en-GB" sz="1200" i="1" dirty="0">
                <a:solidFill>
                  <a:srgbClr val="76B82A"/>
                </a:solidFill>
              </a:rPr>
              <a:t>Biodiversity in Standards and Labels for the Food Sector”, </a:t>
            </a:r>
            <a:r>
              <a:rPr lang="de-DE" sz="1200" i="1" dirty="0" err="1">
                <a:solidFill>
                  <a:srgbClr val="76B82A"/>
                </a:solidFill>
              </a:rPr>
              <a:t>Biodiversity</a:t>
            </a:r>
            <a:r>
              <a:rPr lang="de-DE" sz="1200" i="1" dirty="0">
                <a:solidFill>
                  <a:srgbClr val="76B82A"/>
                </a:solidFill>
              </a:rPr>
              <a:t>: Status quo [1]; Source: </a:t>
            </a:r>
            <a:r>
              <a:rPr lang="en-GB" sz="1200" i="1" dirty="0" err="1">
                <a:solidFill>
                  <a:srgbClr val="76B82A"/>
                </a:solidFill>
              </a:rPr>
              <a:t>ipbes</a:t>
            </a:r>
            <a:r>
              <a:rPr lang="en-GB" sz="1200" i="1" dirty="0">
                <a:solidFill>
                  <a:srgbClr val="76B82A"/>
                </a:solidFill>
              </a:rPr>
              <a:t>, 2018 [27]</a:t>
            </a:r>
          </a:p>
          <a:p>
            <a:pPr defTabSz="685800">
              <a:lnSpc>
                <a:spcPct val="90000"/>
              </a:lnSpc>
              <a:spcBef>
                <a:spcPts val="750"/>
              </a:spcBef>
            </a:pPr>
            <a:endParaRPr lang="en-GB" sz="1200" i="1" dirty="0">
              <a:solidFill>
                <a:srgbClr val="76B82A"/>
              </a:solidFill>
            </a:endParaRPr>
          </a:p>
        </p:txBody>
      </p:sp>
    </p:spTree>
    <p:extLst>
      <p:ext uri="{BB962C8B-B14F-4D97-AF65-F5344CB8AC3E}">
        <p14:creationId xmlns:p14="http://schemas.microsoft.com/office/powerpoint/2010/main" val="2328423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Dimensions of agrobiodiversity</a:t>
            </a:r>
            <a:endParaRPr lang="en-GB" dirty="0"/>
          </a:p>
        </p:txBody>
      </p:sp>
      <p:sp>
        <p:nvSpPr>
          <p:cNvPr id="3" name="Content Placeholder 2"/>
          <p:cNvSpPr>
            <a:spLocks noGrp="1"/>
          </p:cNvSpPr>
          <p:nvPr>
            <p:ph idx="1"/>
          </p:nvPr>
        </p:nvSpPr>
        <p:spPr>
          <a:xfrm>
            <a:off x="0" y="1610635"/>
            <a:ext cx="3991429" cy="2812013"/>
          </a:xfrm>
        </p:spPr>
        <p:txBody>
          <a:bodyPr>
            <a:normAutofit lnSpcReduction="10000"/>
          </a:bodyPr>
          <a:lstStyle/>
          <a:p>
            <a:r>
              <a:rPr lang="en-GB" dirty="0"/>
              <a:t>The </a:t>
            </a:r>
            <a:r>
              <a:rPr lang="en-GB" b="1" dirty="0"/>
              <a:t>Convention on Biological Diversity (CBD) </a:t>
            </a:r>
            <a:r>
              <a:rPr lang="en-GB" dirty="0"/>
              <a:t>represents the conservation of biological diversity, the sustainable use of its components, and sharing of benefits arising from the use of genetic resources</a:t>
            </a:r>
          </a:p>
          <a:p>
            <a:r>
              <a:rPr lang="en-GB" dirty="0"/>
              <a:t>Agrobiodiversity based on </a:t>
            </a:r>
            <a:r>
              <a:rPr lang="en-GB" b="1" dirty="0"/>
              <a:t>four dimensions </a:t>
            </a:r>
            <a:r>
              <a:rPr lang="en-GB" b="1" u="sng" dirty="0"/>
              <a:t>as genetic resources </a:t>
            </a:r>
            <a:r>
              <a:rPr lang="en-GB" b="1" dirty="0"/>
              <a:t>for food and agriculture for:</a:t>
            </a:r>
          </a:p>
          <a:p>
            <a:endParaRPr lang="en-GB" dirty="0"/>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45</a:t>
            </a:fld>
            <a:endParaRPr lang="it-IT"/>
          </a:p>
        </p:txBody>
      </p:sp>
      <p:pic>
        <p:nvPicPr>
          <p:cNvPr id="6" name="Picture 5"/>
          <p:cNvPicPr>
            <a:picLocks noChangeAspect="1"/>
          </p:cNvPicPr>
          <p:nvPr/>
        </p:nvPicPr>
        <p:blipFill>
          <a:blip r:embed="rId3"/>
          <a:stretch>
            <a:fillRect/>
          </a:stretch>
        </p:blipFill>
        <p:spPr>
          <a:xfrm>
            <a:off x="4017324" y="1690689"/>
            <a:ext cx="4777013" cy="2528224"/>
          </a:xfrm>
          <a:prstGeom prst="rect">
            <a:avLst/>
          </a:prstGeom>
        </p:spPr>
      </p:pic>
      <p:sp>
        <p:nvSpPr>
          <p:cNvPr id="7" name="Rectangle 6"/>
          <p:cNvSpPr/>
          <p:nvPr/>
        </p:nvSpPr>
        <p:spPr>
          <a:xfrm>
            <a:off x="4846452" y="4422648"/>
            <a:ext cx="3066967" cy="369332"/>
          </a:xfrm>
          <a:prstGeom prst="rect">
            <a:avLst/>
          </a:prstGeom>
        </p:spPr>
        <p:txBody>
          <a:bodyPr vert="horz" lIns="91440" tIns="45720" rIns="91440" bIns="45720" rtlCol="0">
            <a:noAutofit/>
          </a:bodyPr>
          <a:lstStyle/>
          <a:p>
            <a:pPr defTabSz="685800">
              <a:lnSpc>
                <a:spcPct val="90000"/>
              </a:lnSpc>
              <a:spcBef>
                <a:spcPts val="750"/>
              </a:spcBef>
            </a:pPr>
            <a:r>
              <a:rPr lang="en-GB" sz="1200" dirty="0">
                <a:solidFill>
                  <a:srgbClr val="76B82A"/>
                </a:solidFill>
              </a:rPr>
              <a:t>Source: CBD, https://www.cbd.int/</a:t>
            </a:r>
          </a:p>
        </p:txBody>
      </p:sp>
      <p:sp>
        <p:nvSpPr>
          <p:cNvPr id="8" name="Rectangle 7"/>
          <p:cNvSpPr/>
          <p:nvPr/>
        </p:nvSpPr>
        <p:spPr>
          <a:xfrm>
            <a:off x="193861" y="5973928"/>
            <a:ext cx="8950139" cy="337075"/>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a:t>
            </a:r>
          </a:p>
        </p:txBody>
      </p:sp>
      <p:sp>
        <p:nvSpPr>
          <p:cNvPr id="9" name="Content Placeholder 2"/>
          <p:cNvSpPr txBox="1">
            <a:spLocks/>
          </p:cNvSpPr>
          <p:nvPr/>
        </p:nvSpPr>
        <p:spPr>
          <a:xfrm>
            <a:off x="351179" y="4422648"/>
            <a:ext cx="3640250" cy="1343534"/>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GB" b="1" dirty="0"/>
              <a:t>PLANT</a:t>
            </a:r>
          </a:p>
          <a:p>
            <a:pPr marL="457200" indent="-457200">
              <a:buFont typeface="+mj-lt"/>
              <a:buAutoNum type="arabicPeriod"/>
            </a:pPr>
            <a:r>
              <a:rPr lang="en-GB" b="1" dirty="0"/>
              <a:t>ANIMAL</a:t>
            </a:r>
          </a:p>
          <a:p>
            <a:pPr marL="457200" indent="-457200">
              <a:buFont typeface="+mj-lt"/>
              <a:buAutoNum type="arabicPeriod"/>
            </a:pPr>
            <a:r>
              <a:rPr lang="en-GB" b="1" dirty="0"/>
              <a:t>MICROBIAL</a:t>
            </a:r>
          </a:p>
          <a:p>
            <a:pPr marL="457200" indent="-457200">
              <a:buFont typeface="+mj-lt"/>
              <a:buAutoNum type="arabicPeriod"/>
            </a:pPr>
            <a:r>
              <a:rPr lang="en-GB" b="1" dirty="0"/>
              <a:t>FUNGI</a:t>
            </a:r>
          </a:p>
          <a:p>
            <a:pPr marL="457200" indent="-457200">
              <a:buFont typeface="+mj-lt"/>
              <a:buAutoNum type="arabicPeriod"/>
            </a:pPr>
            <a:endParaRPr lang="en-GB" b="1" dirty="0"/>
          </a:p>
          <a:p>
            <a:pPr marL="457200" indent="-457200">
              <a:buFont typeface="+mj-lt"/>
              <a:buAutoNum type="arabicPeriod"/>
            </a:pPr>
            <a:endParaRPr lang="en-GB" b="1" dirty="0"/>
          </a:p>
          <a:p>
            <a:pPr marL="457200" indent="-457200">
              <a:buFont typeface="+mj-lt"/>
              <a:buAutoNum type="arabicPeriod"/>
            </a:pPr>
            <a:endParaRPr lang="en-GB" dirty="0"/>
          </a:p>
          <a:p>
            <a:pPr marL="457200" indent="-457200">
              <a:buFont typeface="+mj-lt"/>
              <a:buAutoNum type="arabicPeriod"/>
            </a:pPr>
            <a:endParaRPr lang="en-GB" dirty="0"/>
          </a:p>
        </p:txBody>
      </p:sp>
    </p:spTree>
    <p:extLst>
      <p:ext uri="{BB962C8B-B14F-4D97-AF65-F5344CB8AC3E}">
        <p14:creationId xmlns:p14="http://schemas.microsoft.com/office/powerpoint/2010/main" val="3439752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Genetic resources for food and agriculture: PLANT</a:t>
            </a:r>
          </a:p>
        </p:txBody>
      </p:sp>
      <p:sp>
        <p:nvSpPr>
          <p:cNvPr id="3" name="Content Placeholder 2"/>
          <p:cNvSpPr>
            <a:spLocks noGrp="1"/>
          </p:cNvSpPr>
          <p:nvPr>
            <p:ph idx="1"/>
          </p:nvPr>
        </p:nvSpPr>
        <p:spPr>
          <a:xfrm>
            <a:off x="715128" y="1791373"/>
            <a:ext cx="3537218" cy="1963948"/>
          </a:xfrm>
        </p:spPr>
        <p:txBody>
          <a:bodyPr>
            <a:normAutofit/>
          </a:bodyPr>
          <a:lstStyle/>
          <a:p>
            <a:pPr marL="0" indent="0">
              <a:buNone/>
            </a:pPr>
            <a:r>
              <a:rPr lang="en-GB" sz="1800" dirty="0"/>
              <a:t>It includes:</a:t>
            </a:r>
          </a:p>
          <a:p>
            <a:pPr>
              <a:spcBef>
                <a:spcPts val="0"/>
              </a:spcBef>
            </a:pPr>
            <a:r>
              <a:rPr lang="en-US" sz="1800" dirty="0"/>
              <a:t>crops</a:t>
            </a:r>
            <a:endParaRPr lang="en-GB" sz="1800" dirty="0"/>
          </a:p>
          <a:p>
            <a:pPr>
              <a:spcBef>
                <a:spcPts val="0"/>
              </a:spcBef>
            </a:pPr>
            <a:r>
              <a:rPr lang="en-GB" sz="1800" dirty="0"/>
              <a:t>wild plants harvested and managed for food </a:t>
            </a:r>
          </a:p>
          <a:p>
            <a:pPr>
              <a:spcBef>
                <a:spcPts val="0"/>
              </a:spcBef>
            </a:pPr>
            <a:r>
              <a:rPr lang="en-GB" sz="1800" dirty="0"/>
              <a:t>trees on farms</a:t>
            </a:r>
          </a:p>
          <a:p>
            <a:pPr>
              <a:spcBef>
                <a:spcPts val="0"/>
              </a:spcBef>
            </a:pPr>
            <a:r>
              <a:rPr lang="en-GB" sz="1800" dirty="0"/>
              <a:t>pasture and rangeland species</a:t>
            </a:r>
          </a:p>
          <a:p>
            <a:endParaRPr lang="en-GB" sz="1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46</a:t>
            </a:fld>
            <a:endParaRPr lang="it-IT"/>
          </a:p>
        </p:txBody>
      </p:sp>
      <p:sp>
        <p:nvSpPr>
          <p:cNvPr id="10" name="Content Placeholder 2"/>
          <p:cNvSpPr txBox="1">
            <a:spLocks/>
          </p:cNvSpPr>
          <p:nvPr/>
        </p:nvSpPr>
        <p:spPr>
          <a:xfrm>
            <a:off x="677421" y="4009981"/>
            <a:ext cx="7789155" cy="2325852"/>
          </a:xfrm>
          <a:prstGeom prst="rect">
            <a:avLst/>
          </a:prstGeom>
        </p:spPr>
        <p:txBody>
          <a:bodyPr vert="horz" lIns="91440" tIns="45720" rIns="91440" bIns="45720" rtlCol="0">
            <a:normAutofit/>
          </a:bodyPr>
          <a:lstStyle>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GB" sz="1800" dirty="0"/>
              <a:t>The </a:t>
            </a:r>
            <a:r>
              <a:rPr lang="en-GB" sz="1800" b="1" dirty="0"/>
              <a:t>International Treaty on Plant Genetic Resources for Food and Agriculture- 2001 aims </a:t>
            </a:r>
            <a:r>
              <a:rPr lang="en-GB" sz="1800" dirty="0"/>
              <a:t>to:</a:t>
            </a:r>
          </a:p>
          <a:p>
            <a:r>
              <a:rPr lang="en-GB" sz="1800" dirty="0"/>
              <a:t>1. recognizing the enormous contribution of farmers to the diversity</a:t>
            </a:r>
          </a:p>
          <a:p>
            <a:r>
              <a:rPr lang="en-GB" sz="1800" dirty="0"/>
              <a:t>2. establishing a global system to provide farmers, plant breeders and scientists</a:t>
            </a:r>
          </a:p>
          <a:p>
            <a:r>
              <a:rPr lang="en-GB" sz="1800" dirty="0"/>
              <a:t>3. ensuring that recipients share benefits they derive from the use of these genetic materials with the countries where they have been originated</a:t>
            </a:r>
          </a:p>
          <a:p>
            <a:endParaRPr lang="en-US" sz="1800" dirty="0"/>
          </a:p>
          <a:p>
            <a:endParaRPr lang="en-GB" sz="1800" dirty="0"/>
          </a:p>
        </p:txBody>
      </p:sp>
      <p:pic>
        <p:nvPicPr>
          <p:cNvPr id="11" name="Picture 10"/>
          <p:cNvPicPr>
            <a:picLocks noChangeAspect="1"/>
          </p:cNvPicPr>
          <p:nvPr/>
        </p:nvPicPr>
        <p:blipFill>
          <a:blip r:embed="rId3"/>
          <a:stretch>
            <a:fillRect/>
          </a:stretch>
        </p:blipFill>
        <p:spPr>
          <a:xfrm>
            <a:off x="4494126" y="1469999"/>
            <a:ext cx="4274316" cy="2439298"/>
          </a:xfrm>
          <a:prstGeom prst="rect">
            <a:avLst/>
          </a:prstGeom>
        </p:spPr>
      </p:pic>
      <p:sp>
        <p:nvSpPr>
          <p:cNvPr id="9" name="Rectangle 8"/>
          <p:cNvSpPr/>
          <p:nvPr/>
        </p:nvSpPr>
        <p:spPr>
          <a:xfrm>
            <a:off x="193861" y="5973928"/>
            <a:ext cx="8950139" cy="337075"/>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a:t>
            </a:r>
          </a:p>
        </p:txBody>
      </p:sp>
    </p:spTree>
    <p:extLst>
      <p:ext uri="{BB962C8B-B14F-4D97-AF65-F5344CB8AC3E}">
        <p14:creationId xmlns:p14="http://schemas.microsoft.com/office/powerpoint/2010/main" val="424934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Genetic resources for food and agriculture: ANIMAL</a:t>
            </a:r>
          </a:p>
        </p:txBody>
      </p:sp>
      <p:sp>
        <p:nvSpPr>
          <p:cNvPr id="3" name="Content Placeholder 2"/>
          <p:cNvSpPr>
            <a:spLocks noGrp="1"/>
          </p:cNvSpPr>
          <p:nvPr>
            <p:ph idx="1"/>
          </p:nvPr>
        </p:nvSpPr>
        <p:spPr>
          <a:xfrm>
            <a:off x="308288" y="1762080"/>
            <a:ext cx="3184339" cy="1401677"/>
          </a:xfrm>
        </p:spPr>
        <p:txBody>
          <a:bodyPr>
            <a:normAutofit lnSpcReduction="10000"/>
          </a:bodyPr>
          <a:lstStyle/>
          <a:p>
            <a:pPr marL="0" indent="0">
              <a:buNone/>
            </a:pPr>
            <a:r>
              <a:rPr lang="en-GB" sz="1600" dirty="0"/>
              <a:t>It includes:</a:t>
            </a:r>
          </a:p>
          <a:p>
            <a:pPr>
              <a:spcBef>
                <a:spcPts val="0"/>
              </a:spcBef>
            </a:pPr>
            <a:r>
              <a:rPr lang="en-GB" sz="1600" dirty="0"/>
              <a:t>all animal species, </a:t>
            </a:r>
          </a:p>
          <a:p>
            <a:pPr>
              <a:spcBef>
                <a:spcPts val="0"/>
              </a:spcBef>
            </a:pPr>
            <a:r>
              <a:rPr lang="en-GB" sz="1600" dirty="0"/>
              <a:t>breeds and strains that are of economic, scientific and cultural interest to humankind (i.e. food and agricultural production)</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47</a:t>
            </a:fld>
            <a:endParaRPr lang="it-IT"/>
          </a:p>
        </p:txBody>
      </p:sp>
      <p:sp>
        <p:nvSpPr>
          <p:cNvPr id="10" name="Content Placeholder 2"/>
          <p:cNvSpPr txBox="1">
            <a:spLocks/>
          </p:cNvSpPr>
          <p:nvPr/>
        </p:nvSpPr>
        <p:spPr>
          <a:xfrm>
            <a:off x="308288" y="3363320"/>
            <a:ext cx="3415988" cy="2325852"/>
          </a:xfrm>
          <a:prstGeom prst="rect">
            <a:avLst/>
          </a:prstGeom>
        </p:spPr>
        <p:txBody>
          <a:bodyPr vert="horz" lIns="91440" tIns="45720" rIns="91440" bIns="45720" rtlCol="0">
            <a:normAutofit lnSpcReduction="10000"/>
          </a:bodyPr>
          <a:lstStyle>
            <a:lvl1pPr indent="0"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GB" sz="1600" dirty="0"/>
              <a:t>More than 40 species of animals that have been domesticated (or semi-domesticated) in the last 10 to 12 thousand years by:</a:t>
            </a:r>
          </a:p>
          <a:p>
            <a:pPr marL="285750" indent="-285750">
              <a:buFont typeface="Arial" panose="020B0604020202020204" pitchFamily="34" charset="0"/>
              <a:buChar char="•"/>
            </a:pPr>
            <a:r>
              <a:rPr lang="en-GB" sz="1600" dirty="0"/>
              <a:t>Direct contribution (through animal products used for food and fibre)</a:t>
            </a:r>
          </a:p>
          <a:p>
            <a:pPr marL="285750" indent="-285750">
              <a:buFont typeface="Arial" panose="020B0604020202020204" pitchFamily="34" charset="0"/>
              <a:buChar char="•"/>
            </a:pPr>
            <a:r>
              <a:rPr lang="en-GB" sz="1600" dirty="0"/>
              <a:t>Indirect contribution (through functions and products such as draft power, manure, transport, store of wealth etc.)</a:t>
            </a:r>
          </a:p>
          <a:p>
            <a:endParaRPr lang="en-US" sz="1600" dirty="0"/>
          </a:p>
          <a:p>
            <a:endParaRPr lang="en-GB" sz="1600" dirty="0"/>
          </a:p>
        </p:txBody>
      </p:sp>
      <p:pic>
        <p:nvPicPr>
          <p:cNvPr id="5" name="Picture 4"/>
          <p:cNvPicPr>
            <a:picLocks noChangeAspect="1"/>
          </p:cNvPicPr>
          <p:nvPr/>
        </p:nvPicPr>
        <p:blipFill>
          <a:blip r:embed="rId3"/>
          <a:stretch>
            <a:fillRect/>
          </a:stretch>
        </p:blipFill>
        <p:spPr>
          <a:xfrm>
            <a:off x="3868483" y="2462918"/>
            <a:ext cx="5275517" cy="2071783"/>
          </a:xfrm>
          <a:prstGeom prst="rect">
            <a:avLst/>
          </a:prstGeom>
        </p:spPr>
      </p:pic>
      <p:sp>
        <p:nvSpPr>
          <p:cNvPr id="6" name="Rectangle 5"/>
          <p:cNvSpPr/>
          <p:nvPr/>
        </p:nvSpPr>
        <p:spPr>
          <a:xfrm>
            <a:off x="3868483" y="4534701"/>
            <a:ext cx="5094542" cy="590931"/>
          </a:xfrm>
          <a:prstGeom prst="rect">
            <a:avLst/>
          </a:prstGeom>
        </p:spPr>
        <p:txBody>
          <a:bodyPr vert="horz" lIns="91440" tIns="45720" rIns="91440" bIns="45720" rtlCol="0">
            <a:noAutofit/>
          </a:bodyPr>
          <a:lstStyle/>
          <a:p>
            <a:pPr defTabSz="685800">
              <a:lnSpc>
                <a:spcPct val="90000"/>
              </a:lnSpc>
              <a:spcBef>
                <a:spcPts val="750"/>
              </a:spcBef>
            </a:pPr>
            <a:r>
              <a:rPr lang="en-GB" sz="1200" dirty="0">
                <a:solidFill>
                  <a:srgbClr val="76B82A"/>
                </a:solidFill>
              </a:rPr>
              <a:t>Source: Animal genetic Training course [28]</a:t>
            </a:r>
          </a:p>
        </p:txBody>
      </p:sp>
      <p:sp>
        <p:nvSpPr>
          <p:cNvPr id="9" name="Rectangle 8"/>
          <p:cNvSpPr/>
          <p:nvPr/>
        </p:nvSpPr>
        <p:spPr>
          <a:xfrm>
            <a:off x="193861" y="5973928"/>
            <a:ext cx="8950139" cy="337075"/>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a:t>
            </a:r>
          </a:p>
        </p:txBody>
      </p:sp>
    </p:spTree>
    <p:extLst>
      <p:ext uri="{BB962C8B-B14F-4D97-AF65-F5344CB8AC3E}">
        <p14:creationId xmlns:p14="http://schemas.microsoft.com/office/powerpoint/2010/main" val="3806232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Genetic resources for food and agriculture: MICROBIAL</a:t>
            </a:r>
          </a:p>
        </p:txBody>
      </p:sp>
      <p:sp>
        <p:nvSpPr>
          <p:cNvPr id="3" name="Content Placeholder 2"/>
          <p:cNvSpPr>
            <a:spLocks noGrp="1"/>
          </p:cNvSpPr>
          <p:nvPr>
            <p:ph idx="1"/>
          </p:nvPr>
        </p:nvSpPr>
        <p:spPr>
          <a:xfrm>
            <a:off x="338542" y="1873251"/>
            <a:ext cx="4330388" cy="4772022"/>
          </a:xfrm>
        </p:spPr>
        <p:txBody>
          <a:bodyPr>
            <a:normAutofit/>
          </a:bodyPr>
          <a:lstStyle/>
          <a:p>
            <a:pPr marL="0" indent="0">
              <a:buNone/>
            </a:pPr>
            <a:r>
              <a:rPr lang="en-GB" sz="1600" dirty="0"/>
              <a:t>Microorganisms include:</a:t>
            </a:r>
          </a:p>
          <a:p>
            <a:r>
              <a:rPr lang="en-GB" sz="1600" dirty="0"/>
              <a:t>all living organisms other than plants and animals</a:t>
            </a:r>
          </a:p>
          <a:p>
            <a:r>
              <a:rPr lang="en-GB" sz="1600" dirty="0"/>
              <a:t>mostly microscopic cellular organisms (i.e. bacteria, mycoplasmas, protozoa, fungi and some algae)</a:t>
            </a:r>
          </a:p>
          <a:p>
            <a:pPr marL="0" indent="0">
              <a:buNone/>
            </a:pPr>
            <a:endParaRPr lang="en-US" sz="1600" dirty="0"/>
          </a:p>
          <a:p>
            <a:pPr marL="0" indent="0">
              <a:buNone/>
            </a:pPr>
            <a:r>
              <a:rPr lang="en-US" sz="1600" dirty="0"/>
              <a:t>Key issues:</a:t>
            </a:r>
            <a:endParaRPr lang="en-GB" sz="1600" dirty="0"/>
          </a:p>
          <a:p>
            <a:r>
              <a:rPr lang="en-GB" sz="1600" dirty="0"/>
              <a:t>Lack of information of microorganism diversity </a:t>
            </a:r>
          </a:p>
          <a:p>
            <a:r>
              <a:rPr lang="en-GB" sz="1600" dirty="0"/>
              <a:t>lack of research programs related to their role in ecosystem functions</a:t>
            </a:r>
          </a:p>
          <a:p>
            <a:r>
              <a:rPr lang="en-GB" sz="1600" dirty="0"/>
              <a:t>difficult to detect early changes in ecosystems without proper techniques (e.g. example is drinking water testing for microbial contamination</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48</a:t>
            </a:fld>
            <a:endParaRPr lang="it-IT"/>
          </a:p>
        </p:txBody>
      </p:sp>
      <p:pic>
        <p:nvPicPr>
          <p:cNvPr id="7" name="Picture 6"/>
          <p:cNvPicPr>
            <a:picLocks noChangeAspect="1"/>
          </p:cNvPicPr>
          <p:nvPr/>
        </p:nvPicPr>
        <p:blipFill>
          <a:blip r:embed="rId3"/>
          <a:stretch>
            <a:fillRect/>
          </a:stretch>
        </p:blipFill>
        <p:spPr>
          <a:xfrm>
            <a:off x="4476751" y="2642195"/>
            <a:ext cx="4591049" cy="1775583"/>
          </a:xfrm>
          <a:prstGeom prst="rect">
            <a:avLst/>
          </a:prstGeom>
        </p:spPr>
      </p:pic>
      <p:sp>
        <p:nvSpPr>
          <p:cNvPr id="9" name="Rectangle 8"/>
          <p:cNvSpPr/>
          <p:nvPr/>
        </p:nvSpPr>
        <p:spPr>
          <a:xfrm>
            <a:off x="193860" y="6034355"/>
            <a:ext cx="8950139" cy="337075"/>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a:t>
            </a:r>
          </a:p>
        </p:txBody>
      </p:sp>
    </p:spTree>
    <p:extLst>
      <p:ext uri="{BB962C8B-B14F-4D97-AF65-F5344CB8AC3E}">
        <p14:creationId xmlns:p14="http://schemas.microsoft.com/office/powerpoint/2010/main" val="3873778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Genetic resources for food and agriculture: MICROBIAL and FUNGI</a:t>
            </a:r>
          </a:p>
        </p:txBody>
      </p:sp>
      <p:sp>
        <p:nvSpPr>
          <p:cNvPr id="3" name="Content Placeholder 2"/>
          <p:cNvSpPr>
            <a:spLocks noGrp="1"/>
          </p:cNvSpPr>
          <p:nvPr>
            <p:ph idx="1"/>
          </p:nvPr>
        </p:nvSpPr>
        <p:spPr>
          <a:xfrm>
            <a:off x="308288" y="1762080"/>
            <a:ext cx="3565212" cy="3063920"/>
          </a:xfrm>
        </p:spPr>
        <p:txBody>
          <a:bodyPr>
            <a:normAutofit/>
          </a:bodyPr>
          <a:lstStyle/>
          <a:p>
            <a:pPr marL="0" indent="0">
              <a:buNone/>
            </a:pPr>
            <a:r>
              <a:rPr lang="en-GB" sz="1600" dirty="0"/>
              <a:t>Fungi:</a:t>
            </a:r>
          </a:p>
          <a:p>
            <a:r>
              <a:rPr lang="en-GB" sz="1600" dirty="0"/>
              <a:t>vital roles in ecosystem functions </a:t>
            </a:r>
          </a:p>
          <a:p>
            <a:r>
              <a:rPr lang="en-GB" sz="1600" dirty="0"/>
              <a:t>influence on humans and human-related activities</a:t>
            </a:r>
          </a:p>
          <a:p>
            <a:pPr marL="0" indent="0">
              <a:buNone/>
            </a:pPr>
            <a:r>
              <a:rPr lang="en-GB" sz="1600" dirty="0"/>
              <a:t>Crucial activities:</a:t>
            </a:r>
          </a:p>
          <a:p>
            <a:r>
              <a:rPr lang="en-GB" sz="1600" dirty="0"/>
              <a:t>decomposition</a:t>
            </a:r>
          </a:p>
          <a:p>
            <a:r>
              <a:rPr lang="en-GB" sz="1600" dirty="0"/>
              <a:t>nutrient cycling</a:t>
            </a:r>
          </a:p>
          <a:p>
            <a:r>
              <a:rPr lang="en-GB" sz="1600" dirty="0"/>
              <a:t>nutrient transport </a:t>
            </a:r>
          </a:p>
          <a:p>
            <a:r>
              <a:rPr lang="en-GB" sz="1600" dirty="0"/>
              <a:t>Key role for sustainable development</a:t>
            </a:r>
          </a:p>
        </p:txBody>
      </p:sp>
      <p:sp>
        <p:nvSpPr>
          <p:cNvPr id="4" name="Slide Number Placeholder 3"/>
          <p:cNvSpPr>
            <a:spLocks noGrp="1"/>
          </p:cNvSpPr>
          <p:nvPr>
            <p:ph type="sldNum" sz="quarter" idx="12"/>
          </p:nvPr>
        </p:nvSpPr>
        <p:spPr/>
        <p:txBody>
          <a:bodyPr/>
          <a:lstStyle/>
          <a:p>
            <a:fld id="{F5D31388-1EA4-4B74-8FFA-0D39003D9700}" type="slidenum">
              <a:rPr lang="it-IT" smtClean="0"/>
              <a:pPr/>
              <a:t>49</a:t>
            </a:fld>
            <a:endParaRPr lang="it-IT"/>
          </a:p>
        </p:txBody>
      </p:sp>
      <p:pic>
        <p:nvPicPr>
          <p:cNvPr id="5" name="Picture 4"/>
          <p:cNvPicPr>
            <a:picLocks noChangeAspect="1"/>
          </p:cNvPicPr>
          <p:nvPr/>
        </p:nvPicPr>
        <p:blipFill>
          <a:blip r:embed="rId3"/>
          <a:stretch>
            <a:fillRect/>
          </a:stretch>
        </p:blipFill>
        <p:spPr>
          <a:xfrm>
            <a:off x="3955905" y="2044677"/>
            <a:ext cx="5096020" cy="2041525"/>
          </a:xfrm>
          <a:prstGeom prst="rect">
            <a:avLst/>
          </a:prstGeom>
        </p:spPr>
      </p:pic>
      <p:sp>
        <p:nvSpPr>
          <p:cNvPr id="7" name="Rectangle 6"/>
          <p:cNvSpPr/>
          <p:nvPr/>
        </p:nvSpPr>
        <p:spPr>
          <a:xfrm>
            <a:off x="193861" y="5973928"/>
            <a:ext cx="8950139" cy="337075"/>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a:t>
            </a:r>
          </a:p>
        </p:txBody>
      </p:sp>
    </p:spTree>
    <p:extLst>
      <p:ext uri="{BB962C8B-B14F-4D97-AF65-F5344CB8AC3E}">
        <p14:creationId xmlns:p14="http://schemas.microsoft.com/office/powerpoint/2010/main" val="137873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Table</a:t>
            </a:r>
            <a:r>
              <a:rPr lang="lv-LV" dirty="0"/>
              <a:t> </a:t>
            </a:r>
            <a:r>
              <a:rPr lang="lv-LV" dirty="0" err="1"/>
              <a:t>of</a:t>
            </a:r>
            <a:r>
              <a:rPr lang="lv-LV" dirty="0"/>
              <a:t> </a:t>
            </a:r>
            <a:r>
              <a:rPr lang="lv-LV" dirty="0" err="1"/>
              <a:t>contents</a:t>
            </a:r>
            <a:endParaRPr lang="lv-LV" dirty="0"/>
          </a:p>
        </p:txBody>
      </p:sp>
      <p:sp>
        <p:nvSpPr>
          <p:cNvPr id="3" name="Content Placeholder 2"/>
          <p:cNvSpPr>
            <a:spLocks noGrp="1"/>
          </p:cNvSpPr>
          <p:nvPr>
            <p:ph idx="1"/>
          </p:nvPr>
        </p:nvSpPr>
        <p:spPr>
          <a:xfrm>
            <a:off x="375556" y="1567559"/>
            <a:ext cx="8392886" cy="3856212"/>
          </a:xfrm>
        </p:spPr>
        <p:txBody>
          <a:bodyPr>
            <a:normAutofit/>
          </a:bodyPr>
          <a:lstStyle/>
          <a:p>
            <a:pPr>
              <a:lnSpc>
                <a:spcPct val="100000"/>
              </a:lnSpc>
            </a:pPr>
            <a:r>
              <a:rPr lang="en-US" dirty="0"/>
              <a:t>Agrobiodiversity main concepts </a:t>
            </a:r>
          </a:p>
          <a:p>
            <a:pPr>
              <a:lnSpc>
                <a:spcPct val="100000"/>
              </a:lnSpc>
            </a:pPr>
            <a:r>
              <a:rPr lang="en-GB" dirty="0"/>
              <a:t>Connecting Global Priorities: Human Health and economic development </a:t>
            </a:r>
            <a:r>
              <a:rPr lang="en-US" dirty="0"/>
              <a:t>Agrobiodiversity</a:t>
            </a:r>
          </a:p>
          <a:p>
            <a:pPr>
              <a:lnSpc>
                <a:spcPct val="100000"/>
              </a:lnSpc>
            </a:pPr>
            <a:r>
              <a:rPr lang="en-GB" dirty="0"/>
              <a:t>Examples of agrobiodiversity assessment and preservation strategies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a:t>
            </a:fld>
            <a:endParaRPr lang="it-IT"/>
          </a:p>
        </p:txBody>
      </p:sp>
    </p:spTree>
    <p:extLst>
      <p:ext uri="{BB962C8B-B14F-4D97-AF65-F5344CB8AC3E}">
        <p14:creationId xmlns:p14="http://schemas.microsoft.com/office/powerpoint/2010/main" val="295964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in agrobiodiversity</a:t>
            </a:r>
            <a:endParaRPr lang="en-GB" dirty="0"/>
          </a:p>
        </p:txBody>
      </p:sp>
      <p:sp>
        <p:nvSpPr>
          <p:cNvPr id="3" name="Content Placeholder 2"/>
          <p:cNvSpPr>
            <a:spLocks noGrp="1"/>
          </p:cNvSpPr>
          <p:nvPr>
            <p:ph idx="1"/>
          </p:nvPr>
        </p:nvSpPr>
        <p:spPr>
          <a:xfrm>
            <a:off x="375556" y="1823125"/>
            <a:ext cx="4196443" cy="4082375"/>
          </a:xfrm>
        </p:spPr>
        <p:txBody>
          <a:bodyPr/>
          <a:lstStyle/>
          <a:p>
            <a:pPr marL="457200" indent="-457200">
              <a:buFont typeface="+mj-lt"/>
              <a:buAutoNum type="arabicPeriod"/>
            </a:pPr>
            <a:r>
              <a:rPr lang="en-US" dirty="0"/>
              <a:t>Offer a diverse nutritious food</a:t>
            </a:r>
          </a:p>
          <a:p>
            <a:pPr marL="457200" indent="-457200">
              <a:buFont typeface="+mj-lt"/>
              <a:buAutoNum type="arabicPeriod"/>
            </a:pPr>
            <a:r>
              <a:rPr lang="en-US" dirty="0"/>
              <a:t>Support plants and animal adapting to climate changes</a:t>
            </a:r>
          </a:p>
          <a:p>
            <a:pPr marL="457200" indent="-457200">
              <a:buFont typeface="+mj-lt"/>
              <a:buAutoNum type="arabicPeriod"/>
            </a:pPr>
            <a:r>
              <a:rPr lang="en-US" dirty="0"/>
              <a:t>Increase resilience of producers</a:t>
            </a:r>
          </a:p>
          <a:p>
            <a:pPr marL="457200" indent="-457200">
              <a:buFont typeface="+mj-lt"/>
              <a:buAutoNum type="arabicPeriod"/>
            </a:pPr>
            <a:r>
              <a:rPr lang="en-US" dirty="0"/>
              <a:t>Preserve human health and ecosystems</a:t>
            </a:r>
          </a:p>
          <a:p>
            <a:pPr marL="457200" indent="-457200">
              <a:buFont typeface="+mj-lt"/>
              <a:buAutoNum type="arabicPeriod"/>
            </a:pPr>
            <a:r>
              <a:rPr lang="en-US" dirty="0"/>
              <a:t>Improve soil fertility and water quality</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50</a:t>
            </a:fld>
            <a:endParaRPr lang="it-IT"/>
          </a:p>
        </p:txBody>
      </p:sp>
      <p:pic>
        <p:nvPicPr>
          <p:cNvPr id="5" name="Picture 4"/>
          <p:cNvPicPr>
            <a:picLocks noChangeAspect="1"/>
          </p:cNvPicPr>
          <p:nvPr/>
        </p:nvPicPr>
        <p:blipFill>
          <a:blip r:embed="rId3"/>
          <a:stretch>
            <a:fillRect/>
          </a:stretch>
        </p:blipFill>
        <p:spPr>
          <a:xfrm>
            <a:off x="4571999" y="1536699"/>
            <a:ext cx="4341428" cy="4368801"/>
          </a:xfrm>
          <a:prstGeom prst="rect">
            <a:avLst/>
          </a:prstGeom>
        </p:spPr>
      </p:pic>
      <p:sp>
        <p:nvSpPr>
          <p:cNvPr id="6" name="Rectangle 5"/>
          <p:cNvSpPr/>
          <p:nvPr/>
        </p:nvSpPr>
        <p:spPr>
          <a:xfrm>
            <a:off x="4571999" y="5910936"/>
            <a:ext cx="2555892" cy="276999"/>
          </a:xfrm>
          <a:prstGeom prst="rect">
            <a:avLst/>
          </a:prstGeom>
        </p:spPr>
        <p:txBody>
          <a:bodyPr wrap="none">
            <a:spAutoFit/>
          </a:bodyPr>
          <a:lstStyle/>
          <a:p>
            <a:r>
              <a:rPr lang="en-GB" sz="1200" i="1" dirty="0">
                <a:solidFill>
                  <a:srgbClr val="76B82A"/>
                </a:solidFill>
              </a:rPr>
              <a:t>Source: Agrobiodiversity platform [19]</a:t>
            </a:r>
          </a:p>
        </p:txBody>
      </p:sp>
    </p:spTree>
    <p:extLst>
      <p:ext uri="{BB962C8B-B14F-4D97-AF65-F5344CB8AC3E}">
        <p14:creationId xmlns:p14="http://schemas.microsoft.com/office/powerpoint/2010/main" val="2755666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in agrobiodiversity by </a:t>
            </a:r>
            <a:r>
              <a:rPr lang="en-GB" dirty="0"/>
              <a:t>agricultural practices based on biodiversity</a:t>
            </a:r>
          </a:p>
        </p:txBody>
      </p:sp>
      <p:sp>
        <p:nvSpPr>
          <p:cNvPr id="3" name="Content Placeholder 2"/>
          <p:cNvSpPr>
            <a:spLocks noGrp="1"/>
          </p:cNvSpPr>
          <p:nvPr>
            <p:ph idx="1"/>
          </p:nvPr>
        </p:nvSpPr>
        <p:spPr>
          <a:xfrm>
            <a:off x="221778" y="1828080"/>
            <a:ext cx="3434444" cy="4053579"/>
          </a:xfrm>
        </p:spPr>
        <p:txBody>
          <a:bodyPr>
            <a:normAutofit fontScale="92500" lnSpcReduction="20000"/>
          </a:bodyPr>
          <a:lstStyle/>
          <a:p>
            <a:r>
              <a:rPr lang="en-US" sz="2000" b="1" dirty="0"/>
              <a:t>Reduction of soil erosion </a:t>
            </a:r>
            <a:r>
              <a:rPr lang="en-US" sz="2000" dirty="0"/>
              <a:t>(i.e. </a:t>
            </a:r>
            <a:r>
              <a:rPr lang="en-GB" sz="2000" dirty="0"/>
              <a:t>hedgerows, cover crops, agroforestry or intercropping)</a:t>
            </a:r>
            <a:endParaRPr lang="en-US" sz="2000" dirty="0"/>
          </a:p>
          <a:p>
            <a:r>
              <a:rPr lang="en-GB" sz="2000" b="1" dirty="0"/>
              <a:t>Pest and diseases </a:t>
            </a:r>
            <a:r>
              <a:rPr lang="en-GB" sz="2000" dirty="0"/>
              <a:t>controlled by selecting plants </a:t>
            </a:r>
          </a:p>
          <a:p>
            <a:r>
              <a:rPr lang="en-GB" sz="2000" b="1" dirty="0"/>
              <a:t>Greater diversity </a:t>
            </a:r>
            <a:r>
              <a:rPr lang="en-GB" sz="2000" dirty="0"/>
              <a:t>in landscapes (i.e. patches of trees, wild vegetation, oral strips)</a:t>
            </a:r>
          </a:p>
          <a:p>
            <a:r>
              <a:rPr lang="en-GB" sz="2000" b="1" dirty="0"/>
              <a:t>Crop diversity</a:t>
            </a:r>
            <a:r>
              <a:rPr lang="en-GB" sz="2000" dirty="0"/>
              <a:t>, enhancing wild biodiversity conservation</a:t>
            </a:r>
          </a:p>
          <a:p>
            <a:r>
              <a:rPr lang="en-US" sz="2000" dirty="0"/>
              <a:t>Soil quality (i.e. crops rotation)</a:t>
            </a:r>
          </a:p>
          <a:p>
            <a:r>
              <a:rPr lang="en-US" sz="2000" dirty="0"/>
              <a:t>Yield (i.e. </a:t>
            </a:r>
            <a:r>
              <a:rPr lang="en-GB" dirty="0"/>
              <a:t>patches of trees, wild vegetation, oral strips </a:t>
            </a:r>
            <a:r>
              <a:rPr lang="en-US" dirty="0"/>
              <a:t>)</a:t>
            </a:r>
          </a:p>
          <a:p>
            <a:r>
              <a:rPr lang="en-US" dirty="0"/>
              <a:t>Diversification (increased resilience)</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51</a:t>
            </a:fld>
            <a:endParaRPr lang="it-IT"/>
          </a:p>
        </p:txBody>
      </p:sp>
      <p:graphicFrame>
        <p:nvGraphicFramePr>
          <p:cNvPr id="5" name="Object 4"/>
          <p:cNvGraphicFramePr>
            <a:graphicFrameLocks noChangeAspect="1"/>
          </p:cNvGraphicFramePr>
          <p:nvPr/>
        </p:nvGraphicFramePr>
        <p:xfrm>
          <a:off x="3656222" y="1933047"/>
          <a:ext cx="5487778" cy="2499253"/>
        </p:xfrm>
        <a:graphic>
          <a:graphicData uri="http://schemas.openxmlformats.org/presentationml/2006/ole">
            <mc:AlternateContent xmlns:mc="http://schemas.openxmlformats.org/markup-compatibility/2006">
              <mc:Choice xmlns:v="urn:schemas-microsoft-com:vml" Requires="v">
                <p:oleObj spid="_x0000_s11349" name="Bitmap Image" r:id="rId4" imgW="7905600" imgH="3600360" progId="Paint.Picture">
                  <p:embed/>
                </p:oleObj>
              </mc:Choice>
              <mc:Fallback>
                <p:oleObj name="Bitmap Image" r:id="rId4" imgW="7905600" imgH="3600360" progId="Paint.Picture">
                  <p:embed/>
                  <p:pic>
                    <p:nvPicPr>
                      <p:cNvPr id="5" name="Object 4"/>
                      <p:cNvPicPr/>
                      <p:nvPr/>
                    </p:nvPicPr>
                    <p:blipFill>
                      <a:blip r:embed="rId5"/>
                      <a:stretch>
                        <a:fillRect/>
                      </a:stretch>
                    </p:blipFill>
                    <p:spPr>
                      <a:xfrm>
                        <a:off x="3656222" y="1933047"/>
                        <a:ext cx="5487778" cy="2499253"/>
                      </a:xfrm>
                      <a:prstGeom prst="rect">
                        <a:avLst/>
                      </a:prstGeom>
                    </p:spPr>
                  </p:pic>
                </p:oleObj>
              </mc:Fallback>
            </mc:AlternateContent>
          </a:graphicData>
        </a:graphic>
      </p:graphicFrame>
      <p:sp>
        <p:nvSpPr>
          <p:cNvPr id="7" name="Rectangle 6"/>
          <p:cNvSpPr/>
          <p:nvPr/>
        </p:nvSpPr>
        <p:spPr>
          <a:xfrm>
            <a:off x="3656222" y="4536158"/>
            <a:ext cx="2913683" cy="276999"/>
          </a:xfrm>
          <a:prstGeom prst="rect">
            <a:avLst/>
          </a:prstGeom>
        </p:spPr>
        <p:txBody>
          <a:bodyPr wrap="none">
            <a:spAutoFit/>
          </a:bodyPr>
          <a:lstStyle/>
          <a:p>
            <a:r>
              <a:rPr lang="en-GB" sz="1200" i="1" dirty="0">
                <a:solidFill>
                  <a:srgbClr val="76B82A"/>
                </a:solidFill>
              </a:rPr>
              <a:t>Source: Biodiversity International, 2017 [17]</a:t>
            </a:r>
          </a:p>
        </p:txBody>
      </p:sp>
    </p:spTree>
    <p:extLst>
      <p:ext uri="{BB962C8B-B14F-4D97-AF65-F5344CB8AC3E}">
        <p14:creationId xmlns:p14="http://schemas.microsoft.com/office/powerpoint/2010/main" val="378805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Agricultural biodiversity and Ecosystem services</a:t>
            </a:r>
          </a:p>
        </p:txBody>
      </p:sp>
      <p:sp>
        <p:nvSpPr>
          <p:cNvPr id="3" name="Content Placeholder 2"/>
          <p:cNvSpPr>
            <a:spLocks noGrp="1"/>
          </p:cNvSpPr>
          <p:nvPr>
            <p:ph idx="1"/>
          </p:nvPr>
        </p:nvSpPr>
        <p:spPr>
          <a:xfrm>
            <a:off x="375556" y="1926883"/>
            <a:ext cx="4090509" cy="3868130"/>
          </a:xfrm>
        </p:spPr>
        <p:txBody>
          <a:bodyPr>
            <a:noAutofit/>
          </a:bodyPr>
          <a:lstStyle/>
          <a:p>
            <a:pPr marL="0" indent="0">
              <a:buNone/>
            </a:pPr>
            <a:r>
              <a:rPr lang="en-GB" sz="2000" dirty="0"/>
              <a:t>Ecosystem services are defined as:</a:t>
            </a:r>
          </a:p>
          <a:p>
            <a:pPr marL="0" indent="0" algn="ctr">
              <a:buNone/>
            </a:pPr>
            <a:r>
              <a:rPr lang="en-GB" sz="1900" dirty="0"/>
              <a:t>“</a:t>
            </a:r>
            <a:r>
              <a:rPr lang="en-GB" sz="1900" i="1" dirty="0"/>
              <a:t>the benefits people obtain from ecosystems. These include services such as food, water, timber and fibre (provisioning); services that affect climate, floods, disease, wastes and water quality (regulating); services that provide recreational, aesthetic and spiritual benefits (cultural). The human species, while buffered against environmental changes by culture and technology, is fundamentally dependent on the flow of ecosystem services.</a:t>
            </a:r>
            <a:r>
              <a:rPr lang="en-GB" sz="1900" dirty="0"/>
              <a:t>”</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52</a:t>
            </a:fld>
            <a:endParaRPr lang="it-IT"/>
          </a:p>
        </p:txBody>
      </p:sp>
      <p:sp>
        <p:nvSpPr>
          <p:cNvPr id="7" name="Rectangle 6"/>
          <p:cNvSpPr/>
          <p:nvPr/>
        </p:nvSpPr>
        <p:spPr>
          <a:xfrm>
            <a:off x="375556" y="6031208"/>
            <a:ext cx="8603344" cy="276999"/>
          </a:xfrm>
          <a:prstGeom prst="rect">
            <a:avLst/>
          </a:prstGeom>
        </p:spPr>
        <p:txBody>
          <a:bodyPr wrap="square">
            <a:spAutoFit/>
          </a:bodyPr>
          <a:lstStyle/>
          <a:p>
            <a:r>
              <a:rPr lang="en-GB" sz="1200" i="1" dirty="0">
                <a:solidFill>
                  <a:srgbClr val="76B82A"/>
                </a:solidFill>
              </a:rPr>
              <a:t>Source: Biodiversity International, 2017 [17]</a:t>
            </a:r>
          </a:p>
        </p:txBody>
      </p:sp>
      <p:pic>
        <p:nvPicPr>
          <p:cNvPr id="5" name="Picture 4"/>
          <p:cNvPicPr>
            <a:picLocks noChangeAspect="1"/>
          </p:cNvPicPr>
          <p:nvPr/>
        </p:nvPicPr>
        <p:blipFill>
          <a:blip r:embed="rId3"/>
          <a:stretch>
            <a:fillRect/>
          </a:stretch>
        </p:blipFill>
        <p:spPr>
          <a:xfrm>
            <a:off x="4669010" y="2410674"/>
            <a:ext cx="4220989" cy="1639521"/>
          </a:xfrm>
          <a:prstGeom prst="rect">
            <a:avLst/>
          </a:prstGeom>
        </p:spPr>
      </p:pic>
      <p:sp>
        <p:nvSpPr>
          <p:cNvPr id="6" name="Rectangle 5"/>
          <p:cNvSpPr/>
          <p:nvPr/>
        </p:nvSpPr>
        <p:spPr>
          <a:xfrm>
            <a:off x="4757910" y="4204699"/>
            <a:ext cx="4132089" cy="276999"/>
          </a:xfrm>
          <a:prstGeom prst="rect">
            <a:avLst/>
          </a:prstGeom>
        </p:spPr>
        <p:txBody>
          <a:bodyPr wrap="square">
            <a:spAutoFit/>
          </a:bodyPr>
          <a:lstStyle/>
          <a:p>
            <a:r>
              <a:rPr lang="en-GB" sz="1200" i="1" dirty="0">
                <a:solidFill>
                  <a:srgbClr val="76B82A"/>
                </a:solidFill>
              </a:rPr>
              <a:t>Source: </a:t>
            </a:r>
            <a:r>
              <a:rPr lang="en-GB" sz="1200" i="1" dirty="0">
                <a:solidFill>
                  <a:srgbClr val="76B82A"/>
                </a:solidFill>
                <a:hlinkClick r:id="rId4"/>
              </a:rPr>
              <a:t>https://www.youtube.com/watch?v=r7UCAsBT5Yg</a:t>
            </a:r>
            <a:r>
              <a:rPr lang="en-GB" sz="1200" i="1" dirty="0">
                <a:solidFill>
                  <a:srgbClr val="76B82A"/>
                </a:solidFill>
              </a:rPr>
              <a:t> [30]</a:t>
            </a:r>
          </a:p>
        </p:txBody>
      </p:sp>
    </p:spTree>
    <p:extLst>
      <p:ext uri="{BB962C8B-B14F-4D97-AF65-F5344CB8AC3E}">
        <p14:creationId xmlns:p14="http://schemas.microsoft.com/office/powerpoint/2010/main" val="793842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Agricultural biodiversity and Ecosystem services: a capital-based framework </a:t>
            </a:r>
          </a:p>
        </p:txBody>
      </p:sp>
      <p:sp>
        <p:nvSpPr>
          <p:cNvPr id="3" name="Content Placeholder 2"/>
          <p:cNvSpPr>
            <a:spLocks noGrp="1"/>
          </p:cNvSpPr>
          <p:nvPr>
            <p:ph idx="1"/>
          </p:nvPr>
        </p:nvSpPr>
        <p:spPr>
          <a:xfrm>
            <a:off x="120724" y="1690689"/>
            <a:ext cx="4376326" cy="4026736"/>
          </a:xfrm>
        </p:spPr>
        <p:txBody>
          <a:bodyPr>
            <a:noAutofit/>
          </a:bodyPr>
          <a:lstStyle/>
          <a:p>
            <a:pPr algn="just"/>
            <a:r>
              <a:rPr lang="en-GB" sz="1800" dirty="0"/>
              <a:t>Range of services that are of fundamental importance to human well-being, health, livelihoods, and survival [29]. </a:t>
            </a:r>
          </a:p>
          <a:p>
            <a:pPr algn="just"/>
            <a:r>
              <a:rPr lang="en-GB" sz="1800" dirty="0"/>
              <a:t>Benefits that people obtain from ecosystems or as the direct and indirect contributions of ecosystems to human well-being [29]</a:t>
            </a:r>
          </a:p>
          <a:p>
            <a:pPr algn="just"/>
            <a:r>
              <a:rPr lang="en-GB" sz="1800" dirty="0"/>
              <a:t>Ecosystem services (ES) as contributions of ecosystem structure and function (in combination with other inputs) to human well-being</a:t>
            </a:r>
          </a:p>
          <a:p>
            <a:pPr algn="just"/>
            <a:r>
              <a:rPr lang="en-GB" sz="1800" dirty="0"/>
              <a:t>Contribution of the natural capital to human wellbeing, which forms only by interaction with human, social and built capital</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53</a:t>
            </a:fld>
            <a:endParaRPr lang="it-IT"/>
          </a:p>
        </p:txBody>
      </p:sp>
      <p:pic>
        <p:nvPicPr>
          <p:cNvPr id="5" name="Picture 4"/>
          <p:cNvPicPr>
            <a:picLocks noChangeAspect="1"/>
          </p:cNvPicPr>
          <p:nvPr/>
        </p:nvPicPr>
        <p:blipFill>
          <a:blip r:embed="rId3"/>
          <a:stretch>
            <a:fillRect/>
          </a:stretch>
        </p:blipFill>
        <p:spPr>
          <a:xfrm>
            <a:off x="4497050" y="2011679"/>
            <a:ext cx="4481850" cy="3257503"/>
          </a:xfrm>
          <a:prstGeom prst="rect">
            <a:avLst/>
          </a:prstGeom>
        </p:spPr>
      </p:pic>
      <p:sp>
        <p:nvSpPr>
          <p:cNvPr id="8" name="Rectangle 7"/>
          <p:cNvSpPr/>
          <p:nvPr/>
        </p:nvSpPr>
        <p:spPr>
          <a:xfrm>
            <a:off x="4631365" y="5385746"/>
            <a:ext cx="4137077" cy="276999"/>
          </a:xfrm>
          <a:prstGeom prst="rect">
            <a:avLst/>
          </a:prstGeom>
        </p:spPr>
        <p:txBody>
          <a:bodyPr wrap="square">
            <a:spAutoFit/>
          </a:bodyPr>
          <a:lstStyle/>
          <a:p>
            <a:r>
              <a:rPr lang="en-GB" sz="1200" i="1" dirty="0">
                <a:solidFill>
                  <a:srgbClr val="76B82A"/>
                </a:solidFill>
              </a:rPr>
              <a:t>Source: Anda </a:t>
            </a:r>
            <a:r>
              <a:rPr lang="en-GB" sz="1200" i="1" dirty="0" err="1">
                <a:solidFill>
                  <a:srgbClr val="76B82A"/>
                </a:solidFill>
              </a:rPr>
              <a:t>Ruskule</a:t>
            </a:r>
            <a:r>
              <a:rPr lang="en-GB" sz="1200" i="1" dirty="0">
                <a:solidFill>
                  <a:srgbClr val="76B82A"/>
                </a:solidFill>
              </a:rPr>
              <a:t> et al., 2016 [29]</a:t>
            </a:r>
          </a:p>
        </p:txBody>
      </p:sp>
    </p:spTree>
    <p:extLst>
      <p:ext uri="{BB962C8B-B14F-4D97-AF65-F5344CB8AC3E}">
        <p14:creationId xmlns:p14="http://schemas.microsoft.com/office/powerpoint/2010/main" val="1573428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GB" dirty="0"/>
              <a:t>Agricultural biodiversity and Ecosystem services: a supporting role (1)</a:t>
            </a:r>
          </a:p>
        </p:txBody>
      </p:sp>
      <p:sp>
        <p:nvSpPr>
          <p:cNvPr id="3" name="Content Placeholder 2"/>
          <p:cNvSpPr>
            <a:spLocks noGrp="1"/>
          </p:cNvSpPr>
          <p:nvPr>
            <p:ph idx="1"/>
          </p:nvPr>
        </p:nvSpPr>
        <p:spPr>
          <a:xfrm>
            <a:off x="280306" y="1880275"/>
            <a:ext cx="3405869" cy="2825075"/>
          </a:xfrm>
        </p:spPr>
        <p:txBody>
          <a:bodyPr>
            <a:normAutofit fontScale="92500" lnSpcReduction="20000"/>
          </a:bodyPr>
          <a:lstStyle/>
          <a:p>
            <a:pPr marL="0" indent="0">
              <a:buNone/>
            </a:pPr>
            <a:r>
              <a:rPr lang="en-US" sz="1800" dirty="0"/>
              <a:t>It includes </a:t>
            </a:r>
            <a:r>
              <a:rPr lang="en-GB" sz="1800" dirty="0"/>
              <a:t>diverse range of organisms that contribute to:</a:t>
            </a:r>
          </a:p>
          <a:p>
            <a:r>
              <a:rPr lang="en-GB" sz="1800" dirty="0"/>
              <a:t>nutrient cycling</a:t>
            </a:r>
          </a:p>
          <a:p>
            <a:r>
              <a:rPr lang="en-GB" sz="1800" dirty="0"/>
              <a:t>pest and disease regulation</a:t>
            </a:r>
          </a:p>
          <a:p>
            <a:r>
              <a:rPr lang="en-GB" sz="1800" dirty="0"/>
              <a:t>pollination, pollution and sediment regulation </a:t>
            </a:r>
          </a:p>
          <a:p>
            <a:r>
              <a:rPr lang="en-GB" sz="1800" dirty="0"/>
              <a:t>maintenance of the hydrological cycle </a:t>
            </a:r>
          </a:p>
          <a:p>
            <a:r>
              <a:rPr lang="en-GB" sz="1800" dirty="0"/>
              <a:t>erosion control</a:t>
            </a:r>
          </a:p>
          <a:p>
            <a:r>
              <a:rPr lang="en-GB" sz="1800" dirty="0"/>
              <a:t>carbon sequestration</a:t>
            </a:r>
          </a:p>
          <a:p>
            <a:r>
              <a:rPr lang="en-GB" sz="1800" dirty="0"/>
              <a:t>climate regulation</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54</a:t>
            </a:fld>
            <a:endParaRPr lang="it-IT"/>
          </a:p>
        </p:txBody>
      </p:sp>
      <p:pic>
        <p:nvPicPr>
          <p:cNvPr id="5" name="Picture 4"/>
          <p:cNvPicPr>
            <a:picLocks noChangeAspect="1"/>
          </p:cNvPicPr>
          <p:nvPr/>
        </p:nvPicPr>
        <p:blipFill>
          <a:blip r:embed="rId3"/>
          <a:stretch>
            <a:fillRect/>
          </a:stretch>
        </p:blipFill>
        <p:spPr>
          <a:xfrm>
            <a:off x="3539504" y="2669195"/>
            <a:ext cx="5608291" cy="1728136"/>
          </a:xfrm>
          <a:prstGeom prst="rect">
            <a:avLst/>
          </a:prstGeom>
        </p:spPr>
      </p:pic>
      <p:sp>
        <p:nvSpPr>
          <p:cNvPr id="6" name="Rectangle 5"/>
          <p:cNvSpPr/>
          <p:nvPr/>
        </p:nvSpPr>
        <p:spPr>
          <a:xfrm>
            <a:off x="3686175" y="1990262"/>
            <a:ext cx="5082267" cy="738588"/>
          </a:xfrm>
          <a:prstGeom prst="rect">
            <a:avLst/>
          </a:prstGeom>
        </p:spPr>
        <p:txBody>
          <a:bodyPr vert="horz" lIns="91440" tIns="45720" rIns="91440" bIns="45720" rtlCol="0">
            <a:normAutofit/>
          </a:bodyPr>
          <a:lstStyle/>
          <a:p>
            <a:pPr algn="ctr" defTabSz="685800">
              <a:lnSpc>
                <a:spcPct val="90000"/>
              </a:lnSpc>
              <a:spcBef>
                <a:spcPts val="750"/>
              </a:spcBef>
              <a:buFont typeface="Arial" panose="020B0604020202020204" pitchFamily="34" charset="0"/>
              <a:buNone/>
            </a:pPr>
            <a:r>
              <a:rPr lang="en-GB" b="1" dirty="0">
                <a:solidFill>
                  <a:srgbClr val="76B82A"/>
                </a:solidFill>
              </a:rPr>
              <a:t>Economic assessment of services </a:t>
            </a:r>
          </a:p>
          <a:p>
            <a:pPr algn="ctr" defTabSz="685800">
              <a:lnSpc>
                <a:spcPct val="90000"/>
              </a:lnSpc>
              <a:spcBef>
                <a:spcPts val="750"/>
              </a:spcBef>
              <a:buFont typeface="Arial" panose="020B0604020202020204" pitchFamily="34" charset="0"/>
              <a:buNone/>
            </a:pPr>
            <a:r>
              <a:rPr lang="en-GB" b="1" dirty="0">
                <a:solidFill>
                  <a:srgbClr val="76B82A"/>
                </a:solidFill>
              </a:rPr>
              <a:t>(including agrobiodiversity)</a:t>
            </a:r>
          </a:p>
        </p:txBody>
      </p:sp>
      <p:sp>
        <p:nvSpPr>
          <p:cNvPr id="9" name="Rounded Rectangle 8"/>
          <p:cNvSpPr/>
          <p:nvPr/>
        </p:nvSpPr>
        <p:spPr>
          <a:xfrm>
            <a:off x="3686175" y="4406980"/>
            <a:ext cx="5343525" cy="71799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Cultural and non-material services </a:t>
            </a:r>
            <a:endParaRPr lang="en-GB" dirty="0"/>
          </a:p>
        </p:txBody>
      </p:sp>
    </p:spTree>
    <p:extLst>
      <p:ext uri="{BB962C8B-B14F-4D97-AF65-F5344CB8AC3E}">
        <p14:creationId xmlns:p14="http://schemas.microsoft.com/office/powerpoint/2010/main" val="3652730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Agricultural biodiversity and Ecosystem services: a supporting role (2)</a:t>
            </a:r>
          </a:p>
        </p:txBody>
      </p:sp>
      <p:sp>
        <p:nvSpPr>
          <p:cNvPr id="3" name="Content Placeholder 2"/>
          <p:cNvSpPr>
            <a:spLocks noGrp="1"/>
          </p:cNvSpPr>
          <p:nvPr>
            <p:ph idx="1"/>
          </p:nvPr>
        </p:nvSpPr>
        <p:spPr>
          <a:xfrm>
            <a:off x="317497" y="1690689"/>
            <a:ext cx="3060703" cy="4351338"/>
          </a:xfrm>
        </p:spPr>
        <p:txBody>
          <a:bodyPr vert="horz" lIns="91440" tIns="45720" rIns="91440" bIns="45720" rtlCol="0">
            <a:normAutofit/>
          </a:bodyPr>
          <a:lstStyle/>
          <a:p>
            <a:pPr marL="0" indent="0">
              <a:buNone/>
            </a:pPr>
            <a:r>
              <a:rPr lang="en-GB" sz="2000" dirty="0"/>
              <a:t>Four categories</a:t>
            </a:r>
          </a:p>
          <a:p>
            <a:pPr marL="457200" indent="-457200">
              <a:buFont typeface="+mj-lt"/>
              <a:buAutoNum type="arabicPeriod"/>
            </a:pPr>
            <a:r>
              <a:rPr lang="en-GB" sz="2000" dirty="0"/>
              <a:t>provisioning services (i.e. products obtained from ecosystems)</a:t>
            </a:r>
          </a:p>
          <a:p>
            <a:pPr marL="457200" indent="-457200">
              <a:buFont typeface="+mj-lt"/>
              <a:buAutoNum type="arabicPeriod"/>
            </a:pPr>
            <a:r>
              <a:rPr lang="en-GB" sz="2000" dirty="0"/>
              <a:t>regulating services (climate, floods, drought,..) and resilience </a:t>
            </a:r>
          </a:p>
          <a:p>
            <a:pPr marL="457200" indent="-457200">
              <a:buFont typeface="+mj-lt"/>
              <a:buAutoNum type="arabicPeriod"/>
            </a:pPr>
            <a:r>
              <a:rPr lang="en-GB" sz="2000" dirty="0"/>
              <a:t>Supporting services (i.e. feedback services)</a:t>
            </a:r>
          </a:p>
          <a:p>
            <a:pPr marL="457200" indent="-457200">
              <a:buFont typeface="+mj-lt"/>
              <a:buAutoNum type="arabicPeriod"/>
            </a:pPr>
            <a:r>
              <a:rPr lang="en-GB" sz="2000" dirty="0"/>
              <a:t>cultural services and non-material benefits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55</a:t>
            </a:fld>
            <a:endParaRPr lang="it-IT"/>
          </a:p>
        </p:txBody>
      </p:sp>
      <p:pic>
        <p:nvPicPr>
          <p:cNvPr id="11266" name="Picture 2" descr="Fig.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282" y="1810425"/>
            <a:ext cx="4732231" cy="3663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06585" y="5593436"/>
            <a:ext cx="5061857" cy="448591"/>
          </a:xfrm>
          <a:prstGeom prst="rect">
            <a:avLst/>
          </a:prstGeom>
        </p:spPr>
        <p:txBody>
          <a:bodyPr vert="horz" lIns="91440" tIns="45720" rIns="91440" bIns="45720" rtlCol="0">
            <a:normAutofit/>
          </a:bodyPr>
          <a:lstStyle/>
          <a:p>
            <a:pPr defTabSz="685800">
              <a:lnSpc>
                <a:spcPct val="90000"/>
              </a:lnSpc>
              <a:spcBef>
                <a:spcPts val="750"/>
              </a:spcBef>
              <a:buFont typeface="Arial" panose="020B0604020202020204" pitchFamily="34" charset="0"/>
              <a:buNone/>
            </a:pPr>
            <a:r>
              <a:rPr lang="en-GB" sz="1200" i="1" dirty="0">
                <a:solidFill>
                  <a:srgbClr val="76B82A"/>
                </a:solidFill>
              </a:rPr>
              <a:t>Michel </a:t>
            </a:r>
            <a:r>
              <a:rPr lang="en-GB" sz="1200" i="1" dirty="0" err="1">
                <a:solidFill>
                  <a:srgbClr val="76B82A"/>
                </a:solidFill>
              </a:rPr>
              <a:t>Duru</a:t>
            </a:r>
            <a:r>
              <a:rPr lang="en-GB" sz="1200" i="1" dirty="0">
                <a:solidFill>
                  <a:srgbClr val="76B82A"/>
                </a:solidFill>
              </a:rPr>
              <a:t> et al., </a:t>
            </a:r>
            <a:r>
              <a:rPr lang="fr-FR" sz="1200" i="1" dirty="0">
                <a:solidFill>
                  <a:srgbClr val="76B82A"/>
                </a:solidFill>
              </a:rPr>
              <a:t>2015 [31]</a:t>
            </a:r>
            <a:endParaRPr lang="en-GB" sz="1200" i="1" dirty="0">
              <a:solidFill>
                <a:srgbClr val="76B82A"/>
              </a:solidFill>
            </a:endParaRPr>
          </a:p>
        </p:txBody>
      </p:sp>
    </p:spTree>
    <p:extLst>
      <p:ext uri="{BB962C8B-B14F-4D97-AF65-F5344CB8AC3E}">
        <p14:creationId xmlns:p14="http://schemas.microsoft.com/office/powerpoint/2010/main" val="3438713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5130800"/>
            <a:ext cx="8392886" cy="890589"/>
          </a:xfrm>
        </p:spPr>
        <p:txBody>
          <a:bodyPr>
            <a:normAutofit fontScale="90000"/>
          </a:bodyPr>
          <a:lstStyle/>
          <a:p>
            <a:pPr lvl="0"/>
            <a:r>
              <a:rPr lang="en-GB" dirty="0"/>
              <a:t>Holistic concepts of Agrobiodiversity and assessment methods</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56</a:t>
            </a:fld>
            <a:endParaRPr lang="it-IT"/>
          </a:p>
        </p:txBody>
      </p:sp>
    </p:spTree>
    <p:extLst>
      <p:ext uri="{BB962C8B-B14F-4D97-AF65-F5344CB8AC3E}">
        <p14:creationId xmlns:p14="http://schemas.microsoft.com/office/powerpoint/2010/main" val="1813090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771525"/>
            <a:ext cx="8392886" cy="890589"/>
          </a:xfrm>
        </p:spPr>
        <p:txBody>
          <a:bodyPr vert="horz" lIns="91440" tIns="45720" rIns="91440" bIns="45720" rtlCol="0" anchor="ctr">
            <a:normAutofit fontScale="90000"/>
          </a:bodyPr>
          <a:lstStyle/>
          <a:p>
            <a:r>
              <a:rPr lang="en-GB" dirty="0"/>
              <a:t>Human-environment interactions of biodiversity of agriculture and food systems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57</a:t>
            </a:fld>
            <a:endParaRPr lang="it-IT"/>
          </a:p>
        </p:txBody>
      </p:sp>
      <p:pic>
        <p:nvPicPr>
          <p:cNvPr id="1026" name="Picture 2" descr="Factors in Human Systems (skills, knowledge, and favorable socioeconomic conditions such as markets and cultural preferences) and Natural Systems (biological diversity of crops, livestock, and wild relatives in agroecosystems) Commonly Associated with Active Use of Agrobiod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814" y="1800670"/>
            <a:ext cx="4631815" cy="35929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5972" y="6024618"/>
            <a:ext cx="7235753" cy="254273"/>
          </a:xfrm>
          <a:prstGeom prst="rect">
            <a:avLst/>
          </a:prstGeom>
        </p:spPr>
        <p:txBody>
          <a:bodyPr vert="horz" lIns="91440" tIns="45720" rIns="91440" bIns="45720" rtlCol="0">
            <a:noAutofit/>
          </a:bodyPr>
          <a:lstStyle/>
          <a:p>
            <a:pPr defTabSz="685800">
              <a:lnSpc>
                <a:spcPct val="90000"/>
              </a:lnSpc>
              <a:spcBef>
                <a:spcPts val="750"/>
              </a:spcBef>
            </a:pPr>
            <a:r>
              <a:rPr lang="de-DE" sz="1200" i="1" dirty="0">
                <a:solidFill>
                  <a:srgbClr val="76B82A"/>
                </a:solidFill>
              </a:rPr>
              <a:t>Source: </a:t>
            </a:r>
            <a:r>
              <a:rPr lang="de-DE" sz="1200" i="1" dirty="0" err="1">
                <a:solidFill>
                  <a:srgbClr val="76B82A"/>
                </a:solidFill>
              </a:rPr>
              <a:t>Filipa</a:t>
            </a:r>
            <a:r>
              <a:rPr lang="de-DE" sz="1200" i="1" dirty="0">
                <a:solidFill>
                  <a:srgbClr val="76B82A"/>
                </a:solidFill>
              </a:rPr>
              <a:t> Monteiro, </a:t>
            </a:r>
            <a:r>
              <a:rPr lang="en-GB" sz="1200" i="1" dirty="0">
                <a:solidFill>
                  <a:srgbClr val="76B82A"/>
                </a:solidFill>
              </a:rPr>
              <a:t>2017 [12]; </a:t>
            </a:r>
            <a:r>
              <a:rPr lang="en-GB" sz="1200" dirty="0">
                <a:hlinkClick r:id="rId4"/>
              </a:rPr>
              <a:t>https://www.e-education.psu.edu/geog3/node/1060</a:t>
            </a:r>
            <a:r>
              <a:rPr lang="en-GB" sz="1200" dirty="0"/>
              <a:t> </a:t>
            </a:r>
          </a:p>
          <a:p>
            <a:pPr defTabSz="685800">
              <a:lnSpc>
                <a:spcPct val="90000"/>
              </a:lnSpc>
              <a:spcBef>
                <a:spcPts val="750"/>
              </a:spcBef>
            </a:pPr>
            <a:r>
              <a:rPr lang="en-US" sz="1200" i="1" dirty="0">
                <a:solidFill>
                  <a:srgbClr val="76B82A"/>
                </a:solidFill>
              </a:rPr>
              <a:t> </a:t>
            </a:r>
            <a:endParaRPr lang="en-GB" sz="1200" i="1" dirty="0">
              <a:solidFill>
                <a:srgbClr val="76B82A"/>
              </a:solidFill>
            </a:endParaRPr>
          </a:p>
        </p:txBody>
      </p:sp>
      <p:sp>
        <p:nvSpPr>
          <p:cNvPr id="7" name="Content Placeholder 2"/>
          <p:cNvSpPr>
            <a:spLocks noGrp="1"/>
          </p:cNvSpPr>
          <p:nvPr>
            <p:ph idx="1"/>
          </p:nvPr>
        </p:nvSpPr>
        <p:spPr>
          <a:xfrm>
            <a:off x="215972" y="1933560"/>
            <a:ext cx="3979258" cy="3460075"/>
          </a:xfrm>
        </p:spPr>
        <p:txBody>
          <a:bodyPr>
            <a:normAutofit fontScale="85000" lnSpcReduction="20000"/>
          </a:bodyPr>
          <a:lstStyle/>
          <a:p>
            <a:r>
              <a:rPr lang="en-GB" dirty="0"/>
              <a:t>Biodiversity of agriculture and food begun 4,000–7,000 years ago </a:t>
            </a:r>
          </a:p>
          <a:p>
            <a:r>
              <a:rPr lang="en-GB" dirty="0"/>
              <a:t>Industrial changes around 1800 have subsequently transformed the biodiversity of agriculture and food systems </a:t>
            </a:r>
          </a:p>
          <a:p>
            <a:r>
              <a:rPr lang="en-GB" dirty="0"/>
              <a:t>The human-environment interactions a key planetary-scale changes involving the environmental and social dimensions of sustainability </a:t>
            </a:r>
          </a:p>
          <a:p>
            <a:r>
              <a:rPr lang="en-GB" dirty="0"/>
              <a:t>Agrobiodiversity is a complex, human-interdependent resource system </a:t>
            </a:r>
          </a:p>
          <a:p>
            <a:r>
              <a:rPr lang="en-GB" dirty="0"/>
              <a:t>The human-environment are expanding in planetary transformations</a:t>
            </a:r>
          </a:p>
        </p:txBody>
      </p:sp>
    </p:spTree>
    <p:extLst>
      <p:ext uri="{BB962C8B-B14F-4D97-AF65-F5344CB8AC3E}">
        <p14:creationId xmlns:p14="http://schemas.microsoft.com/office/powerpoint/2010/main" val="217943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Mainstreaming agricultural biodiversity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58</a:t>
            </a:fld>
            <a:endParaRPr lang="it-IT"/>
          </a:p>
        </p:txBody>
      </p:sp>
      <p:sp>
        <p:nvSpPr>
          <p:cNvPr id="3" name="Content Placeholder 2"/>
          <p:cNvSpPr>
            <a:spLocks noGrp="1"/>
          </p:cNvSpPr>
          <p:nvPr>
            <p:ph idx="1"/>
          </p:nvPr>
        </p:nvSpPr>
        <p:spPr/>
        <p:txBody>
          <a:bodyPr>
            <a:normAutofit/>
          </a:bodyPr>
          <a:lstStyle/>
          <a:p>
            <a:pPr marL="0" indent="0" algn="just">
              <a:buNone/>
            </a:pPr>
            <a:r>
              <a:rPr lang="en-GB" b="1" dirty="0"/>
              <a:t>Mainstreaming biodiversity definition</a:t>
            </a:r>
            <a:r>
              <a:rPr lang="en-GB" dirty="0"/>
              <a:t> </a:t>
            </a:r>
            <a:r>
              <a:rPr lang="en-GB" i="1" dirty="0"/>
              <a:t>“ …. integration of the conservation and sustainable use of biodiversity in cross-sectoral plans such as poverty reduction, sustainable development, climate change adaptation/mitigation, trade and international cooperation, as well as in sector-specific plans such as agriculture, fisheries, forestry, mining, energy, tourism, transport and others</a:t>
            </a:r>
            <a:r>
              <a:rPr lang="en-GB" dirty="0"/>
              <a:t>” (Convention on Biological Diversity)</a:t>
            </a:r>
          </a:p>
          <a:p>
            <a:pPr marL="0" indent="0" algn="just">
              <a:buNone/>
            </a:pPr>
            <a:endParaRPr lang="en-US" dirty="0"/>
          </a:p>
          <a:p>
            <a:pPr marL="0" indent="0" algn="just">
              <a:buNone/>
            </a:pPr>
            <a:r>
              <a:rPr lang="en-US" b="1" dirty="0"/>
              <a:t>In practice</a:t>
            </a:r>
            <a:r>
              <a:rPr lang="en-US" dirty="0"/>
              <a:t>: </a:t>
            </a:r>
            <a:r>
              <a:rPr lang="en-GB" dirty="0"/>
              <a:t>specific components of biodiversity (e.g. genetic, varietal, species, landscape) are integrated into other sectors for the generation of mutual benefits.</a:t>
            </a:r>
          </a:p>
          <a:p>
            <a:pPr algn="just"/>
            <a:endParaRPr lang="en-GB" dirty="0"/>
          </a:p>
        </p:txBody>
      </p:sp>
      <p:sp>
        <p:nvSpPr>
          <p:cNvPr id="6" name="Rectangle 5"/>
          <p:cNvSpPr/>
          <p:nvPr/>
        </p:nvSpPr>
        <p:spPr>
          <a:xfrm>
            <a:off x="375556" y="6031208"/>
            <a:ext cx="8603344" cy="276999"/>
          </a:xfrm>
          <a:prstGeom prst="rect">
            <a:avLst/>
          </a:prstGeom>
        </p:spPr>
        <p:txBody>
          <a:bodyPr wrap="square">
            <a:spAutoFit/>
          </a:bodyPr>
          <a:lstStyle/>
          <a:p>
            <a:r>
              <a:rPr lang="en-GB" sz="1200" i="1" dirty="0">
                <a:solidFill>
                  <a:srgbClr val="76B82A"/>
                </a:solidFill>
              </a:rPr>
              <a:t>Source: Biodiversity International, 2017 [17]</a:t>
            </a:r>
          </a:p>
        </p:txBody>
      </p:sp>
    </p:spTree>
    <p:extLst>
      <p:ext uri="{BB962C8B-B14F-4D97-AF65-F5344CB8AC3E}">
        <p14:creationId xmlns:p14="http://schemas.microsoft.com/office/powerpoint/2010/main" val="1614946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Mainstreaming agricultural biodiversity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59</a:t>
            </a:fld>
            <a:endParaRPr lang="it-IT"/>
          </a:p>
        </p:txBody>
      </p:sp>
      <p:sp>
        <p:nvSpPr>
          <p:cNvPr id="3" name="Content Placeholder 2"/>
          <p:cNvSpPr>
            <a:spLocks noGrp="1"/>
          </p:cNvSpPr>
          <p:nvPr>
            <p:ph idx="1"/>
          </p:nvPr>
        </p:nvSpPr>
        <p:spPr>
          <a:xfrm>
            <a:off x="375556" y="1823125"/>
            <a:ext cx="2800130" cy="4351338"/>
          </a:xfrm>
        </p:spPr>
        <p:txBody>
          <a:bodyPr>
            <a:normAutofit/>
          </a:bodyPr>
          <a:lstStyle/>
          <a:p>
            <a:pPr algn="just"/>
            <a:r>
              <a:rPr lang="en-GB" dirty="0"/>
              <a:t>Enabling policymakers to make progress  to the SDG</a:t>
            </a:r>
          </a:p>
          <a:p>
            <a:pPr algn="just"/>
            <a:endParaRPr lang="en-GB" dirty="0"/>
          </a:p>
          <a:p>
            <a:pPr algn="just"/>
            <a:r>
              <a:rPr lang="en-GB" dirty="0"/>
              <a:t>Make a difference through the food and agricultural policies</a:t>
            </a:r>
          </a:p>
          <a:p>
            <a:pPr algn="just"/>
            <a:endParaRPr lang="en-GB" dirty="0"/>
          </a:p>
          <a:p>
            <a:pPr algn="just"/>
            <a:endParaRPr lang="en-GB" dirty="0"/>
          </a:p>
        </p:txBody>
      </p:sp>
      <p:pic>
        <p:nvPicPr>
          <p:cNvPr id="6" name="Picture 5"/>
          <p:cNvPicPr>
            <a:picLocks noChangeAspect="1"/>
          </p:cNvPicPr>
          <p:nvPr/>
        </p:nvPicPr>
        <p:blipFill>
          <a:blip r:embed="rId3"/>
          <a:stretch>
            <a:fillRect/>
          </a:stretch>
        </p:blipFill>
        <p:spPr>
          <a:xfrm>
            <a:off x="3299253" y="1452447"/>
            <a:ext cx="5572897" cy="4665162"/>
          </a:xfrm>
          <a:prstGeom prst="rect">
            <a:avLst/>
          </a:prstGeom>
        </p:spPr>
      </p:pic>
      <p:sp>
        <p:nvSpPr>
          <p:cNvPr id="7" name="Rectangle 6"/>
          <p:cNvSpPr/>
          <p:nvPr/>
        </p:nvSpPr>
        <p:spPr>
          <a:xfrm>
            <a:off x="375556" y="6031208"/>
            <a:ext cx="8603344" cy="276999"/>
          </a:xfrm>
          <a:prstGeom prst="rect">
            <a:avLst/>
          </a:prstGeom>
        </p:spPr>
        <p:txBody>
          <a:bodyPr wrap="square">
            <a:spAutoFit/>
          </a:bodyPr>
          <a:lstStyle/>
          <a:p>
            <a:r>
              <a:rPr lang="en-GB" sz="1200" i="1" dirty="0">
                <a:solidFill>
                  <a:srgbClr val="76B82A"/>
                </a:solidFill>
              </a:rPr>
              <a:t>Source: Biodiversity International, 2017 [17]</a:t>
            </a:r>
          </a:p>
        </p:txBody>
      </p:sp>
    </p:spTree>
    <p:extLst>
      <p:ext uri="{BB962C8B-B14F-4D97-AF65-F5344CB8AC3E}">
        <p14:creationId xmlns:p14="http://schemas.microsoft.com/office/powerpoint/2010/main" val="229797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a:t>
            </a:fld>
            <a:endParaRPr lang="it-IT"/>
          </a:p>
        </p:txBody>
      </p:sp>
      <p:sp>
        <p:nvSpPr>
          <p:cNvPr id="5" name="Titel 1"/>
          <p:cNvSpPr txBox="1">
            <a:spLocks/>
          </p:cNvSpPr>
          <p:nvPr/>
        </p:nvSpPr>
        <p:spPr>
          <a:xfrm>
            <a:off x="685800" y="2346449"/>
            <a:ext cx="7772400" cy="153975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a:lstStyle>
          <a:p>
            <a:r>
              <a:rPr lang="de-DE" sz="4800" dirty="0" err="1"/>
              <a:t>Agrobiodiversity</a:t>
            </a:r>
            <a:r>
              <a:rPr lang="de-DE" sz="4800" dirty="0"/>
              <a:t> </a:t>
            </a:r>
            <a:r>
              <a:rPr lang="de-DE" sz="4800" dirty="0" err="1"/>
              <a:t>main</a:t>
            </a:r>
            <a:r>
              <a:rPr lang="de-DE" sz="4800" dirty="0"/>
              <a:t> </a:t>
            </a:r>
            <a:r>
              <a:rPr lang="de-DE" sz="4800" dirty="0" err="1"/>
              <a:t>aspects</a:t>
            </a:r>
            <a:endParaRPr lang="de-DE" sz="4800" dirty="0"/>
          </a:p>
        </p:txBody>
      </p:sp>
    </p:spTree>
    <p:extLst>
      <p:ext uri="{BB962C8B-B14F-4D97-AF65-F5344CB8AC3E}">
        <p14:creationId xmlns:p14="http://schemas.microsoft.com/office/powerpoint/2010/main" val="1936553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Mainstreaming agricultural biodiversity: challenges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60</a:t>
            </a:fld>
            <a:endParaRPr lang="it-IT"/>
          </a:p>
        </p:txBody>
      </p:sp>
      <p:sp>
        <p:nvSpPr>
          <p:cNvPr id="3" name="Content Placeholder 2"/>
          <p:cNvSpPr>
            <a:spLocks noGrp="1"/>
          </p:cNvSpPr>
          <p:nvPr>
            <p:ph idx="1"/>
          </p:nvPr>
        </p:nvSpPr>
        <p:spPr>
          <a:xfrm>
            <a:off x="375556" y="1823124"/>
            <a:ext cx="3712086" cy="4208083"/>
          </a:xfrm>
        </p:spPr>
        <p:txBody>
          <a:bodyPr>
            <a:normAutofit lnSpcReduction="10000"/>
          </a:bodyPr>
          <a:lstStyle/>
          <a:p>
            <a:pPr marL="457200" indent="-457200" algn="just">
              <a:buFont typeface="+mj-lt"/>
              <a:buAutoNum type="arabicPeriod"/>
            </a:pPr>
            <a:r>
              <a:rPr lang="en-GB" dirty="0"/>
              <a:t>Complexity</a:t>
            </a:r>
          </a:p>
          <a:p>
            <a:pPr marL="457200" indent="-457200" algn="just">
              <a:buFont typeface="+mj-lt"/>
              <a:buAutoNum type="arabicPeriod"/>
            </a:pPr>
            <a:endParaRPr lang="en-GB" dirty="0"/>
          </a:p>
          <a:p>
            <a:pPr marL="457200" indent="-457200" algn="just">
              <a:buFont typeface="+mj-lt"/>
              <a:buAutoNum type="arabicPeriod"/>
            </a:pPr>
            <a:r>
              <a:rPr lang="en-GB" dirty="0"/>
              <a:t>Specialization for increasing productivity, cost-efficiency and reaching economies of scale, and diversification for risk mitigation and stability</a:t>
            </a:r>
          </a:p>
          <a:p>
            <a:pPr marL="457200" indent="-457200" algn="just">
              <a:buFont typeface="+mj-lt"/>
              <a:buAutoNum type="arabicPeriod"/>
            </a:pPr>
            <a:endParaRPr lang="en-US" dirty="0"/>
          </a:p>
          <a:p>
            <a:pPr marL="457200" indent="-457200" algn="just">
              <a:buFont typeface="+mj-lt"/>
              <a:buAutoNum type="arabicPeriod"/>
            </a:pPr>
            <a:r>
              <a:rPr lang="en-GB" dirty="0"/>
              <a:t>New ways of cross-sectoral working</a:t>
            </a:r>
          </a:p>
          <a:p>
            <a:pPr marL="457200" indent="-457200" algn="just">
              <a:buFont typeface="+mj-lt"/>
              <a:buAutoNum type="arabicPeriod"/>
            </a:pPr>
            <a:endParaRPr lang="en-US" dirty="0"/>
          </a:p>
          <a:p>
            <a:pPr marL="457200" indent="-457200" algn="just">
              <a:buFont typeface="+mj-lt"/>
              <a:buAutoNum type="arabicPeriod"/>
            </a:pPr>
            <a:r>
              <a:rPr lang="en-GB" dirty="0"/>
              <a:t>common measures of success for policy-makers</a:t>
            </a:r>
          </a:p>
          <a:p>
            <a:pPr algn="just"/>
            <a:endParaRPr lang="en-GB" dirty="0"/>
          </a:p>
          <a:p>
            <a:pPr algn="just"/>
            <a:endParaRPr lang="en-GB" dirty="0"/>
          </a:p>
        </p:txBody>
      </p:sp>
      <p:pic>
        <p:nvPicPr>
          <p:cNvPr id="7" name="Picture 6"/>
          <p:cNvPicPr>
            <a:picLocks noChangeAspect="1"/>
          </p:cNvPicPr>
          <p:nvPr/>
        </p:nvPicPr>
        <p:blipFill>
          <a:blip r:embed="rId3"/>
          <a:stretch>
            <a:fillRect/>
          </a:stretch>
        </p:blipFill>
        <p:spPr>
          <a:xfrm>
            <a:off x="4087642" y="1823125"/>
            <a:ext cx="4680800" cy="3514994"/>
          </a:xfrm>
          <a:prstGeom prst="rect">
            <a:avLst/>
          </a:prstGeom>
        </p:spPr>
      </p:pic>
      <p:sp>
        <p:nvSpPr>
          <p:cNvPr id="9" name="Rectangle 8"/>
          <p:cNvSpPr/>
          <p:nvPr/>
        </p:nvSpPr>
        <p:spPr>
          <a:xfrm>
            <a:off x="375556" y="6031208"/>
            <a:ext cx="8603344" cy="276999"/>
          </a:xfrm>
          <a:prstGeom prst="rect">
            <a:avLst/>
          </a:prstGeom>
        </p:spPr>
        <p:txBody>
          <a:bodyPr wrap="square">
            <a:spAutoFit/>
          </a:bodyPr>
          <a:lstStyle/>
          <a:p>
            <a:r>
              <a:rPr lang="en-GB" sz="1200" i="1" dirty="0">
                <a:solidFill>
                  <a:srgbClr val="76B82A"/>
                </a:solidFill>
              </a:rPr>
              <a:t>Source: Biodiversity International, 2017 [17]</a:t>
            </a:r>
          </a:p>
        </p:txBody>
      </p:sp>
    </p:spTree>
    <p:extLst>
      <p:ext uri="{BB962C8B-B14F-4D97-AF65-F5344CB8AC3E}">
        <p14:creationId xmlns:p14="http://schemas.microsoft.com/office/powerpoint/2010/main" val="1002641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Visualization of the Expanded Definition of Agrobiodiversity</a:t>
            </a:r>
          </a:p>
        </p:txBody>
      </p:sp>
      <p:sp>
        <p:nvSpPr>
          <p:cNvPr id="3" name="Content Placeholder 2"/>
          <p:cNvSpPr>
            <a:spLocks noGrp="1"/>
          </p:cNvSpPr>
          <p:nvPr>
            <p:ph idx="1"/>
          </p:nvPr>
        </p:nvSpPr>
        <p:spPr>
          <a:xfrm>
            <a:off x="375556" y="2293935"/>
            <a:ext cx="4196444" cy="3401041"/>
          </a:xfrm>
        </p:spPr>
        <p:txBody>
          <a:bodyPr/>
          <a:lstStyle/>
          <a:p>
            <a:r>
              <a:rPr lang="en-GB" dirty="0"/>
              <a:t>Expanded Definition needs that advancing agrobiodiversity science and scholarship as well as policy and management requires meeting the challenges and opportunities posed by these knowledge configurations </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61</a:t>
            </a:fld>
            <a:endParaRPr lang="it-IT"/>
          </a:p>
        </p:txBody>
      </p:sp>
      <p:pic>
        <p:nvPicPr>
          <p:cNvPr id="5" name="Picture 4"/>
          <p:cNvPicPr>
            <a:picLocks noChangeAspect="1"/>
          </p:cNvPicPr>
          <p:nvPr/>
        </p:nvPicPr>
        <p:blipFill>
          <a:blip r:embed="rId3"/>
          <a:stretch>
            <a:fillRect/>
          </a:stretch>
        </p:blipFill>
        <p:spPr>
          <a:xfrm>
            <a:off x="4388569" y="1943939"/>
            <a:ext cx="4563305" cy="3751037"/>
          </a:xfrm>
          <a:prstGeom prst="rect">
            <a:avLst/>
          </a:prstGeom>
        </p:spPr>
      </p:pic>
      <p:sp>
        <p:nvSpPr>
          <p:cNvPr id="7" name="Rectangle 6"/>
          <p:cNvSpPr/>
          <p:nvPr/>
        </p:nvSpPr>
        <p:spPr>
          <a:xfrm>
            <a:off x="229514" y="6070989"/>
            <a:ext cx="2958186" cy="253611"/>
          </a:xfrm>
          <a:prstGeom prst="rect">
            <a:avLst/>
          </a:prstGeom>
        </p:spPr>
        <p:txBody>
          <a:bodyPr vert="horz" lIns="91440" tIns="45720" rIns="91440" bIns="45720" rtlCol="0">
            <a:normAutofit lnSpcReduction="10000"/>
          </a:bodyPr>
          <a:lstStyle/>
          <a:p>
            <a:pPr defTabSz="685800">
              <a:lnSpc>
                <a:spcPct val="90000"/>
              </a:lnSpc>
              <a:spcBef>
                <a:spcPts val="750"/>
              </a:spcBef>
            </a:pPr>
            <a:r>
              <a:rPr lang="en-GB" sz="1200" i="1" dirty="0">
                <a:solidFill>
                  <a:srgbClr val="76B82A"/>
                </a:solidFill>
              </a:rPr>
              <a:t>Source</a:t>
            </a:r>
            <a:r>
              <a:rPr lang="en-GB" sz="1200" dirty="0">
                <a:solidFill>
                  <a:srgbClr val="76B82A"/>
                </a:solidFill>
              </a:rPr>
              <a:t>: Karl S. </a:t>
            </a:r>
            <a:r>
              <a:rPr lang="en-GB" sz="1200" dirty="0" err="1">
                <a:solidFill>
                  <a:srgbClr val="76B82A"/>
                </a:solidFill>
              </a:rPr>
              <a:t>Zimmerer</a:t>
            </a:r>
            <a:r>
              <a:rPr lang="en-GB" sz="1200" dirty="0">
                <a:solidFill>
                  <a:srgbClr val="76B82A"/>
                </a:solidFill>
              </a:rPr>
              <a:t> et. al., 2019 [33]    </a:t>
            </a:r>
          </a:p>
        </p:txBody>
      </p:sp>
    </p:spTree>
    <p:extLst>
      <p:ext uri="{BB962C8B-B14F-4D97-AF65-F5344CB8AC3E}">
        <p14:creationId xmlns:p14="http://schemas.microsoft.com/office/powerpoint/2010/main" val="24123739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Agrobiodiversity Knowledge concepts: Themes and Values </a:t>
            </a:r>
          </a:p>
        </p:txBody>
      </p:sp>
      <p:sp>
        <p:nvSpPr>
          <p:cNvPr id="3" name="Content Placeholder 2"/>
          <p:cNvSpPr>
            <a:spLocks noGrp="1"/>
          </p:cNvSpPr>
          <p:nvPr>
            <p:ph idx="1"/>
          </p:nvPr>
        </p:nvSpPr>
        <p:spPr>
          <a:xfrm>
            <a:off x="375556" y="2111373"/>
            <a:ext cx="4013200" cy="4351338"/>
          </a:xfrm>
        </p:spPr>
        <p:txBody>
          <a:bodyPr/>
          <a:lstStyle/>
          <a:p>
            <a:pPr marL="0" indent="0">
              <a:buNone/>
            </a:pPr>
            <a:r>
              <a:rPr lang="en-GB" dirty="0"/>
              <a:t>Agrobiodiversity Knowledge concept comprised of four themes: </a:t>
            </a:r>
          </a:p>
          <a:p>
            <a:pPr marL="457200" indent="-457200">
              <a:buAutoNum type="arabicPeriod"/>
            </a:pPr>
            <a:r>
              <a:rPr lang="en-GB" dirty="0"/>
              <a:t>ecology and evolution</a:t>
            </a:r>
          </a:p>
          <a:p>
            <a:pPr marL="457200" indent="-457200">
              <a:buAutoNum type="arabicPeriod"/>
            </a:pPr>
            <a:r>
              <a:rPr lang="en-GB" dirty="0"/>
              <a:t>Governance</a:t>
            </a:r>
          </a:p>
          <a:p>
            <a:pPr marL="457200" indent="-457200">
              <a:buAutoNum type="arabicPeriod"/>
            </a:pPr>
            <a:r>
              <a:rPr lang="en-GB" dirty="0"/>
              <a:t>food, nutrition, and health</a:t>
            </a:r>
          </a:p>
          <a:p>
            <a:pPr marL="457200" indent="-457200">
              <a:buAutoNum type="arabicPeriod"/>
            </a:pPr>
            <a:r>
              <a:rPr lang="en-GB" dirty="0"/>
              <a:t>global environmental and socioeconomic changes </a:t>
            </a:r>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62</a:t>
            </a:fld>
            <a:endParaRPr lang="it-IT"/>
          </a:p>
        </p:txBody>
      </p:sp>
      <p:pic>
        <p:nvPicPr>
          <p:cNvPr id="5" name="Picture 4"/>
          <p:cNvPicPr>
            <a:picLocks noChangeAspect="1"/>
          </p:cNvPicPr>
          <p:nvPr/>
        </p:nvPicPr>
        <p:blipFill>
          <a:blip r:embed="rId3"/>
          <a:stretch>
            <a:fillRect/>
          </a:stretch>
        </p:blipFill>
        <p:spPr>
          <a:xfrm>
            <a:off x="4388756" y="1978937"/>
            <a:ext cx="4379686" cy="3871330"/>
          </a:xfrm>
          <a:prstGeom prst="rect">
            <a:avLst/>
          </a:prstGeom>
        </p:spPr>
      </p:pic>
      <p:sp>
        <p:nvSpPr>
          <p:cNvPr id="7" name="Rectangle 6"/>
          <p:cNvSpPr/>
          <p:nvPr/>
        </p:nvSpPr>
        <p:spPr>
          <a:xfrm>
            <a:off x="229514" y="6070989"/>
            <a:ext cx="2958186" cy="253611"/>
          </a:xfrm>
          <a:prstGeom prst="rect">
            <a:avLst/>
          </a:prstGeom>
        </p:spPr>
        <p:txBody>
          <a:bodyPr vert="horz" lIns="91440" tIns="45720" rIns="91440" bIns="45720" rtlCol="0">
            <a:normAutofit lnSpcReduction="10000"/>
          </a:bodyPr>
          <a:lstStyle/>
          <a:p>
            <a:pPr defTabSz="685800">
              <a:lnSpc>
                <a:spcPct val="90000"/>
              </a:lnSpc>
              <a:spcBef>
                <a:spcPts val="750"/>
              </a:spcBef>
            </a:pPr>
            <a:r>
              <a:rPr lang="en-GB" sz="1200" i="1" dirty="0">
                <a:solidFill>
                  <a:srgbClr val="76B82A"/>
                </a:solidFill>
              </a:rPr>
              <a:t>Source</a:t>
            </a:r>
            <a:r>
              <a:rPr lang="en-GB" sz="1200" dirty="0">
                <a:solidFill>
                  <a:srgbClr val="76B82A"/>
                </a:solidFill>
              </a:rPr>
              <a:t>: Karl S. </a:t>
            </a:r>
            <a:r>
              <a:rPr lang="en-GB" sz="1200" dirty="0" err="1">
                <a:solidFill>
                  <a:srgbClr val="76B82A"/>
                </a:solidFill>
              </a:rPr>
              <a:t>Zimmerer</a:t>
            </a:r>
            <a:r>
              <a:rPr lang="en-GB" sz="1200" dirty="0">
                <a:solidFill>
                  <a:srgbClr val="76B82A"/>
                </a:solidFill>
              </a:rPr>
              <a:t> et. al., 2019 [33]    </a:t>
            </a:r>
          </a:p>
        </p:txBody>
      </p:sp>
    </p:spTree>
    <p:extLst>
      <p:ext uri="{BB962C8B-B14F-4D97-AF65-F5344CB8AC3E}">
        <p14:creationId xmlns:p14="http://schemas.microsoft.com/office/powerpoint/2010/main" val="3482951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Synopsis</a:t>
            </a:r>
            <a:endParaRPr lang="lv-LV" dirty="0"/>
          </a:p>
        </p:txBody>
      </p:sp>
      <p:sp>
        <p:nvSpPr>
          <p:cNvPr id="3" name="Content Placeholder 2"/>
          <p:cNvSpPr>
            <a:spLocks noGrp="1"/>
          </p:cNvSpPr>
          <p:nvPr>
            <p:ph idx="1"/>
          </p:nvPr>
        </p:nvSpPr>
        <p:spPr>
          <a:xfrm>
            <a:off x="375556" y="1690689"/>
            <a:ext cx="8392886" cy="4087811"/>
          </a:xfrm>
        </p:spPr>
        <p:txBody>
          <a:bodyPr>
            <a:normAutofit/>
          </a:bodyPr>
          <a:lstStyle/>
          <a:p>
            <a:pPr marL="0" indent="0">
              <a:buNone/>
            </a:pPr>
            <a:r>
              <a:rPr lang="lv-LV" dirty="0" err="1"/>
              <a:t>This</a:t>
            </a:r>
            <a:r>
              <a:rPr lang="lv-LV" dirty="0"/>
              <a:t> </a:t>
            </a:r>
            <a:r>
              <a:rPr lang="lv-LV" dirty="0" err="1"/>
              <a:t>lecture</a:t>
            </a:r>
            <a:r>
              <a:rPr lang="lv-LV" dirty="0"/>
              <a:t> </a:t>
            </a:r>
            <a:r>
              <a:rPr lang="lv-LV" dirty="0" err="1"/>
              <a:t>gives</a:t>
            </a:r>
            <a:r>
              <a:rPr lang="lv-LV" dirty="0"/>
              <a:t> </a:t>
            </a:r>
            <a:r>
              <a:rPr lang="lv-LV" dirty="0" err="1"/>
              <a:t>an</a:t>
            </a:r>
            <a:r>
              <a:rPr lang="lv-LV" dirty="0"/>
              <a:t> </a:t>
            </a:r>
            <a:r>
              <a:rPr lang="lv-LV" dirty="0" err="1"/>
              <a:t>insight</a:t>
            </a:r>
            <a:r>
              <a:rPr lang="lv-LV" dirty="0"/>
              <a:t> </a:t>
            </a:r>
            <a:r>
              <a:rPr lang="lv-LV" dirty="0" err="1"/>
              <a:t>into</a:t>
            </a:r>
            <a:r>
              <a:rPr lang="en-US" dirty="0"/>
              <a:t>:</a:t>
            </a:r>
            <a:endParaRPr lang="en-US" sz="1800" dirty="0">
              <a:solidFill>
                <a:srgbClr val="92D050"/>
              </a:solidFill>
            </a:endParaRPr>
          </a:p>
          <a:p>
            <a:pPr lvl="1"/>
            <a:r>
              <a:rPr lang="lv-LV" dirty="0">
                <a:solidFill>
                  <a:srgbClr val="92D050"/>
                </a:solidFill>
              </a:rPr>
              <a:t> </a:t>
            </a:r>
            <a:r>
              <a:rPr lang="en-US" dirty="0">
                <a:solidFill>
                  <a:srgbClr val="92D050"/>
                </a:solidFill>
              </a:rPr>
              <a:t>agrobiodiversity</a:t>
            </a:r>
            <a:r>
              <a:rPr lang="lv-LV" dirty="0">
                <a:solidFill>
                  <a:srgbClr val="92D050"/>
                </a:solidFill>
              </a:rPr>
              <a:t> </a:t>
            </a:r>
            <a:r>
              <a:rPr lang="en-US" dirty="0">
                <a:solidFill>
                  <a:srgbClr val="92D050"/>
                </a:solidFill>
              </a:rPr>
              <a:t>main concepts, components and importance</a:t>
            </a:r>
          </a:p>
          <a:p>
            <a:pPr lvl="1"/>
            <a:r>
              <a:rPr lang="en-US" dirty="0">
                <a:solidFill>
                  <a:srgbClr val="92D050"/>
                </a:solidFill>
              </a:rPr>
              <a:t>a</a:t>
            </a:r>
            <a:r>
              <a:rPr lang="en-GB" dirty="0" err="1">
                <a:solidFill>
                  <a:srgbClr val="92D050"/>
                </a:solidFill>
              </a:rPr>
              <a:t>grobiodiversity</a:t>
            </a:r>
            <a:r>
              <a:rPr lang="en-GB" dirty="0">
                <a:solidFill>
                  <a:srgbClr val="92D050"/>
                </a:solidFill>
              </a:rPr>
              <a:t> and ecosystem services, </a:t>
            </a:r>
          </a:p>
          <a:p>
            <a:pPr lvl="1"/>
            <a:r>
              <a:rPr lang="en-GB" dirty="0">
                <a:solidFill>
                  <a:srgbClr val="92D050"/>
                </a:solidFill>
              </a:rPr>
              <a:t>global priorities on agrobiodiversity management and assessment and potential preservation strategies</a:t>
            </a:r>
            <a:r>
              <a:rPr lang="lv-LV" dirty="0">
                <a:solidFill>
                  <a:srgbClr val="92D050"/>
                </a:solidFill>
              </a:rPr>
              <a:t> </a:t>
            </a:r>
            <a:endParaRPr lang="en-US" dirty="0">
              <a:solidFill>
                <a:srgbClr val="92D050"/>
              </a:solidFill>
            </a:endParaRPr>
          </a:p>
          <a:p>
            <a:pPr lvl="1"/>
            <a:r>
              <a:rPr lang="en-GB" dirty="0">
                <a:solidFill>
                  <a:srgbClr val="92D050"/>
                </a:solidFill>
              </a:rPr>
              <a:t>Human-environment interactions within agrobiodiversity </a:t>
            </a:r>
          </a:p>
          <a:p>
            <a:pPr lvl="1"/>
            <a:r>
              <a:rPr lang="en-GB" dirty="0">
                <a:solidFill>
                  <a:srgbClr val="92D050"/>
                </a:solidFill>
              </a:rPr>
              <a:t>Conceptual visualization of </a:t>
            </a:r>
            <a:r>
              <a:rPr lang="en-GB" dirty="0" err="1">
                <a:solidFill>
                  <a:srgbClr val="92D050"/>
                </a:solidFill>
              </a:rPr>
              <a:t>Agrobiodiveristy</a:t>
            </a:r>
            <a:r>
              <a:rPr lang="en-GB" dirty="0">
                <a:solidFill>
                  <a:srgbClr val="92D050"/>
                </a:solidFill>
              </a:rPr>
              <a:t> and assessment methods </a:t>
            </a:r>
          </a:p>
          <a:p>
            <a:r>
              <a:rPr lang="en-GB" dirty="0"/>
              <a:t>The lecture includes also </a:t>
            </a:r>
            <a:r>
              <a:rPr lang="lv-LV" dirty="0" err="1"/>
              <a:t>examples</a:t>
            </a:r>
            <a:r>
              <a:rPr lang="lv-LV" dirty="0"/>
              <a:t> </a:t>
            </a:r>
            <a:r>
              <a:rPr lang="en-US" dirty="0"/>
              <a:t>from </a:t>
            </a:r>
            <a:r>
              <a:rPr lang="en-US" dirty="0" err="1"/>
              <a:t>agribiodiversity</a:t>
            </a:r>
            <a:r>
              <a:rPr lang="en-US" dirty="0"/>
              <a:t> status-quo according to FAO, </a:t>
            </a:r>
            <a:r>
              <a:rPr lang="en-GB" dirty="0"/>
              <a:t>Convention on Biological Diversity</a:t>
            </a:r>
            <a:r>
              <a:rPr lang="en-US" dirty="0"/>
              <a:t> and </a:t>
            </a:r>
            <a:r>
              <a:rPr lang="en-GB" dirty="0"/>
              <a:t>Millennium Ecosystem Assessment (MEA)</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63</a:t>
            </a:fld>
            <a:endParaRPr lang="it-IT"/>
          </a:p>
        </p:txBody>
      </p:sp>
    </p:spTree>
    <p:extLst>
      <p:ext uri="{BB962C8B-B14F-4D97-AF65-F5344CB8AC3E}">
        <p14:creationId xmlns:p14="http://schemas.microsoft.com/office/powerpoint/2010/main" val="242490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56424"/>
            <a:ext cx="8392886" cy="4717375"/>
          </a:xfrm>
        </p:spPr>
        <p:txBody>
          <a:bodyPr>
            <a:normAutofit/>
          </a:bodyPr>
          <a:lstStyle/>
          <a:p>
            <a:pPr marL="457200" lvl="0" indent="-457200">
              <a:buFont typeface="+mj-lt"/>
              <a:buAutoNum type="arabicPeriod"/>
            </a:pPr>
            <a:r>
              <a:rPr lang="en-US" sz="1400" dirty="0"/>
              <a:t>Project Biodiversity in Standards and Labels for the Food Sector, LIFE15GIE/DE/000737 LIFE. “Biodiversity in Standards and Labels for the Food Sector - Biodiversity: Status quo”, Project Biodiversity in Standards and Labels for the Food Sector, LIFE15GIE/DE/000737 LIFE - </a:t>
            </a:r>
            <a:r>
              <a:rPr lang="en-US" sz="1400" u="sng" dirty="0">
                <a:hlinkClick r:id="rId2"/>
              </a:rPr>
              <a:t>https://www.business-biodiversity.eu/en/biodiversity/what-is-biodiversity</a:t>
            </a:r>
            <a:r>
              <a:rPr lang="en-US" sz="1400" dirty="0"/>
              <a:t> </a:t>
            </a:r>
            <a:endParaRPr lang="en-GB" sz="1400" dirty="0"/>
          </a:p>
          <a:p>
            <a:pPr marL="457200" lvl="0" indent="-457200">
              <a:buFont typeface="+mj-lt"/>
              <a:buAutoNum type="arabicPeriod"/>
            </a:pPr>
            <a:r>
              <a:rPr lang="en-US" sz="1400" u="sng" dirty="0">
                <a:hlinkClick r:id="rId3"/>
              </a:rPr>
              <a:t>https://slideplayer.com/slide/13495817/</a:t>
            </a:r>
            <a:r>
              <a:rPr lang="en-US" sz="1400" dirty="0"/>
              <a:t> </a:t>
            </a:r>
            <a:endParaRPr lang="en-GB" sz="1400" dirty="0"/>
          </a:p>
          <a:p>
            <a:pPr marL="457200" lvl="0" indent="-457200">
              <a:buFont typeface="+mj-lt"/>
              <a:buAutoNum type="arabicPeriod"/>
            </a:pPr>
            <a:r>
              <a:rPr lang="de-DE" sz="1400" dirty="0"/>
              <a:t> </a:t>
            </a:r>
            <a:r>
              <a:rPr lang="de-DE" sz="1400" dirty="0" err="1"/>
              <a:t>What</a:t>
            </a:r>
            <a:r>
              <a:rPr lang="de-DE" sz="1400" dirty="0"/>
              <a:t> </a:t>
            </a:r>
            <a:r>
              <a:rPr lang="de-DE" sz="1400" dirty="0" err="1"/>
              <a:t>are</a:t>
            </a:r>
            <a:r>
              <a:rPr lang="de-DE" sz="1400" dirty="0"/>
              <a:t> </a:t>
            </a:r>
            <a:r>
              <a:rPr lang="de-DE" sz="1400" dirty="0" err="1"/>
              <a:t>ecosystem</a:t>
            </a:r>
            <a:r>
              <a:rPr lang="de-DE" sz="1400" dirty="0"/>
              <a:t> </a:t>
            </a:r>
            <a:r>
              <a:rPr lang="de-DE" sz="1400" dirty="0" err="1"/>
              <a:t>services</a:t>
            </a:r>
            <a:r>
              <a:rPr lang="de-DE" sz="1400" dirty="0"/>
              <a:t>? </a:t>
            </a:r>
            <a:r>
              <a:rPr lang="de-DE" sz="1400" u="sng" dirty="0">
                <a:hlinkClick r:id="rId4"/>
              </a:rPr>
              <a:t>https://www.youtube.com/watch?v=r7UCAsBT5Yg</a:t>
            </a:r>
            <a:r>
              <a:rPr lang="de-DE" sz="1400" dirty="0"/>
              <a:t> </a:t>
            </a:r>
            <a:endParaRPr lang="en-GB" sz="1400" dirty="0"/>
          </a:p>
          <a:p>
            <a:pPr marL="457200" lvl="0" indent="-457200">
              <a:buFont typeface="+mj-lt"/>
              <a:buAutoNum type="arabicPeriod"/>
            </a:pPr>
            <a:r>
              <a:rPr lang="de-DE" sz="1400" dirty="0"/>
              <a:t>Camilo, M. et al. </a:t>
            </a:r>
            <a:r>
              <a:rPr lang="de-DE" sz="1400" dirty="0" err="1"/>
              <a:t>How</a:t>
            </a:r>
            <a:r>
              <a:rPr lang="de-DE" sz="1400" dirty="0"/>
              <a:t> </a:t>
            </a:r>
            <a:r>
              <a:rPr lang="de-DE" sz="1400" dirty="0" err="1"/>
              <a:t>many</a:t>
            </a:r>
            <a:r>
              <a:rPr lang="de-DE" sz="1400" dirty="0"/>
              <a:t> </a:t>
            </a:r>
            <a:r>
              <a:rPr lang="de-DE" sz="1400" dirty="0" err="1"/>
              <a:t>species</a:t>
            </a:r>
            <a:r>
              <a:rPr lang="de-DE" sz="1400" dirty="0"/>
              <a:t> </a:t>
            </a:r>
            <a:r>
              <a:rPr lang="de-DE" sz="1400" dirty="0" err="1"/>
              <a:t>are</a:t>
            </a:r>
            <a:r>
              <a:rPr lang="de-DE" sz="1400" dirty="0"/>
              <a:t> </a:t>
            </a:r>
            <a:r>
              <a:rPr lang="de-DE" sz="1400" dirty="0" err="1"/>
              <a:t>there</a:t>
            </a:r>
            <a:r>
              <a:rPr lang="de-DE" sz="1400" dirty="0"/>
              <a:t> on </a:t>
            </a:r>
            <a:r>
              <a:rPr lang="de-DE" sz="1400" dirty="0" err="1"/>
              <a:t>earth</a:t>
            </a:r>
            <a:r>
              <a:rPr lang="de-DE" sz="1400" dirty="0"/>
              <a:t> </a:t>
            </a:r>
            <a:r>
              <a:rPr lang="de-DE" sz="1400" dirty="0" err="1"/>
              <a:t>and</a:t>
            </a:r>
            <a:r>
              <a:rPr lang="de-DE" sz="1400" dirty="0"/>
              <a:t> in </a:t>
            </a:r>
            <a:r>
              <a:rPr lang="de-DE" sz="1400" dirty="0" err="1"/>
              <a:t>the</a:t>
            </a:r>
            <a:r>
              <a:rPr lang="de-DE" sz="1400" dirty="0"/>
              <a:t> </a:t>
            </a:r>
            <a:r>
              <a:rPr lang="de-DE" sz="1400" dirty="0" err="1"/>
              <a:t>ocean</a:t>
            </a:r>
            <a:r>
              <a:rPr lang="de-DE" sz="1400" dirty="0"/>
              <a:t>?, </a:t>
            </a:r>
            <a:r>
              <a:rPr lang="de-DE" sz="1400" dirty="0" err="1"/>
              <a:t>PLoS</a:t>
            </a:r>
            <a:r>
              <a:rPr lang="de-DE" sz="1400" dirty="0"/>
              <a:t> </a:t>
            </a:r>
            <a:r>
              <a:rPr lang="de-DE" sz="1400" dirty="0" err="1"/>
              <a:t>Biology</a:t>
            </a:r>
            <a:r>
              <a:rPr lang="de-DE" sz="1400" dirty="0"/>
              <a:t>, 9 (8), 2011. </a:t>
            </a:r>
            <a:endParaRPr lang="en-GB" sz="1400" dirty="0"/>
          </a:p>
          <a:p>
            <a:pPr marL="457200" lvl="0" indent="-457200">
              <a:buFont typeface="+mj-lt"/>
              <a:buAutoNum type="arabicPeriod"/>
            </a:pPr>
            <a:r>
              <a:rPr lang="en-GB" sz="1400" dirty="0"/>
              <a:t>Sabatini, F. et al. Where are Europe´s last primary forests?, Diversity and Distribution. 24, 1426-1439 (2018). </a:t>
            </a:r>
          </a:p>
          <a:p>
            <a:pPr marL="457200" lvl="0" indent="-457200">
              <a:buFont typeface="+mj-lt"/>
              <a:buAutoNum type="arabicPeriod"/>
            </a:pPr>
            <a:r>
              <a:rPr lang="en-GB" sz="1400" dirty="0"/>
              <a:t>Newbold, T. et al. Global effects of land use on local terrestrial </a:t>
            </a:r>
            <a:r>
              <a:rPr lang="en-GB" sz="1400" dirty="0" err="1"/>
              <a:t>biodivesity</a:t>
            </a:r>
            <a:r>
              <a:rPr lang="en-GB" sz="1400" dirty="0"/>
              <a:t>, Nature. 520, 45-69 (2015).</a:t>
            </a:r>
          </a:p>
          <a:p>
            <a:pPr marL="457200" lvl="0" indent="-457200">
              <a:buFont typeface="+mj-lt"/>
              <a:buAutoNum type="arabicPeriod"/>
            </a:pPr>
            <a:r>
              <a:rPr lang="en-GB" sz="1400" dirty="0"/>
              <a:t>Homepage ICUN Red List, 2019 </a:t>
            </a:r>
          </a:p>
          <a:p>
            <a:pPr marL="457200" lvl="0" indent="-457200">
              <a:buFont typeface="+mj-lt"/>
              <a:buAutoNum type="arabicPeriod"/>
            </a:pPr>
            <a:r>
              <a:rPr lang="de-DE" sz="1400" dirty="0"/>
              <a:t>© </a:t>
            </a:r>
            <a:r>
              <a:rPr lang="de-DE" sz="1400" dirty="0" err="1"/>
              <a:t>pictures</a:t>
            </a:r>
            <a:r>
              <a:rPr lang="de-DE" sz="1400" dirty="0"/>
              <a:t>: </a:t>
            </a:r>
            <a:r>
              <a:rPr lang="de-DE" sz="1400" dirty="0" err="1"/>
              <a:t>pixabay</a:t>
            </a:r>
            <a:r>
              <a:rPr lang="de-DE" sz="1400" dirty="0"/>
              <a:t>; Bayerische Landesanstalt für Landwirtschaft; Mike Sutton-Croft</a:t>
            </a:r>
            <a:endParaRPr lang="en-GB" sz="1400" dirty="0"/>
          </a:p>
          <a:p>
            <a:pPr marL="457200" lvl="0" indent="-457200">
              <a:buFont typeface="+mj-lt"/>
              <a:buAutoNum type="arabicPeriod"/>
            </a:pPr>
            <a:r>
              <a:rPr lang="en-US" sz="1400" u="sng" dirty="0">
                <a:hlinkClick r:id="rId3"/>
              </a:rPr>
              <a:t>https://slideplayer.com/slide/13495817/</a:t>
            </a:r>
            <a:endParaRPr lang="en-GB" sz="1400" dirty="0"/>
          </a:p>
          <a:p>
            <a:pPr marL="457200" lvl="0" indent="-457200">
              <a:buFont typeface="+mj-lt"/>
              <a:buAutoNum type="arabicPeriod"/>
            </a:pPr>
            <a:r>
              <a:rPr lang="en-US" sz="1400" dirty="0"/>
              <a:t>Copyright 2003, by the authors of the material, with license for use granted to the Center for Biodiversity and Conservation of the American Museum of Natural History. All rights reserved</a:t>
            </a:r>
            <a:endParaRPr lang="en-GB" sz="1400" dirty="0"/>
          </a:p>
          <a:p>
            <a:pPr marL="457200" lvl="0" indent="-457200">
              <a:buFont typeface="+mj-lt"/>
              <a:buAutoNum type="arabicPeriod"/>
            </a:pPr>
            <a:r>
              <a:rPr lang="en-US" sz="1400" u="sng" dirty="0">
                <a:hlinkClick r:id="rId5"/>
              </a:rPr>
              <a:t>https://www.gcsnc.com</a:t>
            </a:r>
            <a:r>
              <a:rPr lang="en-US" sz="1400" dirty="0"/>
              <a:t> . Global Declines in the Genetic Diversity of Wild Species, Conservation of biodiversity, apes_3e_trm_18_lecture_slide_18.pptx </a:t>
            </a:r>
            <a:endParaRPr lang="en-GB" sz="14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64</a:t>
            </a:fld>
            <a:endParaRPr lang="it-IT"/>
          </a:p>
        </p:txBody>
      </p:sp>
    </p:spTree>
    <p:extLst>
      <p:ext uri="{BB962C8B-B14F-4D97-AF65-F5344CB8AC3E}">
        <p14:creationId xmlns:p14="http://schemas.microsoft.com/office/powerpoint/2010/main" val="2682157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56425"/>
            <a:ext cx="8392886" cy="4758650"/>
          </a:xfrm>
        </p:spPr>
        <p:txBody>
          <a:bodyPr>
            <a:noAutofit/>
          </a:bodyPr>
          <a:lstStyle/>
          <a:p>
            <a:pPr marL="457200" lvl="0" indent="-457200">
              <a:buFont typeface="+mj-lt"/>
              <a:buAutoNum type="arabicPeriod" startAt="12"/>
            </a:pPr>
            <a:r>
              <a:rPr lang="de-DE" sz="1400" dirty="0" err="1"/>
              <a:t>Filipa</a:t>
            </a:r>
            <a:r>
              <a:rPr lang="de-DE" sz="1400" dirty="0"/>
              <a:t> Monteiro, </a:t>
            </a:r>
            <a:r>
              <a:rPr lang="en-GB" sz="1400" dirty="0"/>
              <a:t>Agrobiodiversity from definition to application, Training course: use of agrobiodiversity information in GBFI and other databases, June 2017 </a:t>
            </a:r>
            <a:r>
              <a:rPr lang="en-GB" sz="1400" u="sng" dirty="0">
                <a:hlinkClick r:id="rId2"/>
              </a:rPr>
              <a:t>https://gbif.isa.ulisboa.pt/sites/default/files/05_Agrotraining_Into%20AGB%20info%20for%20crop%20breeding.pdf</a:t>
            </a:r>
            <a:r>
              <a:rPr lang="en-GB" sz="1400" dirty="0"/>
              <a:t>] </a:t>
            </a:r>
          </a:p>
          <a:p>
            <a:pPr marL="457200" lvl="0" indent="-457200">
              <a:buFont typeface="+mj-lt"/>
              <a:buAutoNum type="arabicPeriod" startAt="12"/>
            </a:pPr>
            <a:r>
              <a:rPr lang="en-US" sz="1400" dirty="0"/>
              <a:t>Warwick Wainwright, Economic instruments for supplying agrobiodiversity conservation, PhD thesis, 2018</a:t>
            </a:r>
            <a:endParaRPr lang="en-GB" sz="1400" dirty="0"/>
          </a:p>
          <a:p>
            <a:pPr marL="457200" lvl="0" indent="-457200">
              <a:buFont typeface="+mj-lt"/>
              <a:buAutoNum type="arabicPeriod" startAt="12"/>
            </a:pPr>
            <a:r>
              <a:rPr lang="en-US" sz="1400" dirty="0"/>
              <a:t>FAO, Building on gender, agrobiodiversity and local knowledge. A training manual, 2006, </a:t>
            </a:r>
            <a:r>
              <a:rPr lang="en-GB" sz="1400" i="1" u="sng" dirty="0">
                <a:hlinkClick r:id="rId3"/>
              </a:rPr>
              <a:t>https://www.fao.org/3/y5956e/Y5956E03.htm#ch1.1</a:t>
            </a:r>
            <a:r>
              <a:rPr lang="en-GB" sz="1400" dirty="0"/>
              <a:t> </a:t>
            </a:r>
          </a:p>
          <a:p>
            <a:pPr marL="457200" lvl="0" indent="-457200">
              <a:buFont typeface="+mj-lt"/>
              <a:buAutoNum type="arabicPeriod" startAt="12"/>
            </a:pPr>
            <a:r>
              <a:rPr lang="en-GB" sz="1400" dirty="0"/>
              <a:t>Karl S. </a:t>
            </a:r>
            <a:r>
              <a:rPr lang="en-GB" sz="1400" dirty="0" err="1"/>
              <a:t>Zimmerer</a:t>
            </a:r>
            <a:r>
              <a:rPr lang="en-GB" sz="1400" dirty="0"/>
              <a:t> et. al., New services and roles of biodiversity in modern agroecosystems: A review, Ecological Indicators 93 (2018) 1126–1135    </a:t>
            </a:r>
          </a:p>
          <a:p>
            <a:pPr marL="457200" lvl="0" indent="-457200">
              <a:buFont typeface="+mj-lt"/>
              <a:buAutoNum type="arabicPeriod" startAt="12"/>
            </a:pPr>
            <a:r>
              <a:rPr lang="en-GB" sz="1400" i="1" dirty="0" err="1"/>
              <a:t>Raihanathus</a:t>
            </a:r>
            <a:r>
              <a:rPr lang="en-GB" sz="1400" i="1" dirty="0"/>
              <a:t> </a:t>
            </a:r>
            <a:r>
              <a:rPr lang="en-GB" sz="1400" i="1" dirty="0" err="1"/>
              <a:t>Sahdhiyya</a:t>
            </a:r>
            <a:r>
              <a:rPr lang="en-GB" sz="1400" i="1" dirty="0"/>
              <a:t> A, 2019, Threats to agrobiodiversity (Agricultural Biodiversity) - </a:t>
            </a:r>
            <a:r>
              <a:rPr lang="en-GB" sz="1400" i="1" u="sng" dirty="0">
                <a:hlinkClick r:id="rId4"/>
              </a:rPr>
              <a:t>https://pt.slideshare.net/RaihanathusSahdhiyya/threats-to-agrobiodiversity-agricultural-biodiversity</a:t>
            </a:r>
            <a:r>
              <a:rPr lang="en-GB" sz="1400" i="1" dirty="0"/>
              <a:t> </a:t>
            </a:r>
            <a:endParaRPr lang="en-GB" sz="1400" dirty="0"/>
          </a:p>
          <a:p>
            <a:pPr marL="457200" lvl="0" indent="-457200">
              <a:buFont typeface="+mj-lt"/>
              <a:buAutoNum type="arabicPeriod" startAt="12"/>
            </a:pPr>
            <a:r>
              <a:rPr lang="en-US" sz="1400" dirty="0"/>
              <a:t>Biodiversity International, 2017. Mainstreaming Agrobiodiversity in Sustainable Food Systems: Scientific Foundations for an Agrobiodiversity Index. </a:t>
            </a:r>
            <a:r>
              <a:rPr lang="en-US" sz="1400" dirty="0" err="1"/>
              <a:t>Bioversity</a:t>
            </a:r>
            <a:r>
              <a:rPr lang="en-US" sz="1400" dirty="0"/>
              <a:t> International, Rome, Italy. </a:t>
            </a:r>
            <a:r>
              <a:rPr lang="en-GB" sz="1400" i="1" u="sng" dirty="0">
                <a:hlinkClick r:id="rId5"/>
              </a:rPr>
              <a:t>www.bioversityinternational.org</a:t>
            </a:r>
            <a:r>
              <a:rPr lang="en-GB" sz="1400" i="1" dirty="0"/>
              <a:t> </a:t>
            </a:r>
            <a:endParaRPr lang="en-GB" sz="1400" dirty="0"/>
          </a:p>
          <a:p>
            <a:pPr marL="457200" lvl="0" indent="-457200">
              <a:buFont typeface="+mj-lt"/>
              <a:buAutoNum type="arabicPeriod" startAt="12"/>
            </a:pPr>
            <a:r>
              <a:rPr lang="en-GB" sz="1400" dirty="0" err="1"/>
              <a:t>Dicoagroecologie</a:t>
            </a:r>
            <a:r>
              <a:rPr lang="en-GB" sz="1400" dirty="0"/>
              <a:t>, https://dicoagroecologie.fr/en/encyclopedia/agrobiodiversity/</a:t>
            </a:r>
          </a:p>
          <a:p>
            <a:pPr marL="457200" lvl="0" indent="-457200">
              <a:buFont typeface="+mj-lt"/>
              <a:buAutoNum type="arabicPeriod" startAt="12"/>
            </a:pPr>
            <a:r>
              <a:rPr lang="en-GB" sz="1400" dirty="0" err="1"/>
              <a:t>Agrobiodiversityplatform</a:t>
            </a:r>
            <a:r>
              <a:rPr lang="en-GB" sz="1400" dirty="0"/>
              <a:t>, </a:t>
            </a:r>
            <a:r>
              <a:rPr lang="en-GB" sz="1400" u="sng" dirty="0">
                <a:hlinkClick r:id="rId6"/>
              </a:rPr>
              <a:t>https://www.facebook.com/agrobiodiversityplatform/photos/4399331816801538</a:t>
            </a:r>
            <a:r>
              <a:rPr lang="en-GB" sz="1400" dirty="0"/>
              <a:t> </a:t>
            </a:r>
          </a:p>
          <a:p>
            <a:pPr marL="457200" lvl="0" indent="-457200">
              <a:buFont typeface="+mj-lt"/>
              <a:buAutoNum type="arabicPeriod" startAt="12"/>
            </a:pPr>
            <a:r>
              <a:rPr lang="en-GB" sz="1400" dirty="0"/>
              <a:t>Peter </a:t>
            </a:r>
            <a:r>
              <a:rPr lang="en-GB" sz="1400" dirty="0" err="1"/>
              <a:t>Duelli</a:t>
            </a:r>
            <a:r>
              <a:rPr lang="en-GB" sz="1400" dirty="0"/>
              <a:t> and  Martin K. </a:t>
            </a:r>
            <a:r>
              <a:rPr lang="en-GB" sz="1400" dirty="0" err="1"/>
              <a:t>Obrist</a:t>
            </a:r>
            <a:r>
              <a:rPr lang="en-GB" sz="1400" dirty="0"/>
              <a:t>, Biodiversity indicators: the choice of values and measures, Agriculture, Ecosystems and Environment 98 (2003) 87–98</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65</a:t>
            </a:fld>
            <a:endParaRPr lang="it-IT"/>
          </a:p>
        </p:txBody>
      </p:sp>
    </p:spTree>
    <p:extLst>
      <p:ext uri="{BB962C8B-B14F-4D97-AF65-F5344CB8AC3E}">
        <p14:creationId xmlns:p14="http://schemas.microsoft.com/office/powerpoint/2010/main" val="3431223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56425"/>
            <a:ext cx="8392886" cy="4758650"/>
          </a:xfrm>
        </p:spPr>
        <p:txBody>
          <a:bodyPr>
            <a:noAutofit/>
          </a:bodyPr>
          <a:lstStyle/>
          <a:p>
            <a:pPr marL="457200" lvl="0" indent="-457200">
              <a:buFont typeface="+mj-lt"/>
              <a:buAutoNum type="arabicPeriod" startAt="21"/>
            </a:pPr>
            <a:r>
              <a:rPr lang="en-GB" sz="1400" dirty="0"/>
              <a:t>Brookfield and M. Stocking. </a:t>
            </a:r>
            <a:r>
              <a:rPr lang="en-GB" sz="1400" dirty="0" err="1"/>
              <a:t>Agrodiversity</a:t>
            </a:r>
            <a:r>
              <a:rPr lang="en-GB" sz="1400" dirty="0"/>
              <a:t>: Definition, Description and Design Global Environmental Change 9 (1999) 77-80</a:t>
            </a:r>
          </a:p>
          <a:p>
            <a:pPr marL="457200" lvl="0" indent="-457200">
              <a:buFont typeface="+mj-lt"/>
              <a:buAutoNum type="arabicPeriod" startAt="21"/>
            </a:pPr>
            <a:r>
              <a:rPr lang="en-GB" sz="1400" dirty="0"/>
              <a:t>ELN-FAB (2012) Functional agrobiodiversity: Nature serving Europe’s farmers. – Tilburg, the Netherlands: ECNC-European Centre for Nature Conservation [https://ec.europa.eu/environment/nature/natura2000/platform/documents/functional_agrobiodiversity_eln-fab_publication_en.pdf]</a:t>
            </a:r>
          </a:p>
          <a:p>
            <a:pPr marL="457200" lvl="0" indent="-457200">
              <a:buFont typeface="+mj-lt"/>
              <a:buAutoNum type="arabicPeriod" startAt="21"/>
            </a:pPr>
            <a:r>
              <a:rPr lang="en-GB" sz="1400" dirty="0" err="1"/>
              <a:t>Elke</a:t>
            </a:r>
            <a:r>
              <a:rPr lang="en-GB" sz="1400" dirty="0"/>
              <a:t> </a:t>
            </a:r>
            <a:r>
              <a:rPr lang="en-GB" sz="1400" dirty="0" err="1"/>
              <a:t>Plaasa</a:t>
            </a:r>
            <a:r>
              <a:rPr lang="en-GB" sz="1400" dirty="0"/>
              <a:t> et al., 2019, Towards valuation of biodiversity in agricultural soils: A case for earthworms, Ecological Economics 159 (2019) 291–300</a:t>
            </a:r>
          </a:p>
          <a:p>
            <a:pPr marL="457200" lvl="0" indent="-457200">
              <a:buFont typeface="+mj-lt"/>
              <a:buAutoNum type="arabicPeriod" startAt="21"/>
            </a:pPr>
            <a:r>
              <a:rPr lang="en-GB" sz="1400" dirty="0" err="1"/>
              <a:t>Overmars</a:t>
            </a:r>
            <a:r>
              <a:rPr lang="en-GB" sz="1400" dirty="0"/>
              <a:t>, K.P., </a:t>
            </a:r>
            <a:r>
              <a:rPr lang="en-GB" sz="1400" dirty="0" err="1"/>
              <a:t>Schulp</a:t>
            </a:r>
            <a:r>
              <a:rPr lang="en-GB" sz="1400" dirty="0"/>
              <a:t>, C.J.E., </a:t>
            </a:r>
            <a:r>
              <a:rPr lang="en-GB" sz="1400" dirty="0" err="1"/>
              <a:t>AlkemadeR</a:t>
            </a:r>
            <a:r>
              <a:rPr lang="en-GB" sz="1400" dirty="0"/>
              <a:t>, </a:t>
            </a:r>
            <a:r>
              <a:rPr lang="en-GB" sz="1400" dirty="0" err="1"/>
              <a:t>Verburg</a:t>
            </a:r>
            <a:r>
              <a:rPr lang="en-GB" sz="1400" dirty="0"/>
              <a:t> PH, </a:t>
            </a:r>
            <a:r>
              <a:rPr lang="en-GB" sz="1400" dirty="0" err="1"/>
              <a:t>Temmec</a:t>
            </a:r>
            <a:r>
              <a:rPr lang="en-GB" sz="1400" dirty="0"/>
              <a:t>, A.J.A.M., </a:t>
            </a:r>
            <a:r>
              <a:rPr lang="en-GB" sz="1400" dirty="0" err="1"/>
              <a:t>Omtzigt</a:t>
            </a:r>
            <a:r>
              <a:rPr lang="en-GB" sz="1400" dirty="0"/>
              <a:t>, N.,</a:t>
            </a:r>
            <a:r>
              <a:rPr lang="en-GB" sz="1400" dirty="0" err="1"/>
              <a:t>cSchaminéed</a:t>
            </a:r>
            <a:r>
              <a:rPr lang="en-GB" sz="1400" dirty="0"/>
              <a:t>, J.H.J., 2014. Developing a methodology for a species-based and spatially explicit indicator for biodiversity on agricultural land in the EU. Ecol. Indic. 37, 186–198</a:t>
            </a:r>
          </a:p>
          <a:p>
            <a:pPr marL="457200" lvl="0" indent="-457200">
              <a:buFont typeface="+mj-lt"/>
              <a:buAutoNum type="arabicPeriod" startAt="21"/>
            </a:pPr>
            <a:r>
              <a:rPr lang="en-US" sz="1400" dirty="0"/>
              <a:t>Barry </a:t>
            </a:r>
            <a:r>
              <a:rPr lang="en-US" sz="1400" dirty="0" err="1"/>
              <a:t>Hoogezand</a:t>
            </a:r>
            <a:r>
              <a:rPr lang="en-US" sz="1400" dirty="0"/>
              <a:t>, </a:t>
            </a:r>
            <a:r>
              <a:rPr lang="en-GB" sz="1400" dirty="0"/>
              <a:t>The effect of natural disasters on agricultural protection: a panel data analysis, 2013, </a:t>
            </a:r>
            <a:r>
              <a:rPr lang="en-GB" sz="1400" u="sng" dirty="0">
                <a:hlinkClick r:id="rId2"/>
              </a:rPr>
              <a:t>https://edepot.wur.nl/257180</a:t>
            </a:r>
            <a:r>
              <a:rPr lang="en-GB" sz="1400" dirty="0"/>
              <a:t> </a:t>
            </a:r>
          </a:p>
          <a:p>
            <a:pPr marL="457200" lvl="0" indent="-457200">
              <a:buFont typeface="+mj-lt"/>
              <a:buAutoNum type="arabicPeriod" startAt="21"/>
            </a:pPr>
            <a:r>
              <a:rPr lang="en-GB" sz="1400" dirty="0" err="1"/>
              <a:t>Dunja</a:t>
            </a:r>
            <a:r>
              <a:rPr lang="en-GB" sz="1400" dirty="0"/>
              <a:t> </a:t>
            </a:r>
            <a:r>
              <a:rPr lang="en-GB" sz="1400" dirty="0" err="1"/>
              <a:t>Mijatovic</a:t>
            </a:r>
            <a:r>
              <a:rPr lang="en-GB" sz="1400" dirty="0"/>
              <a:t>, Landscapes for Agrobiodiversity, 2016, CONSERVATION DEBATES OFTEN IGNORE AGROBIODIVERSITY</a:t>
            </a:r>
          </a:p>
          <a:p>
            <a:pPr marL="457200" lvl="0" indent="-457200">
              <a:buFont typeface="+mj-lt"/>
              <a:buAutoNum type="arabicPeriod" startAt="21"/>
            </a:pPr>
            <a:r>
              <a:rPr lang="en-GB" sz="1400" dirty="0" err="1"/>
              <a:t>ipbes</a:t>
            </a:r>
            <a:r>
              <a:rPr lang="en-GB" sz="1400" dirty="0"/>
              <a:t> – The assessment report on Land degradation and restoration – full report. (2018)</a:t>
            </a:r>
          </a:p>
          <a:p>
            <a:pPr marL="457200" lvl="0" indent="-457200">
              <a:buFont typeface="+mj-lt"/>
              <a:buAutoNum type="arabicPeriod" startAt="21"/>
            </a:pPr>
            <a:r>
              <a:rPr lang="en-GB" sz="1400" dirty="0"/>
              <a:t>Animal genetic Training course, </a:t>
            </a:r>
            <a:r>
              <a:rPr lang="en-GB" sz="1400" u="sng" dirty="0">
                <a:hlinkClick r:id="rId3"/>
              </a:rPr>
              <a:t>http://agtr.ilri.cgiar.org/index.php?option=com_content&amp;view=article&amp;id=240&amp;Itemid=298</a:t>
            </a:r>
            <a:r>
              <a:rPr lang="en-GB" sz="1400" dirty="0"/>
              <a:t> </a:t>
            </a:r>
          </a:p>
          <a:p>
            <a:pPr marL="457200" lvl="0" indent="-457200">
              <a:buFont typeface="+mj-lt"/>
              <a:buAutoNum type="arabicPeriod" startAt="21"/>
            </a:pPr>
            <a:r>
              <a:rPr lang="en-GB" sz="1400" i="1" dirty="0"/>
              <a:t>Anda </a:t>
            </a:r>
            <a:r>
              <a:rPr lang="en-GB" sz="1400" i="1" dirty="0" err="1"/>
              <a:t>Ruskule</a:t>
            </a:r>
            <a:r>
              <a:rPr lang="en-GB" sz="1400" i="1" dirty="0"/>
              <a:t> et al. (2016) THE GUIDEBOOK ON “THE INTRODUCTION TO THE ECOSYSTEM SERVICE FRAMEWORK AND ITS APPLICATION IN INTEGRATED PLANNING” [X], Online ISBN number: 978-9934-556-39-5</a:t>
            </a:r>
          </a:p>
        </p:txBody>
      </p:sp>
      <p:sp>
        <p:nvSpPr>
          <p:cNvPr id="4" name="Slide Number Placeholder 3"/>
          <p:cNvSpPr>
            <a:spLocks noGrp="1"/>
          </p:cNvSpPr>
          <p:nvPr>
            <p:ph type="sldNum" sz="quarter" idx="12"/>
          </p:nvPr>
        </p:nvSpPr>
        <p:spPr/>
        <p:txBody>
          <a:bodyPr/>
          <a:lstStyle/>
          <a:p>
            <a:fld id="{F5D31388-1EA4-4B74-8FFA-0D39003D9700}" type="slidenum">
              <a:rPr lang="it-IT" smtClean="0"/>
              <a:pPr/>
              <a:t>66</a:t>
            </a:fld>
            <a:endParaRPr lang="it-IT"/>
          </a:p>
        </p:txBody>
      </p:sp>
    </p:spTree>
    <p:extLst>
      <p:ext uri="{BB962C8B-B14F-4D97-AF65-F5344CB8AC3E}">
        <p14:creationId xmlns:p14="http://schemas.microsoft.com/office/powerpoint/2010/main" val="9927710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56425"/>
            <a:ext cx="8392886" cy="4758650"/>
          </a:xfrm>
        </p:spPr>
        <p:txBody>
          <a:bodyPr>
            <a:noAutofit/>
          </a:bodyPr>
          <a:lstStyle/>
          <a:p>
            <a:pPr marL="457200" lvl="0" indent="-457200">
              <a:buFont typeface="+mj-lt"/>
              <a:buAutoNum type="arabicPeriod" startAt="30"/>
            </a:pPr>
            <a:r>
              <a:rPr lang="en-GB" sz="1400" dirty="0"/>
              <a:t>What are ecosystem services?, </a:t>
            </a:r>
            <a:r>
              <a:rPr lang="en-GB" sz="1400" u="sng" dirty="0">
                <a:hlinkClick r:id="rId2"/>
              </a:rPr>
              <a:t>https://www.youtube.com/watch?v=r7UCAsBT5Yg</a:t>
            </a:r>
            <a:r>
              <a:rPr lang="en-GB" sz="1400" dirty="0"/>
              <a:t> </a:t>
            </a:r>
          </a:p>
          <a:p>
            <a:pPr marL="457200" lvl="0" indent="-457200">
              <a:buFont typeface="+mj-lt"/>
              <a:buAutoNum type="arabicPeriod" startAt="30"/>
            </a:pPr>
            <a:r>
              <a:rPr lang="en-GB" sz="1400" dirty="0"/>
              <a:t>Michel </a:t>
            </a:r>
            <a:r>
              <a:rPr lang="en-GB" sz="1400" dirty="0" err="1"/>
              <a:t>Duru</a:t>
            </a:r>
            <a:r>
              <a:rPr lang="en-GB" sz="1400" dirty="0"/>
              <a:t> et al., How to implement biodiversity-based agriculture to enhance ecosystem services: a review, </a:t>
            </a:r>
            <a:r>
              <a:rPr lang="en-GB" sz="1400" dirty="0" err="1"/>
              <a:t>Agron</a:t>
            </a:r>
            <a:r>
              <a:rPr lang="en-GB" sz="1400" dirty="0"/>
              <a:t>. Sustain. Dev. (2015) 35:1259–1281 </a:t>
            </a:r>
          </a:p>
          <a:p>
            <a:pPr marL="457200" lvl="0" indent="-457200">
              <a:buFont typeface="+mj-lt"/>
              <a:buAutoNum type="arabicPeriod" startAt="30"/>
            </a:pPr>
            <a:r>
              <a:rPr lang="en-GB" sz="1400" dirty="0"/>
              <a:t>European Commission, 2009. Natures role in climate change. Nature and Biodiversity, August, 2009. </a:t>
            </a:r>
            <a:r>
              <a:rPr lang="en-GB" sz="1400" u="sng" dirty="0">
                <a:hlinkClick r:id="rId3"/>
              </a:rPr>
              <a:t>http://ec.europa.eu/environment/nature/info/pubs/docs/climate_change/en.pdf</a:t>
            </a:r>
            <a:r>
              <a:rPr lang="en-GB" sz="1400" dirty="0"/>
              <a:t>. </a:t>
            </a:r>
          </a:p>
          <a:p>
            <a:pPr marL="457200" lvl="0" indent="-457200">
              <a:buFont typeface="+mj-lt"/>
              <a:buAutoNum type="arabicPeriod" startAt="30"/>
            </a:pPr>
            <a:r>
              <a:rPr lang="en-GB" sz="1400" dirty="0"/>
              <a:t>Karl S. </a:t>
            </a:r>
            <a:r>
              <a:rPr lang="en-GB" sz="1400" dirty="0" err="1"/>
              <a:t>Zimmerer</a:t>
            </a:r>
            <a:r>
              <a:rPr lang="en-GB" sz="1400" dirty="0"/>
              <a:t> et. al., The biodiversity of food and agriculture (Agrobiodiversity) in the </a:t>
            </a:r>
            <a:r>
              <a:rPr lang="en-GB" sz="1400" dirty="0" err="1"/>
              <a:t>anthropocene</a:t>
            </a:r>
            <a:r>
              <a:rPr lang="en-GB" sz="1400" dirty="0"/>
              <a:t>: Research advances and conceptual framework, Anthropocene 25 (2019) 100192</a:t>
            </a:r>
          </a:p>
          <a:p>
            <a:pPr marL="457200" lvl="0" indent="-457200">
              <a:buFont typeface="+mj-lt"/>
              <a:buAutoNum type="arabicPeriod" startAt="30"/>
            </a:pPr>
            <a:r>
              <a:rPr lang="en-GB" sz="1400" dirty="0"/>
              <a:t>Altieri, M.A. Biodiversity and pest management. Agro-ecosystems, </a:t>
            </a:r>
            <a:r>
              <a:rPr lang="en-GB" sz="1400" dirty="0" err="1"/>
              <a:t>Harworth</a:t>
            </a:r>
            <a:r>
              <a:rPr lang="en-GB" sz="1400" dirty="0"/>
              <a:t> Press, New York, 1994  </a:t>
            </a:r>
          </a:p>
          <a:p>
            <a:pPr marL="457200" lvl="0" indent="-457200">
              <a:buFont typeface="+mj-lt"/>
              <a:buAutoNum type="arabicPeriod" startAt="30"/>
            </a:pPr>
            <a:r>
              <a:rPr lang="en-GB" sz="1400" dirty="0"/>
              <a:t>Ricotta, C., Corona, P., </a:t>
            </a:r>
            <a:r>
              <a:rPr lang="en-GB" sz="1400" dirty="0" err="1"/>
              <a:t>Marchetti</a:t>
            </a:r>
            <a:r>
              <a:rPr lang="en-GB" sz="1400" dirty="0"/>
              <a:t>, M., </a:t>
            </a:r>
            <a:r>
              <a:rPr lang="en-GB" sz="1400" dirty="0" err="1"/>
              <a:t>Chirici</a:t>
            </a:r>
            <a:r>
              <a:rPr lang="en-GB" sz="1400" dirty="0"/>
              <a:t>, G., </a:t>
            </a:r>
            <a:r>
              <a:rPr lang="en-GB" sz="1400" dirty="0" err="1"/>
              <a:t>Innamorati</a:t>
            </a:r>
            <a:r>
              <a:rPr lang="en-GB" sz="1400" dirty="0"/>
              <a:t>, S., 2003. </a:t>
            </a:r>
            <a:r>
              <a:rPr lang="en-GB" sz="1400" dirty="0" err="1"/>
              <a:t>LaDy</a:t>
            </a:r>
            <a:r>
              <a:rPr lang="en-GB" sz="1400" dirty="0"/>
              <a:t>: software for assessing local landscape diversity profiles of raster land cover maps using geographic windows. Environ. Modell. Software 18, 373–378.</a:t>
            </a:r>
          </a:p>
          <a:p>
            <a:pPr marL="457200" lvl="0" indent="-457200">
              <a:buFont typeface="+mj-lt"/>
              <a:buAutoNum type="arabicPeriod" startAt="30"/>
            </a:pPr>
            <a:r>
              <a:rPr lang="en-GB" sz="1400" dirty="0"/>
              <a:t>Di Battista, T., Fortuna, F., </a:t>
            </a:r>
            <a:r>
              <a:rPr lang="en-GB" sz="1400" dirty="0" err="1"/>
              <a:t>Maturo</a:t>
            </a:r>
            <a:r>
              <a:rPr lang="en-GB" sz="1400" dirty="0"/>
              <a:t>, F., 2017. </a:t>
            </a:r>
            <a:r>
              <a:rPr lang="en-GB" sz="1400" dirty="0" err="1"/>
              <a:t>BioFTF</a:t>
            </a:r>
            <a:r>
              <a:rPr lang="en-GB" sz="1400" dirty="0"/>
              <a:t>: an R package for biodiversity assessment, with the functional data analysis approach. Ecol. Indicators. 73, 726–732.</a:t>
            </a:r>
          </a:p>
          <a:p>
            <a:pPr marL="457200" lvl="0" indent="-457200">
              <a:buFont typeface="+mj-lt"/>
              <a:buAutoNum type="arabicPeriod" startAt="30"/>
            </a:pPr>
            <a:r>
              <a:rPr lang="en-GB" sz="1400" dirty="0"/>
              <a:t>Cardoso, P., </a:t>
            </a:r>
            <a:r>
              <a:rPr lang="en-GB" sz="1400" dirty="0" err="1"/>
              <a:t>Rigal</a:t>
            </a:r>
            <a:r>
              <a:rPr lang="en-GB" sz="1400" dirty="0"/>
              <a:t>, F., </a:t>
            </a:r>
            <a:r>
              <a:rPr lang="en-GB" sz="1400" dirty="0" err="1"/>
              <a:t>Carvalho</a:t>
            </a:r>
            <a:r>
              <a:rPr lang="en-GB" sz="1400" dirty="0"/>
              <a:t>, J.C., 2015. BAT – biodiversity assessment tools, an R package for the measurement and estimation of alpha and beta taxon, phylogenetic and functional diversity. Methods Ecol. </a:t>
            </a:r>
            <a:r>
              <a:rPr lang="en-GB" sz="1400" dirty="0" err="1"/>
              <a:t>Evol</a:t>
            </a:r>
            <a:r>
              <a:rPr lang="en-GB" sz="1400" dirty="0"/>
              <a:t>. 6, 232–236.</a:t>
            </a:r>
          </a:p>
          <a:p>
            <a:pPr marL="457200" lvl="0" indent="-457200">
              <a:buFont typeface="+mj-lt"/>
              <a:buAutoNum type="arabicPeriod" startAt="30"/>
            </a:pPr>
            <a:r>
              <a:rPr lang="en-GB" sz="1400" dirty="0"/>
              <a:t>Barbara Burlingame et al., Leveraging agricultural biodiversity for sustainable diets, highlighting Pacific Small Island Developing States, Advances in Food Security and Sustainability, 2019.</a:t>
            </a:r>
          </a:p>
          <a:p>
            <a:pPr marL="457200" lvl="0" indent="-457200">
              <a:buFont typeface="+mj-lt"/>
              <a:buAutoNum type="arabicPeriod" startAt="30"/>
            </a:pPr>
            <a:r>
              <a:rPr lang="en-GB" sz="1400" dirty="0"/>
              <a:t>ECA, Biodiversity in farming, 2019, Audit preview Information on an upcoming audit, </a:t>
            </a:r>
            <a:r>
              <a:rPr lang="en-GB" sz="1400" dirty="0">
                <a:hlinkClick r:id="rId4"/>
              </a:rPr>
              <a:t>https://www.eca.europa.eu/lists/ecadocuments/ap19_09/ap_biodiversity_en.pdf</a:t>
            </a:r>
            <a:r>
              <a:rPr lang="en-GB" sz="1400" dirty="0"/>
              <a:t> </a:t>
            </a:r>
          </a:p>
          <a:p>
            <a:endParaRPr lang="en-GB" sz="1400" dirty="0"/>
          </a:p>
          <a:p>
            <a:pPr marL="457200" lvl="0" indent="-457200">
              <a:buFont typeface="+mj-lt"/>
              <a:buAutoNum type="arabicPeriod" startAt="30"/>
            </a:pPr>
            <a:endParaRPr lang="en-GB" sz="14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67</a:t>
            </a:fld>
            <a:endParaRPr lang="it-IT"/>
          </a:p>
        </p:txBody>
      </p:sp>
    </p:spTree>
    <p:extLst>
      <p:ext uri="{BB962C8B-B14F-4D97-AF65-F5344CB8AC3E}">
        <p14:creationId xmlns:p14="http://schemas.microsoft.com/office/powerpoint/2010/main" val="858022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Further</a:t>
            </a:r>
            <a:r>
              <a:rPr lang="lv-LV" dirty="0"/>
              <a:t> </a:t>
            </a:r>
            <a:r>
              <a:rPr lang="lv-LV" dirty="0" err="1"/>
              <a:t>reading</a:t>
            </a:r>
            <a:r>
              <a:rPr lang="en-US" dirty="0"/>
              <a:t>s</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68</a:t>
            </a:fld>
            <a:endParaRPr lang="it-IT"/>
          </a:p>
        </p:txBody>
      </p:sp>
      <p:sp>
        <p:nvSpPr>
          <p:cNvPr id="6" name="Content Placeholder 5"/>
          <p:cNvSpPr>
            <a:spLocks noGrp="1"/>
          </p:cNvSpPr>
          <p:nvPr>
            <p:ph idx="1"/>
          </p:nvPr>
        </p:nvSpPr>
        <p:spPr>
          <a:xfrm>
            <a:off x="375556" y="1498600"/>
            <a:ext cx="8392886" cy="4675863"/>
          </a:xfrm>
        </p:spPr>
        <p:txBody>
          <a:bodyPr>
            <a:noAutofit/>
          </a:bodyPr>
          <a:lstStyle/>
          <a:p>
            <a:pPr marL="457200" lvl="0" indent="-457200">
              <a:buFont typeface="+mj-lt"/>
              <a:buAutoNum type="arabicPeriod"/>
            </a:pPr>
            <a:r>
              <a:rPr lang="en-GB" sz="1300" dirty="0"/>
              <a:t>Karl S. </a:t>
            </a:r>
            <a:r>
              <a:rPr lang="en-GB" sz="1300" dirty="0" err="1"/>
              <a:t>Zimmerer</a:t>
            </a:r>
            <a:r>
              <a:rPr lang="en-GB" sz="1300" dirty="0"/>
              <a:t> et. al., New services and roles of biodiversity in modern agroecosystems: A review, Ecological Indicators 93 (2018) 1126–1135    </a:t>
            </a:r>
          </a:p>
          <a:p>
            <a:pPr marL="457200" indent="-457200">
              <a:buFont typeface="+mj-lt"/>
              <a:buAutoNum type="arabicPeriod"/>
            </a:pPr>
            <a:r>
              <a:rPr lang="en-GB" sz="1300" dirty="0"/>
              <a:t>Biodiversity International, 2017. Mainstreaming Agrobiodiversity in Sustainable Food Systems: Scientific Foundations for an Agrobiodiversity Index. </a:t>
            </a:r>
            <a:r>
              <a:rPr lang="en-GB" sz="1300" dirty="0" err="1"/>
              <a:t>Bioversity</a:t>
            </a:r>
            <a:r>
              <a:rPr lang="en-GB" sz="1300" dirty="0"/>
              <a:t> International, Rome, Italy. www.bioversityinternational.org </a:t>
            </a:r>
          </a:p>
          <a:p>
            <a:pPr marL="457200" indent="-457200">
              <a:buFont typeface="+mj-lt"/>
              <a:buAutoNum type="arabicPeriod"/>
            </a:pPr>
            <a:r>
              <a:rPr lang="en-GB" sz="1300" dirty="0" err="1"/>
              <a:t>Biodivesity</a:t>
            </a:r>
            <a:r>
              <a:rPr lang="en-GB" sz="1300" dirty="0"/>
              <a:t> International, MAINSTREAMING IN SUSTAINABLE FOOD SYSTEMS AGROBIODIVERSITY, 2017</a:t>
            </a:r>
          </a:p>
          <a:p>
            <a:pPr marL="457200" indent="-457200">
              <a:buFont typeface="+mj-lt"/>
              <a:buAutoNum type="arabicPeriod"/>
            </a:pPr>
            <a:r>
              <a:rPr lang="en-GB" sz="1300" dirty="0"/>
              <a:t>Karl S. </a:t>
            </a:r>
            <a:r>
              <a:rPr lang="en-GB" sz="1300" dirty="0" err="1"/>
              <a:t>Zimmerer</a:t>
            </a:r>
            <a:r>
              <a:rPr lang="en-GB" sz="1300" dirty="0"/>
              <a:t> et. al., The biodiversity of food and agriculture (Agrobiodiversity) in the </a:t>
            </a:r>
            <a:r>
              <a:rPr lang="en-GB" sz="1300" dirty="0" err="1"/>
              <a:t>anthropocene</a:t>
            </a:r>
            <a:r>
              <a:rPr lang="en-GB" sz="1300" dirty="0"/>
              <a:t>: Research advances and conceptual framework, Anthropocene 25 (2019) 100192All_you_need_to_know_about_Mainstreaming_agrobiodiversity</a:t>
            </a:r>
          </a:p>
          <a:p>
            <a:pPr marL="457200" indent="-457200">
              <a:buFont typeface="+mj-lt"/>
              <a:buAutoNum type="arabicPeriod"/>
            </a:pPr>
            <a:r>
              <a:rPr lang="en-GB" sz="1300" dirty="0" err="1"/>
              <a:t>Filipa</a:t>
            </a:r>
            <a:r>
              <a:rPr lang="en-GB" sz="1300" dirty="0"/>
              <a:t> Monteiro, Agrobiodiversity from definition to application, Training course: use of agrobiodiversity information in GBFI and other databases, June 2017 Wainwright2019</a:t>
            </a:r>
          </a:p>
          <a:p>
            <a:pPr marL="457200" indent="-457200">
              <a:buFont typeface="+mj-lt"/>
              <a:buAutoNum type="arabicPeriod"/>
            </a:pPr>
            <a:r>
              <a:rPr lang="en-US" sz="1300" dirty="0"/>
              <a:t>Warwick Wainwright, Economic instruments for supplying agrobiodiversity conservation, PhD thesis, 2018</a:t>
            </a:r>
            <a:endParaRPr lang="en-GB" sz="1300" dirty="0"/>
          </a:p>
          <a:p>
            <a:pPr marL="457200" indent="-457200">
              <a:buFont typeface="+mj-lt"/>
              <a:buAutoNum type="arabicPeriod"/>
            </a:pPr>
            <a:r>
              <a:rPr lang="en-GB" sz="1300" dirty="0" err="1"/>
              <a:t>Elke</a:t>
            </a:r>
            <a:r>
              <a:rPr lang="en-GB" sz="1300" dirty="0"/>
              <a:t> </a:t>
            </a:r>
            <a:r>
              <a:rPr lang="en-GB" sz="1300" dirty="0" err="1"/>
              <a:t>Plaasa</a:t>
            </a:r>
            <a:r>
              <a:rPr lang="en-GB" sz="1300" dirty="0"/>
              <a:t> et al., 2019, Towards valuation of biodiversity in agricultural soils: A case for earthworms, Ecological Economics 159 (2019) 291–300</a:t>
            </a:r>
          </a:p>
          <a:p>
            <a:pPr marL="457200" indent="-457200">
              <a:buFont typeface="+mj-lt"/>
              <a:buAutoNum type="arabicPeriod"/>
            </a:pPr>
            <a:r>
              <a:rPr lang="en-GB" sz="1300" dirty="0" err="1"/>
              <a:t>Devra</a:t>
            </a:r>
            <a:r>
              <a:rPr lang="en-GB" sz="1300" dirty="0"/>
              <a:t> Jarvis et al. Managing Agroecosystem Services, 2013</a:t>
            </a:r>
          </a:p>
          <a:p>
            <a:pPr marL="457200" indent="-457200">
              <a:buFont typeface="+mj-lt"/>
              <a:buAutoNum type="arabicPeriod"/>
            </a:pPr>
            <a:r>
              <a:rPr lang="en-GB" sz="1300" dirty="0"/>
              <a:t>ELN-FAB (2012) Functional agrobiodiversity: Nature serving Europe’s farmers. – Tilburg, the Netherlands: ECNC-European Centre for Nature Conservation</a:t>
            </a:r>
          </a:p>
          <a:p>
            <a:pPr marL="457200" lvl="0" indent="-457200">
              <a:buFont typeface="+mj-lt"/>
              <a:buAutoNum type="arabicPeriod"/>
            </a:pPr>
            <a:r>
              <a:rPr lang="en-GB" sz="1300" dirty="0"/>
              <a:t>Brookfield and M. Stocking. </a:t>
            </a:r>
            <a:r>
              <a:rPr lang="en-GB" sz="1300" dirty="0" err="1"/>
              <a:t>Agrodiversity</a:t>
            </a:r>
            <a:r>
              <a:rPr lang="en-GB" sz="1300" dirty="0"/>
              <a:t>: Definition, Description and Design Global Environmental Change 9 (1999) 77-80</a:t>
            </a:r>
          </a:p>
          <a:p>
            <a:pPr marL="457200" indent="-457200">
              <a:buFont typeface="+mj-lt"/>
              <a:buAutoNum type="arabicPeriod"/>
            </a:pPr>
            <a:r>
              <a:rPr lang="en-GB" sz="1300" dirty="0"/>
              <a:t>World Health Organization and Secretariat of the Convention on Biological Diversity, Connecting global priorities: biodiversity and human health: a state of knowledge review, 2015.</a:t>
            </a:r>
          </a:p>
        </p:txBody>
      </p:sp>
    </p:spTree>
    <p:extLst>
      <p:ext uri="{BB962C8B-B14F-4D97-AF65-F5344CB8AC3E}">
        <p14:creationId xmlns:p14="http://schemas.microsoft.com/office/powerpoint/2010/main" val="45199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Short-bio</a:t>
            </a:r>
          </a:p>
        </p:txBody>
      </p:sp>
      <p:sp>
        <p:nvSpPr>
          <p:cNvPr id="4" name="Footer Placeholder 3"/>
          <p:cNvSpPr>
            <a:spLocks noGrp="1"/>
          </p:cNvSpPr>
          <p:nvPr>
            <p:ph type="ftr" sz="quarter" idx="4294967295"/>
          </p:nvPr>
        </p:nvSpPr>
        <p:spPr/>
        <p:txBody>
          <a:bodyPr/>
          <a:lstStyle/>
          <a:p>
            <a:pPr>
              <a:defRPr/>
            </a:pPr>
            <a:r>
              <a:rPr lang="lv-LV"/>
              <a:t>Institute of Energy Systems and Environment</a:t>
            </a:r>
            <a:endParaRPr lang="lv-LV" dirty="0"/>
          </a:p>
        </p:txBody>
      </p:sp>
      <p:sp>
        <p:nvSpPr>
          <p:cNvPr id="5" name="Slide Number Placeholder 4"/>
          <p:cNvSpPr>
            <a:spLocks noGrp="1"/>
          </p:cNvSpPr>
          <p:nvPr>
            <p:ph type="sldNum" sz="quarter" idx="4294967295"/>
          </p:nvPr>
        </p:nvSpPr>
        <p:spPr/>
        <p:txBody>
          <a:bodyPr/>
          <a:lstStyle/>
          <a:p>
            <a:pPr>
              <a:defRPr/>
            </a:pPr>
            <a:fld id="{A859B909-2B73-4151-A9F9-5FD77C81D415}" type="slidenum">
              <a:rPr lang="lv-LV" smtClean="0"/>
              <a:pPr>
                <a:defRPr/>
              </a:pPr>
              <a:t>69</a:t>
            </a:fld>
            <a:endParaRPr lang="lv-LV"/>
          </a:p>
        </p:txBody>
      </p:sp>
      <p:pic>
        <p:nvPicPr>
          <p:cNvPr id="8" name="Picture 7"/>
          <p:cNvPicPr>
            <a:picLocks noChangeAspect="1"/>
          </p:cNvPicPr>
          <p:nvPr/>
        </p:nvPicPr>
        <p:blipFill>
          <a:blip r:embed="rId2"/>
          <a:stretch>
            <a:fillRect/>
          </a:stretch>
        </p:blipFill>
        <p:spPr>
          <a:xfrm>
            <a:off x="477156" y="1521843"/>
            <a:ext cx="1522154" cy="1773088"/>
          </a:xfrm>
          <a:prstGeom prst="rect">
            <a:avLst/>
          </a:prstGeom>
        </p:spPr>
      </p:pic>
      <p:sp>
        <p:nvSpPr>
          <p:cNvPr id="15" name="Content Placeholder 2"/>
          <p:cNvSpPr txBox="1">
            <a:spLocks/>
          </p:cNvSpPr>
          <p:nvPr/>
        </p:nvSpPr>
        <p:spPr bwMode="auto">
          <a:xfrm>
            <a:off x="2297194" y="1521843"/>
            <a:ext cx="6226319" cy="4650581"/>
          </a:xfrm>
          <a:prstGeom prst="rect">
            <a:avLst/>
          </a:prstGeom>
        </p:spPr>
        <p:txBody>
          <a:bodyPr vert="horz" lIns="91440" tIns="45720" rIns="91440" bIns="45720" rtlCol="0">
            <a:normAutofit fontScale="85000" lnSpcReduction="20000"/>
          </a:bodyPr>
          <a:lstStyle>
            <a:defPPr>
              <a:defRPr lang="it-IT"/>
            </a:defPPr>
            <a:lvl1pPr indent="0" algn="just"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b="1" dirty="0"/>
              <a:t>Dr. sc. </a:t>
            </a:r>
            <a:r>
              <a:rPr lang="en-US" b="1" dirty="0" err="1"/>
              <a:t>ing</a:t>
            </a:r>
            <a:r>
              <a:rPr lang="en-US" b="1" dirty="0"/>
              <a:t>., </a:t>
            </a:r>
            <a:r>
              <a:rPr lang="lv-LV" b="1" dirty="0"/>
              <a:t>Francesco Romagnoli, </a:t>
            </a:r>
            <a:r>
              <a:rPr lang="lv-LV" b="1" dirty="0" err="1"/>
              <a:t>Professor</a:t>
            </a:r>
            <a:endParaRPr lang="lv-LV" b="1" dirty="0"/>
          </a:p>
          <a:p>
            <a:r>
              <a:rPr lang="en-GB" dirty="0"/>
              <a:t>Scopus Author ID:	36998780600 </a:t>
            </a:r>
          </a:p>
          <a:p>
            <a:r>
              <a:rPr lang="en-GB" dirty="0" err="1"/>
              <a:t>ORCiD</a:t>
            </a:r>
            <a:r>
              <a:rPr lang="en-GB" dirty="0"/>
              <a:t>: 0000-0003-1814-7310</a:t>
            </a:r>
          </a:p>
          <a:p>
            <a:r>
              <a:rPr lang="en-US" dirty="0"/>
              <a:t>H-index = 14</a:t>
            </a:r>
            <a:endParaRPr lang="en-GB" dirty="0"/>
          </a:p>
          <a:p>
            <a:endParaRPr lang="en-US" dirty="0"/>
          </a:p>
          <a:p>
            <a:pPr marL="342900" indent="-342900">
              <a:buFont typeface="Wingdings" panose="05000000000000000000" pitchFamily="2" charset="2"/>
              <a:buChar char="q"/>
            </a:pPr>
            <a:r>
              <a:rPr lang="en-US" dirty="0"/>
              <a:t>Professor at RTU IESE</a:t>
            </a:r>
            <a:r>
              <a:rPr lang="lv-LV" dirty="0"/>
              <a:t> </a:t>
            </a:r>
            <a:r>
              <a:rPr lang="en-US" dirty="0"/>
              <a:t>with a specialization in Eco-design and</a:t>
            </a:r>
            <a:r>
              <a:rPr lang="lv-LV" dirty="0"/>
              <a:t> </a:t>
            </a:r>
            <a:r>
              <a:rPr lang="lv-LV" dirty="0" err="1"/>
              <a:t>Life</a:t>
            </a:r>
            <a:r>
              <a:rPr lang="lv-LV" dirty="0"/>
              <a:t> </a:t>
            </a:r>
            <a:r>
              <a:rPr lang="lv-LV" dirty="0" err="1"/>
              <a:t>Cycle</a:t>
            </a:r>
            <a:r>
              <a:rPr lang="lv-LV" dirty="0"/>
              <a:t> </a:t>
            </a:r>
            <a:r>
              <a:rPr lang="lv-LV" dirty="0" err="1"/>
              <a:t>Assessment</a:t>
            </a:r>
            <a:endParaRPr lang="en-US" dirty="0"/>
          </a:p>
          <a:p>
            <a:pPr marL="342900" indent="-342900">
              <a:buFont typeface="Wingdings" panose="05000000000000000000" pitchFamily="2" charset="2"/>
              <a:buChar char="q"/>
            </a:pPr>
            <a:r>
              <a:rPr lang="lv-LV" dirty="0"/>
              <a:t>M</a:t>
            </a:r>
            <a:r>
              <a:rPr lang="en-US" dirty="0" err="1"/>
              <a:t>ain</a:t>
            </a:r>
            <a:r>
              <a:rPr lang="en-US" dirty="0"/>
              <a:t> research </a:t>
            </a:r>
            <a:r>
              <a:rPr lang="lv-LV" dirty="0" err="1"/>
              <a:t>areas</a:t>
            </a:r>
            <a:r>
              <a:rPr lang="en-US" dirty="0"/>
              <a:t>: LCA and System Dynamics modelling within techno-feasibility and sustainability evaluations, evaluation of Bio- and circular-economy solutions,  overall Life Cycle Sustainability Assessment including environmental LCA (E-LCA), Life Cycle Costs (LCC) and Social LCA (S-LCA), urban system’s resilience evaluation, biogas</a:t>
            </a:r>
            <a:r>
              <a:rPr lang="lv-LV" dirty="0"/>
              <a:t> </a:t>
            </a:r>
            <a:r>
              <a:rPr lang="lv-LV" dirty="0" err="1"/>
              <a:t>from</a:t>
            </a:r>
            <a:r>
              <a:rPr lang="lv-LV" dirty="0"/>
              <a:t> </a:t>
            </a:r>
            <a:r>
              <a:rPr lang="en-US" dirty="0"/>
              <a:t>seaweeds and microalgae</a:t>
            </a:r>
          </a:p>
          <a:p>
            <a:pPr marL="342900" indent="-342900">
              <a:buFont typeface="Wingdings" panose="05000000000000000000" pitchFamily="2" charset="2"/>
              <a:buChar char="q"/>
            </a:pPr>
            <a:r>
              <a:rPr lang="en-US" dirty="0"/>
              <a:t>Leading of the University courses of: LCA and </a:t>
            </a:r>
            <a:r>
              <a:rPr lang="en-US" dirty="0" err="1"/>
              <a:t>Eocodesign</a:t>
            </a:r>
            <a:r>
              <a:rPr lang="en-US" dirty="0"/>
              <a:t>, Risk and </a:t>
            </a:r>
            <a:r>
              <a:rPr lang="en-US" dirty="0" err="1"/>
              <a:t>Reslience</a:t>
            </a:r>
            <a:r>
              <a:rPr lang="en-US" dirty="0"/>
              <a:t>, Applied Geophysics methods. </a:t>
            </a:r>
          </a:p>
          <a:p>
            <a:pPr marL="342900" indent="-342900">
              <a:buFont typeface="Wingdings" panose="05000000000000000000" pitchFamily="2" charset="2"/>
              <a:buChar char="q"/>
            </a:pPr>
            <a:r>
              <a:rPr lang="lv-LV" dirty="0"/>
              <a:t>H</a:t>
            </a:r>
            <a:r>
              <a:rPr lang="en-US" dirty="0" err="1"/>
              <a:t>ead</a:t>
            </a:r>
            <a:r>
              <a:rPr lang="en-US" dirty="0"/>
              <a:t> of the </a:t>
            </a:r>
            <a:r>
              <a:rPr lang="en-US" dirty="0" err="1"/>
              <a:t>Biosystem</a:t>
            </a:r>
            <a:r>
              <a:rPr lang="en-US" dirty="0"/>
              <a:t> Laboratory at RTU Institute of Energy Systems and Environment</a:t>
            </a:r>
          </a:p>
        </p:txBody>
      </p:sp>
    </p:spTree>
    <p:extLst>
      <p:ext uri="{BB962C8B-B14F-4D97-AF65-F5344CB8AC3E}">
        <p14:creationId xmlns:p14="http://schemas.microsoft.com/office/powerpoint/2010/main" val="166550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a:t>
            </a:r>
            <a:r>
              <a:rPr lang="lv-LV" dirty="0"/>
              <a:t> </a:t>
            </a:r>
            <a:r>
              <a:rPr lang="lv-LV" dirty="0" err="1"/>
              <a:t>contents</a:t>
            </a:r>
            <a:endParaRPr lang="lv-LV" dirty="0"/>
          </a:p>
        </p:txBody>
      </p:sp>
      <p:sp>
        <p:nvSpPr>
          <p:cNvPr id="3" name="Content Placeholder 2"/>
          <p:cNvSpPr>
            <a:spLocks noGrp="1"/>
          </p:cNvSpPr>
          <p:nvPr>
            <p:ph idx="1"/>
          </p:nvPr>
        </p:nvSpPr>
        <p:spPr>
          <a:xfrm>
            <a:off x="375556" y="1567558"/>
            <a:ext cx="8392886" cy="4541141"/>
          </a:xfrm>
        </p:spPr>
        <p:txBody>
          <a:bodyPr>
            <a:normAutofit/>
          </a:bodyPr>
          <a:lstStyle/>
          <a:p>
            <a:pPr lvl="0"/>
            <a:r>
              <a:rPr lang="en-GB" dirty="0"/>
              <a:t>An introduction about biodiversity </a:t>
            </a:r>
          </a:p>
          <a:p>
            <a:pPr lvl="1"/>
            <a:r>
              <a:rPr lang="en-GB" dirty="0"/>
              <a:t>definition, dimensions, trends, drivers, importance</a:t>
            </a:r>
          </a:p>
          <a:p>
            <a:pPr marL="342900" lvl="1" indent="0">
              <a:buNone/>
            </a:pPr>
            <a:endParaRPr lang="en-GB" dirty="0"/>
          </a:p>
          <a:p>
            <a:pPr lvl="0"/>
            <a:r>
              <a:rPr lang="en-GB" dirty="0"/>
              <a:t>Overview about agrobiodiversity</a:t>
            </a:r>
          </a:p>
          <a:p>
            <a:pPr lvl="1"/>
            <a:r>
              <a:rPr lang="en-US" dirty="0"/>
              <a:t>Biodiversity vs agrobiodiversity, complexity, trends, importance, sustainability, components, functional agrobiodiversity, status of agrobiodiversity, loss and threats, dimensions, benefits</a:t>
            </a:r>
          </a:p>
          <a:p>
            <a:pPr lvl="1"/>
            <a:endParaRPr lang="en-GB" dirty="0"/>
          </a:p>
          <a:p>
            <a:pPr lvl="1"/>
            <a:endParaRPr lang="en-GB" dirty="0"/>
          </a:p>
          <a:p>
            <a:pPr lvl="0"/>
            <a:r>
              <a:rPr lang="en-GB" dirty="0"/>
              <a:t>Holistic concepts of Agrobiodiversity and assessment methods</a:t>
            </a:r>
          </a:p>
          <a:p>
            <a:pPr lvl="1"/>
            <a:r>
              <a:rPr lang="en-GB" dirty="0"/>
              <a:t>Human-environment interactions, mainstreaming agricultural biodiversity, visualization of the expanded definition of agrobiodiversity, </a:t>
            </a:r>
            <a:r>
              <a:rPr lang="lv-LV" dirty="0"/>
              <a:t>agrobiodiveristy and ecosystem services, </a:t>
            </a:r>
            <a:r>
              <a:rPr lang="en-GB" dirty="0"/>
              <a:t>agrobiodiversity knowledge concepts</a:t>
            </a:r>
          </a:p>
          <a:p>
            <a:pPr marL="0" indent="0">
              <a:lnSpc>
                <a:spcPct val="100000"/>
              </a:lnSpc>
              <a:buNone/>
            </a:pPr>
            <a:endParaRPr lang="en-US"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a:t>
            </a:fld>
            <a:endParaRPr lang="it-IT"/>
          </a:p>
        </p:txBody>
      </p:sp>
    </p:spTree>
    <p:extLst>
      <p:ext uri="{BB962C8B-B14F-4D97-AF65-F5344CB8AC3E}">
        <p14:creationId xmlns:p14="http://schemas.microsoft.com/office/powerpoint/2010/main" val="4058570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40" y="2719435"/>
            <a:ext cx="8392886" cy="890589"/>
          </a:xfrm>
        </p:spPr>
        <p:txBody>
          <a:bodyPr/>
          <a:lstStyle/>
          <a:p>
            <a:pPr algn="ctr"/>
            <a:r>
              <a:rPr lang="lv-LV" dirty="0" err="1"/>
              <a:t>Thank</a:t>
            </a:r>
            <a:r>
              <a:rPr lang="lv-LV" dirty="0"/>
              <a:t> </a:t>
            </a:r>
            <a:r>
              <a:rPr lang="lv-LV" dirty="0" err="1"/>
              <a:t>you</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70</a:t>
            </a:fld>
            <a:endParaRPr lang="it-IT"/>
          </a:p>
        </p:txBody>
      </p:sp>
      <p:sp>
        <p:nvSpPr>
          <p:cNvPr id="5" name="Content Placeholder 4"/>
          <p:cNvSpPr>
            <a:spLocks noGrp="1"/>
          </p:cNvSpPr>
          <p:nvPr>
            <p:ph idx="1"/>
          </p:nvPr>
        </p:nvSpPr>
        <p:spPr/>
        <p:txBody>
          <a:bodyPr/>
          <a:lstStyle/>
          <a:p>
            <a:endParaRPr lang="en-GB"/>
          </a:p>
        </p:txBody>
      </p:sp>
    </p:spTree>
    <p:extLst>
      <p:ext uri="{BB962C8B-B14F-4D97-AF65-F5344CB8AC3E}">
        <p14:creationId xmlns:p14="http://schemas.microsoft.com/office/powerpoint/2010/main" val="216467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6" y="5130800"/>
            <a:ext cx="8392886" cy="890589"/>
          </a:xfrm>
        </p:spPr>
        <p:txBody>
          <a:bodyPr/>
          <a:lstStyle/>
          <a:p>
            <a:r>
              <a:rPr lang="en-US" dirty="0"/>
              <a:t>Biodiversity: introduction</a:t>
            </a:r>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8</a:t>
            </a:fld>
            <a:endParaRPr lang="it-IT"/>
          </a:p>
        </p:txBody>
      </p:sp>
    </p:spTree>
    <p:extLst>
      <p:ext uri="{BB962C8B-B14F-4D97-AF65-F5344CB8AC3E}">
        <p14:creationId xmlns:p14="http://schemas.microsoft.com/office/powerpoint/2010/main" val="2700330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Biodiversity: definitions</a:t>
            </a:r>
            <a:br>
              <a:rPr lang="en-GB" dirty="0"/>
            </a:br>
            <a:endParaRPr lang="en-GB" dirty="0"/>
          </a:p>
        </p:txBody>
      </p:sp>
      <p:sp>
        <p:nvSpPr>
          <p:cNvPr id="3" name="Content Placeholder 2"/>
          <p:cNvSpPr>
            <a:spLocks noGrp="1"/>
          </p:cNvSpPr>
          <p:nvPr>
            <p:ph idx="1"/>
          </p:nvPr>
        </p:nvSpPr>
        <p:spPr>
          <a:xfrm>
            <a:off x="425450" y="1373921"/>
            <a:ext cx="4893128" cy="2972176"/>
          </a:xfrm>
        </p:spPr>
        <p:txBody>
          <a:bodyPr>
            <a:normAutofit/>
          </a:bodyPr>
          <a:lstStyle/>
          <a:p>
            <a:pPr marL="0" indent="0" algn="just">
              <a:buNone/>
            </a:pPr>
            <a:r>
              <a:rPr lang="en-GB" dirty="0"/>
              <a:t>“Variability among living organisms from all sources including inter alia, terrestrial, marine and other aquatic ecosystems and the ecological complexes of which they are part; this includes diversity within species, between species and of ecosystems.”</a:t>
            </a:r>
          </a:p>
          <a:p>
            <a:pPr algn="just"/>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9</a:t>
            </a:fld>
            <a:endParaRPr lang="it-IT"/>
          </a:p>
        </p:txBody>
      </p:sp>
      <p:sp>
        <p:nvSpPr>
          <p:cNvPr id="5" name="Rectangle 4"/>
          <p:cNvSpPr/>
          <p:nvPr/>
        </p:nvSpPr>
        <p:spPr>
          <a:xfrm>
            <a:off x="1148953" y="3483819"/>
            <a:ext cx="4413596" cy="332977"/>
          </a:xfrm>
          <a:prstGeom prst="rect">
            <a:avLst/>
          </a:prstGeom>
        </p:spPr>
        <p:txBody>
          <a:bodyPr vert="horz" lIns="91440" tIns="45720" rIns="91440" bIns="45720" rtlCol="0">
            <a:normAutofit fontScale="85000" lnSpcReduction="10000"/>
          </a:bodyPr>
          <a:lstStyle/>
          <a:p>
            <a:pPr defTabSz="685800">
              <a:lnSpc>
                <a:spcPct val="90000"/>
              </a:lnSpc>
              <a:spcBef>
                <a:spcPts val="750"/>
              </a:spcBef>
            </a:pPr>
            <a:r>
              <a:rPr lang="es-ES" sz="2100" b="1" dirty="0" err="1">
                <a:solidFill>
                  <a:srgbClr val="76B82A"/>
                </a:solidFill>
              </a:rPr>
              <a:t>Convention</a:t>
            </a:r>
            <a:r>
              <a:rPr lang="es-ES" sz="2100" b="1" dirty="0">
                <a:solidFill>
                  <a:srgbClr val="76B82A"/>
                </a:solidFill>
              </a:rPr>
              <a:t> </a:t>
            </a:r>
            <a:r>
              <a:rPr lang="es-ES" sz="2100" b="1" dirty="0" err="1">
                <a:solidFill>
                  <a:srgbClr val="76B82A"/>
                </a:solidFill>
              </a:rPr>
              <a:t>on</a:t>
            </a:r>
            <a:r>
              <a:rPr lang="es-ES" sz="2100" b="1" dirty="0">
                <a:solidFill>
                  <a:srgbClr val="76B82A"/>
                </a:solidFill>
              </a:rPr>
              <a:t> </a:t>
            </a:r>
            <a:r>
              <a:rPr lang="es-ES" sz="2100" b="1" dirty="0" err="1">
                <a:solidFill>
                  <a:srgbClr val="76B82A"/>
                </a:solidFill>
              </a:rPr>
              <a:t>Biological</a:t>
            </a:r>
            <a:r>
              <a:rPr lang="es-ES" sz="2100" b="1" dirty="0">
                <a:solidFill>
                  <a:srgbClr val="76B82A"/>
                </a:solidFill>
              </a:rPr>
              <a:t> </a:t>
            </a:r>
            <a:r>
              <a:rPr lang="es-ES" sz="2100" b="1" dirty="0" err="1">
                <a:solidFill>
                  <a:srgbClr val="76B82A"/>
                </a:solidFill>
              </a:rPr>
              <a:t>Diversity</a:t>
            </a:r>
            <a:r>
              <a:rPr lang="es-ES" sz="2100" b="1" dirty="0">
                <a:solidFill>
                  <a:srgbClr val="76B82A"/>
                </a:solidFill>
              </a:rPr>
              <a:t>, </a:t>
            </a:r>
            <a:r>
              <a:rPr lang="es-ES" sz="2100" b="1" dirty="0" err="1">
                <a:solidFill>
                  <a:srgbClr val="76B82A"/>
                </a:solidFill>
              </a:rPr>
              <a:t>Article</a:t>
            </a:r>
            <a:r>
              <a:rPr lang="es-ES" sz="2100" b="1" dirty="0">
                <a:solidFill>
                  <a:srgbClr val="76B82A"/>
                </a:solidFill>
              </a:rPr>
              <a:t> 2</a:t>
            </a:r>
          </a:p>
        </p:txBody>
      </p:sp>
      <p:sp>
        <p:nvSpPr>
          <p:cNvPr id="7" name="Rectangle 6"/>
          <p:cNvSpPr/>
          <p:nvPr/>
        </p:nvSpPr>
        <p:spPr>
          <a:xfrm>
            <a:off x="566056" y="5768398"/>
            <a:ext cx="3818072" cy="503820"/>
          </a:xfrm>
          <a:prstGeom prst="rect">
            <a:avLst/>
          </a:prstGeom>
        </p:spPr>
        <p:txBody>
          <a:bodyPr vert="horz" lIns="91440" tIns="45720" rIns="91440" bIns="45720" rtlCol="0">
            <a:noAutofit/>
          </a:bodyPr>
          <a:lstStyle/>
          <a:p>
            <a:pPr defTabSz="685800">
              <a:lnSpc>
                <a:spcPct val="90000"/>
              </a:lnSpc>
              <a:spcBef>
                <a:spcPts val="750"/>
              </a:spcBef>
            </a:pPr>
            <a:r>
              <a:rPr lang="de-DE" sz="1200" dirty="0">
                <a:solidFill>
                  <a:srgbClr val="76B82A"/>
                </a:solidFill>
              </a:rPr>
              <a:t>Source: </a:t>
            </a:r>
            <a:r>
              <a:rPr lang="de-DE" sz="1200" dirty="0" err="1">
                <a:solidFill>
                  <a:srgbClr val="76B82A"/>
                </a:solidFill>
              </a:rPr>
              <a:t>project</a:t>
            </a:r>
            <a:r>
              <a:rPr lang="de-DE" sz="1200" dirty="0">
                <a:solidFill>
                  <a:srgbClr val="76B82A"/>
                </a:solidFill>
              </a:rPr>
              <a:t> LIFE „</a:t>
            </a:r>
            <a:r>
              <a:rPr lang="en-GB" sz="1200" dirty="0">
                <a:solidFill>
                  <a:srgbClr val="76B82A"/>
                </a:solidFill>
              </a:rPr>
              <a:t>Biodiversity in Standards and Labels for the Food Sector - </a:t>
            </a:r>
            <a:r>
              <a:rPr lang="de-DE" sz="1200" dirty="0" err="1">
                <a:solidFill>
                  <a:srgbClr val="76B82A"/>
                </a:solidFill>
              </a:rPr>
              <a:t>Biodiversity</a:t>
            </a:r>
            <a:r>
              <a:rPr lang="de-DE" sz="1200" dirty="0">
                <a:solidFill>
                  <a:srgbClr val="76B82A"/>
                </a:solidFill>
              </a:rPr>
              <a:t>: Status quo [1]</a:t>
            </a:r>
            <a:endParaRPr lang="en-GB" sz="1200" dirty="0">
              <a:solidFill>
                <a:srgbClr val="76B82A"/>
              </a:solidFill>
            </a:endParaRPr>
          </a:p>
        </p:txBody>
      </p:sp>
      <p:sp>
        <p:nvSpPr>
          <p:cNvPr id="9" name="Rectangle 8"/>
          <p:cNvSpPr/>
          <p:nvPr/>
        </p:nvSpPr>
        <p:spPr>
          <a:xfrm>
            <a:off x="5823187" y="5768398"/>
            <a:ext cx="3052763" cy="461665"/>
          </a:xfrm>
          <a:prstGeom prst="rect">
            <a:avLst/>
          </a:prstGeom>
        </p:spPr>
        <p:txBody>
          <a:bodyPr wrap="square">
            <a:spAutoFit/>
          </a:bodyPr>
          <a:lstStyle/>
          <a:p>
            <a:r>
              <a:rPr lang="de-DE" sz="1200" dirty="0">
                <a:solidFill>
                  <a:srgbClr val="76B82A"/>
                </a:solidFill>
              </a:rPr>
              <a:t>Source: </a:t>
            </a:r>
            <a:r>
              <a:rPr lang="en-US" sz="1200" dirty="0">
                <a:solidFill>
                  <a:srgbClr val="76B82A"/>
                </a:solidFill>
                <a:hlinkClick r:id="rId3"/>
              </a:rPr>
              <a:t>https://slideplayer.com/slide/13495817/</a:t>
            </a:r>
            <a:r>
              <a:rPr lang="en-US" sz="1200" dirty="0">
                <a:solidFill>
                  <a:srgbClr val="76B82A"/>
                </a:solidFill>
              </a:rPr>
              <a:t> [2] </a:t>
            </a:r>
          </a:p>
        </p:txBody>
      </p:sp>
      <p:pic>
        <p:nvPicPr>
          <p:cNvPr id="8" name="Picture 7"/>
          <p:cNvPicPr>
            <a:picLocks noChangeAspect="1"/>
          </p:cNvPicPr>
          <p:nvPr/>
        </p:nvPicPr>
        <p:blipFill>
          <a:blip r:embed="rId4"/>
          <a:stretch>
            <a:fillRect/>
          </a:stretch>
        </p:blipFill>
        <p:spPr>
          <a:xfrm>
            <a:off x="5839857" y="1349514"/>
            <a:ext cx="3086100" cy="2114550"/>
          </a:xfrm>
          <a:prstGeom prst="rect">
            <a:avLst/>
          </a:prstGeom>
        </p:spPr>
      </p:pic>
      <p:pic>
        <p:nvPicPr>
          <p:cNvPr id="11" name="Picture 10"/>
          <p:cNvPicPr>
            <a:picLocks noChangeAspect="1"/>
          </p:cNvPicPr>
          <p:nvPr/>
        </p:nvPicPr>
        <p:blipFill>
          <a:blip r:embed="rId5"/>
          <a:stretch>
            <a:fillRect/>
          </a:stretch>
        </p:blipFill>
        <p:spPr>
          <a:xfrm>
            <a:off x="5839857" y="3464064"/>
            <a:ext cx="3019425" cy="2105025"/>
          </a:xfrm>
          <a:prstGeom prst="rect">
            <a:avLst/>
          </a:prstGeom>
        </p:spPr>
      </p:pic>
      <p:sp>
        <p:nvSpPr>
          <p:cNvPr id="12" name="Rectangle 11"/>
          <p:cNvSpPr/>
          <p:nvPr/>
        </p:nvSpPr>
        <p:spPr>
          <a:xfrm>
            <a:off x="408893" y="3986880"/>
            <a:ext cx="5430964" cy="1681863"/>
          </a:xfrm>
          <a:prstGeom prst="rect">
            <a:avLst/>
          </a:prstGeom>
        </p:spPr>
        <p:txBody>
          <a:bodyPr vert="horz" lIns="91440" tIns="45720" rIns="91440" bIns="45720" rtlCol="0">
            <a:normAutofit/>
          </a:bodyPr>
          <a:lstStyle/>
          <a:p>
            <a:pPr defTabSz="685800">
              <a:lnSpc>
                <a:spcPct val="90000"/>
              </a:lnSpc>
              <a:spcBef>
                <a:spcPts val="750"/>
              </a:spcBef>
              <a:buFont typeface="Arial" panose="020B0604020202020204" pitchFamily="34" charset="0"/>
              <a:buNone/>
            </a:pPr>
            <a:r>
              <a:rPr lang="en-US" sz="2100" dirty="0">
                <a:solidFill>
                  <a:srgbClr val="76B82A"/>
                </a:solidFill>
              </a:rPr>
              <a:t>Defined as:</a:t>
            </a:r>
            <a:endParaRPr lang="en-GB" sz="2100" dirty="0">
              <a:solidFill>
                <a:srgbClr val="76B82A"/>
              </a:solidFill>
            </a:endParaRPr>
          </a:p>
          <a:p>
            <a:pPr marL="342900" indent="-342900" defTabSz="685800">
              <a:lnSpc>
                <a:spcPct val="90000"/>
              </a:lnSpc>
              <a:spcBef>
                <a:spcPts val="750"/>
              </a:spcBef>
              <a:buFont typeface="Wingdings" panose="05000000000000000000" pitchFamily="2" charset="2"/>
              <a:buChar char="q"/>
            </a:pPr>
            <a:r>
              <a:rPr lang="en-GB" sz="2100" dirty="0">
                <a:solidFill>
                  <a:srgbClr val="76B82A"/>
                </a:solidFill>
              </a:rPr>
              <a:t>the richness and beauty of all life on earth</a:t>
            </a:r>
          </a:p>
          <a:p>
            <a:pPr marL="342900" indent="-342900" defTabSz="685800">
              <a:lnSpc>
                <a:spcPct val="90000"/>
              </a:lnSpc>
              <a:spcBef>
                <a:spcPts val="750"/>
              </a:spcBef>
              <a:buFont typeface="Wingdings" panose="05000000000000000000" pitchFamily="2" charset="2"/>
              <a:buChar char="q"/>
            </a:pPr>
            <a:r>
              <a:rPr lang="en-GB" sz="2100" dirty="0">
                <a:solidFill>
                  <a:srgbClr val="76B82A"/>
                </a:solidFill>
              </a:rPr>
              <a:t>the diversity of all life on earth</a:t>
            </a:r>
          </a:p>
          <a:p>
            <a:pPr marL="342900" indent="-342900" defTabSz="685800">
              <a:lnSpc>
                <a:spcPct val="90000"/>
              </a:lnSpc>
              <a:spcBef>
                <a:spcPts val="750"/>
              </a:spcBef>
              <a:buFont typeface="Wingdings" panose="05000000000000000000" pitchFamily="2" charset="2"/>
              <a:buChar char="q"/>
            </a:pPr>
            <a:r>
              <a:rPr lang="en-GB" sz="2100" dirty="0">
                <a:solidFill>
                  <a:srgbClr val="76B82A"/>
                </a:solidFill>
              </a:rPr>
              <a:t>integral to sustainable development</a:t>
            </a:r>
          </a:p>
        </p:txBody>
      </p:sp>
    </p:spTree>
    <p:extLst>
      <p:ext uri="{BB962C8B-B14F-4D97-AF65-F5344CB8AC3E}">
        <p14:creationId xmlns:p14="http://schemas.microsoft.com/office/powerpoint/2010/main" val="13003221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95BDC47F34A54FABDCAB1B18340115" ma:contentTypeVersion="14" ma:contentTypeDescription="Create a new document." ma:contentTypeScope="" ma:versionID="577d736436aad7e90147a69aac418a83">
  <xsd:schema xmlns:xsd="http://www.w3.org/2001/XMLSchema" xmlns:xs="http://www.w3.org/2001/XMLSchema" xmlns:p="http://schemas.microsoft.com/office/2006/metadata/properties" xmlns:ns2="009b461b-d22b-4144-bb78-40b08bf44dfd" xmlns:ns3="e5da38d3-9311-4eaa-9c0f-92c14a7f68ec" targetNamespace="http://schemas.microsoft.com/office/2006/metadata/properties" ma:root="true" ma:fieldsID="7ef7224999725fd0a3ec99398b7ce991" ns2:_="" ns3:_="">
    <xsd:import namespace="009b461b-d22b-4144-bb78-40b08bf44dfd"/>
    <xsd:import namespace="e5da38d3-9311-4eaa-9c0f-92c14a7f68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ateadded"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b461b-d22b-4144-bb78-40b08bf44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added" ma:index="18" nillable="true" ma:displayName="Date added" ma:format="DateOnly" ma:internalName="Dateadded">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da38d3-9311-4eaa-9c0f-92c14a7f68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added xmlns="009b461b-d22b-4144-bb78-40b08bf44dfd" xsi:nil="true"/>
  </documentManagement>
</p:properties>
</file>

<file path=customXml/itemProps1.xml><?xml version="1.0" encoding="utf-8"?>
<ds:datastoreItem xmlns:ds="http://schemas.openxmlformats.org/officeDocument/2006/customXml" ds:itemID="{AFF7766F-DCAB-4359-98A3-D6606D0AE6EC}">
  <ds:schemaRefs>
    <ds:schemaRef ds:uri="http://schemas.microsoft.com/sharepoint/v3/contenttype/forms"/>
  </ds:schemaRefs>
</ds:datastoreItem>
</file>

<file path=customXml/itemProps2.xml><?xml version="1.0" encoding="utf-8"?>
<ds:datastoreItem xmlns:ds="http://schemas.openxmlformats.org/officeDocument/2006/customXml" ds:itemID="{729CF829-327E-4C92-8BDF-8A62720A0400}"/>
</file>

<file path=customXml/itemProps3.xml><?xml version="1.0" encoding="utf-8"?>
<ds:datastoreItem xmlns:ds="http://schemas.openxmlformats.org/officeDocument/2006/customXml" ds:itemID="{6B2C1816-D7EE-4484-95B6-D7CDBB5683FA}">
  <ds:schemaRefs>
    <ds:schemaRef ds:uri="009b461b-d22b-4144-bb78-40b08bf44dfd"/>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e5da38d3-9311-4eaa-9c0f-92c14a7f68e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SWEDA PPT Template</Template>
  <TotalTime>8428</TotalTime>
  <Words>16242</Words>
  <Application>Microsoft Office PowerPoint</Application>
  <PresentationFormat>On-screen Show (4:3)</PresentationFormat>
  <Paragraphs>1150</Paragraphs>
  <Slides>70</Slides>
  <Notes>63</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0" baseType="lpstr">
      <vt:lpstr>Arial</vt:lpstr>
      <vt:lpstr>Arial Rounded MT Bold</vt:lpstr>
      <vt:lpstr>Calibri</vt:lpstr>
      <vt:lpstr>Calibri </vt:lpstr>
      <vt:lpstr>Calibri Light</vt:lpstr>
      <vt:lpstr>Courier New</vt:lpstr>
      <vt:lpstr>Montserrat</vt:lpstr>
      <vt:lpstr>Wingdings</vt:lpstr>
      <vt:lpstr>Tema di Office</vt:lpstr>
      <vt:lpstr>Bitmap Image</vt:lpstr>
      <vt:lpstr>Agrobiodiversity and ecosystem services main concepts</vt:lpstr>
      <vt:lpstr>Aim/objectives</vt:lpstr>
      <vt:lpstr>Learning outcomes</vt:lpstr>
      <vt:lpstr>Keywords</vt:lpstr>
      <vt:lpstr>Table of contents</vt:lpstr>
      <vt:lpstr>PowerPoint Presentation</vt:lpstr>
      <vt:lpstr>Specific contents</vt:lpstr>
      <vt:lpstr>Biodiversity: introduction</vt:lpstr>
      <vt:lpstr>Biodiversity: definitions </vt:lpstr>
      <vt:lpstr>Biodiversity: main dimensions (1)</vt:lpstr>
      <vt:lpstr>Biodiversity: dimensions (2)</vt:lpstr>
      <vt:lpstr>Trends and figures (1)</vt:lpstr>
      <vt:lpstr>Trends and figures (2)</vt:lpstr>
      <vt:lpstr>Main drivers for the loss of biodiversity (immediate causes)</vt:lpstr>
      <vt:lpstr>Invasive species</vt:lpstr>
      <vt:lpstr>Main drivers for the loss of biodiversity (underlining causes)</vt:lpstr>
      <vt:lpstr>Trends</vt:lpstr>
      <vt:lpstr>Biodiversity in forests</vt:lpstr>
      <vt:lpstr>Biodiversity and changes by land use</vt:lpstr>
      <vt:lpstr>Species extinction</vt:lpstr>
      <vt:lpstr>Why biodiversity is important?</vt:lpstr>
      <vt:lpstr>Categorizing Values in biodiversity</vt:lpstr>
      <vt:lpstr>Agrobiodiversity</vt:lpstr>
      <vt:lpstr>Biodiversity and Agrobiodiversity (1)</vt:lpstr>
      <vt:lpstr>Biodiversity and Agrobiodiversity (2)</vt:lpstr>
      <vt:lpstr>What is agrobiodiversity?</vt:lpstr>
      <vt:lpstr>What is agrobiodiversity?</vt:lpstr>
      <vt:lpstr>Agrobiodiversity is complex</vt:lpstr>
      <vt:lpstr>Agrobiodiversity is complex</vt:lpstr>
      <vt:lpstr>Components of agrobiodiversity</vt:lpstr>
      <vt:lpstr>Trends and history of agrobiodiversity </vt:lpstr>
      <vt:lpstr>Importance of agrobiodiversity</vt:lpstr>
      <vt:lpstr>Importance of agrobiodiversity</vt:lpstr>
      <vt:lpstr>Sustainable Development Goals: Linking the biosphere to sustainable and healthy food</vt:lpstr>
      <vt:lpstr>Components of agrobiodiversity</vt:lpstr>
      <vt:lpstr>Components of agrobiodiversity</vt:lpstr>
      <vt:lpstr>Functional Agrobiodiversity</vt:lpstr>
      <vt:lpstr>Contributions of functional agrobiodiversity to ecosystem services for agriculture </vt:lpstr>
      <vt:lpstr>Status of agrobiodiversity</vt:lpstr>
      <vt:lpstr>Loss of agrobiodiversity</vt:lpstr>
      <vt:lpstr>Loss of agrobiodiversity</vt:lpstr>
      <vt:lpstr>Loss of agrobiodiversity: threats</vt:lpstr>
      <vt:lpstr>Threats: land degradation</vt:lpstr>
      <vt:lpstr>Threats: land degradation</vt:lpstr>
      <vt:lpstr>Dimensions of agrobiodiversity</vt:lpstr>
      <vt:lpstr>Genetic resources for food and agriculture: PLANT</vt:lpstr>
      <vt:lpstr>Genetic resources for food and agriculture: ANIMAL</vt:lpstr>
      <vt:lpstr>Genetic resources for food and agriculture: MICROBIAL</vt:lpstr>
      <vt:lpstr>Genetic resources for food and agriculture: MICROBIAL and FUNGI</vt:lpstr>
      <vt:lpstr>Benefits in agrobiodiversity</vt:lpstr>
      <vt:lpstr>Benefits in agrobiodiversity by agricultural practices based on biodiversity</vt:lpstr>
      <vt:lpstr>Agricultural biodiversity and Ecosystem services</vt:lpstr>
      <vt:lpstr>Agricultural biodiversity and Ecosystem services: a capital-based framework </vt:lpstr>
      <vt:lpstr>Agricultural biodiversity and Ecosystem services: a supporting role (1)</vt:lpstr>
      <vt:lpstr>Agricultural biodiversity and Ecosystem services: a supporting role (2)</vt:lpstr>
      <vt:lpstr>Holistic concepts of Agrobiodiversity and assessment methods</vt:lpstr>
      <vt:lpstr>Human-environment interactions of biodiversity of agriculture and food systems </vt:lpstr>
      <vt:lpstr>Mainstreaming agricultural biodiversity </vt:lpstr>
      <vt:lpstr>Mainstreaming agricultural biodiversity </vt:lpstr>
      <vt:lpstr>Mainstreaming agricultural biodiversity: challenges </vt:lpstr>
      <vt:lpstr>Visualization of the Expanded Definition of Agrobiodiversity</vt:lpstr>
      <vt:lpstr>Agrobiodiversity Knowledge concepts: Themes and Values </vt:lpstr>
      <vt:lpstr>Synopsis</vt:lpstr>
      <vt:lpstr>References</vt:lpstr>
      <vt:lpstr>References</vt:lpstr>
      <vt:lpstr>References</vt:lpstr>
      <vt:lpstr>References</vt:lpstr>
      <vt:lpstr>Further readings</vt:lpstr>
      <vt:lpstr>Short-bio</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Altheo Valentini</dc:creator>
  <cp:lastModifiedBy>Francesco Romagnoli</cp:lastModifiedBy>
  <cp:revision>877</cp:revision>
  <cp:lastPrinted>2021-10-19T11:38:53Z</cp:lastPrinted>
  <dcterms:created xsi:type="dcterms:W3CDTF">2021-06-01T03:14:12Z</dcterms:created>
  <dcterms:modified xsi:type="dcterms:W3CDTF">2021-12-01T08:46:20Z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0x0101005B95BDC47F34A54FABDCAB1B18340115</vt:lpwstr>
  </property>
</Properties>
</file>