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88" r:id="rId5"/>
    <p:sldId id="387" r:id="rId6"/>
    <p:sldId id="339" r:id="rId7"/>
    <p:sldId id="386" r:id="rId8"/>
    <p:sldId id="340" r:id="rId9"/>
    <p:sldId id="344" r:id="rId10"/>
    <p:sldId id="345" r:id="rId11"/>
    <p:sldId id="346" r:id="rId12"/>
    <p:sldId id="882" r:id="rId13"/>
    <p:sldId id="280" r:id="rId14"/>
    <p:sldId id="892" r:id="rId15"/>
    <p:sldId id="895" r:id="rId16"/>
    <p:sldId id="896" r:id="rId17"/>
    <p:sldId id="893" r:id="rId18"/>
    <p:sldId id="276" r:id="rId19"/>
    <p:sldId id="407" r:id="rId20"/>
    <p:sldId id="890" r:id="rId21"/>
    <p:sldId id="866" r:id="rId22"/>
    <p:sldId id="891"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A34"/>
    <a:srgbClr val="FFFFFF"/>
    <a:srgbClr val="DEDC00"/>
    <a:srgbClr val="76B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18C11-4D30-4EFD-89AE-260942D46416}" v="253" dt="2021-12-02T12:48:42.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51234" autoAdjust="0"/>
  </p:normalViewPr>
  <p:slideViewPr>
    <p:cSldViewPr snapToGrid="0">
      <p:cViewPr varScale="1">
        <p:scale>
          <a:sx n="54" d="100"/>
          <a:sy n="54" d="100"/>
        </p:scale>
        <p:origin x="2784" y="36"/>
      </p:cViewPr>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sims Feofilovs" userId="9fd80615-2136-42c4-9b8c-24c332aadc0e" providerId="ADAL" clId="{B6F18C11-4D30-4EFD-89AE-260942D46416}"/>
    <pc:docChg chg="undo custSel addSld delSld modSld sldOrd">
      <pc:chgData name="Maksims Feofilovs" userId="9fd80615-2136-42c4-9b8c-24c332aadc0e" providerId="ADAL" clId="{B6F18C11-4D30-4EFD-89AE-260942D46416}" dt="2021-12-02T12:48:54.049" v="4836" actId="20577"/>
      <pc:docMkLst>
        <pc:docMk/>
      </pc:docMkLst>
      <pc:sldChg chg="modSp del mod">
        <pc:chgData name="Maksims Feofilovs" userId="9fd80615-2136-42c4-9b8c-24c332aadc0e" providerId="ADAL" clId="{B6F18C11-4D30-4EFD-89AE-260942D46416}" dt="2021-12-01T08:38:57.358" v="53" actId="47"/>
        <pc:sldMkLst>
          <pc:docMk/>
          <pc:sldMk cId="2756876014" sldId="256"/>
        </pc:sldMkLst>
        <pc:spChg chg="mod">
          <ac:chgData name="Maksims Feofilovs" userId="9fd80615-2136-42c4-9b8c-24c332aadc0e" providerId="ADAL" clId="{B6F18C11-4D30-4EFD-89AE-260942D46416}" dt="2021-12-01T08:38:23.666" v="47" actId="20577"/>
          <ac:spMkLst>
            <pc:docMk/>
            <pc:sldMk cId="2756876014" sldId="256"/>
            <ac:spMk id="2" creationId="{00000000-0000-0000-0000-000000000000}"/>
          </ac:spMkLst>
        </pc:spChg>
      </pc:sldChg>
      <pc:sldChg chg="del">
        <pc:chgData name="Maksims Feofilovs" userId="9fd80615-2136-42c4-9b8c-24c332aadc0e" providerId="ADAL" clId="{B6F18C11-4D30-4EFD-89AE-260942D46416}" dt="2021-12-01T08:35:24.581" v="6" actId="47"/>
        <pc:sldMkLst>
          <pc:docMk/>
          <pc:sldMk cId="128753464" sldId="268"/>
        </pc:sldMkLst>
      </pc:sldChg>
      <pc:sldChg chg="modSp del mod">
        <pc:chgData name="Maksims Feofilovs" userId="9fd80615-2136-42c4-9b8c-24c332aadc0e" providerId="ADAL" clId="{B6F18C11-4D30-4EFD-89AE-260942D46416}" dt="2021-12-01T08:35:26.340" v="7" actId="47"/>
        <pc:sldMkLst>
          <pc:docMk/>
          <pc:sldMk cId="1782312252" sldId="269"/>
        </pc:sldMkLst>
        <pc:spChg chg="mod">
          <ac:chgData name="Maksims Feofilovs" userId="9fd80615-2136-42c4-9b8c-24c332aadc0e" providerId="ADAL" clId="{B6F18C11-4D30-4EFD-89AE-260942D46416}" dt="2021-12-01T08:31:20.071" v="1" actId="20577"/>
          <ac:spMkLst>
            <pc:docMk/>
            <pc:sldMk cId="1782312252" sldId="269"/>
            <ac:spMk id="3" creationId="{00000000-0000-0000-0000-000000000000}"/>
          </ac:spMkLst>
        </pc:spChg>
      </pc:sldChg>
      <pc:sldChg chg="addSp modSp mod">
        <pc:chgData name="Maksims Feofilovs" userId="9fd80615-2136-42c4-9b8c-24c332aadc0e" providerId="ADAL" clId="{B6F18C11-4D30-4EFD-89AE-260942D46416}" dt="2021-12-02T11:44:53.153" v="4040" actId="1076"/>
        <pc:sldMkLst>
          <pc:docMk/>
          <pc:sldMk cId="3586477800" sldId="276"/>
        </pc:sldMkLst>
        <pc:spChg chg="add mod">
          <ac:chgData name="Maksims Feofilovs" userId="9fd80615-2136-42c4-9b8c-24c332aadc0e" providerId="ADAL" clId="{B6F18C11-4D30-4EFD-89AE-260942D46416}" dt="2021-12-02T11:44:53.153" v="4040" actId="1076"/>
          <ac:spMkLst>
            <pc:docMk/>
            <pc:sldMk cId="3586477800" sldId="276"/>
            <ac:spMk id="5" creationId="{61E1F10B-557B-40EA-83C3-ACE582B09B49}"/>
          </ac:spMkLst>
        </pc:spChg>
      </pc:sldChg>
      <pc:sldChg chg="modSp mod">
        <pc:chgData name="Maksims Feofilovs" userId="9fd80615-2136-42c4-9b8c-24c332aadc0e" providerId="ADAL" clId="{B6F18C11-4D30-4EFD-89AE-260942D46416}" dt="2021-12-02T11:44:39.170" v="4038" actId="14100"/>
        <pc:sldMkLst>
          <pc:docMk/>
          <pc:sldMk cId="2533225293" sldId="280"/>
        </pc:sldMkLst>
        <pc:spChg chg="mod">
          <ac:chgData name="Maksims Feofilovs" userId="9fd80615-2136-42c4-9b8c-24c332aadc0e" providerId="ADAL" clId="{B6F18C11-4D30-4EFD-89AE-260942D46416}" dt="2021-12-02T11:44:39.170" v="4038" actId="14100"/>
          <ac:spMkLst>
            <pc:docMk/>
            <pc:sldMk cId="2533225293" sldId="280"/>
            <ac:spMk id="10" creationId="{00000000-0000-0000-0000-000000000000}"/>
          </ac:spMkLst>
        </pc:spChg>
        <pc:picChg chg="mod">
          <ac:chgData name="Maksims Feofilovs" userId="9fd80615-2136-42c4-9b8c-24c332aadc0e" providerId="ADAL" clId="{B6F18C11-4D30-4EFD-89AE-260942D46416}" dt="2021-12-01T11:50:40.969" v="1069" actId="14100"/>
          <ac:picMkLst>
            <pc:docMk/>
            <pc:sldMk cId="2533225293" sldId="280"/>
            <ac:picMk id="9" creationId="{00000000-0000-0000-0000-000000000000}"/>
          </ac:picMkLst>
        </pc:picChg>
      </pc:sldChg>
      <pc:sldChg chg="del">
        <pc:chgData name="Maksims Feofilovs" userId="9fd80615-2136-42c4-9b8c-24c332aadc0e" providerId="ADAL" clId="{B6F18C11-4D30-4EFD-89AE-260942D46416}" dt="2021-12-01T08:35:22.736" v="4" actId="47"/>
        <pc:sldMkLst>
          <pc:docMk/>
          <pc:sldMk cId="674978306" sldId="302"/>
        </pc:sldMkLst>
      </pc:sldChg>
      <pc:sldChg chg="del">
        <pc:chgData name="Maksims Feofilovs" userId="9fd80615-2136-42c4-9b8c-24c332aadc0e" providerId="ADAL" clId="{B6F18C11-4D30-4EFD-89AE-260942D46416}" dt="2021-12-01T08:35:23.814" v="5" actId="47"/>
        <pc:sldMkLst>
          <pc:docMk/>
          <pc:sldMk cId="2659175133" sldId="303"/>
        </pc:sldMkLst>
      </pc:sldChg>
      <pc:sldChg chg="modSp del mod">
        <pc:chgData name="Maksims Feofilovs" userId="9fd80615-2136-42c4-9b8c-24c332aadc0e" providerId="ADAL" clId="{B6F18C11-4D30-4EFD-89AE-260942D46416}" dt="2021-12-01T09:15:12.586" v="302" actId="47"/>
        <pc:sldMkLst>
          <pc:docMk/>
          <pc:sldMk cId="1365578001" sldId="337"/>
        </pc:sldMkLst>
        <pc:spChg chg="mod">
          <ac:chgData name="Maksims Feofilovs" userId="9fd80615-2136-42c4-9b8c-24c332aadc0e" providerId="ADAL" clId="{B6F18C11-4D30-4EFD-89AE-260942D46416}" dt="2021-12-01T08:47:58.328" v="163" actId="113"/>
          <ac:spMkLst>
            <pc:docMk/>
            <pc:sldMk cId="1365578001" sldId="337"/>
            <ac:spMk id="12" creationId="{00000000-0000-0000-0000-000000000000}"/>
          </ac:spMkLst>
        </pc:spChg>
      </pc:sldChg>
      <pc:sldChg chg="addSp delSp modSp mod">
        <pc:chgData name="Maksims Feofilovs" userId="9fd80615-2136-42c4-9b8c-24c332aadc0e" providerId="ADAL" clId="{B6F18C11-4D30-4EFD-89AE-260942D46416}" dt="2021-12-02T11:43:59.729" v="4032" actId="1076"/>
        <pc:sldMkLst>
          <pc:docMk/>
          <pc:sldMk cId="3727921418" sldId="339"/>
        </pc:sldMkLst>
        <pc:spChg chg="del">
          <ac:chgData name="Maksims Feofilovs" userId="9fd80615-2136-42c4-9b8c-24c332aadc0e" providerId="ADAL" clId="{B6F18C11-4D30-4EFD-89AE-260942D46416}" dt="2021-12-01T11:23:11.872" v="946" actId="478"/>
          <ac:spMkLst>
            <pc:docMk/>
            <pc:sldMk cId="3727921418" sldId="339"/>
            <ac:spMk id="7" creationId="{112E35FC-FA39-4E8A-BF4A-27141F50A1E9}"/>
          </ac:spMkLst>
        </pc:spChg>
        <pc:spChg chg="add mod">
          <ac:chgData name="Maksims Feofilovs" userId="9fd80615-2136-42c4-9b8c-24c332aadc0e" providerId="ADAL" clId="{B6F18C11-4D30-4EFD-89AE-260942D46416}" dt="2021-12-01T11:23:20.902" v="948" actId="14100"/>
          <ac:spMkLst>
            <pc:docMk/>
            <pc:sldMk cId="3727921418" sldId="339"/>
            <ac:spMk id="8" creationId="{FBDB1B54-6468-4C8E-BE9E-0F288876FBFF}"/>
          </ac:spMkLst>
        </pc:spChg>
        <pc:spChg chg="add mod">
          <ac:chgData name="Maksims Feofilovs" userId="9fd80615-2136-42c4-9b8c-24c332aadc0e" providerId="ADAL" clId="{B6F18C11-4D30-4EFD-89AE-260942D46416}" dt="2021-12-02T11:43:59.729" v="4032" actId="1076"/>
          <ac:spMkLst>
            <pc:docMk/>
            <pc:sldMk cId="3727921418" sldId="339"/>
            <ac:spMk id="9" creationId="{81B8FC16-86B3-4F9D-ADA0-3C2F56780851}"/>
          </ac:spMkLst>
        </pc:spChg>
      </pc:sldChg>
      <pc:sldChg chg="modSp mod">
        <pc:chgData name="Maksims Feofilovs" userId="9fd80615-2136-42c4-9b8c-24c332aadc0e" providerId="ADAL" clId="{B6F18C11-4D30-4EFD-89AE-260942D46416}" dt="2021-12-02T11:43:34.509" v="4027" actId="20577"/>
        <pc:sldMkLst>
          <pc:docMk/>
          <pc:sldMk cId="316252365" sldId="344"/>
        </pc:sldMkLst>
        <pc:spChg chg="mod">
          <ac:chgData name="Maksims Feofilovs" userId="9fd80615-2136-42c4-9b8c-24c332aadc0e" providerId="ADAL" clId="{B6F18C11-4D30-4EFD-89AE-260942D46416}" dt="2021-12-02T11:43:34.509" v="4027" actId="20577"/>
          <ac:spMkLst>
            <pc:docMk/>
            <pc:sldMk cId="316252365" sldId="344"/>
            <ac:spMk id="12" creationId="{00000000-0000-0000-0000-000000000000}"/>
          </ac:spMkLst>
        </pc:spChg>
      </pc:sldChg>
      <pc:sldChg chg="modSp mod">
        <pc:chgData name="Maksims Feofilovs" userId="9fd80615-2136-42c4-9b8c-24c332aadc0e" providerId="ADAL" clId="{B6F18C11-4D30-4EFD-89AE-260942D46416}" dt="2021-12-02T11:43:17.390" v="4011" actId="20577"/>
        <pc:sldMkLst>
          <pc:docMk/>
          <pc:sldMk cId="2045777512" sldId="345"/>
        </pc:sldMkLst>
        <pc:spChg chg="mod">
          <ac:chgData name="Maksims Feofilovs" userId="9fd80615-2136-42c4-9b8c-24c332aadc0e" providerId="ADAL" clId="{B6F18C11-4D30-4EFD-89AE-260942D46416}" dt="2021-12-02T11:43:17.390" v="4011" actId="20577"/>
          <ac:spMkLst>
            <pc:docMk/>
            <pc:sldMk cId="2045777512" sldId="345"/>
            <ac:spMk id="12" creationId="{00000000-0000-0000-0000-000000000000}"/>
          </ac:spMkLst>
        </pc:spChg>
      </pc:sldChg>
      <pc:sldChg chg="modSp mod">
        <pc:chgData name="Maksims Feofilovs" userId="9fd80615-2136-42c4-9b8c-24c332aadc0e" providerId="ADAL" clId="{B6F18C11-4D30-4EFD-89AE-260942D46416}" dt="2021-12-02T11:43:29.544" v="4023" actId="20577"/>
        <pc:sldMkLst>
          <pc:docMk/>
          <pc:sldMk cId="3157285167" sldId="346"/>
        </pc:sldMkLst>
        <pc:spChg chg="mod">
          <ac:chgData name="Maksims Feofilovs" userId="9fd80615-2136-42c4-9b8c-24c332aadc0e" providerId="ADAL" clId="{B6F18C11-4D30-4EFD-89AE-260942D46416}" dt="2021-12-02T11:43:29.544" v="4023" actId="20577"/>
          <ac:spMkLst>
            <pc:docMk/>
            <pc:sldMk cId="3157285167" sldId="346"/>
            <ac:spMk id="12" creationId="{00000000-0000-0000-0000-000000000000}"/>
          </ac:spMkLst>
        </pc:spChg>
      </pc:sldChg>
      <pc:sldChg chg="del">
        <pc:chgData name="Maksims Feofilovs" userId="9fd80615-2136-42c4-9b8c-24c332aadc0e" providerId="ADAL" clId="{B6F18C11-4D30-4EFD-89AE-260942D46416}" dt="2021-12-01T09:11:29.294" v="293" actId="47"/>
        <pc:sldMkLst>
          <pc:docMk/>
          <pc:sldMk cId="497344358" sldId="364"/>
        </pc:sldMkLst>
      </pc:sldChg>
      <pc:sldChg chg="del">
        <pc:chgData name="Maksims Feofilovs" userId="9fd80615-2136-42c4-9b8c-24c332aadc0e" providerId="ADAL" clId="{B6F18C11-4D30-4EFD-89AE-260942D46416}" dt="2021-12-01T09:11:30.168" v="294" actId="47"/>
        <pc:sldMkLst>
          <pc:docMk/>
          <pc:sldMk cId="290877102" sldId="370"/>
        </pc:sldMkLst>
      </pc:sldChg>
      <pc:sldChg chg="modSp mod modNotesTx">
        <pc:chgData name="Maksims Feofilovs" userId="9fd80615-2136-42c4-9b8c-24c332aadc0e" providerId="ADAL" clId="{B6F18C11-4D30-4EFD-89AE-260942D46416}" dt="2021-12-02T11:44:25.713" v="4037" actId="1076"/>
        <pc:sldMkLst>
          <pc:docMk/>
          <pc:sldMk cId="2619044716" sldId="386"/>
        </pc:sldMkLst>
        <pc:spChg chg="mod">
          <ac:chgData name="Maksims Feofilovs" userId="9fd80615-2136-42c4-9b8c-24c332aadc0e" providerId="ADAL" clId="{B6F18C11-4D30-4EFD-89AE-260942D46416}" dt="2021-12-02T11:44:25.713" v="4037" actId="1076"/>
          <ac:spMkLst>
            <pc:docMk/>
            <pc:sldMk cId="2619044716" sldId="386"/>
            <ac:spMk id="11" creationId="{E7AFBB86-331E-4075-A8CF-523368321F2E}"/>
          </ac:spMkLst>
        </pc:spChg>
      </pc:sldChg>
      <pc:sldChg chg="addSp modSp mod modNotesTx">
        <pc:chgData name="Maksims Feofilovs" userId="9fd80615-2136-42c4-9b8c-24c332aadc0e" providerId="ADAL" clId="{B6F18C11-4D30-4EFD-89AE-260942D46416}" dt="2021-12-02T11:44:14.729" v="4036" actId="20577"/>
        <pc:sldMkLst>
          <pc:docMk/>
          <pc:sldMk cId="3396944961" sldId="387"/>
        </pc:sldMkLst>
        <pc:spChg chg="mod">
          <ac:chgData name="Maksims Feofilovs" userId="9fd80615-2136-42c4-9b8c-24c332aadc0e" providerId="ADAL" clId="{B6F18C11-4D30-4EFD-89AE-260942D46416}" dt="2021-12-02T11:44:06.817" v="4033" actId="20577"/>
          <ac:spMkLst>
            <pc:docMk/>
            <pc:sldMk cId="3396944961" sldId="387"/>
            <ac:spMk id="6" creationId="{385E0B55-AE59-46CF-9FFD-BD5C0AABCC1E}"/>
          </ac:spMkLst>
        </pc:spChg>
        <pc:spChg chg="add mod">
          <ac:chgData name="Maksims Feofilovs" userId="9fd80615-2136-42c4-9b8c-24c332aadc0e" providerId="ADAL" clId="{B6F18C11-4D30-4EFD-89AE-260942D46416}" dt="2021-12-02T11:44:14.729" v="4036" actId="20577"/>
          <ac:spMkLst>
            <pc:docMk/>
            <pc:sldMk cId="3396944961" sldId="387"/>
            <ac:spMk id="8" creationId="{0F8855D8-C865-4844-B8A4-1436FCBC29E3}"/>
          </ac:spMkLst>
        </pc:spChg>
      </pc:sldChg>
      <pc:sldChg chg="delSp modSp mod modNotesTx">
        <pc:chgData name="Maksims Feofilovs" userId="9fd80615-2136-42c4-9b8c-24c332aadc0e" providerId="ADAL" clId="{B6F18C11-4D30-4EFD-89AE-260942D46416}" dt="2021-12-01T09:06:35.120" v="230" actId="20577"/>
        <pc:sldMkLst>
          <pc:docMk/>
          <pc:sldMk cId="888243337" sldId="388"/>
        </pc:sldMkLst>
        <pc:spChg chg="mod">
          <ac:chgData name="Maksims Feofilovs" userId="9fd80615-2136-42c4-9b8c-24c332aadc0e" providerId="ADAL" clId="{B6F18C11-4D30-4EFD-89AE-260942D46416}" dt="2021-12-01T08:38:53.968" v="52" actId="14100"/>
          <ac:spMkLst>
            <pc:docMk/>
            <pc:sldMk cId="888243337" sldId="388"/>
            <ac:spMk id="2" creationId="{00000000-0000-0000-0000-000000000000}"/>
          </ac:spMkLst>
        </pc:spChg>
        <pc:spChg chg="del">
          <ac:chgData name="Maksims Feofilovs" userId="9fd80615-2136-42c4-9b8c-24c332aadc0e" providerId="ADAL" clId="{B6F18C11-4D30-4EFD-89AE-260942D46416}" dt="2021-12-01T08:38:47.745" v="50" actId="478"/>
          <ac:spMkLst>
            <pc:docMk/>
            <pc:sldMk cId="888243337" sldId="388"/>
            <ac:spMk id="3" creationId="{00000000-0000-0000-0000-000000000000}"/>
          </ac:spMkLst>
        </pc:spChg>
      </pc:sldChg>
      <pc:sldChg chg="del ord">
        <pc:chgData name="Maksims Feofilovs" userId="9fd80615-2136-42c4-9b8c-24c332aadc0e" providerId="ADAL" clId="{B6F18C11-4D30-4EFD-89AE-260942D46416}" dt="2021-12-01T09:10:55.835" v="286" actId="47"/>
        <pc:sldMkLst>
          <pc:docMk/>
          <pc:sldMk cId="3340041687" sldId="390"/>
        </pc:sldMkLst>
      </pc:sldChg>
      <pc:sldChg chg="del modNotesTx">
        <pc:chgData name="Maksims Feofilovs" userId="9fd80615-2136-42c4-9b8c-24c332aadc0e" providerId="ADAL" clId="{B6F18C11-4D30-4EFD-89AE-260942D46416}" dt="2021-12-01T09:11:22.300" v="288" actId="47"/>
        <pc:sldMkLst>
          <pc:docMk/>
          <pc:sldMk cId="767808333" sldId="392"/>
        </pc:sldMkLst>
      </pc:sldChg>
      <pc:sldChg chg="del">
        <pc:chgData name="Maksims Feofilovs" userId="9fd80615-2136-42c4-9b8c-24c332aadc0e" providerId="ADAL" clId="{B6F18C11-4D30-4EFD-89AE-260942D46416}" dt="2021-12-01T08:25:35.082" v="0" actId="47"/>
        <pc:sldMkLst>
          <pc:docMk/>
          <pc:sldMk cId="4215637663" sldId="404"/>
        </pc:sldMkLst>
      </pc:sldChg>
      <pc:sldChg chg="del">
        <pc:chgData name="Maksims Feofilovs" userId="9fd80615-2136-42c4-9b8c-24c332aadc0e" providerId="ADAL" clId="{B6F18C11-4D30-4EFD-89AE-260942D46416}" dt="2021-12-01T09:11:20.712" v="287" actId="47"/>
        <pc:sldMkLst>
          <pc:docMk/>
          <pc:sldMk cId="4075219226" sldId="406"/>
        </pc:sldMkLst>
      </pc:sldChg>
      <pc:sldChg chg="addSp modSp mod">
        <pc:chgData name="Maksims Feofilovs" userId="9fd80615-2136-42c4-9b8c-24c332aadc0e" providerId="ADAL" clId="{B6F18C11-4D30-4EFD-89AE-260942D46416}" dt="2021-12-02T11:44:57.233" v="4041" actId="1076"/>
        <pc:sldMkLst>
          <pc:docMk/>
          <pc:sldMk cId="4034220578" sldId="407"/>
        </pc:sldMkLst>
        <pc:spChg chg="add mod">
          <ac:chgData name="Maksims Feofilovs" userId="9fd80615-2136-42c4-9b8c-24c332aadc0e" providerId="ADAL" clId="{B6F18C11-4D30-4EFD-89AE-260942D46416}" dt="2021-12-02T11:44:57.233" v="4041" actId="1076"/>
          <ac:spMkLst>
            <pc:docMk/>
            <pc:sldMk cId="4034220578" sldId="407"/>
            <ac:spMk id="7" creationId="{FAB967C3-82D4-4D4F-AADA-ADA6274CDDF5}"/>
          </ac:spMkLst>
        </pc:spChg>
        <pc:graphicFrameChg chg="mod">
          <ac:chgData name="Maksims Feofilovs" userId="9fd80615-2136-42c4-9b8c-24c332aadc0e" providerId="ADAL" clId="{B6F18C11-4D30-4EFD-89AE-260942D46416}" dt="2021-12-01T10:37:14.039" v="861" actId="14100"/>
          <ac:graphicFrameMkLst>
            <pc:docMk/>
            <pc:sldMk cId="4034220578" sldId="407"/>
            <ac:graphicFrameMk id="6" creationId="{00000000-0000-0000-0000-000000000000}"/>
          </ac:graphicFrameMkLst>
        </pc:graphicFrameChg>
      </pc:sldChg>
      <pc:sldChg chg="del">
        <pc:chgData name="Maksims Feofilovs" userId="9fd80615-2136-42c4-9b8c-24c332aadc0e" providerId="ADAL" clId="{B6F18C11-4D30-4EFD-89AE-260942D46416}" dt="2021-12-01T09:11:24.122" v="289" actId="47"/>
        <pc:sldMkLst>
          <pc:docMk/>
          <pc:sldMk cId="2279051265" sldId="408"/>
        </pc:sldMkLst>
      </pc:sldChg>
      <pc:sldChg chg="del">
        <pc:chgData name="Maksims Feofilovs" userId="9fd80615-2136-42c4-9b8c-24c332aadc0e" providerId="ADAL" clId="{B6F18C11-4D30-4EFD-89AE-260942D46416}" dt="2021-12-01T09:11:26.761" v="291" actId="47"/>
        <pc:sldMkLst>
          <pc:docMk/>
          <pc:sldMk cId="580988083" sldId="409"/>
        </pc:sldMkLst>
      </pc:sldChg>
      <pc:sldChg chg="del">
        <pc:chgData name="Maksims Feofilovs" userId="9fd80615-2136-42c4-9b8c-24c332aadc0e" providerId="ADAL" clId="{B6F18C11-4D30-4EFD-89AE-260942D46416}" dt="2021-12-01T09:11:25.183" v="290" actId="47"/>
        <pc:sldMkLst>
          <pc:docMk/>
          <pc:sldMk cId="1161178" sldId="410"/>
        </pc:sldMkLst>
      </pc:sldChg>
      <pc:sldChg chg="del">
        <pc:chgData name="Maksims Feofilovs" userId="9fd80615-2136-42c4-9b8c-24c332aadc0e" providerId="ADAL" clId="{B6F18C11-4D30-4EFD-89AE-260942D46416}" dt="2021-12-01T09:11:28.195" v="292" actId="47"/>
        <pc:sldMkLst>
          <pc:docMk/>
          <pc:sldMk cId="668070525" sldId="411"/>
        </pc:sldMkLst>
      </pc:sldChg>
      <pc:sldChg chg="modSp del mod">
        <pc:chgData name="Maksims Feofilovs" userId="9fd80615-2136-42c4-9b8c-24c332aadc0e" providerId="ADAL" clId="{B6F18C11-4D30-4EFD-89AE-260942D46416}" dt="2021-12-01T09:11:31.397" v="295" actId="47"/>
        <pc:sldMkLst>
          <pc:docMk/>
          <pc:sldMk cId="3375016529" sldId="412"/>
        </pc:sldMkLst>
        <pc:spChg chg="mod">
          <ac:chgData name="Maksims Feofilovs" userId="9fd80615-2136-42c4-9b8c-24c332aadc0e" providerId="ADAL" clId="{B6F18C11-4D30-4EFD-89AE-260942D46416}" dt="2021-12-01T08:45:14.417" v="160" actId="14100"/>
          <ac:spMkLst>
            <pc:docMk/>
            <pc:sldMk cId="3375016529" sldId="412"/>
            <ac:spMk id="7" creationId="{897E5572-3929-45C0-9420-0F4A4AEE46DD}"/>
          </ac:spMkLst>
        </pc:spChg>
        <pc:picChg chg="mod">
          <ac:chgData name="Maksims Feofilovs" userId="9fd80615-2136-42c4-9b8c-24c332aadc0e" providerId="ADAL" clId="{B6F18C11-4D30-4EFD-89AE-260942D46416}" dt="2021-12-01T08:45:20.174" v="161" actId="1076"/>
          <ac:picMkLst>
            <pc:docMk/>
            <pc:sldMk cId="3375016529" sldId="412"/>
            <ac:picMk id="6" creationId="{08C36D5F-3585-4812-8A3F-A2BBDF722B79}"/>
          </ac:picMkLst>
        </pc:picChg>
      </pc:sldChg>
      <pc:sldChg chg="modSp add mod">
        <pc:chgData name="Maksims Feofilovs" userId="9fd80615-2136-42c4-9b8c-24c332aadc0e" providerId="ADAL" clId="{B6F18C11-4D30-4EFD-89AE-260942D46416}" dt="2021-12-02T12:47:35.744" v="4833" actId="20577"/>
        <pc:sldMkLst>
          <pc:docMk/>
          <pc:sldMk cId="2682157744" sldId="866"/>
        </pc:sldMkLst>
        <pc:spChg chg="mod">
          <ac:chgData name="Maksims Feofilovs" userId="9fd80615-2136-42c4-9b8c-24c332aadc0e" providerId="ADAL" clId="{B6F18C11-4D30-4EFD-89AE-260942D46416}" dt="2021-12-02T12:47:35.744" v="4833" actId="20577"/>
          <ac:spMkLst>
            <pc:docMk/>
            <pc:sldMk cId="2682157744" sldId="866"/>
            <ac:spMk id="3" creationId="{00000000-0000-0000-0000-000000000000}"/>
          </ac:spMkLst>
        </pc:spChg>
      </pc:sldChg>
      <pc:sldChg chg="modSp add mod ord modNotesTx">
        <pc:chgData name="Maksims Feofilovs" userId="9fd80615-2136-42c4-9b8c-24c332aadc0e" providerId="ADAL" clId="{B6F18C11-4D30-4EFD-89AE-260942D46416}" dt="2021-12-02T11:42:59.803" v="4007" actId="20577"/>
        <pc:sldMkLst>
          <pc:docMk/>
          <pc:sldMk cId="1338046278" sldId="882"/>
        </pc:sldMkLst>
        <pc:spChg chg="mod">
          <ac:chgData name="Maksims Feofilovs" userId="9fd80615-2136-42c4-9b8c-24c332aadc0e" providerId="ADAL" clId="{B6F18C11-4D30-4EFD-89AE-260942D46416}" dt="2021-12-01T09:07:28.435" v="245" actId="1076"/>
          <ac:spMkLst>
            <pc:docMk/>
            <pc:sldMk cId="1338046278" sldId="882"/>
            <ac:spMk id="2" creationId="{00000000-0000-0000-0000-000000000000}"/>
          </ac:spMkLst>
        </pc:spChg>
        <pc:spChg chg="mod">
          <ac:chgData name="Maksims Feofilovs" userId="9fd80615-2136-42c4-9b8c-24c332aadc0e" providerId="ADAL" clId="{B6F18C11-4D30-4EFD-89AE-260942D46416}" dt="2021-12-02T11:42:59.803" v="4007" actId="20577"/>
          <ac:spMkLst>
            <pc:docMk/>
            <pc:sldMk cId="1338046278" sldId="882"/>
            <ac:spMk id="3" creationId="{00000000-0000-0000-0000-000000000000}"/>
          </ac:spMkLst>
        </pc:spChg>
        <pc:picChg chg="mod">
          <ac:chgData name="Maksims Feofilovs" userId="9fd80615-2136-42c4-9b8c-24c332aadc0e" providerId="ADAL" clId="{B6F18C11-4D30-4EFD-89AE-260942D46416}" dt="2021-12-01T09:07:25.802" v="244" actId="14100"/>
          <ac:picMkLst>
            <pc:docMk/>
            <pc:sldMk cId="1338046278" sldId="882"/>
            <ac:picMk id="1026" creationId="{00000000-0000-0000-0000-000000000000}"/>
          </ac:picMkLst>
        </pc:picChg>
      </pc:sldChg>
      <pc:sldChg chg="modSp add mod">
        <pc:chgData name="Maksims Feofilovs" userId="9fd80615-2136-42c4-9b8c-24c332aadc0e" providerId="ADAL" clId="{B6F18C11-4D30-4EFD-89AE-260942D46416}" dt="2021-12-01T11:49:26.760" v="1064" actId="20577"/>
        <pc:sldMkLst>
          <pc:docMk/>
          <pc:sldMk cId="45199214" sldId="890"/>
        </pc:sldMkLst>
        <pc:spChg chg="mod">
          <ac:chgData name="Maksims Feofilovs" userId="9fd80615-2136-42c4-9b8c-24c332aadc0e" providerId="ADAL" clId="{B6F18C11-4D30-4EFD-89AE-260942D46416}" dt="2021-12-01T11:49:26.760" v="1064" actId="20577"/>
          <ac:spMkLst>
            <pc:docMk/>
            <pc:sldMk cId="45199214" sldId="890"/>
            <ac:spMk id="6" creationId="{00000000-0000-0000-0000-000000000000}"/>
          </ac:spMkLst>
        </pc:spChg>
      </pc:sldChg>
      <pc:sldChg chg="addSp delSp modSp add mod ord">
        <pc:chgData name="Maksims Feofilovs" userId="9fd80615-2136-42c4-9b8c-24c332aadc0e" providerId="ADAL" clId="{B6F18C11-4D30-4EFD-89AE-260942D46416}" dt="2021-12-01T09:24:46.349" v="373" actId="20577"/>
        <pc:sldMkLst>
          <pc:docMk/>
          <pc:sldMk cId="1665501028" sldId="891"/>
        </pc:sldMkLst>
        <pc:spChg chg="mod">
          <ac:chgData name="Maksims Feofilovs" userId="9fd80615-2136-42c4-9b8c-24c332aadc0e" providerId="ADAL" clId="{B6F18C11-4D30-4EFD-89AE-260942D46416}" dt="2021-12-01T09:24:38.635" v="371" actId="20577"/>
          <ac:spMkLst>
            <pc:docMk/>
            <pc:sldMk cId="1665501028" sldId="891"/>
            <ac:spMk id="4" creationId="{00000000-0000-0000-0000-000000000000}"/>
          </ac:spMkLst>
        </pc:spChg>
        <pc:spChg chg="mod">
          <ac:chgData name="Maksims Feofilovs" userId="9fd80615-2136-42c4-9b8c-24c332aadc0e" providerId="ADAL" clId="{B6F18C11-4D30-4EFD-89AE-260942D46416}" dt="2021-12-01T09:24:46.349" v="373" actId="20577"/>
          <ac:spMkLst>
            <pc:docMk/>
            <pc:sldMk cId="1665501028" sldId="891"/>
            <ac:spMk id="15" creationId="{00000000-0000-0000-0000-000000000000}"/>
          </ac:spMkLst>
        </pc:spChg>
        <pc:picChg chg="add mod">
          <ac:chgData name="Maksims Feofilovs" userId="9fd80615-2136-42c4-9b8c-24c332aadc0e" providerId="ADAL" clId="{B6F18C11-4D30-4EFD-89AE-260942D46416}" dt="2021-12-01T09:23:52.617" v="370" actId="14100"/>
          <ac:picMkLst>
            <pc:docMk/>
            <pc:sldMk cId="1665501028" sldId="891"/>
            <ac:picMk id="6" creationId="{29D54A7B-C8EB-4E38-BD7A-54C5CA5B26F5}"/>
          </ac:picMkLst>
        </pc:picChg>
        <pc:picChg chg="del">
          <ac:chgData name="Maksims Feofilovs" userId="9fd80615-2136-42c4-9b8c-24c332aadc0e" providerId="ADAL" clId="{B6F18C11-4D30-4EFD-89AE-260942D46416}" dt="2021-12-01T09:23:06.357" v="363" actId="478"/>
          <ac:picMkLst>
            <pc:docMk/>
            <pc:sldMk cId="1665501028" sldId="891"/>
            <ac:picMk id="8" creationId="{00000000-0000-0000-0000-000000000000}"/>
          </ac:picMkLst>
        </pc:picChg>
      </pc:sldChg>
      <pc:sldChg chg="addSp delSp modSp new mod ord modNotesTx">
        <pc:chgData name="Maksims Feofilovs" userId="9fd80615-2136-42c4-9b8c-24c332aadc0e" providerId="ADAL" clId="{B6F18C11-4D30-4EFD-89AE-260942D46416}" dt="2021-12-02T11:44:44.737" v="4039" actId="1076"/>
        <pc:sldMkLst>
          <pc:docMk/>
          <pc:sldMk cId="399563020" sldId="892"/>
        </pc:sldMkLst>
        <pc:spChg chg="mod">
          <ac:chgData name="Maksims Feofilovs" userId="9fd80615-2136-42c4-9b8c-24c332aadc0e" providerId="ADAL" clId="{B6F18C11-4D30-4EFD-89AE-260942D46416}" dt="2021-12-01T15:05:21.963" v="1744" actId="20577"/>
          <ac:spMkLst>
            <pc:docMk/>
            <pc:sldMk cId="399563020" sldId="892"/>
            <ac:spMk id="2" creationId="{E26FEE28-BE7A-4E52-93AE-306962E33900}"/>
          </ac:spMkLst>
        </pc:spChg>
        <pc:spChg chg="del">
          <ac:chgData name="Maksims Feofilovs" userId="9fd80615-2136-42c4-9b8c-24c332aadc0e" providerId="ADAL" clId="{B6F18C11-4D30-4EFD-89AE-260942D46416}" dt="2021-12-01T10:09:52.285" v="596" actId="1032"/>
          <ac:spMkLst>
            <pc:docMk/>
            <pc:sldMk cId="399563020" sldId="892"/>
            <ac:spMk id="3" creationId="{BC81E4E4-E336-4B50-91BB-5A12038AFA3F}"/>
          </ac:spMkLst>
        </pc:spChg>
        <pc:spChg chg="add mod">
          <ac:chgData name="Maksims Feofilovs" userId="9fd80615-2136-42c4-9b8c-24c332aadc0e" providerId="ADAL" clId="{B6F18C11-4D30-4EFD-89AE-260942D46416}" dt="2021-12-01T15:39:23.938" v="2460" actId="20577"/>
          <ac:spMkLst>
            <pc:docMk/>
            <pc:sldMk cId="399563020" sldId="892"/>
            <ac:spMk id="7" creationId="{6195DC11-6141-44D5-9D05-868DEB1BDCEC}"/>
          </ac:spMkLst>
        </pc:spChg>
        <pc:spChg chg="add del mod">
          <ac:chgData name="Maksims Feofilovs" userId="9fd80615-2136-42c4-9b8c-24c332aadc0e" providerId="ADAL" clId="{B6F18C11-4D30-4EFD-89AE-260942D46416}" dt="2021-12-01T15:07:41.504" v="1795" actId="11529"/>
          <ac:spMkLst>
            <pc:docMk/>
            <pc:sldMk cId="399563020" sldId="892"/>
            <ac:spMk id="8" creationId="{D32FFDAC-A15C-4F75-A249-54E8A89E80C8}"/>
          </ac:spMkLst>
        </pc:spChg>
        <pc:spChg chg="add del">
          <ac:chgData name="Maksims Feofilovs" userId="9fd80615-2136-42c4-9b8c-24c332aadc0e" providerId="ADAL" clId="{B6F18C11-4D30-4EFD-89AE-260942D46416}" dt="2021-12-01T15:07:40.473" v="1792" actId="11529"/>
          <ac:spMkLst>
            <pc:docMk/>
            <pc:sldMk cId="399563020" sldId="892"/>
            <ac:spMk id="9" creationId="{52BC6CBA-150A-4EE7-9E88-36A27FB1705A}"/>
          </ac:spMkLst>
        </pc:spChg>
        <pc:spChg chg="add del mod">
          <ac:chgData name="Maksims Feofilovs" userId="9fd80615-2136-42c4-9b8c-24c332aadc0e" providerId="ADAL" clId="{B6F18C11-4D30-4EFD-89AE-260942D46416}" dt="2021-12-01T15:07:40.313" v="1791" actId="11529"/>
          <ac:spMkLst>
            <pc:docMk/>
            <pc:sldMk cId="399563020" sldId="892"/>
            <ac:spMk id="10" creationId="{963DF2D3-D7DF-475F-BE94-B2F1128A33B8}"/>
          </ac:spMkLst>
        </pc:spChg>
        <pc:spChg chg="add del mod">
          <ac:chgData name="Maksims Feofilovs" userId="9fd80615-2136-42c4-9b8c-24c332aadc0e" providerId="ADAL" clId="{B6F18C11-4D30-4EFD-89AE-260942D46416}" dt="2021-12-01T15:07:40.138" v="1790"/>
          <ac:spMkLst>
            <pc:docMk/>
            <pc:sldMk cId="399563020" sldId="892"/>
            <ac:spMk id="11" creationId="{7DB24B16-4037-4718-9BE3-61B72C5D77EC}"/>
          </ac:spMkLst>
        </pc:spChg>
        <pc:spChg chg="add del mod">
          <ac:chgData name="Maksims Feofilovs" userId="9fd80615-2136-42c4-9b8c-24c332aadc0e" providerId="ADAL" clId="{B6F18C11-4D30-4EFD-89AE-260942D46416}" dt="2021-12-01T15:07:39.426" v="1786"/>
          <ac:spMkLst>
            <pc:docMk/>
            <pc:sldMk cId="399563020" sldId="892"/>
            <ac:spMk id="12" creationId="{17E4C281-E919-4416-8EDF-47F0DC2918A7}"/>
          </ac:spMkLst>
        </pc:spChg>
        <pc:spChg chg="add mod">
          <ac:chgData name="Maksims Feofilovs" userId="9fd80615-2136-42c4-9b8c-24c332aadc0e" providerId="ADAL" clId="{B6F18C11-4D30-4EFD-89AE-260942D46416}" dt="2021-12-02T11:44:44.737" v="4039" actId="1076"/>
          <ac:spMkLst>
            <pc:docMk/>
            <pc:sldMk cId="399563020" sldId="892"/>
            <ac:spMk id="13" creationId="{928FA29F-E4F0-46AB-A9D3-4BDCAEEE96C5}"/>
          </ac:spMkLst>
        </pc:spChg>
        <pc:graphicFrameChg chg="add del mod modGraphic">
          <ac:chgData name="Maksims Feofilovs" userId="9fd80615-2136-42c4-9b8c-24c332aadc0e" providerId="ADAL" clId="{B6F18C11-4D30-4EFD-89AE-260942D46416}" dt="2021-12-01T10:13:36.756" v="722" actId="478"/>
          <ac:graphicFrameMkLst>
            <pc:docMk/>
            <pc:sldMk cId="399563020" sldId="892"/>
            <ac:graphicFrameMk id="5" creationId="{635073EA-2C16-4EE1-A530-0E016B18A95D}"/>
          </ac:graphicFrameMkLst>
        </pc:graphicFrameChg>
      </pc:sldChg>
      <pc:sldChg chg="add del">
        <pc:chgData name="Maksims Feofilovs" userId="9fd80615-2136-42c4-9b8c-24c332aadc0e" providerId="ADAL" clId="{B6F18C11-4D30-4EFD-89AE-260942D46416}" dt="2021-12-01T09:15:01.502" v="300" actId="47"/>
        <pc:sldMkLst>
          <pc:docMk/>
          <pc:sldMk cId="2016744694" sldId="892"/>
        </pc:sldMkLst>
      </pc:sldChg>
      <pc:sldChg chg="addSp delSp modSp add mod ord modNotesTx">
        <pc:chgData name="Maksims Feofilovs" userId="9fd80615-2136-42c4-9b8c-24c332aadc0e" providerId="ADAL" clId="{B6F18C11-4D30-4EFD-89AE-260942D46416}" dt="2021-12-02T12:48:54.049" v="4836" actId="20577"/>
        <pc:sldMkLst>
          <pc:docMk/>
          <pc:sldMk cId="64049329" sldId="893"/>
        </pc:sldMkLst>
        <pc:spChg chg="mod">
          <ac:chgData name="Maksims Feofilovs" userId="9fd80615-2136-42c4-9b8c-24c332aadc0e" providerId="ADAL" clId="{B6F18C11-4D30-4EFD-89AE-260942D46416}" dt="2021-12-02T12:40:38.715" v="4760" actId="20577"/>
          <ac:spMkLst>
            <pc:docMk/>
            <pc:sldMk cId="64049329" sldId="893"/>
            <ac:spMk id="2" creationId="{E26FEE28-BE7A-4E52-93AE-306962E33900}"/>
          </ac:spMkLst>
        </pc:spChg>
        <pc:spChg chg="mod">
          <ac:chgData name="Maksims Feofilovs" userId="9fd80615-2136-42c4-9b8c-24c332aadc0e" providerId="ADAL" clId="{B6F18C11-4D30-4EFD-89AE-260942D46416}" dt="2021-12-02T12:42:41.638" v="4795" actId="255"/>
          <ac:spMkLst>
            <pc:docMk/>
            <pc:sldMk cId="64049329" sldId="893"/>
            <ac:spMk id="3" creationId="{BC81E4E4-E336-4B50-91BB-5A12038AFA3F}"/>
          </ac:spMkLst>
        </pc:spChg>
        <pc:spChg chg="add del mod">
          <ac:chgData name="Maksims Feofilovs" userId="9fd80615-2136-42c4-9b8c-24c332aadc0e" providerId="ADAL" clId="{B6F18C11-4D30-4EFD-89AE-260942D46416}" dt="2021-12-02T12:27:55.691" v="4559" actId="478"/>
          <ac:spMkLst>
            <pc:docMk/>
            <pc:sldMk cId="64049329" sldId="893"/>
            <ac:spMk id="6" creationId="{0D1BEBD1-9016-4C46-81FD-D8D529662669}"/>
          </ac:spMkLst>
        </pc:spChg>
        <pc:spChg chg="add mod">
          <ac:chgData name="Maksims Feofilovs" userId="9fd80615-2136-42c4-9b8c-24c332aadc0e" providerId="ADAL" clId="{B6F18C11-4D30-4EFD-89AE-260942D46416}" dt="2021-12-02T12:27:59.501" v="4561" actId="1076"/>
          <ac:spMkLst>
            <pc:docMk/>
            <pc:sldMk cId="64049329" sldId="893"/>
            <ac:spMk id="9" creationId="{B35D8C97-F57B-4EC1-95A7-DDA6C7CB0911}"/>
          </ac:spMkLst>
        </pc:spChg>
        <pc:picChg chg="add mod">
          <ac:chgData name="Maksims Feofilovs" userId="9fd80615-2136-42c4-9b8c-24c332aadc0e" providerId="ADAL" clId="{B6F18C11-4D30-4EFD-89AE-260942D46416}" dt="2021-12-02T12:43:25.821" v="4797" actId="1076"/>
          <ac:picMkLst>
            <pc:docMk/>
            <pc:sldMk cId="64049329" sldId="893"/>
            <ac:picMk id="7" creationId="{C71A54B4-63C0-4401-AB14-BEA8C3E26219}"/>
          </ac:picMkLst>
        </pc:picChg>
        <pc:picChg chg="add mod">
          <ac:chgData name="Maksims Feofilovs" userId="9fd80615-2136-42c4-9b8c-24c332aadc0e" providerId="ADAL" clId="{B6F18C11-4D30-4EFD-89AE-260942D46416}" dt="2021-12-02T12:29:35.981" v="4570" actId="14100"/>
          <ac:picMkLst>
            <pc:docMk/>
            <pc:sldMk cId="64049329" sldId="893"/>
            <ac:picMk id="8" creationId="{DFFCC26C-D800-45AA-BCC8-52378C715E11}"/>
          </ac:picMkLst>
        </pc:picChg>
      </pc:sldChg>
      <pc:sldChg chg="new del">
        <pc:chgData name="Maksims Feofilovs" userId="9fd80615-2136-42c4-9b8c-24c332aadc0e" providerId="ADAL" clId="{B6F18C11-4D30-4EFD-89AE-260942D46416}" dt="2021-12-01T14:49:52.915" v="1426" actId="47"/>
        <pc:sldMkLst>
          <pc:docMk/>
          <pc:sldMk cId="2752617826" sldId="894"/>
        </pc:sldMkLst>
      </pc:sldChg>
      <pc:sldChg chg="addSp delSp modSp add mod ord modNotesTx">
        <pc:chgData name="Maksims Feofilovs" userId="9fd80615-2136-42c4-9b8c-24c332aadc0e" providerId="ADAL" clId="{B6F18C11-4D30-4EFD-89AE-260942D46416}" dt="2021-12-02T12:42:01.595" v="4790" actId="20577"/>
        <pc:sldMkLst>
          <pc:docMk/>
          <pc:sldMk cId="3933274968" sldId="895"/>
        </pc:sldMkLst>
        <pc:spChg chg="add del mod">
          <ac:chgData name="Maksims Feofilovs" userId="9fd80615-2136-42c4-9b8c-24c332aadc0e" providerId="ADAL" clId="{B6F18C11-4D30-4EFD-89AE-260942D46416}" dt="2021-12-01T11:19:02.744" v="865"/>
          <ac:spMkLst>
            <pc:docMk/>
            <pc:sldMk cId="3933274968" sldId="895"/>
            <ac:spMk id="3" creationId="{A028DF13-C1C8-4E8A-A2A7-E6FF44407E7F}"/>
          </ac:spMkLst>
        </pc:spChg>
        <pc:spChg chg="add del mod">
          <ac:chgData name="Maksims Feofilovs" userId="9fd80615-2136-42c4-9b8c-24c332aadc0e" providerId="ADAL" clId="{B6F18C11-4D30-4EFD-89AE-260942D46416}" dt="2021-12-02T11:42:25.679" v="3996" actId="478"/>
          <ac:spMkLst>
            <pc:docMk/>
            <pc:sldMk cId="3933274968" sldId="895"/>
            <ac:spMk id="6" creationId="{96C58516-611D-412A-9BC5-61598D7A75BE}"/>
          </ac:spMkLst>
        </pc:spChg>
        <pc:spChg chg="add del">
          <ac:chgData name="Maksims Feofilovs" userId="9fd80615-2136-42c4-9b8c-24c332aadc0e" providerId="ADAL" clId="{B6F18C11-4D30-4EFD-89AE-260942D46416}" dt="2021-12-01T12:29:53.494" v="1197" actId="22"/>
          <ac:spMkLst>
            <pc:docMk/>
            <pc:sldMk cId="3933274968" sldId="895"/>
            <ac:spMk id="8" creationId="{51E7A502-EF82-46BA-AE5F-D2015C534A6B}"/>
          </ac:spMkLst>
        </pc:spChg>
        <pc:spChg chg="add del">
          <ac:chgData name="Maksims Feofilovs" userId="9fd80615-2136-42c4-9b8c-24c332aadc0e" providerId="ADAL" clId="{B6F18C11-4D30-4EFD-89AE-260942D46416}" dt="2021-12-01T12:29:59.800" v="1199" actId="22"/>
          <ac:spMkLst>
            <pc:docMk/>
            <pc:sldMk cId="3933274968" sldId="895"/>
            <ac:spMk id="10" creationId="{81D063FD-4B5A-42E9-B88A-9086E6CA80E1}"/>
          </ac:spMkLst>
        </pc:spChg>
        <pc:spChg chg="add mod">
          <ac:chgData name="Maksims Feofilovs" userId="9fd80615-2136-42c4-9b8c-24c332aadc0e" providerId="ADAL" clId="{B6F18C11-4D30-4EFD-89AE-260942D46416}" dt="2021-12-02T12:42:01.595" v="4790" actId="20577"/>
          <ac:spMkLst>
            <pc:docMk/>
            <pc:sldMk cId="3933274968" sldId="895"/>
            <ac:spMk id="11" creationId="{79A02A81-56ED-4751-9D22-DD9B1B7A377C}"/>
          </ac:spMkLst>
        </pc:spChg>
        <pc:spChg chg="add del mod">
          <ac:chgData name="Maksims Feofilovs" userId="9fd80615-2136-42c4-9b8c-24c332aadc0e" providerId="ADAL" clId="{B6F18C11-4D30-4EFD-89AE-260942D46416}" dt="2021-12-01T12:30:11.355" v="1205"/>
          <ac:spMkLst>
            <pc:docMk/>
            <pc:sldMk cId="3933274968" sldId="895"/>
            <ac:spMk id="12" creationId="{4B679B63-2A32-48FC-B5C8-1206574EA031}"/>
          </ac:spMkLst>
        </pc:spChg>
        <pc:spChg chg="add mod">
          <ac:chgData name="Maksims Feofilovs" userId="9fd80615-2136-42c4-9b8c-24c332aadc0e" providerId="ADAL" clId="{B6F18C11-4D30-4EFD-89AE-260942D46416}" dt="2021-12-01T15:02:56.606" v="1621" actId="1076"/>
          <ac:spMkLst>
            <pc:docMk/>
            <pc:sldMk cId="3933274968" sldId="895"/>
            <ac:spMk id="13" creationId="{A52E2597-012B-40F1-8E1E-18C4C3CFD1F1}"/>
          </ac:spMkLst>
        </pc:spChg>
        <pc:spChg chg="add mod">
          <ac:chgData name="Maksims Feofilovs" userId="9fd80615-2136-42c4-9b8c-24c332aadc0e" providerId="ADAL" clId="{B6F18C11-4D30-4EFD-89AE-260942D46416}" dt="2021-12-01T15:02:53.702" v="1620" actId="1076"/>
          <ac:spMkLst>
            <pc:docMk/>
            <pc:sldMk cId="3933274968" sldId="895"/>
            <ac:spMk id="14" creationId="{7956E6B7-40AB-4461-BD92-F2EB7D4DF6B6}"/>
          </ac:spMkLst>
        </pc:spChg>
        <pc:spChg chg="add mod">
          <ac:chgData name="Maksims Feofilovs" userId="9fd80615-2136-42c4-9b8c-24c332aadc0e" providerId="ADAL" clId="{B6F18C11-4D30-4EFD-89AE-260942D46416}" dt="2021-12-01T15:43:53.498" v="2489" actId="1076"/>
          <ac:spMkLst>
            <pc:docMk/>
            <pc:sldMk cId="3933274968" sldId="895"/>
            <ac:spMk id="15" creationId="{F690797A-DFD0-44BF-99E6-F9CF36F2C079}"/>
          </ac:spMkLst>
        </pc:spChg>
        <pc:spChg chg="add mod">
          <ac:chgData name="Maksims Feofilovs" userId="9fd80615-2136-42c4-9b8c-24c332aadc0e" providerId="ADAL" clId="{B6F18C11-4D30-4EFD-89AE-260942D46416}" dt="2021-12-01T15:44:05.362" v="2491" actId="1076"/>
          <ac:spMkLst>
            <pc:docMk/>
            <pc:sldMk cId="3933274968" sldId="895"/>
            <ac:spMk id="16" creationId="{4A139666-032F-4ADC-A456-DB2B28530C25}"/>
          </ac:spMkLst>
        </pc:spChg>
        <pc:spChg chg="add mod ord">
          <ac:chgData name="Maksims Feofilovs" userId="9fd80615-2136-42c4-9b8c-24c332aadc0e" providerId="ADAL" clId="{B6F18C11-4D30-4EFD-89AE-260942D46416}" dt="2021-12-01T15:29:30.738" v="2224" actId="1076"/>
          <ac:spMkLst>
            <pc:docMk/>
            <pc:sldMk cId="3933274968" sldId="895"/>
            <ac:spMk id="17" creationId="{5B39F4D2-6875-4BF7-96A3-1D4EB86CBD38}"/>
          </ac:spMkLst>
        </pc:spChg>
        <pc:graphicFrameChg chg="mod modGraphic">
          <ac:chgData name="Maksims Feofilovs" userId="9fd80615-2136-42c4-9b8c-24c332aadc0e" providerId="ADAL" clId="{B6F18C11-4D30-4EFD-89AE-260942D46416}" dt="2021-12-01T15:02:23.110" v="1614" actId="1076"/>
          <ac:graphicFrameMkLst>
            <pc:docMk/>
            <pc:sldMk cId="3933274968" sldId="895"/>
            <ac:graphicFrameMk id="5" creationId="{635073EA-2C16-4EE1-A530-0E016B18A95D}"/>
          </ac:graphicFrameMkLst>
        </pc:graphicFrameChg>
        <pc:cxnChg chg="add del mod">
          <ac:chgData name="Maksims Feofilovs" userId="9fd80615-2136-42c4-9b8c-24c332aadc0e" providerId="ADAL" clId="{B6F18C11-4D30-4EFD-89AE-260942D46416}" dt="2021-12-01T14:58:07.510" v="1540" actId="478"/>
          <ac:cxnSpMkLst>
            <pc:docMk/>
            <pc:sldMk cId="3933274968" sldId="895"/>
            <ac:cxnSpMk id="19" creationId="{F4730EE6-4DE8-4109-8C02-3ED75229B03B}"/>
          </ac:cxnSpMkLst>
        </pc:cxnChg>
      </pc:sldChg>
      <pc:sldChg chg="add del">
        <pc:chgData name="Maksims Feofilovs" userId="9fd80615-2136-42c4-9b8c-24c332aadc0e" providerId="ADAL" clId="{B6F18C11-4D30-4EFD-89AE-260942D46416}" dt="2021-12-01T15:13:58.107" v="2184"/>
        <pc:sldMkLst>
          <pc:docMk/>
          <pc:sldMk cId="641338317" sldId="896"/>
        </pc:sldMkLst>
      </pc:sldChg>
      <pc:sldChg chg="addSp delSp modSp new mod ord modClrScheme chgLayout modNotesTx">
        <pc:chgData name="Maksims Feofilovs" userId="9fd80615-2136-42c4-9b8c-24c332aadc0e" providerId="ADAL" clId="{B6F18C11-4D30-4EFD-89AE-260942D46416}" dt="2021-12-02T12:42:08.212" v="4791" actId="1076"/>
        <pc:sldMkLst>
          <pc:docMk/>
          <pc:sldMk cId="1092610926" sldId="896"/>
        </pc:sldMkLst>
        <pc:spChg chg="del">
          <ac:chgData name="Maksims Feofilovs" userId="9fd80615-2136-42c4-9b8c-24c332aadc0e" providerId="ADAL" clId="{B6F18C11-4D30-4EFD-89AE-260942D46416}" dt="2021-12-02T12:07:11.658" v="4046" actId="26606"/>
          <ac:spMkLst>
            <pc:docMk/>
            <pc:sldMk cId="1092610926" sldId="896"/>
            <ac:spMk id="2" creationId="{4B1FAFE4-913D-48D9-A5C2-C3402A2584B8}"/>
          </ac:spMkLst>
        </pc:spChg>
        <pc:spChg chg="del">
          <ac:chgData name="Maksims Feofilovs" userId="9fd80615-2136-42c4-9b8c-24c332aadc0e" providerId="ADAL" clId="{B6F18C11-4D30-4EFD-89AE-260942D46416}" dt="2021-12-02T12:07:11.658" v="4046" actId="26606"/>
          <ac:spMkLst>
            <pc:docMk/>
            <pc:sldMk cId="1092610926" sldId="896"/>
            <ac:spMk id="3" creationId="{7499E0C2-A201-43FD-96F3-8BBAA23484C7}"/>
          </ac:spMkLst>
        </pc:spChg>
        <pc:spChg chg="mod ord">
          <ac:chgData name="Maksims Feofilovs" userId="9fd80615-2136-42c4-9b8c-24c332aadc0e" providerId="ADAL" clId="{B6F18C11-4D30-4EFD-89AE-260942D46416}" dt="2021-12-02T12:07:11.658" v="4046" actId="26606"/>
          <ac:spMkLst>
            <pc:docMk/>
            <pc:sldMk cId="1092610926" sldId="896"/>
            <ac:spMk id="4" creationId="{A707D9B5-CC20-413F-96CF-F59A9B4A42EB}"/>
          </ac:spMkLst>
        </pc:spChg>
        <pc:spChg chg="add mod">
          <ac:chgData name="Maksims Feofilovs" userId="9fd80615-2136-42c4-9b8c-24c332aadc0e" providerId="ADAL" clId="{B6F18C11-4D30-4EFD-89AE-260942D46416}" dt="2021-12-02T12:40:43.559" v="4774" actId="20577"/>
          <ac:spMkLst>
            <pc:docMk/>
            <pc:sldMk cId="1092610926" sldId="896"/>
            <ac:spMk id="11" creationId="{9A312391-1BAC-4CD6-99D8-28A002D9320D}"/>
          </ac:spMkLst>
        </pc:spChg>
        <pc:spChg chg="add mod">
          <ac:chgData name="Maksims Feofilovs" userId="9fd80615-2136-42c4-9b8c-24c332aadc0e" providerId="ADAL" clId="{B6F18C11-4D30-4EFD-89AE-260942D46416}" dt="2021-12-02T12:41:47.323" v="4786" actId="1076"/>
          <ac:spMkLst>
            <pc:docMk/>
            <pc:sldMk cId="1092610926" sldId="896"/>
            <ac:spMk id="12" creationId="{C3C8C732-1A4F-47D5-A044-427D189B577E}"/>
          </ac:spMkLst>
        </pc:spChg>
        <pc:spChg chg="add del mod">
          <ac:chgData name="Maksims Feofilovs" userId="9fd80615-2136-42c4-9b8c-24c332aadc0e" providerId="ADAL" clId="{B6F18C11-4D30-4EFD-89AE-260942D46416}" dt="2021-12-02T12:12:01.646" v="4135" actId="478"/>
          <ac:spMkLst>
            <pc:docMk/>
            <pc:sldMk cId="1092610926" sldId="896"/>
            <ac:spMk id="13" creationId="{E2AB5FBA-AC29-4214-B226-D7E3F794AF8D}"/>
          </ac:spMkLst>
        </pc:spChg>
        <pc:spChg chg="add del mod">
          <ac:chgData name="Maksims Feofilovs" userId="9fd80615-2136-42c4-9b8c-24c332aadc0e" providerId="ADAL" clId="{B6F18C11-4D30-4EFD-89AE-260942D46416}" dt="2021-12-02T12:27:41.515" v="4555" actId="478"/>
          <ac:spMkLst>
            <pc:docMk/>
            <pc:sldMk cId="1092610926" sldId="896"/>
            <ac:spMk id="14" creationId="{0C8CE780-E684-4B34-A270-95F290DAEB80}"/>
          </ac:spMkLst>
        </pc:spChg>
        <pc:spChg chg="add mod">
          <ac:chgData name="Maksims Feofilovs" userId="9fd80615-2136-42c4-9b8c-24c332aadc0e" providerId="ADAL" clId="{B6F18C11-4D30-4EFD-89AE-260942D46416}" dt="2021-12-02T12:41:54.343" v="4789" actId="1076"/>
          <ac:spMkLst>
            <pc:docMk/>
            <pc:sldMk cId="1092610926" sldId="896"/>
            <ac:spMk id="15" creationId="{9DE3824E-A84B-478A-AFE3-3F7F59EB49A0}"/>
          </ac:spMkLst>
        </pc:spChg>
        <pc:spChg chg="add del mod">
          <ac:chgData name="Maksims Feofilovs" userId="9fd80615-2136-42c4-9b8c-24c332aadc0e" providerId="ADAL" clId="{B6F18C11-4D30-4EFD-89AE-260942D46416}" dt="2021-12-02T12:26:51.879" v="4534" actId="478"/>
          <ac:spMkLst>
            <pc:docMk/>
            <pc:sldMk cId="1092610926" sldId="896"/>
            <ac:spMk id="16" creationId="{38DB2682-0135-4F32-83C6-706F9D4AB1F8}"/>
          </ac:spMkLst>
        </pc:spChg>
        <pc:picChg chg="add mod">
          <ac:chgData name="Maksims Feofilovs" userId="9fd80615-2136-42c4-9b8c-24c332aadc0e" providerId="ADAL" clId="{B6F18C11-4D30-4EFD-89AE-260942D46416}" dt="2021-12-02T12:42:08.212" v="4791" actId="1076"/>
          <ac:picMkLst>
            <pc:docMk/>
            <pc:sldMk cId="1092610926" sldId="896"/>
            <ac:picMk id="6" creationId="{61A64926-3D74-46B0-B81D-702A949A983C}"/>
          </ac:picMkLst>
        </pc:picChg>
        <pc:picChg chg="add del mod">
          <ac:chgData name="Maksims Feofilovs" userId="9fd80615-2136-42c4-9b8c-24c332aadc0e" providerId="ADAL" clId="{B6F18C11-4D30-4EFD-89AE-260942D46416}" dt="2021-12-02T12:20:20.231" v="4451" actId="478"/>
          <ac:picMkLst>
            <pc:docMk/>
            <pc:sldMk cId="1092610926" sldId="896"/>
            <ac:picMk id="8" creationId="{32360BA7-3DC5-49A0-95FB-83DCB62A55F4}"/>
          </ac:picMkLst>
        </pc:picChg>
        <pc:picChg chg="add del mod">
          <ac:chgData name="Maksims Feofilovs" userId="9fd80615-2136-42c4-9b8c-24c332aadc0e" providerId="ADAL" clId="{B6F18C11-4D30-4EFD-89AE-260942D46416}" dt="2021-12-02T12:20:19.429" v="4450" actId="478"/>
          <ac:picMkLst>
            <pc:docMk/>
            <pc:sldMk cId="1092610926" sldId="896"/>
            <ac:picMk id="10" creationId="{8A3F163B-AF86-4969-BFB6-09EC71873188}"/>
          </ac:picMkLst>
        </pc:picChg>
      </pc:sldChg>
      <pc:sldChg chg="add del">
        <pc:chgData name="Maksims Feofilovs" userId="9fd80615-2136-42c4-9b8c-24c332aadc0e" providerId="ADAL" clId="{B6F18C11-4D30-4EFD-89AE-260942D46416}" dt="2021-12-01T15:13:56.166" v="2182"/>
        <pc:sldMkLst>
          <pc:docMk/>
          <pc:sldMk cId="2948550277" sldId="8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98253-27EA-421D-B53C-DCF1C7A45A2F}"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lv-LV"/>
        </a:p>
      </dgm:t>
    </dgm:pt>
    <dgm:pt modelId="{49B6227B-2F82-4AA5-A7F6-739C375D05F9}">
      <dgm:prSet phldrT="[Text]" custT="1"/>
      <dgm:spPr/>
      <dgm:t>
        <a:bodyPr/>
        <a:lstStyle/>
        <a:p>
          <a:r>
            <a:rPr lang="lv-LV" sz="1400" b="1" dirty="0">
              <a:solidFill>
                <a:schemeClr val="tx1"/>
              </a:solidFill>
            </a:rPr>
            <a:t>Pressure on ecosystem</a:t>
          </a:r>
        </a:p>
      </dgm:t>
    </dgm:pt>
    <dgm:pt modelId="{796D8880-4108-4408-8849-F67C02F9EBEF}" type="parTrans" cxnId="{63E80CB9-8D05-4453-B57A-67E76F7389A3}">
      <dgm:prSet/>
      <dgm:spPr/>
      <dgm:t>
        <a:bodyPr/>
        <a:lstStyle/>
        <a:p>
          <a:endParaRPr lang="lv-LV" sz="2400" b="1">
            <a:solidFill>
              <a:schemeClr val="tx1"/>
            </a:solidFill>
          </a:endParaRPr>
        </a:p>
      </dgm:t>
    </dgm:pt>
    <dgm:pt modelId="{4B0D9FA2-79BE-432B-8B43-A3E769092918}" type="sibTrans" cxnId="{63E80CB9-8D05-4453-B57A-67E76F7389A3}">
      <dgm:prSet/>
      <dgm:spPr>
        <a:ln w="28575"/>
      </dgm:spPr>
      <dgm:t>
        <a:bodyPr/>
        <a:lstStyle/>
        <a:p>
          <a:endParaRPr lang="lv-LV" sz="2400" b="1">
            <a:solidFill>
              <a:schemeClr val="tx1"/>
            </a:solidFill>
          </a:endParaRPr>
        </a:p>
      </dgm:t>
    </dgm:pt>
    <dgm:pt modelId="{1A39731D-95FC-4041-9FD5-09A517041A01}">
      <dgm:prSet phldrT="[Text]" custT="1"/>
      <dgm:spPr/>
      <dgm:t>
        <a:bodyPr/>
        <a:lstStyle/>
        <a:p>
          <a:r>
            <a:rPr lang="lv-LV" sz="1400" b="1" dirty="0">
              <a:solidFill>
                <a:schemeClr val="tx1"/>
              </a:solidFill>
            </a:rPr>
            <a:t>Change in ecosystem services supply</a:t>
          </a:r>
        </a:p>
      </dgm:t>
    </dgm:pt>
    <dgm:pt modelId="{F41E8E11-F5E1-471F-96B4-06B4B0B934AC}" type="parTrans" cxnId="{420DC67E-B24D-46E7-9441-C2AFD7192554}">
      <dgm:prSet/>
      <dgm:spPr/>
      <dgm:t>
        <a:bodyPr/>
        <a:lstStyle/>
        <a:p>
          <a:endParaRPr lang="lv-LV" sz="2400" b="1">
            <a:solidFill>
              <a:schemeClr val="tx1"/>
            </a:solidFill>
          </a:endParaRPr>
        </a:p>
      </dgm:t>
    </dgm:pt>
    <dgm:pt modelId="{E52EADF8-2AC1-4034-A7E9-124A66C34051}" type="sibTrans" cxnId="{420DC67E-B24D-46E7-9441-C2AFD7192554}">
      <dgm:prSet/>
      <dgm:spPr>
        <a:ln w="28575"/>
      </dgm:spPr>
      <dgm:t>
        <a:bodyPr/>
        <a:lstStyle/>
        <a:p>
          <a:endParaRPr lang="lv-LV" sz="2400" b="1">
            <a:solidFill>
              <a:schemeClr val="tx1"/>
            </a:solidFill>
          </a:endParaRPr>
        </a:p>
      </dgm:t>
    </dgm:pt>
    <dgm:pt modelId="{7F4F4BE1-F3D8-45B8-A00B-A74FBA402C2C}">
      <dgm:prSet phldrT="[Text]" custT="1"/>
      <dgm:spPr/>
      <dgm:t>
        <a:bodyPr/>
        <a:lstStyle/>
        <a:p>
          <a:r>
            <a:rPr lang="lv-LV" sz="1400" b="1" dirty="0">
              <a:solidFill>
                <a:schemeClr val="tx1"/>
              </a:solidFill>
            </a:rPr>
            <a:t>Trade-offs between different services</a:t>
          </a:r>
        </a:p>
      </dgm:t>
    </dgm:pt>
    <dgm:pt modelId="{DA7E211C-7AC2-48A9-868B-2F6B4367FEFF}" type="parTrans" cxnId="{EB58F3DF-D21C-49BD-9E59-2824A810BD03}">
      <dgm:prSet/>
      <dgm:spPr/>
      <dgm:t>
        <a:bodyPr/>
        <a:lstStyle/>
        <a:p>
          <a:endParaRPr lang="lv-LV" sz="2400" b="1">
            <a:solidFill>
              <a:schemeClr val="tx1"/>
            </a:solidFill>
          </a:endParaRPr>
        </a:p>
      </dgm:t>
    </dgm:pt>
    <dgm:pt modelId="{9796D0BC-91FC-4B8F-BBF1-CD74CB96478E}" type="sibTrans" cxnId="{EB58F3DF-D21C-49BD-9E59-2824A810BD03}">
      <dgm:prSet/>
      <dgm:spPr>
        <a:ln w="28575"/>
      </dgm:spPr>
      <dgm:t>
        <a:bodyPr/>
        <a:lstStyle/>
        <a:p>
          <a:endParaRPr lang="lv-LV" sz="2400" b="1">
            <a:solidFill>
              <a:schemeClr val="tx1"/>
            </a:solidFill>
          </a:endParaRPr>
        </a:p>
      </dgm:t>
    </dgm:pt>
    <dgm:pt modelId="{E527DA2C-095F-4A28-AC26-15C744AF9FE0}">
      <dgm:prSet phldrT="[Text]" custT="1"/>
      <dgm:spPr/>
      <dgm:t>
        <a:bodyPr/>
        <a:lstStyle/>
        <a:p>
          <a:r>
            <a:rPr lang="lv-LV" sz="1400" b="1" dirty="0">
              <a:solidFill>
                <a:schemeClr val="tx1"/>
              </a:solidFill>
            </a:rPr>
            <a:t>Change in benefits to society</a:t>
          </a:r>
        </a:p>
      </dgm:t>
    </dgm:pt>
    <dgm:pt modelId="{123C9F16-FFD7-43D9-852A-8D4085237BCA}" type="parTrans" cxnId="{B4D687A1-3EA1-4C1E-939A-93850A8B3B3C}">
      <dgm:prSet/>
      <dgm:spPr/>
      <dgm:t>
        <a:bodyPr/>
        <a:lstStyle/>
        <a:p>
          <a:endParaRPr lang="lv-LV" sz="2400" b="1">
            <a:solidFill>
              <a:schemeClr val="tx1"/>
            </a:solidFill>
          </a:endParaRPr>
        </a:p>
      </dgm:t>
    </dgm:pt>
    <dgm:pt modelId="{71E9D1D5-99F6-425A-B9B2-82E6AB35450B}" type="sibTrans" cxnId="{B4D687A1-3EA1-4C1E-939A-93850A8B3B3C}">
      <dgm:prSet/>
      <dgm:spPr>
        <a:ln w="28575"/>
      </dgm:spPr>
      <dgm:t>
        <a:bodyPr/>
        <a:lstStyle/>
        <a:p>
          <a:endParaRPr lang="lv-LV" sz="2400" b="1">
            <a:solidFill>
              <a:schemeClr val="tx1"/>
            </a:solidFill>
          </a:endParaRPr>
        </a:p>
      </dgm:t>
    </dgm:pt>
    <dgm:pt modelId="{8CA90136-FBD6-4ECC-9933-4498D3DF4931}">
      <dgm:prSet phldrT="[Text]" custT="1"/>
      <dgm:spPr/>
      <dgm:t>
        <a:bodyPr/>
        <a:lstStyle/>
        <a:p>
          <a:r>
            <a:rPr lang="lv-LV" sz="1400" b="1" dirty="0">
              <a:solidFill>
                <a:schemeClr val="tx1"/>
              </a:solidFill>
            </a:rPr>
            <a:t>Policy action</a:t>
          </a:r>
        </a:p>
      </dgm:t>
    </dgm:pt>
    <dgm:pt modelId="{DADDC8EE-5ECF-42D6-A25F-45D5AA2B4245}" type="parTrans" cxnId="{7DD93B26-3564-42DD-AE64-C95BD15381DF}">
      <dgm:prSet/>
      <dgm:spPr/>
      <dgm:t>
        <a:bodyPr/>
        <a:lstStyle/>
        <a:p>
          <a:endParaRPr lang="lv-LV" sz="2400" b="1">
            <a:solidFill>
              <a:schemeClr val="tx1"/>
            </a:solidFill>
          </a:endParaRPr>
        </a:p>
      </dgm:t>
    </dgm:pt>
    <dgm:pt modelId="{0A90BAC6-488C-4A7D-BBDA-813ED5590D30}" type="sibTrans" cxnId="{7DD93B26-3564-42DD-AE64-C95BD15381DF}">
      <dgm:prSet/>
      <dgm:spPr>
        <a:solidFill>
          <a:schemeClr val="accent2"/>
        </a:solidFill>
        <a:ln w="28575"/>
      </dgm:spPr>
      <dgm:t>
        <a:bodyPr/>
        <a:lstStyle/>
        <a:p>
          <a:endParaRPr lang="lv-LV" sz="2400" b="1">
            <a:solidFill>
              <a:schemeClr val="tx1"/>
            </a:solidFill>
          </a:endParaRPr>
        </a:p>
      </dgm:t>
    </dgm:pt>
    <dgm:pt modelId="{E94BEB2A-145B-43E8-83F6-B06C2009ACAF}" type="pres">
      <dgm:prSet presAssocID="{E6898253-27EA-421D-B53C-DCF1C7A45A2F}" presName="cycle" presStyleCnt="0">
        <dgm:presLayoutVars>
          <dgm:dir/>
          <dgm:resizeHandles val="exact"/>
        </dgm:presLayoutVars>
      </dgm:prSet>
      <dgm:spPr/>
    </dgm:pt>
    <dgm:pt modelId="{CC590E50-5429-4C4A-B93B-DC7A2C7AC31D}" type="pres">
      <dgm:prSet presAssocID="{49B6227B-2F82-4AA5-A7F6-739C375D05F9}" presName="node" presStyleLbl="node1" presStyleIdx="0" presStyleCnt="5" custScaleX="123426" custRadScaleRad="90159" custRadScaleInc="-1633">
        <dgm:presLayoutVars>
          <dgm:bulletEnabled val="1"/>
        </dgm:presLayoutVars>
      </dgm:prSet>
      <dgm:spPr/>
    </dgm:pt>
    <dgm:pt modelId="{582A22C6-E9DE-4892-9B17-7A894609FA1E}" type="pres">
      <dgm:prSet presAssocID="{49B6227B-2F82-4AA5-A7F6-739C375D05F9}" presName="spNode" presStyleCnt="0"/>
      <dgm:spPr/>
    </dgm:pt>
    <dgm:pt modelId="{9CF7562F-17FB-4DE6-B657-AD07581123B2}" type="pres">
      <dgm:prSet presAssocID="{4B0D9FA2-79BE-432B-8B43-A3E769092918}" presName="sibTrans" presStyleLbl="sibTrans1D1" presStyleIdx="0" presStyleCnt="5"/>
      <dgm:spPr/>
    </dgm:pt>
    <dgm:pt modelId="{528E7B7E-47F6-49F9-B2E8-5FE4B3E2C23D}" type="pres">
      <dgm:prSet presAssocID="{1A39731D-95FC-4041-9FD5-09A517041A01}" presName="node" presStyleLbl="node1" presStyleIdx="1" presStyleCnt="5" custScaleX="146577" custRadScaleRad="99749" custRadScaleInc="18381">
        <dgm:presLayoutVars>
          <dgm:bulletEnabled val="1"/>
        </dgm:presLayoutVars>
      </dgm:prSet>
      <dgm:spPr/>
    </dgm:pt>
    <dgm:pt modelId="{24E83B1A-E620-4FF9-B3DB-DD99DAB69A67}" type="pres">
      <dgm:prSet presAssocID="{1A39731D-95FC-4041-9FD5-09A517041A01}" presName="spNode" presStyleCnt="0"/>
      <dgm:spPr/>
    </dgm:pt>
    <dgm:pt modelId="{92D7599F-A1A2-4129-999B-3B786625E83F}" type="pres">
      <dgm:prSet presAssocID="{E52EADF8-2AC1-4034-A7E9-124A66C34051}" presName="sibTrans" presStyleLbl="sibTrans1D1" presStyleIdx="1" presStyleCnt="5"/>
      <dgm:spPr/>
    </dgm:pt>
    <dgm:pt modelId="{B3204862-77AA-4255-AC6B-B3F1D87FA737}" type="pres">
      <dgm:prSet presAssocID="{7F4F4BE1-F3D8-45B8-A00B-A74FBA402C2C}" presName="node" presStyleLbl="node1" presStyleIdx="2" presStyleCnt="5" custScaleX="148808" custRadScaleRad="115691" custRadScaleInc="-68800">
        <dgm:presLayoutVars>
          <dgm:bulletEnabled val="1"/>
        </dgm:presLayoutVars>
      </dgm:prSet>
      <dgm:spPr/>
    </dgm:pt>
    <dgm:pt modelId="{F480F2DE-68C0-4B44-A926-48276E1C0947}" type="pres">
      <dgm:prSet presAssocID="{7F4F4BE1-F3D8-45B8-A00B-A74FBA402C2C}" presName="spNode" presStyleCnt="0"/>
      <dgm:spPr/>
    </dgm:pt>
    <dgm:pt modelId="{307C4326-C8B8-404B-8F33-9F0A9AF8B52D}" type="pres">
      <dgm:prSet presAssocID="{9796D0BC-91FC-4B8F-BBF1-CD74CB96478E}" presName="sibTrans" presStyleLbl="sibTrans1D1" presStyleIdx="2" presStyleCnt="5"/>
      <dgm:spPr/>
    </dgm:pt>
    <dgm:pt modelId="{DE6A3929-1C99-40FB-BBB8-7C4CD1A4F46C}" type="pres">
      <dgm:prSet presAssocID="{E527DA2C-095F-4A28-AC26-15C744AF9FE0}" presName="node" presStyleLbl="node1" presStyleIdx="3" presStyleCnt="5" custScaleX="141538" custRadScaleRad="112200" custRadScaleInc="59308">
        <dgm:presLayoutVars>
          <dgm:bulletEnabled val="1"/>
        </dgm:presLayoutVars>
      </dgm:prSet>
      <dgm:spPr/>
    </dgm:pt>
    <dgm:pt modelId="{0178EB7B-E2A8-4B17-A6D1-80BFBD657214}" type="pres">
      <dgm:prSet presAssocID="{E527DA2C-095F-4A28-AC26-15C744AF9FE0}" presName="spNode" presStyleCnt="0"/>
      <dgm:spPr/>
    </dgm:pt>
    <dgm:pt modelId="{18087005-4667-4987-BAAA-8DF519DD1A5C}" type="pres">
      <dgm:prSet presAssocID="{71E9D1D5-99F6-425A-B9B2-82E6AB35450B}" presName="sibTrans" presStyleLbl="sibTrans1D1" presStyleIdx="3" presStyleCnt="5"/>
      <dgm:spPr/>
    </dgm:pt>
    <dgm:pt modelId="{8DCF057F-1E2E-4857-9C73-806741FCBF85}" type="pres">
      <dgm:prSet presAssocID="{8CA90136-FBD6-4ECC-9933-4498D3DF4931}" presName="node" presStyleLbl="node1" presStyleIdx="4" presStyleCnt="5" custScaleX="146915" custRadScaleRad="98943" custRadScaleInc="-8298">
        <dgm:presLayoutVars>
          <dgm:bulletEnabled val="1"/>
        </dgm:presLayoutVars>
      </dgm:prSet>
      <dgm:spPr/>
    </dgm:pt>
    <dgm:pt modelId="{045892EA-C04F-43EA-B395-3D727AA23943}" type="pres">
      <dgm:prSet presAssocID="{8CA90136-FBD6-4ECC-9933-4498D3DF4931}" presName="spNode" presStyleCnt="0"/>
      <dgm:spPr/>
    </dgm:pt>
    <dgm:pt modelId="{9A577089-AED2-4DA0-89EC-CE5D26066B48}" type="pres">
      <dgm:prSet presAssocID="{0A90BAC6-488C-4A7D-BBDA-813ED5590D30}" presName="sibTrans" presStyleLbl="sibTrans1D1" presStyleIdx="4" presStyleCnt="5"/>
      <dgm:spPr/>
    </dgm:pt>
  </dgm:ptLst>
  <dgm:cxnLst>
    <dgm:cxn modelId="{7DD93B26-3564-42DD-AE64-C95BD15381DF}" srcId="{E6898253-27EA-421D-B53C-DCF1C7A45A2F}" destId="{8CA90136-FBD6-4ECC-9933-4498D3DF4931}" srcOrd="4" destOrd="0" parTransId="{DADDC8EE-5ECF-42D6-A25F-45D5AA2B4245}" sibTransId="{0A90BAC6-488C-4A7D-BBDA-813ED5590D30}"/>
    <dgm:cxn modelId="{DF2CAD26-5470-4D5D-A05E-513EDE5B3909}" type="presOf" srcId="{7F4F4BE1-F3D8-45B8-A00B-A74FBA402C2C}" destId="{B3204862-77AA-4255-AC6B-B3F1D87FA737}" srcOrd="0" destOrd="0" presId="urn:microsoft.com/office/officeart/2005/8/layout/cycle5"/>
    <dgm:cxn modelId="{75F6322D-4E52-4970-A3A8-4885B5535B20}" type="presOf" srcId="{9796D0BC-91FC-4B8F-BBF1-CD74CB96478E}" destId="{307C4326-C8B8-404B-8F33-9F0A9AF8B52D}" srcOrd="0" destOrd="0" presId="urn:microsoft.com/office/officeart/2005/8/layout/cycle5"/>
    <dgm:cxn modelId="{0E0BE532-AEC9-4D86-A127-C259D8F8B4D3}" type="presOf" srcId="{49B6227B-2F82-4AA5-A7F6-739C375D05F9}" destId="{CC590E50-5429-4C4A-B93B-DC7A2C7AC31D}" srcOrd="0" destOrd="0" presId="urn:microsoft.com/office/officeart/2005/8/layout/cycle5"/>
    <dgm:cxn modelId="{EE62ED3B-9E46-4317-8BBF-925F54B2620C}" type="presOf" srcId="{E6898253-27EA-421D-B53C-DCF1C7A45A2F}" destId="{E94BEB2A-145B-43E8-83F6-B06C2009ACAF}" srcOrd="0" destOrd="0" presId="urn:microsoft.com/office/officeart/2005/8/layout/cycle5"/>
    <dgm:cxn modelId="{E0E5BB46-2746-43B5-9ACB-098A2F4FAF97}" type="presOf" srcId="{71E9D1D5-99F6-425A-B9B2-82E6AB35450B}" destId="{18087005-4667-4987-BAAA-8DF519DD1A5C}" srcOrd="0" destOrd="0" presId="urn:microsoft.com/office/officeart/2005/8/layout/cycle5"/>
    <dgm:cxn modelId="{420DC67E-B24D-46E7-9441-C2AFD7192554}" srcId="{E6898253-27EA-421D-B53C-DCF1C7A45A2F}" destId="{1A39731D-95FC-4041-9FD5-09A517041A01}" srcOrd="1" destOrd="0" parTransId="{F41E8E11-F5E1-471F-96B4-06B4B0B934AC}" sibTransId="{E52EADF8-2AC1-4034-A7E9-124A66C34051}"/>
    <dgm:cxn modelId="{04A5EC98-2A6A-48B6-B008-953237AB74B3}" type="presOf" srcId="{8CA90136-FBD6-4ECC-9933-4498D3DF4931}" destId="{8DCF057F-1E2E-4857-9C73-806741FCBF85}" srcOrd="0" destOrd="0" presId="urn:microsoft.com/office/officeart/2005/8/layout/cycle5"/>
    <dgm:cxn modelId="{B4D687A1-3EA1-4C1E-939A-93850A8B3B3C}" srcId="{E6898253-27EA-421D-B53C-DCF1C7A45A2F}" destId="{E527DA2C-095F-4A28-AC26-15C744AF9FE0}" srcOrd="3" destOrd="0" parTransId="{123C9F16-FFD7-43D9-852A-8D4085237BCA}" sibTransId="{71E9D1D5-99F6-425A-B9B2-82E6AB35450B}"/>
    <dgm:cxn modelId="{26BE30AC-8208-4D75-9966-D721D1748EED}" type="presOf" srcId="{E52EADF8-2AC1-4034-A7E9-124A66C34051}" destId="{92D7599F-A1A2-4129-999B-3B786625E83F}" srcOrd="0" destOrd="0" presId="urn:microsoft.com/office/officeart/2005/8/layout/cycle5"/>
    <dgm:cxn modelId="{63E80CB9-8D05-4453-B57A-67E76F7389A3}" srcId="{E6898253-27EA-421D-B53C-DCF1C7A45A2F}" destId="{49B6227B-2F82-4AA5-A7F6-739C375D05F9}" srcOrd="0" destOrd="0" parTransId="{796D8880-4108-4408-8849-F67C02F9EBEF}" sibTransId="{4B0D9FA2-79BE-432B-8B43-A3E769092918}"/>
    <dgm:cxn modelId="{B26C96BA-99DC-4786-877C-5FFBDF760438}" type="presOf" srcId="{1A39731D-95FC-4041-9FD5-09A517041A01}" destId="{528E7B7E-47F6-49F9-B2E8-5FE4B3E2C23D}" srcOrd="0" destOrd="0" presId="urn:microsoft.com/office/officeart/2005/8/layout/cycle5"/>
    <dgm:cxn modelId="{6089A4C3-6A29-4ADE-A142-F1C2C640E7E8}" type="presOf" srcId="{E527DA2C-095F-4A28-AC26-15C744AF9FE0}" destId="{DE6A3929-1C99-40FB-BBB8-7C4CD1A4F46C}" srcOrd="0" destOrd="0" presId="urn:microsoft.com/office/officeart/2005/8/layout/cycle5"/>
    <dgm:cxn modelId="{D9D8A8C7-3747-455E-8142-F069035920DC}" type="presOf" srcId="{0A90BAC6-488C-4A7D-BBDA-813ED5590D30}" destId="{9A577089-AED2-4DA0-89EC-CE5D26066B48}" srcOrd="0" destOrd="0" presId="urn:microsoft.com/office/officeart/2005/8/layout/cycle5"/>
    <dgm:cxn modelId="{EB58F3DF-D21C-49BD-9E59-2824A810BD03}" srcId="{E6898253-27EA-421D-B53C-DCF1C7A45A2F}" destId="{7F4F4BE1-F3D8-45B8-A00B-A74FBA402C2C}" srcOrd="2" destOrd="0" parTransId="{DA7E211C-7AC2-48A9-868B-2F6B4367FEFF}" sibTransId="{9796D0BC-91FC-4B8F-BBF1-CD74CB96478E}"/>
    <dgm:cxn modelId="{26C5DDF3-BBA1-4891-AA06-533A583FD8C5}" type="presOf" srcId="{4B0D9FA2-79BE-432B-8B43-A3E769092918}" destId="{9CF7562F-17FB-4DE6-B657-AD07581123B2}" srcOrd="0" destOrd="0" presId="urn:microsoft.com/office/officeart/2005/8/layout/cycle5"/>
    <dgm:cxn modelId="{BE0DE00D-B687-4CC0-99A7-C5F4E0F21247}" type="presParOf" srcId="{E94BEB2A-145B-43E8-83F6-B06C2009ACAF}" destId="{CC590E50-5429-4C4A-B93B-DC7A2C7AC31D}" srcOrd="0" destOrd="0" presId="urn:microsoft.com/office/officeart/2005/8/layout/cycle5"/>
    <dgm:cxn modelId="{9DDA1AE2-4274-4D1D-91F9-B101AF8E7C20}" type="presParOf" srcId="{E94BEB2A-145B-43E8-83F6-B06C2009ACAF}" destId="{582A22C6-E9DE-4892-9B17-7A894609FA1E}" srcOrd="1" destOrd="0" presId="urn:microsoft.com/office/officeart/2005/8/layout/cycle5"/>
    <dgm:cxn modelId="{0964287C-B129-43A4-BAF5-D2BEEF43DF7C}" type="presParOf" srcId="{E94BEB2A-145B-43E8-83F6-B06C2009ACAF}" destId="{9CF7562F-17FB-4DE6-B657-AD07581123B2}" srcOrd="2" destOrd="0" presId="urn:microsoft.com/office/officeart/2005/8/layout/cycle5"/>
    <dgm:cxn modelId="{4D27A345-CD67-4F77-AFF5-E2B63C3058FD}" type="presParOf" srcId="{E94BEB2A-145B-43E8-83F6-B06C2009ACAF}" destId="{528E7B7E-47F6-49F9-B2E8-5FE4B3E2C23D}" srcOrd="3" destOrd="0" presId="urn:microsoft.com/office/officeart/2005/8/layout/cycle5"/>
    <dgm:cxn modelId="{DB685A0C-CA8C-40BA-BC84-F9DE075BB457}" type="presParOf" srcId="{E94BEB2A-145B-43E8-83F6-B06C2009ACAF}" destId="{24E83B1A-E620-4FF9-B3DB-DD99DAB69A67}" srcOrd="4" destOrd="0" presId="urn:microsoft.com/office/officeart/2005/8/layout/cycle5"/>
    <dgm:cxn modelId="{3C15FEE6-1D55-46D2-AFE0-EBFDB865AC31}" type="presParOf" srcId="{E94BEB2A-145B-43E8-83F6-B06C2009ACAF}" destId="{92D7599F-A1A2-4129-999B-3B786625E83F}" srcOrd="5" destOrd="0" presId="urn:microsoft.com/office/officeart/2005/8/layout/cycle5"/>
    <dgm:cxn modelId="{2569F187-62E9-4187-A463-4B1A9705037D}" type="presParOf" srcId="{E94BEB2A-145B-43E8-83F6-B06C2009ACAF}" destId="{B3204862-77AA-4255-AC6B-B3F1D87FA737}" srcOrd="6" destOrd="0" presId="urn:microsoft.com/office/officeart/2005/8/layout/cycle5"/>
    <dgm:cxn modelId="{F0523718-89F8-4CDC-9A65-53FD59EC501F}" type="presParOf" srcId="{E94BEB2A-145B-43E8-83F6-B06C2009ACAF}" destId="{F480F2DE-68C0-4B44-A926-48276E1C0947}" srcOrd="7" destOrd="0" presId="urn:microsoft.com/office/officeart/2005/8/layout/cycle5"/>
    <dgm:cxn modelId="{4E1587EB-A9BE-453C-9D03-C2A264FAE0BC}" type="presParOf" srcId="{E94BEB2A-145B-43E8-83F6-B06C2009ACAF}" destId="{307C4326-C8B8-404B-8F33-9F0A9AF8B52D}" srcOrd="8" destOrd="0" presId="urn:microsoft.com/office/officeart/2005/8/layout/cycle5"/>
    <dgm:cxn modelId="{19D370EC-5A22-4AE9-9065-1AA943BB4F39}" type="presParOf" srcId="{E94BEB2A-145B-43E8-83F6-B06C2009ACAF}" destId="{DE6A3929-1C99-40FB-BBB8-7C4CD1A4F46C}" srcOrd="9" destOrd="0" presId="urn:microsoft.com/office/officeart/2005/8/layout/cycle5"/>
    <dgm:cxn modelId="{9D22DD47-9BE5-461E-A4DA-B7DF3716D0E4}" type="presParOf" srcId="{E94BEB2A-145B-43E8-83F6-B06C2009ACAF}" destId="{0178EB7B-E2A8-4B17-A6D1-80BFBD657214}" srcOrd="10" destOrd="0" presId="urn:microsoft.com/office/officeart/2005/8/layout/cycle5"/>
    <dgm:cxn modelId="{9479C057-AC1E-4670-9B36-6A141E862ABB}" type="presParOf" srcId="{E94BEB2A-145B-43E8-83F6-B06C2009ACAF}" destId="{18087005-4667-4987-BAAA-8DF519DD1A5C}" srcOrd="11" destOrd="0" presId="urn:microsoft.com/office/officeart/2005/8/layout/cycle5"/>
    <dgm:cxn modelId="{11ABDEB1-CE21-4239-A184-9A8D34D9C7CC}" type="presParOf" srcId="{E94BEB2A-145B-43E8-83F6-B06C2009ACAF}" destId="{8DCF057F-1E2E-4857-9C73-806741FCBF85}" srcOrd="12" destOrd="0" presId="urn:microsoft.com/office/officeart/2005/8/layout/cycle5"/>
    <dgm:cxn modelId="{38C82E2F-BF24-4FEB-A0D1-E32D29BE2B9A}" type="presParOf" srcId="{E94BEB2A-145B-43E8-83F6-B06C2009ACAF}" destId="{045892EA-C04F-43EA-B395-3D727AA23943}" srcOrd="13" destOrd="0" presId="urn:microsoft.com/office/officeart/2005/8/layout/cycle5"/>
    <dgm:cxn modelId="{30C503FE-83EA-4707-9E94-948D2C5BC76E}" type="presParOf" srcId="{E94BEB2A-145B-43E8-83F6-B06C2009ACAF}" destId="{9A577089-AED2-4DA0-89EC-CE5D26066B4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26176-416A-4876-BFED-772EC382875C}" type="doc">
      <dgm:prSet loTypeId="urn:microsoft.com/office/officeart/2005/8/layout/radial4" loCatId="relationship" qsTypeId="urn:microsoft.com/office/officeart/2005/8/quickstyle/simple1" qsCatId="simple" csTypeId="urn:microsoft.com/office/officeart/2005/8/colors/colorful5" csCatId="colorful" phldr="1"/>
      <dgm:spPr/>
    </dgm:pt>
    <dgm:pt modelId="{62A1697B-FD82-4E81-8576-EF8E0F7910AA}">
      <dgm:prSet phldrT="[Text]" custT="1"/>
      <dgm:spPr/>
      <dgm:t>
        <a:bodyPr/>
        <a:lstStyle/>
        <a:p>
          <a:r>
            <a:rPr lang="lv-LV" sz="1400" b="1" dirty="0">
              <a:solidFill>
                <a:schemeClr val="tx1"/>
              </a:solidFill>
            </a:rPr>
            <a:t>Food utilization</a:t>
          </a:r>
        </a:p>
      </dgm:t>
    </dgm:pt>
    <dgm:pt modelId="{522BA30A-C589-4813-BDDB-FCDBE9BCA968}" type="parTrans" cxnId="{2DECC2B4-2682-4B49-ACE6-BE69AFC545C3}">
      <dgm:prSet/>
      <dgm:spPr/>
      <dgm:t>
        <a:bodyPr/>
        <a:lstStyle/>
        <a:p>
          <a:endParaRPr lang="lv-LV" sz="2400" b="1">
            <a:solidFill>
              <a:schemeClr val="tx1"/>
            </a:solidFill>
          </a:endParaRPr>
        </a:p>
      </dgm:t>
    </dgm:pt>
    <dgm:pt modelId="{9D3101B6-A889-4943-BE39-3D719797E05E}" type="sibTrans" cxnId="{2DECC2B4-2682-4B49-ACE6-BE69AFC545C3}">
      <dgm:prSet/>
      <dgm:spPr/>
      <dgm:t>
        <a:bodyPr/>
        <a:lstStyle/>
        <a:p>
          <a:endParaRPr lang="lv-LV" sz="2400" b="1">
            <a:solidFill>
              <a:schemeClr val="tx1"/>
            </a:solidFill>
          </a:endParaRPr>
        </a:p>
      </dgm:t>
    </dgm:pt>
    <dgm:pt modelId="{68BF3EC9-871D-47D0-997C-BF3EA09E1E7D}">
      <dgm:prSet phldrT="[Text]" custT="1"/>
      <dgm:spPr/>
      <dgm:t>
        <a:bodyPr/>
        <a:lstStyle/>
        <a:p>
          <a:r>
            <a:rPr lang="lv-LV" sz="1400" b="1" dirty="0">
              <a:solidFill>
                <a:schemeClr val="tx1"/>
              </a:solidFill>
            </a:rPr>
            <a:t>Food accesability</a:t>
          </a:r>
        </a:p>
      </dgm:t>
    </dgm:pt>
    <dgm:pt modelId="{DFA888B5-2634-4888-84FE-1F294E49CBFB}" type="parTrans" cxnId="{3944D9B3-47CB-42CD-ADFF-6A2BBA088304}">
      <dgm:prSet/>
      <dgm:spPr/>
      <dgm:t>
        <a:bodyPr/>
        <a:lstStyle/>
        <a:p>
          <a:endParaRPr lang="lv-LV" sz="2400" b="1">
            <a:solidFill>
              <a:schemeClr val="tx1"/>
            </a:solidFill>
          </a:endParaRPr>
        </a:p>
      </dgm:t>
    </dgm:pt>
    <dgm:pt modelId="{7F4AEB17-F5E4-4DB8-97FA-536C347A496F}" type="sibTrans" cxnId="{3944D9B3-47CB-42CD-ADFF-6A2BBA088304}">
      <dgm:prSet/>
      <dgm:spPr/>
      <dgm:t>
        <a:bodyPr/>
        <a:lstStyle/>
        <a:p>
          <a:endParaRPr lang="lv-LV" sz="2400" b="1">
            <a:solidFill>
              <a:schemeClr val="tx1"/>
            </a:solidFill>
          </a:endParaRPr>
        </a:p>
      </dgm:t>
    </dgm:pt>
    <dgm:pt modelId="{38C640AA-3346-407A-82DF-494E89776673}">
      <dgm:prSet phldrT="[Text]" custT="1"/>
      <dgm:spPr/>
      <dgm:t>
        <a:bodyPr/>
        <a:lstStyle/>
        <a:p>
          <a:r>
            <a:rPr lang="lv-LV" sz="1400" b="1" dirty="0">
              <a:solidFill>
                <a:schemeClr val="tx1"/>
              </a:solidFill>
            </a:rPr>
            <a:t>Food availability</a:t>
          </a:r>
        </a:p>
      </dgm:t>
    </dgm:pt>
    <dgm:pt modelId="{E793E5C5-7C1A-4435-A0D7-D9731F3FF479}" type="parTrans" cxnId="{DA192787-EC4B-40F4-BADF-E52016EBFC68}">
      <dgm:prSet/>
      <dgm:spPr/>
      <dgm:t>
        <a:bodyPr/>
        <a:lstStyle/>
        <a:p>
          <a:endParaRPr lang="lv-LV" sz="2400" b="1">
            <a:solidFill>
              <a:schemeClr val="tx1"/>
            </a:solidFill>
          </a:endParaRPr>
        </a:p>
      </dgm:t>
    </dgm:pt>
    <dgm:pt modelId="{28EBFC9F-A39F-4AD5-B17C-AB78187F8314}" type="sibTrans" cxnId="{DA192787-EC4B-40F4-BADF-E52016EBFC68}">
      <dgm:prSet/>
      <dgm:spPr/>
      <dgm:t>
        <a:bodyPr/>
        <a:lstStyle/>
        <a:p>
          <a:endParaRPr lang="lv-LV" sz="2400" b="1">
            <a:solidFill>
              <a:schemeClr val="tx1"/>
            </a:solidFill>
          </a:endParaRPr>
        </a:p>
      </dgm:t>
    </dgm:pt>
    <dgm:pt modelId="{9353F86B-AF74-4918-B7BA-F9F8BDD61BBF}">
      <dgm:prSet phldrT="[Text]" custT="1"/>
      <dgm:spPr/>
      <dgm:t>
        <a:bodyPr/>
        <a:lstStyle/>
        <a:p>
          <a:r>
            <a:rPr lang="lv-LV" sz="1400" b="1" dirty="0">
              <a:solidFill>
                <a:schemeClr val="tx1"/>
              </a:solidFill>
            </a:rPr>
            <a:t>Food stability</a:t>
          </a:r>
        </a:p>
      </dgm:t>
    </dgm:pt>
    <dgm:pt modelId="{97243027-3E1F-4E65-8488-14584078F8C2}" type="parTrans" cxnId="{FAE373BD-AC3A-47D4-BE82-CB710D7AAEF2}">
      <dgm:prSet/>
      <dgm:spPr/>
      <dgm:t>
        <a:bodyPr/>
        <a:lstStyle/>
        <a:p>
          <a:endParaRPr lang="lv-LV" sz="2400" b="1">
            <a:solidFill>
              <a:schemeClr val="tx1"/>
            </a:solidFill>
          </a:endParaRPr>
        </a:p>
      </dgm:t>
    </dgm:pt>
    <dgm:pt modelId="{3A42A8E4-7EDC-4841-8042-965E69897868}" type="sibTrans" cxnId="{FAE373BD-AC3A-47D4-BE82-CB710D7AAEF2}">
      <dgm:prSet/>
      <dgm:spPr/>
      <dgm:t>
        <a:bodyPr/>
        <a:lstStyle/>
        <a:p>
          <a:endParaRPr lang="lv-LV" sz="2400" b="1">
            <a:solidFill>
              <a:schemeClr val="tx1"/>
            </a:solidFill>
          </a:endParaRPr>
        </a:p>
      </dgm:t>
    </dgm:pt>
    <dgm:pt modelId="{405FC79B-FAD4-4B74-8DA7-03719C840114}" type="pres">
      <dgm:prSet presAssocID="{18526176-416A-4876-BFED-772EC382875C}" presName="cycle" presStyleCnt="0">
        <dgm:presLayoutVars>
          <dgm:chMax val="1"/>
          <dgm:dir/>
          <dgm:animLvl val="ctr"/>
          <dgm:resizeHandles val="exact"/>
        </dgm:presLayoutVars>
      </dgm:prSet>
      <dgm:spPr/>
    </dgm:pt>
    <dgm:pt modelId="{57A074F1-CBCD-46B5-A723-AFE301491890}" type="pres">
      <dgm:prSet presAssocID="{9353F86B-AF74-4918-B7BA-F9F8BDD61BBF}" presName="centerShape" presStyleLbl="node0" presStyleIdx="0" presStyleCnt="1" custLinFactNeighborX="410" custLinFactNeighborY="3947"/>
      <dgm:spPr/>
    </dgm:pt>
    <dgm:pt modelId="{325B36D2-ECC2-423C-A336-B103DC838233}" type="pres">
      <dgm:prSet presAssocID="{522BA30A-C589-4813-BDDB-FCDBE9BCA968}" presName="parTrans" presStyleLbl="bgSibTrans2D1" presStyleIdx="0" presStyleCnt="3" custScaleY="36727"/>
      <dgm:spPr/>
    </dgm:pt>
    <dgm:pt modelId="{86A2907D-D842-4B59-AEAE-B70DE7519962}" type="pres">
      <dgm:prSet presAssocID="{62A1697B-FD82-4E81-8576-EF8E0F7910AA}" presName="node" presStyleLbl="node1" presStyleIdx="0" presStyleCnt="3" custScaleX="95045" custScaleY="48664" custRadScaleRad="126857" custRadScaleInc="-32077">
        <dgm:presLayoutVars>
          <dgm:bulletEnabled val="1"/>
        </dgm:presLayoutVars>
      </dgm:prSet>
      <dgm:spPr/>
    </dgm:pt>
    <dgm:pt modelId="{36448491-62E8-4A6D-B897-231E05E3FAFD}" type="pres">
      <dgm:prSet presAssocID="{DFA888B5-2634-4888-84FE-1F294E49CBFB}" presName="parTrans" presStyleLbl="bgSibTrans2D1" presStyleIdx="1" presStyleCnt="3" custScaleY="40742"/>
      <dgm:spPr/>
    </dgm:pt>
    <dgm:pt modelId="{C4849183-94B8-4A00-BABA-26470B3AB780}" type="pres">
      <dgm:prSet presAssocID="{68BF3EC9-871D-47D0-997C-BF3EA09E1E7D}" presName="node" presStyleLbl="node1" presStyleIdx="1" presStyleCnt="3" custScaleY="45870" custRadScaleRad="57339" custRadScaleInc="1495">
        <dgm:presLayoutVars>
          <dgm:bulletEnabled val="1"/>
        </dgm:presLayoutVars>
      </dgm:prSet>
      <dgm:spPr/>
    </dgm:pt>
    <dgm:pt modelId="{D7327521-1114-4B75-A851-B512BBEEEE7E}" type="pres">
      <dgm:prSet presAssocID="{E793E5C5-7C1A-4435-A0D7-D9731F3FF479}" presName="parTrans" presStyleLbl="bgSibTrans2D1" presStyleIdx="2" presStyleCnt="3" custScaleY="43282"/>
      <dgm:spPr/>
    </dgm:pt>
    <dgm:pt modelId="{4D0496FE-8894-4F64-9485-DEEE25E7CEEB}" type="pres">
      <dgm:prSet presAssocID="{38C640AA-3346-407A-82DF-494E89776673}" presName="node" presStyleLbl="node1" presStyleIdx="2" presStyleCnt="3" custScaleY="52997" custRadScaleRad="133553" custRadScaleInc="32205">
        <dgm:presLayoutVars>
          <dgm:bulletEnabled val="1"/>
        </dgm:presLayoutVars>
      </dgm:prSet>
      <dgm:spPr/>
    </dgm:pt>
  </dgm:ptLst>
  <dgm:cxnLst>
    <dgm:cxn modelId="{3C68B502-C5E7-4BD6-B0DB-98B03C85B4E5}" type="presOf" srcId="{E793E5C5-7C1A-4435-A0D7-D9731F3FF479}" destId="{D7327521-1114-4B75-A851-B512BBEEEE7E}" srcOrd="0" destOrd="0" presId="urn:microsoft.com/office/officeart/2005/8/layout/radial4"/>
    <dgm:cxn modelId="{A15C8904-2461-4EE2-8899-8EBCB14577C6}" type="presOf" srcId="{9353F86B-AF74-4918-B7BA-F9F8BDD61BBF}" destId="{57A074F1-CBCD-46B5-A723-AFE301491890}" srcOrd="0" destOrd="0" presId="urn:microsoft.com/office/officeart/2005/8/layout/radial4"/>
    <dgm:cxn modelId="{DA192787-EC4B-40F4-BADF-E52016EBFC68}" srcId="{9353F86B-AF74-4918-B7BA-F9F8BDD61BBF}" destId="{38C640AA-3346-407A-82DF-494E89776673}" srcOrd="2" destOrd="0" parTransId="{E793E5C5-7C1A-4435-A0D7-D9731F3FF479}" sibTransId="{28EBFC9F-A39F-4AD5-B17C-AB78187F8314}"/>
    <dgm:cxn modelId="{189C1EA2-10B4-4133-95FA-351FB33E0E1C}" type="presOf" srcId="{18526176-416A-4876-BFED-772EC382875C}" destId="{405FC79B-FAD4-4B74-8DA7-03719C840114}" srcOrd="0" destOrd="0" presId="urn:microsoft.com/office/officeart/2005/8/layout/radial4"/>
    <dgm:cxn modelId="{72BFD5A8-45A2-4374-B70A-1648CA84804E}" type="presOf" srcId="{62A1697B-FD82-4E81-8576-EF8E0F7910AA}" destId="{86A2907D-D842-4B59-AEAE-B70DE7519962}" srcOrd="0" destOrd="0" presId="urn:microsoft.com/office/officeart/2005/8/layout/radial4"/>
    <dgm:cxn modelId="{3944D9B3-47CB-42CD-ADFF-6A2BBA088304}" srcId="{9353F86B-AF74-4918-B7BA-F9F8BDD61BBF}" destId="{68BF3EC9-871D-47D0-997C-BF3EA09E1E7D}" srcOrd="1" destOrd="0" parTransId="{DFA888B5-2634-4888-84FE-1F294E49CBFB}" sibTransId="{7F4AEB17-F5E4-4DB8-97FA-536C347A496F}"/>
    <dgm:cxn modelId="{2DECC2B4-2682-4B49-ACE6-BE69AFC545C3}" srcId="{9353F86B-AF74-4918-B7BA-F9F8BDD61BBF}" destId="{62A1697B-FD82-4E81-8576-EF8E0F7910AA}" srcOrd="0" destOrd="0" parTransId="{522BA30A-C589-4813-BDDB-FCDBE9BCA968}" sibTransId="{9D3101B6-A889-4943-BE39-3D719797E05E}"/>
    <dgm:cxn modelId="{C1439DB6-869C-4D66-AA87-4A66C9CC479D}" type="presOf" srcId="{38C640AA-3346-407A-82DF-494E89776673}" destId="{4D0496FE-8894-4F64-9485-DEEE25E7CEEB}" srcOrd="0" destOrd="0" presId="urn:microsoft.com/office/officeart/2005/8/layout/radial4"/>
    <dgm:cxn modelId="{FAE373BD-AC3A-47D4-BE82-CB710D7AAEF2}" srcId="{18526176-416A-4876-BFED-772EC382875C}" destId="{9353F86B-AF74-4918-B7BA-F9F8BDD61BBF}" srcOrd="0" destOrd="0" parTransId="{97243027-3E1F-4E65-8488-14584078F8C2}" sibTransId="{3A42A8E4-7EDC-4841-8042-965E69897868}"/>
    <dgm:cxn modelId="{351FC6C2-C9C9-47FD-94DB-84DAE780FD8C}" type="presOf" srcId="{522BA30A-C589-4813-BDDB-FCDBE9BCA968}" destId="{325B36D2-ECC2-423C-A336-B103DC838233}" srcOrd="0" destOrd="0" presId="urn:microsoft.com/office/officeart/2005/8/layout/radial4"/>
    <dgm:cxn modelId="{E72556CC-168B-4A94-B570-C02EB9D74227}" type="presOf" srcId="{DFA888B5-2634-4888-84FE-1F294E49CBFB}" destId="{36448491-62E8-4A6D-B897-231E05E3FAFD}" srcOrd="0" destOrd="0" presId="urn:microsoft.com/office/officeart/2005/8/layout/radial4"/>
    <dgm:cxn modelId="{8AD1D3D3-7977-40B9-AD24-4C6587C478D1}" type="presOf" srcId="{68BF3EC9-871D-47D0-997C-BF3EA09E1E7D}" destId="{C4849183-94B8-4A00-BABA-26470B3AB780}" srcOrd="0" destOrd="0" presId="urn:microsoft.com/office/officeart/2005/8/layout/radial4"/>
    <dgm:cxn modelId="{C9080E82-353F-4F21-8833-4A88B14CFDB4}" type="presParOf" srcId="{405FC79B-FAD4-4B74-8DA7-03719C840114}" destId="{57A074F1-CBCD-46B5-A723-AFE301491890}" srcOrd="0" destOrd="0" presId="urn:microsoft.com/office/officeart/2005/8/layout/radial4"/>
    <dgm:cxn modelId="{53371747-9FBF-462A-9460-2EAE95C2A7B8}" type="presParOf" srcId="{405FC79B-FAD4-4B74-8DA7-03719C840114}" destId="{325B36D2-ECC2-423C-A336-B103DC838233}" srcOrd="1" destOrd="0" presId="urn:microsoft.com/office/officeart/2005/8/layout/radial4"/>
    <dgm:cxn modelId="{BA8F0A8B-1EC7-45F6-BEEC-C4BF9FDC1534}" type="presParOf" srcId="{405FC79B-FAD4-4B74-8DA7-03719C840114}" destId="{86A2907D-D842-4B59-AEAE-B70DE7519962}" srcOrd="2" destOrd="0" presId="urn:microsoft.com/office/officeart/2005/8/layout/radial4"/>
    <dgm:cxn modelId="{40CD0093-7047-4DAE-AB55-C7A26B9A4259}" type="presParOf" srcId="{405FC79B-FAD4-4B74-8DA7-03719C840114}" destId="{36448491-62E8-4A6D-B897-231E05E3FAFD}" srcOrd="3" destOrd="0" presId="urn:microsoft.com/office/officeart/2005/8/layout/radial4"/>
    <dgm:cxn modelId="{C23FBDE4-F855-406D-97B3-EE587EF50FC8}" type="presParOf" srcId="{405FC79B-FAD4-4B74-8DA7-03719C840114}" destId="{C4849183-94B8-4A00-BABA-26470B3AB780}" srcOrd="4" destOrd="0" presId="urn:microsoft.com/office/officeart/2005/8/layout/radial4"/>
    <dgm:cxn modelId="{0F490444-F7BE-486F-A89A-9EE0D10DA144}" type="presParOf" srcId="{405FC79B-FAD4-4B74-8DA7-03719C840114}" destId="{D7327521-1114-4B75-A851-B512BBEEEE7E}" srcOrd="5" destOrd="0" presId="urn:microsoft.com/office/officeart/2005/8/layout/radial4"/>
    <dgm:cxn modelId="{FDF47E88-3515-4A9F-80D4-E33F9231EF22}" type="presParOf" srcId="{405FC79B-FAD4-4B74-8DA7-03719C840114}" destId="{4D0496FE-8894-4F64-9485-DEEE25E7CEE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3750E-CFF9-4D09-8AA9-72BECF162FC3}" type="doc">
      <dgm:prSet loTypeId="urn:microsoft.com/office/officeart/2005/8/layout/cycle7" loCatId="cycle" qsTypeId="urn:microsoft.com/office/officeart/2005/8/quickstyle/simple3" qsCatId="simple" csTypeId="urn:microsoft.com/office/officeart/2005/8/colors/colorful5" csCatId="colorful" phldr="1"/>
      <dgm:spPr/>
      <dgm:t>
        <a:bodyPr/>
        <a:lstStyle/>
        <a:p>
          <a:endParaRPr lang="en-US"/>
        </a:p>
      </dgm:t>
    </dgm:pt>
    <dgm:pt modelId="{51409C2C-5BE6-4759-8AFD-F4EC98A4E68B}">
      <dgm:prSet phldrT="[Text]" custT="1"/>
      <dgm:spPr/>
      <dgm:t>
        <a:bodyPr/>
        <a:lstStyle/>
        <a:p>
          <a:r>
            <a:rPr lang="lv-LV" sz="1600" b="1" dirty="0"/>
            <a:t>Healthy People</a:t>
          </a:r>
          <a:endParaRPr lang="en-US" sz="1600" b="1" dirty="0"/>
        </a:p>
      </dgm:t>
    </dgm:pt>
    <dgm:pt modelId="{922E0D46-FF65-4ADC-889C-8D20FFC4093B}" type="parTrans" cxnId="{BFA6B889-0A7E-4E96-85CD-AA093AE63367}">
      <dgm:prSet/>
      <dgm:spPr/>
      <dgm:t>
        <a:bodyPr/>
        <a:lstStyle/>
        <a:p>
          <a:endParaRPr lang="en-US" sz="2000" b="1">
            <a:solidFill>
              <a:sysClr val="windowText" lastClr="000000"/>
            </a:solidFill>
          </a:endParaRPr>
        </a:p>
      </dgm:t>
    </dgm:pt>
    <dgm:pt modelId="{DE8F639A-C176-41F7-BE32-B4B66355C12A}" type="sibTrans" cxnId="{BFA6B889-0A7E-4E96-85CD-AA093AE63367}">
      <dgm:prSet custT="1"/>
      <dgm:spPr/>
      <dgm:t>
        <a:bodyPr/>
        <a:lstStyle/>
        <a:p>
          <a:endParaRPr lang="en-US" sz="900" b="1">
            <a:solidFill>
              <a:sysClr val="windowText" lastClr="000000"/>
            </a:solidFill>
          </a:endParaRPr>
        </a:p>
      </dgm:t>
    </dgm:pt>
    <dgm:pt modelId="{51EE84BD-43F2-4F17-AF93-CC43A51B930C}">
      <dgm:prSet phldrT="[Text]" custT="1"/>
      <dgm:spPr/>
      <dgm:t>
        <a:bodyPr/>
        <a:lstStyle/>
        <a:p>
          <a:r>
            <a:rPr lang="lv-LV" sz="1600" b="1"/>
            <a:t>Healthy Environment</a:t>
          </a:r>
          <a:endParaRPr lang="en-US" sz="1600" b="1" dirty="0"/>
        </a:p>
      </dgm:t>
    </dgm:pt>
    <dgm:pt modelId="{AB0E6E93-BC3F-48CC-92F3-28B99F330715}" type="parTrans" cxnId="{87469CD2-FCEC-402B-B146-7AA7A491B3E3}">
      <dgm:prSet/>
      <dgm:spPr/>
      <dgm:t>
        <a:bodyPr/>
        <a:lstStyle/>
        <a:p>
          <a:endParaRPr lang="en-US" sz="2000" b="1">
            <a:solidFill>
              <a:sysClr val="windowText" lastClr="000000"/>
            </a:solidFill>
          </a:endParaRPr>
        </a:p>
      </dgm:t>
    </dgm:pt>
    <dgm:pt modelId="{E6F17756-03C9-4C2B-81B5-0B431CE7D56D}" type="sibTrans" cxnId="{87469CD2-FCEC-402B-B146-7AA7A491B3E3}">
      <dgm:prSet custT="1"/>
      <dgm:spPr/>
      <dgm:t>
        <a:bodyPr/>
        <a:lstStyle/>
        <a:p>
          <a:endParaRPr lang="en-US" sz="900" b="1">
            <a:solidFill>
              <a:sysClr val="windowText" lastClr="000000"/>
            </a:solidFill>
          </a:endParaRPr>
        </a:p>
      </dgm:t>
    </dgm:pt>
    <dgm:pt modelId="{9F084E95-DFF7-4949-80FA-86822B634FA3}">
      <dgm:prSet phldrT="[Text]" custT="1"/>
      <dgm:spPr/>
      <dgm:t>
        <a:bodyPr/>
        <a:lstStyle/>
        <a:p>
          <a:r>
            <a:rPr lang="lv-LV" sz="1600" b="1" dirty="0"/>
            <a:t>Healthy Animals</a:t>
          </a:r>
          <a:endParaRPr lang="en-US" sz="1600" b="1" dirty="0"/>
        </a:p>
      </dgm:t>
    </dgm:pt>
    <dgm:pt modelId="{7A7F8E15-4E3B-40CD-BD74-28B09D3EBB97}" type="parTrans" cxnId="{FDF3B572-075F-4E4A-B138-A5405C835CD8}">
      <dgm:prSet/>
      <dgm:spPr/>
      <dgm:t>
        <a:bodyPr/>
        <a:lstStyle/>
        <a:p>
          <a:endParaRPr lang="en-US" sz="2000" b="1">
            <a:solidFill>
              <a:sysClr val="windowText" lastClr="000000"/>
            </a:solidFill>
          </a:endParaRPr>
        </a:p>
      </dgm:t>
    </dgm:pt>
    <dgm:pt modelId="{44FE29E9-2AD9-43CE-85F4-EB611FE69227}" type="sibTrans" cxnId="{FDF3B572-075F-4E4A-B138-A5405C835CD8}">
      <dgm:prSet custT="1"/>
      <dgm:spPr/>
      <dgm:t>
        <a:bodyPr/>
        <a:lstStyle/>
        <a:p>
          <a:endParaRPr lang="en-US" sz="900" b="1">
            <a:solidFill>
              <a:sysClr val="windowText" lastClr="000000"/>
            </a:solidFill>
          </a:endParaRPr>
        </a:p>
      </dgm:t>
    </dgm:pt>
    <dgm:pt modelId="{FB6F0070-E4ED-47F2-9910-E9F20FA35234}" type="pres">
      <dgm:prSet presAssocID="{BE93750E-CFF9-4D09-8AA9-72BECF162FC3}" presName="Name0" presStyleCnt="0">
        <dgm:presLayoutVars>
          <dgm:dir/>
          <dgm:resizeHandles val="exact"/>
        </dgm:presLayoutVars>
      </dgm:prSet>
      <dgm:spPr/>
    </dgm:pt>
    <dgm:pt modelId="{3BBBA7EC-FC9E-4D47-AB48-2C591EC9564B}" type="pres">
      <dgm:prSet presAssocID="{51409C2C-5BE6-4759-8AFD-F4EC98A4E68B}" presName="node" presStyleLbl="node1" presStyleIdx="0" presStyleCnt="3">
        <dgm:presLayoutVars>
          <dgm:bulletEnabled val="1"/>
        </dgm:presLayoutVars>
      </dgm:prSet>
      <dgm:spPr>
        <a:prstGeom prst="roundRect">
          <a:avLst/>
        </a:prstGeom>
      </dgm:spPr>
    </dgm:pt>
    <dgm:pt modelId="{75D4B93D-2142-4681-A10F-DE500D805A5D}" type="pres">
      <dgm:prSet presAssocID="{DE8F639A-C176-41F7-BE32-B4B66355C12A}" presName="sibTrans" presStyleLbl="sibTrans2D1" presStyleIdx="0" presStyleCnt="3"/>
      <dgm:spPr/>
    </dgm:pt>
    <dgm:pt modelId="{7EF1239B-6E47-4E49-A77D-8FA1E48BD98E}" type="pres">
      <dgm:prSet presAssocID="{DE8F639A-C176-41F7-BE32-B4B66355C12A}" presName="connectorText" presStyleLbl="sibTrans2D1" presStyleIdx="0" presStyleCnt="3"/>
      <dgm:spPr/>
    </dgm:pt>
    <dgm:pt modelId="{F22AB2AC-09AF-4A72-A817-F163F205DE40}" type="pres">
      <dgm:prSet presAssocID="{51EE84BD-43F2-4F17-AF93-CC43A51B930C}" presName="node" presStyleLbl="node1" presStyleIdx="1" presStyleCnt="3">
        <dgm:presLayoutVars>
          <dgm:bulletEnabled val="1"/>
        </dgm:presLayoutVars>
      </dgm:prSet>
      <dgm:spPr>
        <a:prstGeom prst="roundRect">
          <a:avLst/>
        </a:prstGeom>
      </dgm:spPr>
    </dgm:pt>
    <dgm:pt modelId="{57D13528-91FF-4F7A-8D0A-36CFF8C5E7DB}" type="pres">
      <dgm:prSet presAssocID="{E6F17756-03C9-4C2B-81B5-0B431CE7D56D}" presName="sibTrans" presStyleLbl="sibTrans2D1" presStyleIdx="1" presStyleCnt="3"/>
      <dgm:spPr/>
    </dgm:pt>
    <dgm:pt modelId="{D69B7C13-7CA4-48AA-A54E-45F353AF3609}" type="pres">
      <dgm:prSet presAssocID="{E6F17756-03C9-4C2B-81B5-0B431CE7D56D}" presName="connectorText" presStyleLbl="sibTrans2D1" presStyleIdx="1" presStyleCnt="3"/>
      <dgm:spPr/>
    </dgm:pt>
    <dgm:pt modelId="{431CF504-274F-46D1-9F03-C83BE85D9C6C}" type="pres">
      <dgm:prSet presAssocID="{9F084E95-DFF7-4949-80FA-86822B634FA3}" presName="node" presStyleLbl="node1" presStyleIdx="2" presStyleCnt="3">
        <dgm:presLayoutVars>
          <dgm:bulletEnabled val="1"/>
        </dgm:presLayoutVars>
      </dgm:prSet>
      <dgm:spPr>
        <a:prstGeom prst="roundRect">
          <a:avLst/>
        </a:prstGeom>
      </dgm:spPr>
    </dgm:pt>
    <dgm:pt modelId="{1197F223-8A8D-4A6A-B8F7-DC255B6DF8F1}" type="pres">
      <dgm:prSet presAssocID="{44FE29E9-2AD9-43CE-85F4-EB611FE69227}" presName="sibTrans" presStyleLbl="sibTrans2D1" presStyleIdx="2" presStyleCnt="3"/>
      <dgm:spPr/>
    </dgm:pt>
    <dgm:pt modelId="{5956528B-06BD-44E3-AD53-442DC397AAFF}" type="pres">
      <dgm:prSet presAssocID="{44FE29E9-2AD9-43CE-85F4-EB611FE69227}" presName="connectorText" presStyleLbl="sibTrans2D1" presStyleIdx="2" presStyleCnt="3"/>
      <dgm:spPr/>
    </dgm:pt>
  </dgm:ptLst>
  <dgm:cxnLst>
    <dgm:cxn modelId="{2E8EB40D-2E12-426D-A17D-01C212FD78F4}" type="presOf" srcId="{E6F17756-03C9-4C2B-81B5-0B431CE7D56D}" destId="{D69B7C13-7CA4-48AA-A54E-45F353AF3609}" srcOrd="1" destOrd="0" presId="urn:microsoft.com/office/officeart/2005/8/layout/cycle7"/>
    <dgm:cxn modelId="{2B5B021E-DFDD-4761-86E8-1316A321C4E7}" type="presOf" srcId="{9F084E95-DFF7-4949-80FA-86822B634FA3}" destId="{431CF504-274F-46D1-9F03-C83BE85D9C6C}" srcOrd="0" destOrd="0" presId="urn:microsoft.com/office/officeart/2005/8/layout/cycle7"/>
    <dgm:cxn modelId="{F7358B3B-662F-49A5-B669-013CCF6500E6}" type="presOf" srcId="{44FE29E9-2AD9-43CE-85F4-EB611FE69227}" destId="{1197F223-8A8D-4A6A-B8F7-DC255B6DF8F1}" srcOrd="0" destOrd="0" presId="urn:microsoft.com/office/officeart/2005/8/layout/cycle7"/>
    <dgm:cxn modelId="{8A761E61-C159-49CA-BDF2-21276D618555}" type="presOf" srcId="{44FE29E9-2AD9-43CE-85F4-EB611FE69227}" destId="{5956528B-06BD-44E3-AD53-442DC397AAFF}" srcOrd="1" destOrd="0" presId="urn:microsoft.com/office/officeart/2005/8/layout/cycle7"/>
    <dgm:cxn modelId="{D8094162-0087-49A5-87E9-1F0E15A07380}" type="presOf" srcId="{51409C2C-5BE6-4759-8AFD-F4EC98A4E68B}" destId="{3BBBA7EC-FC9E-4D47-AB48-2C591EC9564B}" srcOrd="0" destOrd="0" presId="urn:microsoft.com/office/officeart/2005/8/layout/cycle7"/>
    <dgm:cxn modelId="{FDF3B572-075F-4E4A-B138-A5405C835CD8}" srcId="{BE93750E-CFF9-4D09-8AA9-72BECF162FC3}" destId="{9F084E95-DFF7-4949-80FA-86822B634FA3}" srcOrd="2" destOrd="0" parTransId="{7A7F8E15-4E3B-40CD-BD74-28B09D3EBB97}" sibTransId="{44FE29E9-2AD9-43CE-85F4-EB611FE69227}"/>
    <dgm:cxn modelId="{F5BE0576-E4F6-4AD2-AC5B-08D321E86A41}" type="presOf" srcId="{BE93750E-CFF9-4D09-8AA9-72BECF162FC3}" destId="{FB6F0070-E4ED-47F2-9910-E9F20FA35234}" srcOrd="0" destOrd="0" presId="urn:microsoft.com/office/officeart/2005/8/layout/cycle7"/>
    <dgm:cxn modelId="{0E00F378-EBA3-479D-AEAD-DC593624319D}" type="presOf" srcId="{DE8F639A-C176-41F7-BE32-B4B66355C12A}" destId="{75D4B93D-2142-4681-A10F-DE500D805A5D}" srcOrd="0" destOrd="0" presId="urn:microsoft.com/office/officeart/2005/8/layout/cycle7"/>
    <dgm:cxn modelId="{4DF30A87-73FA-4C51-B3D1-F97390E5255B}" type="presOf" srcId="{DE8F639A-C176-41F7-BE32-B4B66355C12A}" destId="{7EF1239B-6E47-4E49-A77D-8FA1E48BD98E}" srcOrd="1" destOrd="0" presId="urn:microsoft.com/office/officeart/2005/8/layout/cycle7"/>
    <dgm:cxn modelId="{BFA6B889-0A7E-4E96-85CD-AA093AE63367}" srcId="{BE93750E-CFF9-4D09-8AA9-72BECF162FC3}" destId="{51409C2C-5BE6-4759-8AFD-F4EC98A4E68B}" srcOrd="0" destOrd="0" parTransId="{922E0D46-FF65-4ADC-889C-8D20FFC4093B}" sibTransId="{DE8F639A-C176-41F7-BE32-B4B66355C12A}"/>
    <dgm:cxn modelId="{4D0E6EC7-3283-4A72-BFE1-A9679636E6C4}" type="presOf" srcId="{51EE84BD-43F2-4F17-AF93-CC43A51B930C}" destId="{F22AB2AC-09AF-4A72-A817-F163F205DE40}" srcOrd="0" destOrd="0" presId="urn:microsoft.com/office/officeart/2005/8/layout/cycle7"/>
    <dgm:cxn modelId="{87469CD2-FCEC-402B-B146-7AA7A491B3E3}" srcId="{BE93750E-CFF9-4D09-8AA9-72BECF162FC3}" destId="{51EE84BD-43F2-4F17-AF93-CC43A51B930C}" srcOrd="1" destOrd="0" parTransId="{AB0E6E93-BC3F-48CC-92F3-28B99F330715}" sibTransId="{E6F17756-03C9-4C2B-81B5-0B431CE7D56D}"/>
    <dgm:cxn modelId="{7E335EDA-068F-4DC9-B966-117194A789DD}" type="presOf" srcId="{E6F17756-03C9-4C2B-81B5-0B431CE7D56D}" destId="{57D13528-91FF-4F7A-8D0A-36CFF8C5E7DB}" srcOrd="0" destOrd="0" presId="urn:microsoft.com/office/officeart/2005/8/layout/cycle7"/>
    <dgm:cxn modelId="{EC4608CC-EE7B-46CE-92E0-CAF70A18232E}" type="presParOf" srcId="{FB6F0070-E4ED-47F2-9910-E9F20FA35234}" destId="{3BBBA7EC-FC9E-4D47-AB48-2C591EC9564B}" srcOrd="0" destOrd="0" presId="urn:microsoft.com/office/officeart/2005/8/layout/cycle7"/>
    <dgm:cxn modelId="{F4B7A0D3-E710-4882-B028-BBDFC6BCA47E}" type="presParOf" srcId="{FB6F0070-E4ED-47F2-9910-E9F20FA35234}" destId="{75D4B93D-2142-4681-A10F-DE500D805A5D}" srcOrd="1" destOrd="0" presId="urn:microsoft.com/office/officeart/2005/8/layout/cycle7"/>
    <dgm:cxn modelId="{D07D47B0-745F-46D4-B241-FA7DB4E25E5D}" type="presParOf" srcId="{75D4B93D-2142-4681-A10F-DE500D805A5D}" destId="{7EF1239B-6E47-4E49-A77D-8FA1E48BD98E}" srcOrd="0" destOrd="0" presId="urn:microsoft.com/office/officeart/2005/8/layout/cycle7"/>
    <dgm:cxn modelId="{3D360E59-B714-4A3B-AC1E-584C2EB6DCE8}" type="presParOf" srcId="{FB6F0070-E4ED-47F2-9910-E9F20FA35234}" destId="{F22AB2AC-09AF-4A72-A817-F163F205DE40}" srcOrd="2" destOrd="0" presId="urn:microsoft.com/office/officeart/2005/8/layout/cycle7"/>
    <dgm:cxn modelId="{040BFF13-6184-45DF-B962-379C4865212A}" type="presParOf" srcId="{FB6F0070-E4ED-47F2-9910-E9F20FA35234}" destId="{57D13528-91FF-4F7A-8D0A-36CFF8C5E7DB}" srcOrd="3" destOrd="0" presId="urn:microsoft.com/office/officeart/2005/8/layout/cycle7"/>
    <dgm:cxn modelId="{50A33931-2743-4156-AD94-81C647F4B25A}" type="presParOf" srcId="{57D13528-91FF-4F7A-8D0A-36CFF8C5E7DB}" destId="{D69B7C13-7CA4-48AA-A54E-45F353AF3609}" srcOrd="0" destOrd="0" presId="urn:microsoft.com/office/officeart/2005/8/layout/cycle7"/>
    <dgm:cxn modelId="{3123C916-822B-4B23-96E3-15AD848EEE81}" type="presParOf" srcId="{FB6F0070-E4ED-47F2-9910-E9F20FA35234}" destId="{431CF504-274F-46D1-9F03-C83BE85D9C6C}" srcOrd="4" destOrd="0" presId="urn:microsoft.com/office/officeart/2005/8/layout/cycle7"/>
    <dgm:cxn modelId="{4025F2C4-EAB2-4312-92CD-EB05BF5EA6B1}" type="presParOf" srcId="{FB6F0070-E4ED-47F2-9910-E9F20FA35234}" destId="{1197F223-8A8D-4A6A-B8F7-DC255B6DF8F1}" srcOrd="5" destOrd="0" presId="urn:microsoft.com/office/officeart/2005/8/layout/cycle7"/>
    <dgm:cxn modelId="{73D690E6-87D2-4AF0-87AC-3811016EB022}" type="presParOf" srcId="{1197F223-8A8D-4A6A-B8F7-DC255B6DF8F1}" destId="{5956528B-06BD-44E3-AD53-442DC397AAF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90E50-5429-4C4A-B93B-DC7A2C7AC31D}">
      <dsp:nvSpPr>
        <dsp:cNvPr id="0" name=""/>
        <dsp:cNvSpPr/>
      </dsp:nvSpPr>
      <dsp:spPr>
        <a:xfrm>
          <a:off x="1842123" y="130712"/>
          <a:ext cx="1249525" cy="6580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Pressure on ecosystem</a:t>
          </a:r>
        </a:p>
      </dsp:txBody>
      <dsp:txXfrm>
        <a:off x="1874246" y="162835"/>
        <a:ext cx="1185279" cy="593793"/>
      </dsp:txXfrm>
    </dsp:sp>
    <dsp:sp modelId="{9CF7562F-17FB-4DE6-B657-AD07581123B2}">
      <dsp:nvSpPr>
        <dsp:cNvPr id="0" name=""/>
        <dsp:cNvSpPr/>
      </dsp:nvSpPr>
      <dsp:spPr>
        <a:xfrm>
          <a:off x="1304887" y="545168"/>
          <a:ext cx="2630081" cy="2630081"/>
        </a:xfrm>
        <a:custGeom>
          <a:avLst/>
          <a:gdLst/>
          <a:ahLst/>
          <a:cxnLst/>
          <a:rect l="0" t="0" r="0" b="0"/>
          <a:pathLst>
            <a:path>
              <a:moveTo>
                <a:pt x="1905507" y="140017"/>
              </a:moveTo>
              <a:arcTo wR="1315040" hR="1315040" stAng="17800813" swAng="1036385"/>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528E7B7E-47F6-49F9-B2E8-5FE4B3E2C23D}">
      <dsp:nvSpPr>
        <dsp:cNvPr id="0" name=""/>
        <dsp:cNvSpPr/>
      </dsp:nvSpPr>
      <dsp:spPr>
        <a:xfrm>
          <a:off x="3008068" y="1008121"/>
          <a:ext cx="1483898" cy="658039"/>
        </a:xfrm>
        <a:prstGeom prst="round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Change in ecosystem services supply</a:t>
          </a:r>
        </a:p>
      </dsp:txBody>
      <dsp:txXfrm>
        <a:off x="3040191" y="1040244"/>
        <a:ext cx="1419652" cy="593793"/>
      </dsp:txXfrm>
    </dsp:sp>
    <dsp:sp modelId="{92D7599F-A1A2-4129-999B-3B786625E83F}">
      <dsp:nvSpPr>
        <dsp:cNvPr id="0" name=""/>
        <dsp:cNvSpPr/>
      </dsp:nvSpPr>
      <dsp:spPr>
        <a:xfrm>
          <a:off x="1247737" y="832434"/>
          <a:ext cx="2630081" cy="2630081"/>
        </a:xfrm>
        <a:custGeom>
          <a:avLst/>
          <a:gdLst/>
          <a:ahLst/>
          <a:cxnLst/>
          <a:rect l="0" t="0" r="0" b="0"/>
          <a:pathLst>
            <a:path>
              <a:moveTo>
                <a:pt x="2576630" y="943930"/>
              </a:moveTo>
              <a:arcTo wR="1315040" hR="1315040" stAng="20616491" swAng="926739"/>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B3204862-77AA-4255-AC6B-B3F1D87FA737}">
      <dsp:nvSpPr>
        <dsp:cNvPr id="0" name=""/>
        <dsp:cNvSpPr/>
      </dsp:nvSpPr>
      <dsp:spPr>
        <a:xfrm>
          <a:off x="2928942" y="2242219"/>
          <a:ext cx="1506484" cy="658039"/>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Trade-offs between different services</a:t>
          </a:r>
        </a:p>
      </dsp:txBody>
      <dsp:txXfrm>
        <a:off x="2961065" y="2274342"/>
        <a:ext cx="1442238" cy="593793"/>
      </dsp:txXfrm>
    </dsp:sp>
    <dsp:sp modelId="{307C4326-C8B8-404B-8F33-9F0A9AF8B52D}">
      <dsp:nvSpPr>
        <dsp:cNvPr id="0" name=""/>
        <dsp:cNvSpPr/>
      </dsp:nvSpPr>
      <dsp:spPr>
        <a:xfrm>
          <a:off x="1205258" y="553015"/>
          <a:ext cx="2630081" cy="2630081"/>
        </a:xfrm>
        <a:custGeom>
          <a:avLst/>
          <a:gdLst/>
          <a:ahLst/>
          <a:cxnLst/>
          <a:rect l="0" t="0" r="0" b="0"/>
          <a:pathLst>
            <a:path>
              <a:moveTo>
                <a:pt x="1855942" y="2513688"/>
              </a:moveTo>
              <a:arcTo wR="1315040" hR="1315040" stAng="3942734" swAng="2837973"/>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DE6A3929-1C99-40FB-BBB8-7C4CD1A4F46C}">
      <dsp:nvSpPr>
        <dsp:cNvPr id="0" name=""/>
        <dsp:cNvSpPr/>
      </dsp:nvSpPr>
      <dsp:spPr>
        <a:xfrm>
          <a:off x="624410" y="2260107"/>
          <a:ext cx="1432885" cy="658039"/>
        </a:xfrm>
        <a:prstGeom prst="round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Change in benefits to society</a:t>
          </a:r>
        </a:p>
      </dsp:txBody>
      <dsp:txXfrm>
        <a:off x="656533" y="2292230"/>
        <a:ext cx="1368639" cy="593793"/>
      </dsp:txXfrm>
    </dsp:sp>
    <dsp:sp modelId="{18087005-4667-4987-BAAA-8DF519DD1A5C}">
      <dsp:nvSpPr>
        <dsp:cNvPr id="0" name=""/>
        <dsp:cNvSpPr/>
      </dsp:nvSpPr>
      <dsp:spPr>
        <a:xfrm>
          <a:off x="1111173" y="702710"/>
          <a:ext cx="2630081" cy="2630081"/>
        </a:xfrm>
        <a:custGeom>
          <a:avLst/>
          <a:gdLst/>
          <a:ahLst/>
          <a:cxnLst/>
          <a:rect l="0" t="0" r="0" b="0"/>
          <a:pathLst>
            <a:path>
              <a:moveTo>
                <a:pt x="4988" y="1429474"/>
              </a:moveTo>
              <a:arcTo wR="1315040" hR="1315040" stAng="10500470" swAng="1030473"/>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8DCF057F-1E2E-4857-9C73-806741FCBF85}">
      <dsp:nvSpPr>
        <dsp:cNvPr id="0" name=""/>
        <dsp:cNvSpPr/>
      </dsp:nvSpPr>
      <dsp:spPr>
        <a:xfrm>
          <a:off x="480652" y="957484"/>
          <a:ext cx="1487320" cy="658039"/>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Policy action</a:t>
          </a:r>
        </a:p>
      </dsp:txBody>
      <dsp:txXfrm>
        <a:off x="512775" y="989607"/>
        <a:ext cx="1423074" cy="593793"/>
      </dsp:txXfrm>
    </dsp:sp>
    <dsp:sp modelId="{9A577089-AED2-4DA0-89EC-CE5D26066B48}">
      <dsp:nvSpPr>
        <dsp:cNvPr id="0" name=""/>
        <dsp:cNvSpPr/>
      </dsp:nvSpPr>
      <dsp:spPr>
        <a:xfrm>
          <a:off x="1004139" y="553161"/>
          <a:ext cx="2630081" cy="2630081"/>
        </a:xfrm>
        <a:custGeom>
          <a:avLst/>
          <a:gdLst/>
          <a:ahLst/>
          <a:cxnLst/>
          <a:rect l="0" t="0" r="0" b="0"/>
          <a:pathLst>
            <a:path>
              <a:moveTo>
                <a:pt x="448353" y="326007"/>
              </a:moveTo>
              <a:arcTo wR="1315040" hR="1315040" stAng="13726320" swAng="901025"/>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074F1-CBCD-46B5-A723-AFE301491890}">
      <dsp:nvSpPr>
        <dsp:cNvPr id="0" name=""/>
        <dsp:cNvSpPr/>
      </dsp:nvSpPr>
      <dsp:spPr>
        <a:xfrm>
          <a:off x="2898449" y="1600470"/>
          <a:ext cx="1342755" cy="13427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Food stability</a:t>
          </a:r>
        </a:p>
      </dsp:txBody>
      <dsp:txXfrm>
        <a:off x="3095091" y="1797112"/>
        <a:ext cx="949471" cy="949471"/>
      </dsp:txXfrm>
    </dsp:sp>
    <dsp:sp modelId="{325B36D2-ECC2-423C-A336-B103DC838233}">
      <dsp:nvSpPr>
        <dsp:cNvPr id="0" name=""/>
        <dsp:cNvSpPr/>
      </dsp:nvSpPr>
      <dsp:spPr>
        <a:xfrm rot="11940123">
          <a:off x="1364673" y="1705272"/>
          <a:ext cx="1527911" cy="14054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2907D-D842-4B59-AEAE-B70DE7519962}">
      <dsp:nvSpPr>
        <dsp:cNvPr id="0" name=""/>
        <dsp:cNvSpPr/>
      </dsp:nvSpPr>
      <dsp:spPr>
        <a:xfrm>
          <a:off x="800098" y="1278494"/>
          <a:ext cx="1212410" cy="4966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Food utilization</a:t>
          </a:r>
        </a:p>
      </dsp:txBody>
      <dsp:txXfrm>
        <a:off x="814643" y="1293039"/>
        <a:ext cx="1183320" cy="467523"/>
      </dsp:txXfrm>
    </dsp:sp>
    <dsp:sp modelId="{36448491-62E8-4A6D-B897-231E05E3FAFD}">
      <dsp:nvSpPr>
        <dsp:cNvPr id="0" name=""/>
        <dsp:cNvSpPr/>
      </dsp:nvSpPr>
      <dsp:spPr>
        <a:xfrm rot="16204093">
          <a:off x="3345741" y="1271117"/>
          <a:ext cx="450369" cy="155913"/>
        </a:xfrm>
        <a:prstGeom prst="lef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849183-94B8-4A00-BABA-26470B3AB780}">
      <dsp:nvSpPr>
        <dsp:cNvPr id="0" name=""/>
        <dsp:cNvSpPr/>
      </dsp:nvSpPr>
      <dsp:spPr>
        <a:xfrm>
          <a:off x="2933384" y="889839"/>
          <a:ext cx="1275617" cy="46810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Food accesability</a:t>
          </a:r>
        </a:p>
      </dsp:txBody>
      <dsp:txXfrm>
        <a:off x="2947094" y="903549"/>
        <a:ext cx="1248197" cy="440680"/>
      </dsp:txXfrm>
    </dsp:sp>
    <dsp:sp modelId="{D7327521-1114-4B75-A851-B512BBEEEE7E}">
      <dsp:nvSpPr>
        <dsp:cNvPr id="0" name=""/>
        <dsp:cNvSpPr/>
      </dsp:nvSpPr>
      <dsp:spPr>
        <a:xfrm rot="20460491">
          <a:off x="4249528" y="1677502"/>
          <a:ext cx="1613150" cy="165633"/>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0496FE-8894-4F64-9485-DEEE25E7CEEB}">
      <dsp:nvSpPr>
        <dsp:cNvPr id="0" name=""/>
        <dsp:cNvSpPr/>
      </dsp:nvSpPr>
      <dsp:spPr>
        <a:xfrm>
          <a:off x="5180964" y="1227417"/>
          <a:ext cx="1275617" cy="54083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b="1" kern="1200" dirty="0">
              <a:solidFill>
                <a:schemeClr val="tx1"/>
              </a:solidFill>
            </a:rPr>
            <a:t>Food availability</a:t>
          </a:r>
        </a:p>
      </dsp:txBody>
      <dsp:txXfrm>
        <a:off x="5196804" y="1243257"/>
        <a:ext cx="1243937" cy="509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BA7EC-FC9E-4D47-AB48-2C591EC9564B}">
      <dsp:nvSpPr>
        <dsp:cNvPr id="0" name=""/>
        <dsp:cNvSpPr/>
      </dsp:nvSpPr>
      <dsp:spPr>
        <a:xfrm>
          <a:off x="1159323" y="407976"/>
          <a:ext cx="1402817" cy="70140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Healthy People</a:t>
          </a:r>
          <a:endParaRPr lang="en-US" sz="1600" b="1" kern="1200" dirty="0"/>
        </a:p>
      </dsp:txBody>
      <dsp:txXfrm>
        <a:off x="1193563" y="442216"/>
        <a:ext cx="1334337" cy="632928"/>
      </dsp:txXfrm>
    </dsp:sp>
    <dsp:sp modelId="{75D4B93D-2142-4681-A10F-DE500D805A5D}">
      <dsp:nvSpPr>
        <dsp:cNvPr id="0" name=""/>
        <dsp:cNvSpPr/>
      </dsp:nvSpPr>
      <dsp:spPr>
        <a:xfrm rot="3600000">
          <a:off x="2074338" y="1639138"/>
          <a:ext cx="731188" cy="245493"/>
        </a:xfrm>
        <a:prstGeom prst="lef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solidFill>
              <a:sysClr val="windowText" lastClr="000000"/>
            </a:solidFill>
          </a:endParaRPr>
        </a:p>
      </dsp:txBody>
      <dsp:txXfrm>
        <a:off x="2147986" y="1688237"/>
        <a:ext cx="583892" cy="147295"/>
      </dsp:txXfrm>
    </dsp:sp>
    <dsp:sp modelId="{F22AB2AC-09AF-4A72-A817-F163F205DE40}">
      <dsp:nvSpPr>
        <dsp:cNvPr id="0" name=""/>
        <dsp:cNvSpPr/>
      </dsp:nvSpPr>
      <dsp:spPr>
        <a:xfrm>
          <a:off x="2317724" y="2414386"/>
          <a:ext cx="1402817" cy="701408"/>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a:t>Healthy Environment</a:t>
          </a:r>
          <a:endParaRPr lang="en-US" sz="1600" b="1" kern="1200" dirty="0"/>
        </a:p>
      </dsp:txBody>
      <dsp:txXfrm>
        <a:off x="2351964" y="2448626"/>
        <a:ext cx="1334337" cy="632928"/>
      </dsp:txXfrm>
    </dsp:sp>
    <dsp:sp modelId="{57D13528-91FF-4F7A-8D0A-36CFF8C5E7DB}">
      <dsp:nvSpPr>
        <dsp:cNvPr id="0" name=""/>
        <dsp:cNvSpPr/>
      </dsp:nvSpPr>
      <dsp:spPr>
        <a:xfrm rot="10800000">
          <a:off x="1495137" y="2642343"/>
          <a:ext cx="731188" cy="245493"/>
        </a:xfrm>
        <a:prstGeom prst="leftRigh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solidFill>
              <a:sysClr val="windowText" lastClr="000000"/>
            </a:solidFill>
          </a:endParaRPr>
        </a:p>
      </dsp:txBody>
      <dsp:txXfrm rot="10800000">
        <a:off x="1568785" y="2691442"/>
        <a:ext cx="583892" cy="147295"/>
      </dsp:txXfrm>
    </dsp:sp>
    <dsp:sp modelId="{431CF504-274F-46D1-9F03-C83BE85D9C6C}">
      <dsp:nvSpPr>
        <dsp:cNvPr id="0" name=""/>
        <dsp:cNvSpPr/>
      </dsp:nvSpPr>
      <dsp:spPr>
        <a:xfrm>
          <a:off x="921" y="2414386"/>
          <a:ext cx="1402817" cy="701408"/>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Healthy Animals</a:t>
          </a:r>
          <a:endParaRPr lang="en-US" sz="1600" b="1" kern="1200" dirty="0"/>
        </a:p>
      </dsp:txBody>
      <dsp:txXfrm>
        <a:off x="35161" y="2448626"/>
        <a:ext cx="1334337" cy="632928"/>
      </dsp:txXfrm>
    </dsp:sp>
    <dsp:sp modelId="{1197F223-8A8D-4A6A-B8F7-DC255B6DF8F1}">
      <dsp:nvSpPr>
        <dsp:cNvPr id="0" name=""/>
        <dsp:cNvSpPr/>
      </dsp:nvSpPr>
      <dsp:spPr>
        <a:xfrm rot="18000000">
          <a:off x="915937" y="1639138"/>
          <a:ext cx="731188" cy="245493"/>
        </a:xfrm>
        <a:prstGeom prst="leftRigh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solidFill>
              <a:sysClr val="windowText" lastClr="000000"/>
            </a:solidFill>
          </a:endParaRPr>
        </a:p>
      </dsp:txBody>
      <dsp:txXfrm>
        <a:off x="989585" y="1688237"/>
        <a:ext cx="583892" cy="14729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8397C-49C9-4F1E-B228-BF281010CEC5}" type="datetimeFigureOut">
              <a:rPr lang="en-GB" smtClean="0"/>
              <a:t>02/12/2021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C909E-DB3A-494C-BD89-D0479E55F7C5}" type="slidenum">
              <a:rPr lang="en-GB" smtClean="0"/>
              <a:t>‹#›</a:t>
            </a:fld>
            <a:endParaRPr lang="en-GB"/>
          </a:p>
        </p:txBody>
      </p:sp>
    </p:spTree>
    <p:extLst>
      <p:ext uri="{BB962C8B-B14F-4D97-AF65-F5344CB8AC3E}">
        <p14:creationId xmlns:p14="http://schemas.microsoft.com/office/powerpoint/2010/main" val="1632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dirty="0"/>
              <a:t>Within the next part of the lecture we will we are going to look at topic </a:t>
            </a:r>
            <a:r>
              <a:rPr lang="en-GB" sz="1200" b="0" dirty="0"/>
              <a:t>Connecting Global Priorities: </a:t>
            </a:r>
            <a:r>
              <a:rPr lang="lv-LV" sz="1200" b="0" dirty="0"/>
              <a:t>H</a:t>
            </a:r>
            <a:r>
              <a:rPr lang="en-GB" sz="1200" b="0" dirty="0" err="1"/>
              <a:t>uman</a:t>
            </a:r>
            <a:r>
              <a:rPr lang="en-GB" sz="1200" b="0" dirty="0"/>
              <a:t> Health</a:t>
            </a:r>
            <a:r>
              <a:rPr lang="lv-LV" sz="1200" b="0" dirty="0"/>
              <a:t>,</a:t>
            </a:r>
            <a:r>
              <a:rPr lang="en-GB" sz="1200" b="0" dirty="0"/>
              <a:t> </a:t>
            </a:r>
            <a:r>
              <a:rPr lang="lv-LV" sz="1200" b="0" dirty="0"/>
              <a:t>E</a:t>
            </a:r>
            <a:r>
              <a:rPr lang="en-GB" sz="1200" b="0" dirty="0" err="1"/>
              <a:t>conomic</a:t>
            </a:r>
            <a:r>
              <a:rPr lang="en-GB" sz="1200" b="0" dirty="0"/>
              <a:t> development</a:t>
            </a:r>
            <a:r>
              <a:rPr lang="lv-LV" sz="1200" b="0" dirty="0"/>
              <a:t> and Agriculture</a:t>
            </a:r>
            <a:endParaRPr lang="lv-LV" b="0" dirty="0"/>
          </a:p>
        </p:txBody>
      </p:sp>
      <p:sp>
        <p:nvSpPr>
          <p:cNvPr id="4" name="Slide Number Placeholder 3"/>
          <p:cNvSpPr>
            <a:spLocks noGrp="1"/>
          </p:cNvSpPr>
          <p:nvPr>
            <p:ph type="sldNum" sz="quarter" idx="5"/>
          </p:nvPr>
        </p:nvSpPr>
        <p:spPr/>
        <p:txBody>
          <a:bodyPr/>
          <a:lstStyle/>
          <a:p>
            <a:fld id="{97FC909E-DB3A-494C-BD89-D0479E55F7C5}" type="slidenum">
              <a:rPr lang="en-GB" smtClean="0"/>
              <a:t>1</a:t>
            </a:fld>
            <a:endParaRPr lang="en-GB"/>
          </a:p>
        </p:txBody>
      </p:sp>
    </p:spTree>
    <p:extLst>
      <p:ext uri="{BB962C8B-B14F-4D97-AF65-F5344CB8AC3E}">
        <p14:creationId xmlns:p14="http://schemas.microsoft.com/office/powerpoint/2010/main" val="372542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Biodiversity and human health are linked in many ways</a:t>
            </a:r>
            <a:r>
              <a:rPr lang="lv-LV" dirty="0"/>
              <a:t>:</a:t>
            </a:r>
            <a:r>
              <a:rPr lang="lv-LV" baseline="0" dirty="0"/>
              <a:t> </a:t>
            </a:r>
          </a:p>
          <a:p>
            <a:r>
              <a:rPr lang="lv-LV" dirty="0"/>
              <a:t>A</a:t>
            </a:r>
            <a:r>
              <a:rPr lang="en-GB" dirty="0"/>
              <a:t> broad range of pathways through which biodiversity may provide health and well-being benefit to people: psychological (e.g. green spaces and iconic wildlife), physiological (directly through the human microbiome, and indirectly through exercise in green spaces</a:t>
            </a:r>
            <a:r>
              <a:rPr lang="lv-LV" dirty="0"/>
              <a:t>),</a:t>
            </a:r>
            <a:r>
              <a:rPr lang="lv-LV" baseline="0" dirty="0"/>
              <a:t> </a:t>
            </a:r>
            <a:r>
              <a:rPr lang="en-GB" dirty="0"/>
              <a:t>regulation of the transmission and prevalence of some infectious diseases </a:t>
            </a:r>
            <a:r>
              <a:rPr lang="lv-LV" dirty="0"/>
              <a:t>,</a:t>
            </a:r>
            <a:r>
              <a:rPr lang="lv-LV" baseline="0" dirty="0"/>
              <a:t> </a:t>
            </a:r>
            <a:r>
              <a:rPr lang="en-GB" dirty="0"/>
              <a:t>provision of food and good nutrition, clean air and water, the provision of traditional and modern medicines</a:t>
            </a:r>
            <a:r>
              <a:rPr lang="lv-LV" dirty="0"/>
              <a:t>.</a:t>
            </a:r>
          </a:p>
          <a:p>
            <a:r>
              <a:rPr lang="en-GB" dirty="0"/>
              <a:t>The interactions between biodiversity and health are manifested at multiple scales from individuals, through communities and landscapes to a planetary scale</a:t>
            </a:r>
            <a:r>
              <a:rPr lang="lv-LV" dirty="0"/>
              <a:t>.</a:t>
            </a:r>
          </a:p>
          <a:p>
            <a:endParaRPr lang="lv-LV" dirty="0"/>
          </a:p>
          <a:p>
            <a:r>
              <a:rPr lang="en-GB" dirty="0"/>
              <a:t>At the scale of the individual person, the human microbiota – the commensal microbial communities present in our gut, in our respiratory, oropharyngeal and urogenital tracts and on our skin – contribute to our nutrition, help regulate our immune system, and prevent infection.</a:t>
            </a:r>
            <a:endParaRPr lang="lv-LV" dirty="0"/>
          </a:p>
          <a:p>
            <a:r>
              <a:rPr lang="en-GB" dirty="0"/>
              <a:t>At the community level (such as farms), many aspects of biodiversity – among crops and livestock, associated pollinators and pest control organisms and in soils – support agricultural production. </a:t>
            </a:r>
            <a:endParaRPr lang="lv-LV" dirty="0"/>
          </a:p>
          <a:p>
            <a:endParaRPr lang="lv-LV" dirty="0"/>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10</a:t>
            </a:fld>
            <a:endParaRPr lang="en-GB"/>
          </a:p>
        </p:txBody>
      </p:sp>
    </p:spTree>
    <p:extLst>
      <p:ext uri="{BB962C8B-B14F-4D97-AF65-F5344CB8AC3E}">
        <p14:creationId xmlns:p14="http://schemas.microsoft.com/office/powerpoint/2010/main" val="2631305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Eco</a:t>
            </a:r>
            <a:r>
              <a:rPr lang="en-US" dirty="0"/>
              <a:t>system</a:t>
            </a:r>
            <a:r>
              <a:rPr lang="lv-LV" dirty="0"/>
              <a:t> services</a:t>
            </a:r>
            <a:r>
              <a:rPr lang="en-US" dirty="0"/>
              <a:t> </a:t>
            </a:r>
            <a:r>
              <a:rPr lang="lv-LV" dirty="0"/>
              <a:t>provide </a:t>
            </a:r>
            <a:r>
              <a:rPr lang="en-US" dirty="0"/>
              <a:t>food primarily at the production level </a:t>
            </a:r>
            <a:r>
              <a:rPr lang="lv-LV" dirty="0"/>
              <a:t>and</a:t>
            </a:r>
            <a:r>
              <a:rPr lang="en-US" dirty="0"/>
              <a:t> the necessary environmental conditions and nutrients in the agriculture, fisheries and forestry sectors for food to be produced. Food and agricultural production systems, on the other hand, impact on the environment in multiple ways, including through their impact on biodiversity, soil and water quality, animal and plant health, greenhouse gas emissions, toxicity, as well as food loss and waste. </a:t>
            </a:r>
            <a:endParaRPr lang="lv-LV" dirty="0"/>
          </a:p>
          <a:p>
            <a:endParaRPr lang="lv-LV" b="0" i="0" dirty="0">
              <a:effectLst/>
              <a:latin typeface="Times New Roman" panose="02020603050405020304" pitchFamily="18" charset="0"/>
            </a:endParaRPr>
          </a:p>
          <a:p>
            <a:r>
              <a:rPr lang="en-US" b="0" i="0" dirty="0">
                <a:effectLst/>
                <a:latin typeface="Times New Roman" panose="02020603050405020304" pitchFamily="18" charset="0"/>
              </a:rPr>
              <a:t>Biodiversity is a key source of food diversity and provides a natural richness of nutrients. In addition, biodiversity also underpins critical supporting ecosystem services, such as pollination and soil fertility, essential to food production, both in terms of quantity and quality.</a:t>
            </a:r>
            <a:r>
              <a:rPr lang="lv-LV" b="0" i="0" dirty="0">
                <a:effectLst/>
                <a:latin typeface="Times New Roman" panose="02020603050405020304" pitchFamily="18" charset="0"/>
              </a:rPr>
              <a:t> </a:t>
            </a:r>
            <a:endParaRPr lang="lv-LV" dirty="0"/>
          </a:p>
          <a:p>
            <a:endParaRPr lang="lv-LV" dirty="0"/>
          </a:p>
          <a:p>
            <a:r>
              <a:rPr lang="lv-LV" dirty="0"/>
              <a:t>There is a strong need </a:t>
            </a:r>
            <a:r>
              <a:rPr lang="en-US" dirty="0"/>
              <a:t>for nature-positive </a:t>
            </a:r>
            <a:r>
              <a:rPr lang="lv-LV" dirty="0"/>
              <a:t>food </a:t>
            </a:r>
            <a:r>
              <a:rPr lang="en-US" dirty="0"/>
              <a:t>production and supply </a:t>
            </a:r>
            <a:r>
              <a:rPr lang="lv-LV" dirty="0"/>
              <a:t>systems</a:t>
            </a:r>
            <a:r>
              <a:rPr lang="en-US" dirty="0"/>
              <a:t> which “produce more with less” to ensure sufficient nutritious food supplies for a growing world population over the coming decades. Nature-positive production involves actions aimed at the three interrelated goals of protecting nature, sustainably managing existing food production and supply systems, and restoring and rehabilitating natural environments: </a:t>
            </a:r>
            <a:endParaRPr lang="lv-LV" dirty="0"/>
          </a:p>
          <a:p>
            <a:r>
              <a:rPr lang="lv-LV" dirty="0"/>
              <a:t>It is</a:t>
            </a:r>
            <a:r>
              <a:rPr lang="en-US" dirty="0"/>
              <a:t> possible to maintain production levels, while halting the </a:t>
            </a:r>
            <a:r>
              <a:rPr lang="lv-LV" dirty="0"/>
              <a:t>impacts </a:t>
            </a:r>
            <a:r>
              <a:rPr lang="en-US" dirty="0"/>
              <a:t>on natural ecosystems and protecting marginal agricultural areas</a:t>
            </a:r>
            <a:r>
              <a:rPr lang="lv-LV" dirty="0"/>
              <a:t> that are</a:t>
            </a:r>
            <a:r>
              <a:rPr lang="en-US" dirty="0"/>
              <a:t> rich in biodiversity, such as peatlands and mangroves. A recent global estimate suggests that up to 40 percent of global agricultural land could be restored without reducing production, if inputs used and crop distribution were optimized.</a:t>
            </a:r>
            <a:r>
              <a:rPr lang="lv-LV" dirty="0"/>
              <a:t> </a:t>
            </a:r>
          </a:p>
          <a:p>
            <a:endParaRPr lang="lv-LV" dirty="0"/>
          </a:p>
          <a:p>
            <a:r>
              <a:rPr lang="en-US" dirty="0"/>
              <a:t>Sustainably managing existing food production and supply systems renews ecosystems’ ability to provide healthy soil and clean water, and also supports biodiversity. This is accomplished </a:t>
            </a:r>
            <a:r>
              <a:rPr lang="lv-LV" dirty="0"/>
              <a:t>by </a:t>
            </a:r>
            <a:r>
              <a:rPr lang="en-US" dirty="0" err="1"/>
              <a:t>favouring</a:t>
            </a:r>
            <a:r>
              <a:rPr lang="en-US" dirty="0"/>
              <a:t> the circular use of resources</a:t>
            </a:r>
            <a:r>
              <a:rPr lang="lv-LV" dirty="0"/>
              <a:t> </a:t>
            </a:r>
            <a:r>
              <a:rPr lang="en-US" dirty="0"/>
              <a:t>and supporting multiple ecosystem services</a:t>
            </a:r>
            <a:r>
              <a:rPr lang="lv-LV" dirty="0"/>
              <a:t> by nature based solutions that aim at </a:t>
            </a:r>
            <a:r>
              <a:rPr lang="en-US" dirty="0" err="1"/>
              <a:t>diminis</a:t>
            </a:r>
            <a:r>
              <a:rPr lang="lv-LV" dirty="0"/>
              <a:t>hing</a:t>
            </a:r>
            <a:r>
              <a:rPr lang="en-US" dirty="0"/>
              <a:t> the need for chemical fertilizers while promoting soil health and carbon absorption. </a:t>
            </a:r>
            <a:endParaRPr lang="lv-LV" dirty="0"/>
          </a:p>
          <a:p>
            <a:endParaRPr lang="lv-LV" dirty="0"/>
          </a:p>
          <a:p>
            <a:r>
              <a:rPr lang="lv-LV" dirty="0"/>
              <a:t>Nature based solutions </a:t>
            </a:r>
            <a:r>
              <a:rPr lang="en-US" dirty="0"/>
              <a:t>can contribute to restoring the land considered degraded, by either rewilding it or by restoring its agricultural </a:t>
            </a:r>
            <a:r>
              <a:rPr lang="en-US" dirty="0" err="1"/>
              <a:t>productivit</a:t>
            </a:r>
            <a:r>
              <a:rPr lang="lv-LV" dirty="0"/>
              <a:t>y</a:t>
            </a:r>
            <a:r>
              <a:rPr lang="en-US" dirty="0"/>
              <a:t>, while also contributing to preserving the quality of all land resources.</a:t>
            </a:r>
            <a:endParaRPr lang="lv-LV" b="0" i="0" dirty="0">
              <a:effectLst/>
              <a:latin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11</a:t>
            </a:fld>
            <a:endParaRPr lang="en-GB"/>
          </a:p>
        </p:txBody>
      </p:sp>
    </p:spTree>
    <p:extLst>
      <p:ext uri="{BB962C8B-B14F-4D97-AF65-F5344CB8AC3E}">
        <p14:creationId xmlns:p14="http://schemas.microsoft.com/office/powerpoint/2010/main" val="315537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security is recognized as having four dimensions: availability, access, utilization and stability. Biodiversity contributes to each one of them</a:t>
            </a:r>
            <a:r>
              <a:rPr lang="lv-LV" dirty="0"/>
              <a:t>. </a:t>
            </a:r>
          </a:p>
          <a:p>
            <a:endParaRPr lang="lv-LV" dirty="0"/>
          </a:p>
          <a:p>
            <a:r>
              <a:rPr lang="en-US" dirty="0"/>
              <a:t>FOOD AVAILABILITY depends on the production and distribution of adequate quantities of a sufficiently wide variety of good quality foods to meet people’s nutritional needs. Food production and supply depends on a multitude of different components of biodiversity, both wild and domesticated. Genetic improvement over recent decades has helped food production levels to keep pace with a growing world population. However, the focus of intensive selection on a few species and breeds or varieties has also contributed to the loss of genetic diversity, placing the capacity of food systems to respond to future challenges at risk. </a:t>
            </a:r>
            <a:endParaRPr lang="lv-LV" dirty="0"/>
          </a:p>
          <a:p>
            <a:r>
              <a:rPr lang="en-US" dirty="0"/>
              <a:t>FOOD UTILIZATION relates to the ways in which food products are combined and processed to provide healthy diets. The nutrient composition of foods varies not only across plant and animal species but also across varieties and breeds within species. In addition, safe and nutritious diets depend not only on food products themselves but also on other services provided by biodiversity. For example, many people rely on their local ecosystems to purify their water supplies and as sources of fuelwood. </a:t>
            </a:r>
            <a:endParaRPr lang="lv-LV" dirty="0"/>
          </a:p>
          <a:p>
            <a:r>
              <a:rPr lang="en-US" dirty="0"/>
              <a:t>ACCESS TO FOOD depends on making sure that food is distributed and available locally and is affordable to all people. Physical, social and economic constraints to food acquisition may need to be overcome so that everyone is able to obtain the food they need when they need it. </a:t>
            </a:r>
            <a:endParaRPr lang="lv-LV" dirty="0"/>
          </a:p>
          <a:p>
            <a:endParaRPr lang="lv-LV" dirty="0"/>
          </a:p>
          <a:p>
            <a:r>
              <a:rPr lang="lv-LV" dirty="0"/>
              <a:t>FOOD </a:t>
            </a:r>
            <a:r>
              <a:rPr lang="en-US" dirty="0"/>
              <a:t>STABILITY is the continuous availability, access and good use of food over a period of time. Biodiversity contributes in many ways to the stability of food supplies. Different kinds of plants and animals are able to provide food at different times of the year and in different environmental conditions. Some are particularly well adapted to coping with threats such as hot or dry weather or pest or disease outbreaks. Whole ecosystems contribute to the stability of the food supply by, for example, reducing the risk of flood or storm damage or by providing habitats for a diverse range of wild pollinators and other wild species and thus reduce the risk of fluctuations in the provision of pollination and other ecosystem services. </a:t>
            </a:r>
            <a:endParaRPr lang="lv-LV" dirty="0"/>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A4A4A"/>
                </a:solidFill>
                <a:effectLst/>
                <a:latin typeface="Cerebri Sans"/>
              </a:rPr>
              <a:t>Agriculture and biodiversity have </a:t>
            </a:r>
            <a:r>
              <a:rPr lang="lv-LV" b="0" i="0" dirty="0">
                <a:solidFill>
                  <a:srgbClr val="4A4A4A"/>
                </a:solidFill>
                <a:effectLst/>
                <a:latin typeface="Cerebri Sans"/>
              </a:rPr>
              <a:t>considered</a:t>
            </a:r>
            <a:r>
              <a:rPr lang="en-US" b="0" i="0" dirty="0">
                <a:solidFill>
                  <a:srgbClr val="4A4A4A"/>
                </a:solidFill>
                <a:effectLst/>
                <a:latin typeface="Cerebri Sans"/>
              </a:rPr>
              <a:t> as separate concerns</a:t>
            </a:r>
            <a:r>
              <a:rPr lang="lv-LV" b="0" i="0" dirty="0">
                <a:solidFill>
                  <a:srgbClr val="4A4A4A"/>
                </a:solidFill>
                <a:effectLst/>
                <a:latin typeface="Cerebri Sans"/>
              </a:rPr>
              <a:t>, however </a:t>
            </a:r>
            <a:r>
              <a:rPr lang="en-US" b="0" i="0" dirty="0">
                <a:solidFill>
                  <a:srgbClr val="4A4A4A"/>
                </a:solidFill>
                <a:effectLst/>
                <a:latin typeface="Cerebri Sans"/>
              </a:rPr>
              <a:t>biodiversity underpins much of modern agriculture</a:t>
            </a:r>
            <a:r>
              <a:rPr lang="lv-LV" b="0" i="0" dirty="0">
                <a:solidFill>
                  <a:srgbClr val="4A4A4A"/>
                </a:solidFill>
                <a:effectLst/>
                <a:latin typeface="Cerebri Sans"/>
              </a:rPr>
              <a:t> and in reality</a:t>
            </a:r>
            <a:r>
              <a:rPr lang="en-US" b="0" i="0" dirty="0">
                <a:solidFill>
                  <a:srgbClr val="4A4A4A"/>
                </a:solidFill>
                <a:effectLst/>
                <a:latin typeface="Cerebri Sans"/>
              </a:rPr>
              <a:t> the development of contemporary</a:t>
            </a:r>
            <a:r>
              <a:rPr lang="lv-LV" b="0" i="0" dirty="0">
                <a:solidFill>
                  <a:srgbClr val="4A4A4A"/>
                </a:solidFill>
                <a:effectLst/>
                <a:latin typeface="Cerebri Sans"/>
              </a:rPr>
              <a:t> food</a:t>
            </a:r>
            <a:r>
              <a:rPr lang="en-US" b="0" i="0" dirty="0">
                <a:solidFill>
                  <a:srgbClr val="4A4A4A"/>
                </a:solidFill>
                <a:effectLst/>
                <a:latin typeface="Cerebri Sans"/>
              </a:rPr>
              <a:t> production systems has resulted in extensive land conversion and biodiversity loss. </a:t>
            </a:r>
            <a:r>
              <a:rPr lang="en-US" b="0" i="0" dirty="0">
                <a:effectLst/>
                <a:latin typeface="Times New Roman" panose="02020603050405020304" pitchFamily="18" charset="0"/>
              </a:rPr>
              <a:t>Despite progress, </a:t>
            </a:r>
            <a:r>
              <a:rPr lang="lv-LV" b="0" i="0" dirty="0">
                <a:effectLst/>
                <a:latin typeface="Times New Roman" panose="02020603050405020304" pitchFamily="18" charset="0"/>
              </a:rPr>
              <a:t>world food system if </a:t>
            </a:r>
            <a:r>
              <a:rPr lang="en-US" b="0" i="0" dirty="0">
                <a:effectLst/>
                <a:latin typeface="Times New Roman" panose="02020603050405020304" pitchFamily="18" charset="0"/>
              </a:rPr>
              <a:t>highly dysfunctional</a:t>
            </a:r>
            <a:r>
              <a:rPr lang="lv-LV" b="0" i="0" dirty="0">
                <a:effectLst/>
                <a:latin typeface="Times New Roman" panose="02020603050405020304" pitchFamily="18" charset="0"/>
              </a:rPr>
              <a:t> and</a:t>
            </a:r>
            <a:r>
              <a:rPr lang="en-US" b="0" i="0" dirty="0">
                <a:effectLst/>
                <a:latin typeface="Times New Roman" panose="02020603050405020304" pitchFamily="18" charset="0"/>
              </a:rPr>
              <a:t> inequitable, where there unable to feed a significant part of humanity adequately, and </a:t>
            </a:r>
            <a:r>
              <a:rPr lang="lv-LV" b="0" i="0" dirty="0">
                <a:effectLst/>
                <a:latin typeface="Times New Roman" panose="02020603050405020304" pitchFamily="18" charset="0"/>
              </a:rPr>
              <a:t>still</a:t>
            </a:r>
            <a:r>
              <a:rPr lang="en-US" b="0" i="0" dirty="0">
                <a:effectLst/>
                <a:latin typeface="Times New Roman" panose="02020603050405020304" pitchFamily="18" charset="0"/>
              </a:rPr>
              <a:t> continues to contribute to environmental and health problems, high species extinction rates, loss of genetic diversity, and land and ecosystem degradation</a:t>
            </a:r>
            <a:r>
              <a:rPr lang="lv-LV" b="0" i="0" dirty="0">
                <a:effectLst/>
                <a:latin typeface="Times New Roman" panose="02020603050405020304" pitchFamily="18" charset="0"/>
              </a:rPr>
              <a:t>.</a:t>
            </a:r>
            <a:endParaRPr lang="lv-LV" b="0" i="0" dirty="0">
              <a:solidFill>
                <a:srgbClr val="4A4A4A"/>
              </a:solidFill>
              <a:effectLst/>
              <a:latin typeface="Cerebri Sans"/>
            </a:endParaRPr>
          </a:p>
          <a:p>
            <a:r>
              <a:rPr lang="lv-LV" b="0" i="0" dirty="0">
                <a:solidFill>
                  <a:srgbClr val="4A4A4A"/>
                </a:solidFill>
                <a:effectLst/>
                <a:latin typeface="Cerebri Sans"/>
              </a:rPr>
              <a:t>Therefore, i</a:t>
            </a:r>
            <a:r>
              <a:rPr lang="en-US" b="0" i="0" dirty="0" err="1">
                <a:solidFill>
                  <a:srgbClr val="4A4A4A"/>
                </a:solidFill>
                <a:effectLst/>
                <a:latin typeface="Cerebri Sans"/>
              </a:rPr>
              <a:t>nnovative</a:t>
            </a:r>
            <a:r>
              <a:rPr lang="en-US" b="0" i="0" dirty="0">
                <a:solidFill>
                  <a:srgbClr val="4A4A4A"/>
                </a:solidFill>
                <a:effectLst/>
                <a:latin typeface="Cerebri Sans"/>
              </a:rPr>
              <a:t> and acceptable ways of integrating biodiversity conservation and food production need to be identified</a:t>
            </a:r>
            <a:r>
              <a:rPr lang="lv-LV" b="0" i="0" dirty="0">
                <a:solidFill>
                  <a:srgbClr val="4A4A4A"/>
                </a:solidFill>
                <a:effectLst/>
                <a:latin typeface="Cerebri Sans"/>
              </a:rPr>
              <a:t>. </a:t>
            </a:r>
            <a:endParaRPr lang="lv-LV" dirty="0"/>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12</a:t>
            </a:fld>
            <a:endParaRPr lang="en-GB"/>
          </a:p>
        </p:txBody>
      </p:sp>
    </p:spTree>
    <p:extLst>
      <p:ext uri="{BB962C8B-B14F-4D97-AF65-F5344CB8AC3E}">
        <p14:creationId xmlns:p14="http://schemas.microsoft.com/office/powerpoint/2010/main" val="404478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A diverse diet should contain many different foods consumed in sufficient amounts. A varied diet is the only way to ensure adequate intakes of these nutrients and related compounds. A healthy human diet is composed of many hundreds of beneficial bioactive components, a small subset of which have been characterized and identified as nutrients</a:t>
            </a:r>
            <a:r>
              <a:rPr lang="lv-LV" b="0" i="0" dirty="0">
                <a:effectLst/>
                <a:latin typeface="Times New Roman" panose="02020603050405020304" pitchFamily="18" charset="0"/>
              </a:rPr>
              <a:t>. </a:t>
            </a:r>
            <a:r>
              <a:rPr lang="en-US" b="0" i="0" dirty="0">
                <a:effectLst/>
                <a:latin typeface="Times New Roman" panose="02020603050405020304" pitchFamily="18" charset="0"/>
              </a:rPr>
              <a:t>Biodiversity for human nutrition includes the diversity of plants, animals and other organisms used in food systems</a:t>
            </a:r>
            <a:r>
              <a:rPr lang="lv-LV" b="0" i="0" dirty="0">
                <a:effectLst/>
                <a:latin typeface="Times New Roman" panose="02020603050405020304" pitchFamily="18" charset="0"/>
              </a:rPr>
              <a:t> </a:t>
            </a:r>
            <a:r>
              <a:rPr lang="en-US" b="0" i="0" dirty="0">
                <a:effectLst/>
                <a:latin typeface="Times New Roman" panose="02020603050405020304" pitchFamily="18" charset="0"/>
              </a:rPr>
              <a:t>and provided by ecosystems. </a:t>
            </a:r>
            <a:r>
              <a:rPr lang="lv-LV" b="0" i="0" dirty="0">
                <a:effectLst/>
                <a:latin typeface="Times New Roman" panose="02020603050405020304" pitchFamily="18" charset="0"/>
              </a:rPr>
              <a:t> </a:t>
            </a:r>
          </a:p>
          <a:p>
            <a:endParaRPr lang="lv-LV" b="0" i="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biodiversity reaches consumers through two principal pathways: (1) consumption via own production or gathering from the wild and (2) purchase of wild or cultivated species.</a:t>
            </a:r>
            <a:endParaRPr lang="lv-LV" dirty="0"/>
          </a:p>
          <a:p>
            <a:endParaRPr lang="lv-LV" b="0" i="0" dirty="0">
              <a:effectLst/>
              <a:latin typeface="Times New Roman" panose="02020603050405020304" pitchFamily="18" charset="0"/>
            </a:endParaRP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0" i="0" dirty="0">
                <a:effectLst/>
                <a:latin typeface="Times New Roman" panose="02020603050405020304" pitchFamily="18" charset="0"/>
              </a:rPr>
              <a:t>World faces a major problem for </a:t>
            </a:r>
            <a:r>
              <a:rPr lang="en-US" b="0" i="0" dirty="0">
                <a:effectLst/>
                <a:latin typeface="Times New Roman" panose="02020603050405020304" pitchFamily="18" charset="0"/>
              </a:rPr>
              <a:t>replacement of foods derived from biodiversity with high nutritional significance by globally marketed foods that are higher in energy but less dense in nutrients and other functional factors. The result is an emerging “double burden” of malnutrition and “hidden hunger” in developing countries. Up to half a million vitamin A-deficient children go blind every year, half of them dying within a year of losing their sight; and iron deficiency is damaging the mental development of 40–60% of children in developing countries. The estimated cost of undernutrition to potential economic development is between US$ 20 and 30 billion annually</a:t>
            </a:r>
            <a:r>
              <a:rPr lang="lv-LV" b="0" i="0" dirty="0">
                <a:effectLst/>
                <a:latin typeface="Times New Roman" panose="02020603050405020304" pitchFamily="18" charset="0"/>
              </a:rPr>
              <a:t>. </a:t>
            </a:r>
            <a:r>
              <a:rPr lang="en-US" dirty="0"/>
              <a:t>The graph</a:t>
            </a:r>
            <a:r>
              <a:rPr lang="lv-LV" dirty="0"/>
              <a:t> on bottom of the page</a:t>
            </a:r>
            <a:r>
              <a:rPr lang="en-US" dirty="0"/>
              <a:t> shows global disability-adjusted life years (DALYs) </a:t>
            </a:r>
            <a:r>
              <a:rPr lang="en-US" dirty="0" err="1"/>
              <a:t>attribuited</a:t>
            </a:r>
            <a:r>
              <a:rPr lang="en-US" dirty="0"/>
              <a:t> to level 2 risk factors in 2013 for both </a:t>
            </a:r>
            <a:r>
              <a:rPr lang="lv-LV" dirty="0"/>
              <a:t>men and women </a:t>
            </a:r>
            <a:r>
              <a:rPr lang="en-US" dirty="0"/>
              <a:t>combined</a:t>
            </a:r>
            <a:r>
              <a:rPr lang="lv-LV" dirty="0"/>
              <a:t>. The diatery risks here is indicated as highest ones. Also clihd and maternal malnutrion is the third highest risk.</a:t>
            </a:r>
          </a:p>
        </p:txBody>
      </p:sp>
      <p:sp>
        <p:nvSpPr>
          <p:cNvPr id="4" name="Slide Number Placeholder 3"/>
          <p:cNvSpPr>
            <a:spLocks noGrp="1"/>
          </p:cNvSpPr>
          <p:nvPr>
            <p:ph type="sldNum" sz="quarter" idx="5"/>
          </p:nvPr>
        </p:nvSpPr>
        <p:spPr/>
        <p:txBody>
          <a:bodyPr/>
          <a:lstStyle/>
          <a:p>
            <a:fld id="{97FC909E-DB3A-494C-BD89-D0479E55F7C5}" type="slidenum">
              <a:rPr lang="en-GB" smtClean="0"/>
              <a:t>13</a:t>
            </a:fld>
            <a:endParaRPr lang="en-GB"/>
          </a:p>
        </p:txBody>
      </p:sp>
    </p:spTree>
    <p:extLst>
      <p:ext uri="{BB962C8B-B14F-4D97-AF65-F5344CB8AC3E}">
        <p14:creationId xmlns:p14="http://schemas.microsoft.com/office/powerpoint/2010/main" val="108684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Despite the increased recognition of the potential of biodiversity for nutrition, national global food supplies have become more homogeneous in composition, being largely dependent on a few global crops</a:t>
            </a:r>
            <a:r>
              <a:rPr lang="lv-LV" b="0" i="0" dirty="0">
                <a:effectLst/>
                <a:latin typeface="Times New Roman" panose="02020603050405020304" pitchFamily="18" charset="0"/>
              </a:rPr>
              <a:t>. T</a:t>
            </a:r>
            <a:r>
              <a:rPr lang="en-US" b="0" i="0" dirty="0">
                <a:effectLst/>
                <a:latin typeface="Times New Roman" panose="02020603050405020304" pitchFamily="18" charset="0"/>
              </a:rPr>
              <a:t>he world still faces tremendous challenges in securing adequate food that is healthy, safe and of high nutritional quality for all, and doing so in an equitable and environmentally sustainable manner. Climate change, ecosystems and biodiversity under stress, increasing urbanization, social conflict and extreme poverty </a:t>
            </a:r>
            <a:r>
              <a:rPr lang="lv-LV" b="0" i="0" dirty="0">
                <a:effectLst/>
                <a:latin typeface="Times New Roman" panose="02020603050405020304" pitchFamily="18" charset="0"/>
              </a:rPr>
              <a:t>are making healthy food supply a big challange.</a:t>
            </a:r>
          </a:p>
          <a:p>
            <a:endParaRPr lang="lv-LV" b="0" i="0" dirty="0">
              <a:effectLst/>
              <a:latin typeface="Times New Roman" panose="02020603050405020304" pitchFamily="18" charset="0"/>
            </a:endParaRPr>
          </a:p>
          <a:p>
            <a:r>
              <a:rPr lang="en-US" b="0" i="0" dirty="0">
                <a:effectLst/>
                <a:latin typeface="Times New Roman" panose="02020603050405020304" pitchFamily="18" charset="0"/>
              </a:rPr>
              <a:t>Agricultural biodiversity, including utilization, and maintenance of plant genetic resources for crop improvement and diversification, is an important strategy in dealing with ongoing climate change and food </a:t>
            </a:r>
            <a:r>
              <a:rPr lang="lv-LV" b="0" i="0" dirty="0">
                <a:effectLst/>
                <a:latin typeface="Times New Roman" panose="02020603050405020304" pitchFamily="18" charset="0"/>
              </a:rPr>
              <a:t>nutitiosness giving </a:t>
            </a:r>
            <a:r>
              <a:rPr lang="en-US" b="0" i="0" dirty="0">
                <a:effectLst/>
                <a:latin typeface="Times New Roman" panose="02020603050405020304" pitchFamily="18" charset="0"/>
              </a:rPr>
              <a:t>opportunities to improve crop yield and resilience</a:t>
            </a:r>
            <a:r>
              <a:rPr lang="lv-LV" b="0" i="0" dirty="0">
                <a:effectLst/>
                <a:latin typeface="Times New Roman" panose="02020603050405020304" pitchFamily="18" charset="0"/>
              </a:rPr>
              <a:t> </a:t>
            </a:r>
            <a:r>
              <a:rPr lang="en-US" b="0" i="0" dirty="0">
                <a:effectLst/>
                <a:latin typeface="Times New Roman" panose="02020603050405020304" pitchFamily="18" charset="0"/>
              </a:rPr>
              <a:t>by improving the neglected and underutilized species and conserving crop diversity as well as crop wild relatives. Crop wild relatives represent one of our most precious resources in trying to deal with climate change, while at the same time improving the nutritional quality of crops and food (Hunter and Heywood 2011). </a:t>
            </a:r>
            <a:r>
              <a:rPr lang="lv-LV" b="0" i="0" dirty="0">
                <a:effectLst/>
                <a:latin typeface="Times New Roman" panose="02020603050405020304" pitchFamily="18" charset="0"/>
              </a:rPr>
              <a:t>For example, t</a:t>
            </a:r>
            <a:r>
              <a:rPr lang="en-US" b="0" i="0" dirty="0">
                <a:effectLst/>
                <a:latin typeface="Times New Roman" panose="02020603050405020304" pitchFamily="18" charset="0"/>
              </a:rPr>
              <a:t>he perennial </a:t>
            </a:r>
            <a:r>
              <a:rPr lang="en-US" b="0" i="0" dirty="0" err="1">
                <a:effectLst/>
                <a:latin typeface="Times New Roman" panose="02020603050405020304" pitchFamily="18" charset="0"/>
              </a:rPr>
              <a:t>seabuckthorn</a:t>
            </a:r>
            <a:r>
              <a:rPr lang="en-US" b="0" i="0" dirty="0">
                <a:effectLst/>
                <a:latin typeface="Times New Roman" panose="02020603050405020304" pitchFamily="18" charset="0"/>
              </a:rPr>
              <a:t> has considerable tolerance to abiotic stresses like frost and cold, assumed to be associated with the high levels of ascorbic acid and myo-inositol.</a:t>
            </a:r>
            <a:r>
              <a:rPr lang="lv-LV" b="0" i="0" dirty="0">
                <a:effectLst/>
                <a:latin typeface="Times New Roman" panose="02020603050405020304" pitchFamily="18" charset="0"/>
              </a:rPr>
              <a:t> </a:t>
            </a:r>
            <a:r>
              <a:rPr lang="en-US" b="0" i="0" dirty="0">
                <a:effectLst/>
                <a:latin typeface="Times New Roman" panose="02020603050405020304" pitchFamily="18" charset="0"/>
              </a:rPr>
              <a:t>As well as containing genetic traits for enhanced nutritional quality, they also have novel pest resistance and tolerance to heat, drought and salinity, among other traits. However, crop wild relatives cannot be taken for granted and they are currently under threat from changing climate most likely to be negatively impacted by climate change. For these reasons, better knowledge of how wild food species are likely to be impacted by climate change will be critical for both biodiversity conservation and developing sustainable use and livelihood strategies.</a:t>
            </a:r>
            <a:r>
              <a:rPr lang="lv-LV" b="0" i="0" dirty="0">
                <a:effectLst/>
                <a:latin typeface="Times New Roman" panose="02020603050405020304" pitchFamily="18" charset="0"/>
              </a:rPr>
              <a:t> </a:t>
            </a:r>
          </a:p>
          <a:p>
            <a:endParaRPr lang="lv-LV" b="0" i="0" dirty="0">
              <a:effectLst/>
              <a:latin typeface="Times New Roman" panose="02020603050405020304" pitchFamily="18" charset="0"/>
            </a:endParaRPr>
          </a:p>
          <a:p>
            <a:r>
              <a:rPr lang="en-US" b="0" i="0" dirty="0">
                <a:effectLst/>
                <a:latin typeface="Times New Roman" panose="02020603050405020304" pitchFamily="18" charset="0"/>
              </a:rPr>
              <a:t>While diet diversity has long been recognized as important for adequate nutrient intake and human health, the concept of nutritional diversity has yet to be integrated into planning, assessments, and policies and </a:t>
            </a:r>
            <a:r>
              <a:rPr lang="en-US" b="0" i="0" dirty="0" err="1">
                <a:effectLst/>
                <a:latin typeface="Times New Roman" panose="02020603050405020304" pitchFamily="18" charset="0"/>
              </a:rPr>
              <a:t>programmes</a:t>
            </a:r>
            <a:r>
              <a:rPr lang="en-US" b="0" i="0" dirty="0">
                <a:effectLst/>
                <a:latin typeface="Times New Roman" panose="02020603050405020304" pitchFamily="18" charset="0"/>
              </a:rPr>
              <a:t> of agricultural and food systems.</a:t>
            </a:r>
            <a:r>
              <a:rPr lang="lv-LV" b="0" i="0" dirty="0">
                <a:effectLst/>
                <a:latin typeface="Times New Roman" panose="02020603050405020304" pitchFamily="18" charset="0"/>
              </a:rPr>
              <a:t> </a:t>
            </a:r>
            <a:r>
              <a:rPr lang="en-US" b="0" i="0" dirty="0">
                <a:effectLst/>
                <a:latin typeface="Times New Roman" panose="02020603050405020304" pitchFamily="18" charset="0"/>
              </a:rPr>
              <a:t>By using diversity metrics in agriculture–nutrition strategies, synergies as well as trade-offs with other outcomes, e.g. environmental benefits, can be evaluated and taken into account. </a:t>
            </a:r>
            <a:r>
              <a:rPr lang="lv-LV" b="0" i="0" dirty="0">
                <a:effectLst/>
                <a:latin typeface="Times New Roman" panose="02020603050405020304" pitchFamily="18" charset="0"/>
              </a:rPr>
              <a:t>The </a:t>
            </a:r>
            <a:r>
              <a:rPr lang="lv-LV" dirty="0"/>
              <a:t>Recommended nutrient density presented in figures in this slide shows that</a:t>
            </a:r>
            <a:r>
              <a:rPr lang="en-US" dirty="0"/>
              <a:t> example to demonstrate how consumption of a diverse range of nutritionally distinct foods can fulfil nutrient needs.</a:t>
            </a:r>
            <a:r>
              <a:rPr lang="lv-LV" dirty="0"/>
              <a:t> </a:t>
            </a:r>
            <a:r>
              <a:rPr lang="en-US" dirty="0"/>
              <a:t>Dietary guidelines around the world recommend a varied diet rich in fruits, vegetables, whole grains, nuts, seeds and </a:t>
            </a:r>
            <a:r>
              <a:rPr lang="lv-LV" dirty="0"/>
              <a:t>other sources</a:t>
            </a:r>
            <a:r>
              <a:rPr lang="en-US" dirty="0"/>
              <a:t> for optimal health. A diverse diet increases the likelihood of consuming adequate amounts of the full range of nutrients essential to human health</a:t>
            </a:r>
            <a:r>
              <a:rPr lang="lv-LV" dirty="0"/>
              <a:t>.</a:t>
            </a:r>
            <a:endParaRPr lang="lv-LV" b="0" i="0" dirty="0">
              <a:effectLst/>
              <a:latin typeface="Arial" panose="020B0604020202020204" pitchFamily="34" charset="0"/>
            </a:endParaRPr>
          </a:p>
          <a:p>
            <a:endParaRPr lang="lv-LV"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b="0" i="0" dirty="0">
                <a:solidFill>
                  <a:srgbClr val="4A4A4A"/>
                </a:solidFill>
                <a:effectLst/>
                <a:latin typeface="Cerebri Sans"/>
              </a:rPr>
              <a:t>I</a:t>
            </a:r>
            <a:r>
              <a:rPr lang="en-US" b="0" i="0" dirty="0" err="1">
                <a:solidFill>
                  <a:srgbClr val="4A4A4A"/>
                </a:solidFill>
                <a:effectLst/>
                <a:latin typeface="Cerebri Sans"/>
              </a:rPr>
              <a:t>nnovative</a:t>
            </a:r>
            <a:r>
              <a:rPr lang="en-US" b="0" i="0" dirty="0">
                <a:solidFill>
                  <a:srgbClr val="4A4A4A"/>
                </a:solidFill>
                <a:effectLst/>
                <a:latin typeface="Cerebri Sans"/>
              </a:rPr>
              <a:t> and acceptable ways of integrating biodiversity conservation and food production need to be identified</a:t>
            </a:r>
            <a:r>
              <a:rPr lang="lv-LV" b="0" i="0" dirty="0">
                <a:solidFill>
                  <a:srgbClr val="4A4A4A"/>
                </a:solidFill>
                <a:effectLst/>
                <a:latin typeface="Cerebri Sans"/>
              </a:rPr>
              <a:t>. </a:t>
            </a:r>
            <a:r>
              <a:rPr lang="en-US" dirty="0"/>
              <a:t>Improved availability, accessibility, affordability and acceptability of food biodiversity are key factors for achieving better diets. </a:t>
            </a: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endParaRPr lang="lv-LV" dirty="0"/>
          </a:p>
        </p:txBody>
      </p:sp>
      <p:sp>
        <p:nvSpPr>
          <p:cNvPr id="4" name="Slide Number Placeholder 3"/>
          <p:cNvSpPr>
            <a:spLocks noGrp="1"/>
          </p:cNvSpPr>
          <p:nvPr>
            <p:ph type="sldNum" sz="quarter" idx="5"/>
          </p:nvPr>
        </p:nvSpPr>
        <p:spPr/>
        <p:txBody>
          <a:bodyPr/>
          <a:lstStyle/>
          <a:p>
            <a:fld id="{97FC909E-DB3A-494C-BD89-D0479E55F7C5}" type="slidenum">
              <a:rPr lang="en-GB" smtClean="0"/>
              <a:t>14</a:t>
            </a:fld>
            <a:endParaRPr lang="en-GB"/>
          </a:p>
        </p:txBody>
      </p:sp>
    </p:spTree>
    <p:extLst>
      <p:ext uri="{BB962C8B-B14F-4D97-AF65-F5344CB8AC3E}">
        <p14:creationId xmlns:p14="http://schemas.microsoft.com/office/powerpoint/2010/main" val="331358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social dimensions of biodiversity are </a:t>
            </a:r>
            <a:r>
              <a:rPr lang="lv-LV" dirty="0" err="1"/>
              <a:t>present</a:t>
            </a:r>
            <a:r>
              <a:rPr lang="lv-LV" baseline="0" dirty="0"/>
              <a:t> </a:t>
            </a:r>
            <a:r>
              <a:rPr lang="en-GB" dirty="0"/>
              <a:t>in relation to how the impacts of biodiversity change are mediated among groups of differing socioeconomic status. </a:t>
            </a:r>
            <a:endParaRPr lang="lv-LV" dirty="0"/>
          </a:p>
          <a:p>
            <a:endParaRPr lang="lv-LV" dirty="0"/>
          </a:p>
          <a:p>
            <a:r>
              <a:rPr lang="lv-LV" dirty="0"/>
              <a:t>S</a:t>
            </a:r>
            <a:r>
              <a:rPr lang="en-GB" dirty="0" err="1"/>
              <a:t>ocial</a:t>
            </a:r>
            <a:r>
              <a:rPr lang="en-GB" dirty="0"/>
              <a:t> and economic determinants also influence the dynamics between biodiversity changes and human health. The inequities of how society is organized mean that the freedom to lead a flourishing life and to enjoy good health is unequally distributed within societies. This inequity is seen in the conditions of early childhood and schooling, the nature of employment and working conditions, the physical form of the built environment, and the quality of the natural environment in which people reside. Depending on the nature of these environments, different groups will have different experiences of material conditions, psychosocial support and behavioural options, which make them more or less vulnerable to poor health. </a:t>
            </a:r>
            <a:r>
              <a:rPr lang="lv-LV" dirty="0"/>
              <a:t>U</a:t>
            </a:r>
            <a:r>
              <a:rPr lang="en-GB" dirty="0" err="1"/>
              <a:t>nequal</a:t>
            </a:r>
            <a:r>
              <a:rPr lang="en-GB" dirty="0"/>
              <a:t> distribution of health-damaging experiences is not in any sense a “natural” phenomenon but is the result of a combination of poor social policies and programmes, unfair economic arrangements and power relationships.</a:t>
            </a:r>
            <a:endParaRPr lang="lv-LV" dirty="0"/>
          </a:p>
          <a:p>
            <a:endParaRPr lang="lv-LV" dirty="0"/>
          </a:p>
          <a:p>
            <a:r>
              <a:rPr lang="en-GB" dirty="0"/>
              <a:t>Population groups more reliant on biodiversity and ecosystem services, especially on provisioning services such as timber, water and food, are usually more vulnerable to biodiversity loss and those less covered by social protection mechanisms (e.g. health insurance). Vulnerable groups include indigenous populations, specific groups dependent on biodiversity and ecosystem services and, for example, farmers. </a:t>
            </a:r>
            <a:r>
              <a:rPr lang="lv-LV" dirty="0" err="1"/>
              <a:t>However</a:t>
            </a:r>
            <a:r>
              <a:rPr lang="lv-LV" dirty="0"/>
              <a:t>, </a:t>
            </a:r>
            <a:r>
              <a:rPr lang="lv-LV" dirty="0" err="1"/>
              <a:t>at</a:t>
            </a:r>
            <a:r>
              <a:rPr lang="lv-LV" dirty="0"/>
              <a:t> </a:t>
            </a:r>
            <a:r>
              <a:rPr lang="lv-LV" dirty="0" err="1"/>
              <a:t>the</a:t>
            </a:r>
            <a:r>
              <a:rPr lang="lv-LV" dirty="0"/>
              <a:t> </a:t>
            </a:r>
            <a:r>
              <a:rPr lang="lv-LV" dirty="0" err="1"/>
              <a:t>same</a:t>
            </a:r>
            <a:r>
              <a:rPr lang="lv-LV" dirty="0"/>
              <a:t> </a:t>
            </a:r>
            <a:r>
              <a:rPr lang="lv-LV" dirty="0" err="1"/>
              <a:t>time</a:t>
            </a:r>
            <a:r>
              <a:rPr lang="lv-LV" dirty="0"/>
              <a:t> </a:t>
            </a:r>
            <a:r>
              <a:rPr lang="lv-LV" dirty="0" err="1"/>
              <a:t>the</a:t>
            </a:r>
            <a:r>
              <a:rPr lang="lv-LV" dirty="0"/>
              <a:t> p</a:t>
            </a:r>
            <a:r>
              <a:rPr lang="en-GB" dirty="0" err="1"/>
              <a:t>opulations</a:t>
            </a:r>
            <a:r>
              <a:rPr lang="en-GB" dirty="0"/>
              <a:t> exposed to the greenest environments have been found to also have the lowest levels of health inequality related to income deprivation, suggesting that healthy physical environments can be important for reducing socioeconomic health inequalities. </a:t>
            </a:r>
            <a:endParaRPr lang="lv-LV" dirty="0"/>
          </a:p>
          <a:p>
            <a:endParaRPr lang="lv-LV" dirty="0"/>
          </a:p>
          <a:p>
            <a:r>
              <a:rPr lang="en-GB" dirty="0"/>
              <a:t>Developing countries are more reliant on biodiversity and ecosystem services than developed </a:t>
            </a:r>
            <a:r>
              <a:rPr lang="lv-LV" dirty="0" err="1"/>
              <a:t>countries</a:t>
            </a:r>
            <a:r>
              <a:rPr lang="en-GB" dirty="0"/>
              <a:t>, and their health systems are usually less prepared to protect the health of their populations, which leads to greater negative health impacts of biodiversity change.</a:t>
            </a:r>
            <a:endParaRPr lang="lv-LV" dirty="0"/>
          </a:p>
          <a:p>
            <a:endParaRPr lang="lv-LV" dirty="0"/>
          </a:p>
          <a:p>
            <a:r>
              <a:rPr lang="en-GB" dirty="0"/>
              <a:t>Different gender roles in relation to biodiversity management, conservation and use can also have an impact on human health. Access to, use and management of biodiversity have different health impacts on women and men and boys and girls, </a:t>
            </a:r>
            <a:r>
              <a:rPr lang="lv-LV" dirty="0" err="1"/>
              <a:t>which</a:t>
            </a:r>
            <a:r>
              <a:rPr lang="lv-LV" dirty="0"/>
              <a:t> </a:t>
            </a:r>
            <a:r>
              <a:rPr lang="lv-LV" dirty="0" err="1"/>
              <a:t>are</a:t>
            </a:r>
            <a:r>
              <a:rPr lang="lv-LV" dirty="0"/>
              <a:t> </a:t>
            </a:r>
            <a:r>
              <a:rPr lang="en-GB" dirty="0"/>
              <a:t>determined by gender norms, roles and relations</a:t>
            </a:r>
            <a:r>
              <a:rPr lang="lv-LV" dirty="0"/>
              <a:t>.</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15</a:t>
            </a:fld>
            <a:endParaRPr lang="en-GB"/>
          </a:p>
        </p:txBody>
      </p:sp>
    </p:spTree>
    <p:extLst>
      <p:ext uri="{BB962C8B-B14F-4D97-AF65-F5344CB8AC3E}">
        <p14:creationId xmlns:p14="http://schemas.microsoft.com/office/powerpoint/2010/main" val="3364414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large part, the biodiversity and health sectors have worked separately to achieve their respective goals. To better integrate biodiversity and health in research and policy, the adoption of multidisciplinary approaches that incorporate contributions from both the social and natural sciences is needed.</a:t>
            </a:r>
            <a:r>
              <a:rPr lang="lv-LV" dirty="0"/>
              <a:t> </a:t>
            </a:r>
            <a:r>
              <a:rPr lang="lv-LV" dirty="0" err="1"/>
              <a:t>Most</a:t>
            </a:r>
            <a:r>
              <a:rPr lang="lv-LV" dirty="0"/>
              <a:t> </a:t>
            </a:r>
            <a:r>
              <a:rPr lang="lv-LV" dirty="0" err="1"/>
              <a:t>recognized</a:t>
            </a:r>
            <a:r>
              <a:rPr lang="lv-LV" dirty="0"/>
              <a:t> </a:t>
            </a:r>
            <a:r>
              <a:rPr lang="lv-LV" dirty="0" err="1"/>
              <a:t>approaches</a:t>
            </a:r>
            <a:r>
              <a:rPr lang="lv-LV" dirty="0"/>
              <a:t> </a:t>
            </a:r>
            <a:r>
              <a:rPr lang="lv-LV" dirty="0" err="1"/>
              <a:t>for</a:t>
            </a:r>
            <a:r>
              <a:rPr lang="lv-LV" dirty="0"/>
              <a:t> </a:t>
            </a:r>
            <a:r>
              <a:rPr lang="lv-LV" dirty="0" err="1"/>
              <a:t>integrating</a:t>
            </a:r>
            <a:r>
              <a:rPr lang="lv-LV" dirty="0"/>
              <a:t> </a:t>
            </a:r>
            <a:r>
              <a:rPr lang="en-GB" dirty="0"/>
              <a:t>human health and the health of other species or ecosystems</a:t>
            </a:r>
            <a:r>
              <a:rPr lang="lv-LV" dirty="0"/>
              <a:t>:</a:t>
            </a:r>
          </a:p>
          <a:p>
            <a:pPr lvl="1"/>
            <a:r>
              <a:rPr lang="en-GB" dirty="0"/>
              <a:t>The </a:t>
            </a:r>
            <a:r>
              <a:rPr lang="en-GB" dirty="0" err="1"/>
              <a:t>EcoHealth</a:t>
            </a:r>
            <a:endParaRPr lang="lv-LV" dirty="0"/>
          </a:p>
          <a:p>
            <a:pPr lvl="1"/>
            <a:r>
              <a:rPr lang="en-GB" dirty="0"/>
              <a:t>One Health</a:t>
            </a:r>
            <a:endParaRPr lang="lv-LV" dirty="0"/>
          </a:p>
          <a:p>
            <a:pPr lvl="1"/>
            <a:r>
              <a:rPr lang="en-GB" dirty="0"/>
              <a:t>“one medicine” </a:t>
            </a:r>
            <a:endParaRPr lang="lv-LV" dirty="0"/>
          </a:p>
          <a:p>
            <a:r>
              <a:rPr lang="lv-LV" dirty="0"/>
              <a:t>A</a:t>
            </a:r>
            <a:r>
              <a:rPr lang="en-GB" dirty="0"/>
              <a:t>t their core they share the common goal of a more comprehensive understanding of the ecosystem-based dynamics of health than can be yielded through a single-species perspective alone. </a:t>
            </a:r>
            <a:endParaRPr lang="lv-LV" dirty="0"/>
          </a:p>
          <a:p>
            <a:r>
              <a:rPr lang="en-GB" dirty="0"/>
              <a:t>Given the integral links between biodiversity and human health, these approaches consider the connections between humans, animals and the environment, and can thus promote a more complete understanding of mutual dependencies, risks and solutions. These perspectives allow us to move beyond single-silo viewpoints to a broader and more upstream consideration of the drivers, detection, control and prevention of disease.</a:t>
            </a:r>
            <a:endParaRPr lang="lv-LV" dirty="0"/>
          </a:p>
          <a:p>
            <a:endParaRPr lang="lv-LV" dirty="0"/>
          </a:p>
          <a:p>
            <a:r>
              <a:rPr lang="en-GB" dirty="0"/>
              <a:t>In addition, </a:t>
            </a:r>
            <a:r>
              <a:rPr lang="lv-LV" dirty="0" err="1"/>
              <a:t>these</a:t>
            </a:r>
            <a:r>
              <a:rPr lang="lv-LV" dirty="0"/>
              <a:t> </a:t>
            </a:r>
            <a:r>
              <a:rPr lang="en-GB" dirty="0"/>
              <a:t>approaches have wider potential applications and benefits, including inform</a:t>
            </a:r>
            <a:r>
              <a:rPr lang="lv-LV" dirty="0" err="1"/>
              <a:t>ing</a:t>
            </a:r>
            <a:r>
              <a:rPr lang="en-GB" dirty="0"/>
              <a:t> our understanding of the health services provided by biodiversity, as well as how anthropogenic changes or biodiversity may impact disease risks. Ecosystems may provide health-benefiting functions</a:t>
            </a:r>
            <a:r>
              <a:rPr lang="lv-LV" dirty="0"/>
              <a:t>.</a:t>
            </a:r>
            <a:r>
              <a:rPr lang="lv-LV" baseline="0" dirty="0"/>
              <a:t> </a:t>
            </a:r>
            <a:r>
              <a:rPr lang="en-GB" dirty="0"/>
              <a:t>These functions and their underlying mechanisms may be missed when focusing on a single species;</a:t>
            </a:r>
            <a:endParaRPr lang="lv-LV" dirty="0"/>
          </a:p>
          <a:p>
            <a:r>
              <a:rPr lang="lv-LV" dirty="0" err="1"/>
              <a:t>Also</a:t>
            </a:r>
            <a:r>
              <a:rPr lang="lv-LV" dirty="0"/>
              <a:t>,</a:t>
            </a:r>
            <a:r>
              <a:rPr lang="en-GB" dirty="0"/>
              <a:t> </a:t>
            </a:r>
            <a:r>
              <a:rPr lang="lv-LV" dirty="0" err="1"/>
              <a:t>these</a:t>
            </a:r>
            <a:r>
              <a:rPr lang="lv-LV" dirty="0"/>
              <a:t> </a:t>
            </a:r>
            <a:r>
              <a:rPr lang="en-GB" dirty="0"/>
              <a:t>approaches provide important knowledge for agricultural efforts.</a:t>
            </a:r>
            <a:r>
              <a:rPr lang="lv-LV" baseline="0" dirty="0"/>
              <a:t> F</a:t>
            </a:r>
            <a:r>
              <a:rPr lang="en-GB" dirty="0"/>
              <a:t>or example, </a:t>
            </a:r>
            <a:r>
              <a:rPr lang="lv-LV" dirty="0"/>
              <a:t>s</a:t>
            </a:r>
            <a:r>
              <a:rPr lang="en-GB" dirty="0" err="1"/>
              <a:t>everal</a:t>
            </a:r>
            <a:r>
              <a:rPr lang="en-GB" dirty="0"/>
              <a:t> disease risks for human and domestic animals also pose risks for biodiversity</a:t>
            </a:r>
            <a:r>
              <a:rPr lang="lv-LV" dirty="0"/>
              <a:t>. </a:t>
            </a:r>
          </a:p>
          <a:p>
            <a:r>
              <a:rPr lang="lv-LV" dirty="0" err="1"/>
              <a:t>Finaly</a:t>
            </a:r>
            <a:r>
              <a:rPr lang="lv-LV" dirty="0"/>
              <a:t>,</a:t>
            </a:r>
            <a:r>
              <a:rPr lang="lv-LV" baseline="0" dirty="0"/>
              <a:t> </a:t>
            </a:r>
            <a:r>
              <a:rPr lang="lv-LV" baseline="0" dirty="0" err="1"/>
              <a:t>these</a:t>
            </a:r>
            <a:r>
              <a:rPr lang="lv-LV" baseline="0" dirty="0"/>
              <a:t> </a:t>
            </a:r>
            <a:r>
              <a:rPr lang="lv-LV" baseline="0" dirty="0" err="1"/>
              <a:t>approaches</a:t>
            </a:r>
            <a:r>
              <a:rPr lang="lv-LV" baseline="0" dirty="0"/>
              <a:t> </a:t>
            </a:r>
            <a:r>
              <a:rPr lang="lv-LV" baseline="0" dirty="0" err="1"/>
              <a:t>help</a:t>
            </a:r>
            <a:r>
              <a:rPr lang="en-GB" dirty="0"/>
              <a:t> </a:t>
            </a:r>
            <a:r>
              <a:rPr lang="lv-LV" dirty="0" err="1"/>
              <a:t>the</a:t>
            </a:r>
            <a:r>
              <a:rPr lang="en-GB" dirty="0"/>
              <a:t> assessment of environmental health exposures and outcomes</a:t>
            </a:r>
            <a:r>
              <a:rPr lang="lv-LV" dirty="0"/>
              <a:t>.</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16</a:t>
            </a:fld>
            <a:endParaRPr lang="en-GB"/>
          </a:p>
        </p:txBody>
      </p:sp>
    </p:spTree>
    <p:extLst>
      <p:ext uri="{BB962C8B-B14F-4D97-AF65-F5344CB8AC3E}">
        <p14:creationId xmlns:p14="http://schemas.microsoft.com/office/powerpoint/2010/main" val="110999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17</a:t>
            </a:fld>
            <a:endParaRPr lang="en-GB"/>
          </a:p>
        </p:txBody>
      </p:sp>
    </p:spTree>
    <p:extLst>
      <p:ext uri="{BB962C8B-B14F-4D97-AF65-F5344CB8AC3E}">
        <p14:creationId xmlns:p14="http://schemas.microsoft.com/office/powerpoint/2010/main" val="208659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Ecosystems </a:t>
            </a:r>
            <a:r>
              <a:rPr lang="lv-LV" dirty="0" err="1"/>
              <a:t>includes</a:t>
            </a:r>
            <a:r>
              <a:rPr lang="en-GB" dirty="0"/>
              <a:t> physical and chemical biotic (e.g. plants, animals, humans) and abiotic (e.g. light, oxygen, temperature, soil texture and chemistry, nutrients) interactions</a:t>
            </a:r>
            <a:r>
              <a:rPr lang="lv-LV" dirty="0"/>
              <a:t>.</a:t>
            </a:r>
          </a:p>
          <a:p>
            <a:r>
              <a:rPr lang="en-GB" dirty="0"/>
              <a:t>A healthy ecosystem – one that performs its various functions well and where equilibrium is maintained – </a:t>
            </a:r>
            <a:r>
              <a:rPr lang="lv-LV" dirty="0"/>
              <a:t>it </a:t>
            </a:r>
            <a:r>
              <a:rPr lang="en-GB" dirty="0"/>
              <a:t>is dependent upon biodiversity. This is often referred to as ecosystem integrity, ecosystem stability or ecosystem health. </a:t>
            </a:r>
            <a:endParaRPr lang="lv-LV" dirty="0"/>
          </a:p>
          <a:p>
            <a:endParaRPr lang="lv-LV" dirty="0"/>
          </a:p>
          <a:p>
            <a:r>
              <a:rPr lang="en-GB" dirty="0"/>
              <a:t>Fluxes of energy, biogeochemical cycles such as nutrient cycling and oxygen production, and community dynamics such as predator–prey interactions are regulated by the earth’s biota. The interactions of biotic and abiotic components determine ecosystem processes and influence changes over space and time</a:t>
            </a:r>
            <a:r>
              <a:rPr lang="lv-LV" dirty="0"/>
              <a:t>.</a:t>
            </a:r>
          </a:p>
          <a:p>
            <a:endParaRPr lang="lv-LV" dirty="0"/>
          </a:p>
          <a:p>
            <a:r>
              <a:rPr lang="en-GB" dirty="0"/>
              <a:t>The biodiversity underpin</a:t>
            </a:r>
            <a:r>
              <a:rPr lang="lv-LV" dirty="0"/>
              <a:t>s</a:t>
            </a:r>
            <a:r>
              <a:rPr lang="en-GB" dirty="0"/>
              <a:t> the ecosystem services that, in turn, support</a:t>
            </a:r>
            <a:r>
              <a:rPr lang="lv-LV" dirty="0"/>
              <a:t>s</a:t>
            </a:r>
            <a:r>
              <a:rPr lang="en-GB" dirty="0"/>
              <a:t> human health. </a:t>
            </a:r>
            <a:r>
              <a:rPr lang="lv-LV" dirty="0" err="1"/>
              <a:t>Some</a:t>
            </a:r>
            <a:r>
              <a:rPr lang="lv-LV" baseline="0" dirty="0"/>
              <a:t> </a:t>
            </a:r>
            <a:r>
              <a:rPr lang="en-GB" dirty="0"/>
              <a:t>species functional characteristics can be critical to ecosystem services; their loss can result in permanent changes.</a:t>
            </a:r>
            <a:endParaRPr lang="lv-LV" dirty="0"/>
          </a:p>
          <a:p>
            <a:endParaRPr lang="lv-LV" dirty="0"/>
          </a:p>
          <a:p>
            <a:r>
              <a:rPr lang="lv-LV" dirty="0" err="1"/>
              <a:t>Studies</a:t>
            </a:r>
            <a:r>
              <a:rPr lang="lv-LV" dirty="0"/>
              <a:t> </a:t>
            </a:r>
            <a:r>
              <a:rPr lang="lv-LV" dirty="0" err="1"/>
              <a:t>have</a:t>
            </a:r>
            <a:r>
              <a:rPr lang="lv-LV" dirty="0"/>
              <a:t> </a:t>
            </a:r>
            <a:r>
              <a:rPr lang="lv-LV" dirty="0" err="1"/>
              <a:t>concluded</a:t>
            </a:r>
            <a:r>
              <a:rPr lang="lv-LV" dirty="0"/>
              <a:t> </a:t>
            </a:r>
            <a:r>
              <a:rPr lang="lv-LV" dirty="0" err="1"/>
              <a:t>that</a:t>
            </a:r>
            <a:r>
              <a:rPr lang="lv-LV" dirty="0"/>
              <a:t> </a:t>
            </a:r>
            <a:r>
              <a:rPr lang="en-GB" dirty="0"/>
              <a:t>diverse communities tend to be more productive both because they contain key species that have a large influence on productivity, and because differences in among organisms increase the total capture of resources (light, water). Thus, biodiversity loss reduces the efficiency by which ecological communities capture biologically essential resources, produce biomass, and decompose and recycle biologically essential nutrients. </a:t>
            </a:r>
            <a:endParaRPr lang="lv-LV" dirty="0"/>
          </a:p>
          <a:p>
            <a:endParaRPr lang="lv-LV" dirty="0"/>
          </a:p>
          <a:p>
            <a:r>
              <a:rPr lang="lv-LV" dirty="0"/>
              <a:t>T</a:t>
            </a:r>
            <a:r>
              <a:rPr lang="en-GB" dirty="0"/>
              <a:t>he impact of biodiversity on any single ecosystem process is non-linear and saturating, such that change accelerates as biodiversity loss increases. </a:t>
            </a:r>
            <a:r>
              <a:rPr lang="lv-LV" dirty="0"/>
              <a:t>A</a:t>
            </a:r>
            <a:r>
              <a:rPr lang="en-US" noProof="0" dirty="0" err="1"/>
              <a:t>nd</a:t>
            </a:r>
            <a:r>
              <a:rPr lang="en-US" noProof="0" dirty="0"/>
              <a:t> on the contrary,</a:t>
            </a:r>
            <a:r>
              <a:rPr lang="lv-LV" baseline="0" dirty="0"/>
              <a:t> </a:t>
            </a:r>
            <a:r>
              <a:rPr lang="en-GB" dirty="0"/>
              <a:t>biodiversity increases the stability of ecosystem functions through time.</a:t>
            </a:r>
          </a:p>
        </p:txBody>
      </p:sp>
      <p:sp>
        <p:nvSpPr>
          <p:cNvPr id="4" name="Slide Number Placeholder 3"/>
          <p:cNvSpPr>
            <a:spLocks noGrp="1"/>
          </p:cNvSpPr>
          <p:nvPr>
            <p:ph type="sldNum" sz="quarter" idx="10"/>
          </p:nvPr>
        </p:nvSpPr>
        <p:spPr/>
        <p:txBody>
          <a:bodyPr/>
          <a:lstStyle/>
          <a:p>
            <a:fld id="{97FC909E-DB3A-494C-BD89-D0479E55F7C5}" type="slidenum">
              <a:rPr lang="en-GB" smtClean="0"/>
              <a:t>2</a:t>
            </a:fld>
            <a:endParaRPr lang="en-GB"/>
          </a:p>
        </p:txBody>
      </p:sp>
    </p:spTree>
    <p:extLst>
      <p:ext uri="{BB962C8B-B14F-4D97-AF65-F5344CB8AC3E}">
        <p14:creationId xmlns:p14="http://schemas.microsoft.com/office/powerpoint/2010/main" val="294895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Different ways of defining </a:t>
            </a:r>
            <a:r>
              <a:rPr lang="lv-LV" sz="1200" dirty="0"/>
              <a:t>what exatly are </a:t>
            </a:r>
            <a:r>
              <a:rPr lang="en-GB" sz="1200" dirty="0"/>
              <a:t>ecosystem service have been developed so far – </a:t>
            </a:r>
            <a:r>
              <a:rPr lang="lv-LV" sz="1200" dirty="0"/>
              <a:t>but in general, </a:t>
            </a:r>
            <a:r>
              <a:rPr lang="en-GB" sz="1200" dirty="0"/>
              <a:t>they can be described as the benefits that people obtain from ecosystems (MEA, 2005) or as the direct and indirect contributions of ecosystems to human well-being (TEEB, 2010). More recent publications define the ecosystem services (ES) as contributions of ecosystem structure and function (in combination with other inputs) to human well-being (</a:t>
            </a:r>
            <a:r>
              <a:rPr lang="en-GB" sz="1200" dirty="0" err="1"/>
              <a:t>Burkhard</a:t>
            </a:r>
            <a:r>
              <a:rPr lang="en-GB" sz="1200" dirty="0"/>
              <a:t> et al., 2012; </a:t>
            </a:r>
            <a:r>
              <a:rPr lang="en-GB" sz="1200" dirty="0" err="1"/>
              <a:t>Burkhard</a:t>
            </a:r>
            <a:r>
              <a:rPr lang="en-GB" sz="1200" dirty="0"/>
              <a:t> B. &amp;</a:t>
            </a:r>
          </a:p>
          <a:p>
            <a:pPr marL="0" indent="0">
              <a:buNone/>
            </a:pPr>
            <a:r>
              <a:rPr lang="en-GB" sz="1200" dirty="0" err="1"/>
              <a:t>Maes</a:t>
            </a:r>
            <a:r>
              <a:rPr lang="en-GB" sz="1200" dirty="0"/>
              <a:t> J. Eds.,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indent="0">
              <a:buNone/>
            </a:pPr>
            <a:r>
              <a:rPr lang="en-GB" sz="1200" dirty="0"/>
              <a:t>Ecosystems have potential to supply a range of services that are of fundamental importance to human well-being, health, livelihoods, and survival (</a:t>
            </a:r>
            <a:r>
              <a:rPr lang="en-GB" sz="1200" dirty="0" err="1"/>
              <a:t>Costanza</a:t>
            </a:r>
            <a:r>
              <a:rPr lang="en-GB" sz="1200" dirty="0"/>
              <a:t> et al., 1997; Millennium Ecosystem Assessment (MEA), 2005; TEEB Synthesis, 2010). </a:t>
            </a: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human species, while buffered against environmental changes by culture and technology, is fundamentally dependent on the flow of ecosystem services</a:t>
            </a:r>
            <a:r>
              <a:rPr lang="lv-LV" sz="1200" dirty="0"/>
              <a:t>, and the changes in ecosystem services have an </a:t>
            </a:r>
            <a:r>
              <a:rPr lang="en-US" sz="1200" dirty="0"/>
              <a:t>indirect effects on livelihoods, income, local migration and may even cause political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indent="0">
              <a:buNone/>
            </a:pPr>
            <a:endParaRPr lang="lv-LV" sz="1200" dirty="0"/>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3</a:t>
            </a:fld>
            <a:endParaRPr lang="en-GB"/>
          </a:p>
        </p:txBody>
      </p:sp>
    </p:spTree>
    <p:extLst>
      <p:ext uri="{BB962C8B-B14F-4D97-AF65-F5344CB8AC3E}">
        <p14:creationId xmlns:p14="http://schemas.microsoft.com/office/powerpoint/2010/main" val="395427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and other important benefits, called “ecosystem goods and services”, are essential to our society, our economic development, and </a:t>
            </a:r>
            <a:r>
              <a:rPr lang="lv-LV" dirty="0"/>
              <a:t>human</a:t>
            </a:r>
            <a:r>
              <a:rPr lang="en-GB" dirty="0"/>
              <a:t> health and well-being</a:t>
            </a:r>
            <a:r>
              <a:rPr lang="lv-LV" dirty="0"/>
              <a:t>.</a:t>
            </a:r>
          </a:p>
          <a:p>
            <a:r>
              <a:rPr lang="lv-LV" dirty="0"/>
              <a:t>The benefits of ecosystem servieces can be summrized into three categories – Provisional services, regulating services and cultural services. </a:t>
            </a:r>
          </a:p>
          <a:p>
            <a:r>
              <a:rPr lang="lv-LV" dirty="0"/>
              <a:t>The main material benefits of form ecosystems are resources such as crops, livestock, fresh water and many others, which are used by humans for energy, food, cothes and medicine. The ecosystem provides also seld- regulating services such as flood regulation, water purification, climate regulation and pollination.</a:t>
            </a:r>
          </a:p>
          <a:p>
            <a:r>
              <a:rPr lang="lv-LV" dirty="0"/>
              <a:t>Ecosystem services </a:t>
            </a:r>
            <a:r>
              <a:rPr lang="en-GB" dirty="0"/>
              <a:t>is not only the source of our food, but also provides less tangible benefits, such as spiritual enrichment, and areas for recreation and leisure</a:t>
            </a:r>
            <a:r>
              <a:rPr lang="lv-LV" dirty="0"/>
              <a:t>, recognized as «Cultural services».</a:t>
            </a:r>
          </a:p>
          <a:p>
            <a:endParaRPr lang="lv-LV" dirty="0"/>
          </a:p>
          <a:p>
            <a:r>
              <a:rPr lang="lv-LV" b="0" i="0" dirty="0">
                <a:effectLst/>
                <a:latin typeface="Times New Roman" panose="02020603050405020304" pitchFamily="18" charset="0"/>
              </a:rPr>
              <a:t>There are </a:t>
            </a:r>
            <a:r>
              <a:rPr lang="en-US" b="0" i="0" dirty="0">
                <a:effectLst/>
                <a:latin typeface="Times New Roman" panose="02020603050405020304" pitchFamily="18" charset="0"/>
              </a:rPr>
              <a:t>five primary ways</a:t>
            </a:r>
            <a:r>
              <a:rPr lang="lv-LV" b="0" i="0" dirty="0">
                <a:effectLst/>
                <a:latin typeface="Times New Roman" panose="02020603050405020304" pitchFamily="18" charset="0"/>
              </a:rPr>
              <a:t> how changes in ecosystem services can affect humans </a:t>
            </a:r>
            <a:r>
              <a:rPr lang="en-US" b="0" i="0" dirty="0">
                <a:effectLst/>
                <a:latin typeface="Times New Roman" panose="02020603050405020304" pitchFamily="18" charset="0"/>
              </a:rPr>
              <a:t>:</a:t>
            </a:r>
            <a:r>
              <a:rPr lang="lv-LV" b="0" i="0" dirty="0">
                <a:effectLst/>
                <a:latin typeface="Times New Roman" panose="02020603050405020304" pitchFamily="18" charset="0"/>
              </a:rPr>
              <a:t> </a:t>
            </a:r>
            <a:r>
              <a:rPr lang="en-US" b="0" i="0" dirty="0" err="1">
                <a:effectLst/>
                <a:latin typeface="Times New Roman" panose="02020603050405020304" pitchFamily="18" charset="0"/>
              </a:rPr>
              <a:t>i</a:t>
            </a:r>
            <a:r>
              <a:rPr lang="en-US" b="0" i="0" dirty="0">
                <a:effectLst/>
                <a:latin typeface="Times New Roman" panose="02020603050405020304" pitchFamily="18" charset="0"/>
              </a:rPr>
              <a:t>) Change in the delivery of supporting and regulating services from natural habitat </a:t>
            </a:r>
            <a:r>
              <a:rPr lang="lv-LV" b="0" i="0" dirty="0">
                <a:effectLst/>
                <a:latin typeface="Times New Roman" panose="02020603050405020304" pitchFamily="18" charset="0"/>
              </a:rPr>
              <a:t>is </a:t>
            </a:r>
            <a:r>
              <a:rPr lang="en-US" b="0" i="0" dirty="0">
                <a:effectLst/>
                <a:latin typeface="Times New Roman" panose="02020603050405020304" pitchFamily="18" charset="0"/>
              </a:rPr>
              <a:t>important for agricultural production;</a:t>
            </a:r>
            <a:r>
              <a:rPr lang="lv-LV" b="0" i="0" dirty="0">
                <a:effectLst/>
                <a:latin typeface="Times New Roman" panose="02020603050405020304" pitchFamily="18" charset="0"/>
              </a:rPr>
              <a:t> </a:t>
            </a:r>
            <a:r>
              <a:rPr lang="en-US" b="0" i="0" dirty="0">
                <a:effectLst/>
                <a:latin typeface="Times New Roman" panose="02020603050405020304" pitchFamily="18" charset="0"/>
              </a:rPr>
              <a:t>ii) The loss of habitat for wild species, which contribute to diets in many parts of the world;</a:t>
            </a:r>
            <a:r>
              <a:rPr lang="lv-LV" b="0" i="0" dirty="0">
                <a:effectLst/>
                <a:latin typeface="Times New Roman" panose="02020603050405020304" pitchFamily="18" charset="0"/>
              </a:rPr>
              <a:t> </a:t>
            </a:r>
            <a:r>
              <a:rPr lang="en-US" b="0" i="0" dirty="0">
                <a:effectLst/>
                <a:latin typeface="Times New Roman" panose="02020603050405020304" pitchFamily="18" charset="0"/>
              </a:rPr>
              <a:t>iii) Increased interaction with disease host, vectors and reservoirs ;</a:t>
            </a:r>
            <a:r>
              <a:rPr lang="lv-LV" b="0" i="0" dirty="0">
                <a:effectLst/>
                <a:latin typeface="Times New Roman" panose="02020603050405020304" pitchFamily="18" charset="0"/>
              </a:rPr>
              <a:t> </a:t>
            </a:r>
            <a:r>
              <a:rPr lang="en-US" b="0" i="0" dirty="0">
                <a:effectLst/>
                <a:latin typeface="Times New Roman" panose="02020603050405020304" pitchFamily="18" charset="0"/>
              </a:rPr>
              <a:t>iv) Loss of medicinal plants;</a:t>
            </a:r>
            <a:r>
              <a:rPr lang="lv-LV" b="0" i="0" dirty="0">
                <a:effectLst/>
                <a:latin typeface="Times New Roman" panose="02020603050405020304" pitchFamily="18" charset="0"/>
              </a:rPr>
              <a:t> </a:t>
            </a:r>
            <a:r>
              <a:rPr lang="en-US" b="0" i="0" dirty="0">
                <a:effectLst/>
                <a:latin typeface="Times New Roman" panose="02020603050405020304" pitchFamily="18" charset="0"/>
              </a:rPr>
              <a:t>v) Cultural ecosystem services and mental well-being associated with interactions with nature and landscapes.</a:t>
            </a:r>
            <a:endParaRPr lang="lv-LV" dirty="0"/>
          </a:p>
          <a:p>
            <a:endParaRPr lang="lv-LV" dirty="0"/>
          </a:p>
        </p:txBody>
      </p:sp>
      <p:sp>
        <p:nvSpPr>
          <p:cNvPr id="4" name="Slide Number Placeholder 3"/>
          <p:cNvSpPr>
            <a:spLocks noGrp="1"/>
          </p:cNvSpPr>
          <p:nvPr>
            <p:ph type="sldNum" sz="quarter" idx="10"/>
          </p:nvPr>
        </p:nvSpPr>
        <p:spPr/>
        <p:txBody>
          <a:bodyPr/>
          <a:lstStyle/>
          <a:p>
            <a:fld id="{97FC909E-DB3A-494C-BD89-D0479E55F7C5}" type="slidenum">
              <a:rPr lang="en-GB" smtClean="0"/>
              <a:t>4</a:t>
            </a:fld>
            <a:endParaRPr lang="en-GB"/>
          </a:p>
        </p:txBody>
      </p:sp>
    </p:spTree>
    <p:extLst>
      <p:ext uri="{BB962C8B-B14F-4D97-AF65-F5344CB8AC3E}">
        <p14:creationId xmlns:p14="http://schemas.microsoft.com/office/powerpoint/2010/main" val="203707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capacity of the ecosystem to supply services for human well-being directly depends on the ecosystem condition (its structure and processes). While increasing the pressure on ecosystem or by changing the land use type (and thus fundamentally impacting or destroying</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the previous ecosystem), people influence the ecosystem service supply or trade-offs between different services</a:t>
            </a:r>
            <a:r>
              <a:rPr lang="lv-LV" sz="1200" b="0" i="0" u="none" strike="noStrike" kern="1200" baseline="0" dirty="0">
                <a:solidFill>
                  <a:schemeClr val="tx1"/>
                </a:solidFill>
                <a:latin typeface="+mn-lt"/>
                <a:ea typeface="+mn-ea"/>
                <a:cs typeface="+mn-cs"/>
              </a:rPr>
              <a:t> also linked with agrobiodiversity and agriculture. The casues for loss of agrobiodiversity can be d</a:t>
            </a:r>
            <a:r>
              <a:rPr lang="en-US" sz="1200" b="0" i="0" u="none" strike="noStrike" kern="1200" baseline="0" dirty="0" err="1">
                <a:solidFill>
                  <a:schemeClr val="tx1"/>
                </a:solidFill>
                <a:latin typeface="+mn-lt"/>
                <a:ea typeface="+mn-ea"/>
                <a:cs typeface="+mn-cs"/>
              </a:rPr>
              <a:t>eforestation</a:t>
            </a:r>
            <a:r>
              <a:rPr lang="lv-LV" sz="1200" b="0" i="0" u="none" strike="noStrike" kern="1200" baseline="0" dirty="0">
                <a:solidFill>
                  <a:schemeClr val="tx1"/>
                </a:solidFill>
                <a:latin typeface="+mn-lt"/>
                <a:ea typeface="+mn-ea"/>
                <a:cs typeface="+mn-cs"/>
              </a:rPr>
              <a:t>, h</a:t>
            </a:r>
            <a:r>
              <a:rPr lang="en-US" sz="1200" b="0" i="0" u="none" strike="noStrike" kern="1200" baseline="0" dirty="0" err="1">
                <a:solidFill>
                  <a:schemeClr val="tx1"/>
                </a:solidFill>
                <a:latin typeface="+mn-lt"/>
                <a:ea typeface="+mn-ea"/>
                <a:cs typeface="+mn-cs"/>
              </a:rPr>
              <a:t>abitat</a:t>
            </a:r>
            <a:r>
              <a:rPr lang="en-US" sz="1200" b="0" i="0" u="none" strike="noStrike" kern="1200" baseline="0" dirty="0">
                <a:solidFill>
                  <a:schemeClr val="tx1"/>
                </a:solidFill>
                <a:latin typeface="+mn-lt"/>
                <a:ea typeface="+mn-ea"/>
                <a:cs typeface="+mn-cs"/>
              </a:rPr>
              <a:t> loss</a:t>
            </a:r>
            <a:r>
              <a:rPr lang="lv-LV" sz="1200" b="0" i="0" u="none" strike="noStrike" kern="1200" baseline="0" dirty="0">
                <a:solidFill>
                  <a:schemeClr val="tx1"/>
                </a:solidFill>
                <a:latin typeface="+mn-lt"/>
                <a:ea typeface="+mn-ea"/>
                <a:cs typeface="+mn-cs"/>
              </a:rPr>
              <a:t>, u</a:t>
            </a:r>
            <a:r>
              <a:rPr lang="en-US" sz="1200" b="0" i="0" u="none" strike="noStrike" kern="1200" baseline="0" dirty="0" err="1">
                <a:solidFill>
                  <a:schemeClr val="tx1"/>
                </a:solidFill>
                <a:latin typeface="+mn-lt"/>
                <a:ea typeface="+mn-ea"/>
                <a:cs typeface="+mn-cs"/>
              </a:rPr>
              <a:t>nsustainable</a:t>
            </a:r>
            <a:r>
              <a:rPr lang="en-US" sz="1200" b="0" i="0" u="none" strike="noStrike" kern="1200" baseline="0" dirty="0">
                <a:solidFill>
                  <a:schemeClr val="tx1"/>
                </a:solidFill>
                <a:latin typeface="+mn-lt"/>
                <a:ea typeface="+mn-ea"/>
                <a:cs typeface="+mn-cs"/>
              </a:rPr>
              <a:t> farming</a:t>
            </a:r>
            <a:r>
              <a:rPr lang="lv-LV" sz="1200" b="0" i="0" u="none" strike="noStrike" kern="1200" baseline="0" dirty="0">
                <a:solidFill>
                  <a:schemeClr val="tx1"/>
                </a:solidFill>
                <a:latin typeface="+mn-lt"/>
                <a:ea typeface="+mn-ea"/>
                <a:cs typeface="+mn-cs"/>
              </a:rPr>
              <a:t>, p</a:t>
            </a:r>
            <a:r>
              <a:rPr lang="en-US" sz="1200" b="0" i="0" u="none" strike="noStrike" kern="1200" baseline="0" dirty="0" err="1">
                <a:solidFill>
                  <a:schemeClr val="tx1"/>
                </a:solidFill>
                <a:latin typeface="+mn-lt"/>
                <a:ea typeface="+mn-ea"/>
                <a:cs typeface="+mn-cs"/>
              </a:rPr>
              <a:t>opulation</a:t>
            </a:r>
            <a:r>
              <a:rPr lang="en-US" sz="1200" b="0" i="0" u="none" strike="noStrike" kern="1200" baseline="0" dirty="0">
                <a:solidFill>
                  <a:schemeClr val="tx1"/>
                </a:solidFill>
                <a:latin typeface="+mn-lt"/>
                <a:ea typeface="+mn-ea"/>
                <a:cs typeface="+mn-cs"/>
              </a:rPr>
              <a:t> boom</a:t>
            </a:r>
            <a:r>
              <a:rPr lang="lv-LV" sz="1200" b="0" i="0" u="none" strike="noStrike" kern="1200" baseline="0" dirty="0">
                <a:solidFill>
                  <a:schemeClr val="tx1"/>
                </a:solidFill>
                <a:latin typeface="+mn-lt"/>
                <a:ea typeface="+mn-ea"/>
                <a:cs typeface="+mn-cs"/>
              </a:rPr>
              <a:t>, g</a:t>
            </a:r>
            <a:r>
              <a:rPr lang="en-US" sz="1200" b="0" i="0" u="none" strike="noStrike" kern="1200" baseline="0" dirty="0">
                <a:solidFill>
                  <a:schemeClr val="tx1"/>
                </a:solidFill>
                <a:latin typeface="+mn-lt"/>
                <a:ea typeface="+mn-ea"/>
                <a:cs typeface="+mn-cs"/>
              </a:rPr>
              <a:t>lobal warming</a:t>
            </a:r>
            <a:r>
              <a:rPr lang="lv-LV" sz="1200" b="0" i="0" u="none" strike="noStrike" kern="1200" baseline="0" dirty="0">
                <a:solidFill>
                  <a:schemeClr val="tx1"/>
                </a:solidFill>
                <a:latin typeface="+mn-lt"/>
                <a:ea typeface="+mn-ea"/>
                <a:cs typeface="+mn-cs"/>
              </a:rPr>
              <a:t>, which are cause changes in benefits to society and requires policy action that can have an impact on ecosystem. </a:t>
            </a:r>
          </a:p>
          <a:p>
            <a:r>
              <a:rPr lang="lv-LV" dirty="0"/>
              <a:t>B</a:t>
            </a:r>
            <a:r>
              <a:rPr lang="en-GB" dirty="0" err="1"/>
              <a:t>iodiversity</a:t>
            </a:r>
            <a:r>
              <a:rPr lang="en-GB" dirty="0"/>
              <a:t> loss</a:t>
            </a:r>
            <a:r>
              <a:rPr lang="lv-LV" dirty="0"/>
              <a:t> due to the changes in ecosystem service supply</a:t>
            </a:r>
            <a:r>
              <a:rPr lang="en-GB" dirty="0"/>
              <a:t> </a:t>
            </a:r>
            <a:r>
              <a:rPr lang="lv-LV" dirty="0"/>
              <a:t>is a serious problem and </a:t>
            </a:r>
            <a:r>
              <a:rPr lang="en-GB" dirty="0"/>
              <a:t>can have direct, and sometimes significant, human health impacts, particularly if ecosystem services are no longer adequate to meet social needs.</a:t>
            </a:r>
            <a:r>
              <a:rPr lang="lv-LV" dirty="0"/>
              <a:t> </a:t>
            </a:r>
            <a:r>
              <a:rPr lang="en-GB" dirty="0"/>
              <a:t>Indirectly, changes in ecosystem services affect livelihoods, income, local migration and</a:t>
            </a:r>
            <a:r>
              <a:rPr lang="lv-LV" baseline="0" dirty="0"/>
              <a:t> </a:t>
            </a:r>
            <a:r>
              <a:rPr lang="en-GB" dirty="0"/>
              <a:t>may even cause political conflict.</a:t>
            </a:r>
            <a:r>
              <a:rPr lang="lv-LV" dirty="0"/>
              <a:t> </a:t>
            </a: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baseline="0" dirty="0">
                <a:solidFill>
                  <a:schemeClr val="tx1"/>
                </a:solidFill>
                <a:latin typeface="+mn-lt"/>
                <a:ea typeface="+mn-ea"/>
                <a:cs typeface="+mn-cs"/>
              </a:rPr>
              <a:t>An example of ecosystem impact cycle contributing is when</a:t>
            </a:r>
            <a:r>
              <a:rPr lang="en-GB" sz="1200" b="0" i="0" u="none" strike="noStrike" kern="1200" baseline="0" dirty="0">
                <a:solidFill>
                  <a:schemeClr val="tx1"/>
                </a:solidFill>
                <a:latin typeface="+mn-lt"/>
                <a:ea typeface="+mn-ea"/>
                <a:cs typeface="+mn-cs"/>
              </a:rPr>
              <a:t> by draining a wetland people can gain arable land and thus valuable food products, but at the same time lose such services as flood protection, natural</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habitats and species diversity as well as possibilities for nature tourism. In counting together all the benefits (in monetary or other </a:t>
            </a:r>
            <a:r>
              <a:rPr lang="lv-LV" sz="1200" b="0" i="0" u="none" strike="noStrike" kern="1200" baseline="0" dirty="0">
                <a:solidFill>
                  <a:schemeClr val="tx1"/>
                </a:solidFill>
                <a:latin typeface="+mn-lt"/>
                <a:ea typeface="+mn-ea"/>
                <a:cs typeface="+mn-cs"/>
              </a:rPr>
              <a:t>terms</a:t>
            </a:r>
            <a:r>
              <a:rPr lang="en-GB" sz="1200" b="0" i="0" u="none" strike="noStrike" kern="1200" baseline="0" dirty="0">
                <a:solidFill>
                  <a:schemeClr val="tx1"/>
                </a:solidFill>
                <a:latin typeface="+mn-lt"/>
                <a:ea typeface="+mn-ea"/>
                <a:cs typeface="+mn-cs"/>
              </a:rPr>
              <a:t>), the value of wetland most probably would be much higher that the value of arable land.</a:t>
            </a:r>
            <a:r>
              <a:rPr lang="lv-LV"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5</a:t>
            </a:fld>
            <a:endParaRPr lang="en-GB"/>
          </a:p>
        </p:txBody>
      </p:sp>
    </p:spTree>
    <p:extLst>
      <p:ext uri="{BB962C8B-B14F-4D97-AF65-F5344CB8AC3E}">
        <p14:creationId xmlns:p14="http://schemas.microsoft.com/office/powerpoint/2010/main" val="402710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u="none" strike="noStrike" kern="1200" baseline="0" dirty="0">
                <a:solidFill>
                  <a:schemeClr val="tx1"/>
                </a:solidFill>
                <a:latin typeface="+mn-lt"/>
                <a:ea typeface="+mn-ea"/>
                <a:cs typeface="+mn-cs"/>
              </a:rPr>
              <a:t>A</a:t>
            </a:r>
            <a:r>
              <a:rPr lang="en-US" sz="1200" b="0" i="0" u="none" strike="noStrike" kern="1200" baseline="0" dirty="0" err="1">
                <a:solidFill>
                  <a:schemeClr val="tx1"/>
                </a:solidFill>
                <a:latin typeface="+mn-lt"/>
                <a:ea typeface="+mn-ea"/>
                <a:cs typeface="+mn-cs"/>
              </a:rPr>
              <a:t>grobiodiversity</a:t>
            </a:r>
            <a:r>
              <a:rPr lang="lv-LV" sz="1200" b="0" i="0" u="none" strike="noStrike" kern="1200" baseline="0" dirty="0">
                <a:solidFill>
                  <a:schemeClr val="tx1"/>
                </a:solidFill>
                <a:latin typeface="+mn-lt"/>
                <a:ea typeface="+mn-ea"/>
                <a:cs typeface="+mn-cs"/>
              </a:rPr>
              <a:t> has a</a:t>
            </a:r>
            <a:r>
              <a:rPr lang="en-US" sz="1200" b="0" i="0" u="none" strike="noStrike" kern="1200" baseline="0" dirty="0">
                <a:solidFill>
                  <a:schemeClr val="tx1"/>
                </a:solidFill>
                <a:latin typeface="+mn-lt"/>
                <a:ea typeface="+mn-ea"/>
                <a:cs typeface="+mn-cs"/>
              </a:rPr>
              <a:t> key role </a:t>
            </a:r>
            <a:r>
              <a:rPr lang="lv-LV" sz="1200" b="0" i="0" u="none" strike="noStrike" kern="1200" baseline="0" dirty="0">
                <a:solidFill>
                  <a:schemeClr val="tx1"/>
                </a:solidFill>
                <a:latin typeface="+mn-lt"/>
                <a:ea typeface="+mn-ea"/>
                <a:cs typeface="+mn-cs"/>
              </a:rPr>
              <a:t>in </a:t>
            </a:r>
            <a:r>
              <a:rPr lang="en-US" sz="1200" b="0" i="0" u="none" strike="noStrike" kern="1200" baseline="0" dirty="0">
                <a:solidFill>
                  <a:schemeClr val="tx1"/>
                </a:solidFill>
                <a:latin typeface="+mn-lt"/>
                <a:ea typeface="+mn-ea"/>
                <a:cs typeface="+mn-cs"/>
              </a:rPr>
              <a:t>supporting ecosystem services</a:t>
            </a:r>
            <a:endParaRPr lang="lv-LV" sz="1200" b="0" i="0" u="none" strike="noStrike" kern="1200" baseline="0" dirty="0">
              <a:solidFill>
                <a:schemeClr val="tx1"/>
              </a:solidFill>
              <a:latin typeface="+mn-lt"/>
              <a:ea typeface="+mn-ea"/>
              <a:cs typeface="+mn-cs"/>
            </a:endParaRPr>
          </a:p>
          <a:p>
            <a:endParaRPr lang="lv-LV"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example is given by pest control.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Crop pests constitute a serious threat to crop production.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Insect pests can cause severe crop losses both on the field (pre-harvest) and during crop storage (post- harvest). It is estimated that approximately a third of crop production is lost to pests, diseases and weeds.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natural ecosystems, on the other hand, plant-feeding insects (known as pest species in agricultural crops) usually do little damage.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is to a large extent due to the fact that natural habitats tend to be teeming with insect predators and </a:t>
            </a:r>
            <a:r>
              <a:rPr lang="en-GB" sz="1200" b="0" i="0" u="none" strike="noStrike" kern="1200" baseline="0" dirty="0" err="1">
                <a:solidFill>
                  <a:schemeClr val="tx1"/>
                </a:solidFill>
                <a:latin typeface="+mn-lt"/>
                <a:ea typeface="+mn-ea"/>
                <a:cs typeface="+mn-cs"/>
              </a:rPr>
              <a:t>parasitoids</a:t>
            </a:r>
            <a:r>
              <a:rPr lang="en-GB" sz="1200" b="0" i="0" u="none" strike="noStrike" kern="1200" baseline="0" dirty="0">
                <a:solidFill>
                  <a:schemeClr val="tx1"/>
                </a:solidFill>
                <a:latin typeface="+mn-lt"/>
                <a:ea typeface="+mn-ea"/>
                <a:cs typeface="+mn-cs"/>
              </a:rPr>
              <a:t> that attack plant feeders, keep their numbers in check and thereby protect plants from serious damage.</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6</a:t>
            </a:fld>
            <a:endParaRPr lang="en-GB"/>
          </a:p>
        </p:txBody>
      </p:sp>
    </p:spTree>
    <p:extLst>
      <p:ext uri="{BB962C8B-B14F-4D97-AF65-F5344CB8AC3E}">
        <p14:creationId xmlns:p14="http://schemas.microsoft.com/office/powerpoint/2010/main" val="254219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Insect predators that naturally occur in agricultural systems can be preserved and enhanced with simple cultural techniques.</a:t>
            </a:r>
          </a:p>
          <a:p>
            <a:r>
              <a:rPr lang="en-GB" sz="1200" b="0" i="0" u="none" strike="noStrike" kern="1200" baseline="0" dirty="0">
                <a:solidFill>
                  <a:schemeClr val="tx1"/>
                </a:solidFill>
                <a:latin typeface="+mn-lt"/>
                <a:ea typeface="+mn-ea"/>
                <a:cs typeface="+mn-cs"/>
              </a:rPr>
              <a:t>Such practices may involve provisioning natural enemies with resources that are lacking within the agricultural crop, such as nectar, pollen, alternative prey, or shelter (overwintering sites).</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Adding floral resources can be a simple and effective tool to support predators and </a:t>
            </a:r>
            <a:r>
              <a:rPr lang="en-GB" sz="1200" b="0" i="0" u="none" strike="noStrike" kern="1200" baseline="0" dirty="0" err="1">
                <a:solidFill>
                  <a:schemeClr val="tx1"/>
                </a:solidFill>
                <a:latin typeface="+mn-lt"/>
                <a:ea typeface="+mn-ea"/>
                <a:cs typeface="+mn-cs"/>
              </a:rPr>
              <a:t>parasitoids</a:t>
            </a:r>
            <a:r>
              <a:rPr lang="en-GB" sz="1200" b="0" i="0" u="none" strike="noStrike" kern="1200" baseline="0" dirty="0">
                <a:solidFill>
                  <a:schemeClr val="tx1"/>
                </a:solidFill>
                <a:latin typeface="+mn-lt"/>
                <a:ea typeface="+mn-ea"/>
                <a:cs typeface="+mn-cs"/>
              </a:rPr>
              <a:t> and to harness the biocontrol services they provide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An example:</a:t>
            </a:r>
          </a:p>
          <a:p>
            <a:r>
              <a:rPr lang="en-GB" sz="1200" b="0" i="0" u="none" strike="noStrike" kern="1200" baseline="0" dirty="0">
                <a:solidFill>
                  <a:schemeClr val="tx1"/>
                </a:solidFill>
                <a:latin typeface="+mn-lt"/>
                <a:ea typeface="+mn-ea"/>
                <a:cs typeface="+mn-cs"/>
              </a:rPr>
              <a:t>the majority of </a:t>
            </a:r>
            <a:r>
              <a:rPr lang="en-GB" sz="1200" b="0" i="1" u="none" strike="noStrike" kern="1200" baseline="0" dirty="0" err="1">
                <a:solidFill>
                  <a:schemeClr val="tx1"/>
                </a:solidFill>
                <a:latin typeface="+mn-lt"/>
                <a:ea typeface="+mn-ea"/>
                <a:cs typeface="+mn-cs"/>
              </a:rPr>
              <a:t>Diadegma</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semiclausum</a:t>
            </a:r>
            <a:r>
              <a:rPr lang="en-GB" sz="1200" b="0" i="1"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(a parasitic wasp) failed to attack any Diamondback moth (</a:t>
            </a:r>
            <a:r>
              <a:rPr lang="en-GB" sz="1200" b="0" i="0" u="none" strike="noStrike" kern="1200" baseline="0" dirty="0" err="1">
                <a:solidFill>
                  <a:schemeClr val="tx1"/>
                </a:solidFill>
                <a:latin typeface="+mn-lt"/>
                <a:ea typeface="+mn-ea"/>
                <a:cs typeface="+mn-cs"/>
              </a:rPr>
              <a:t>Plutella</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xylostella</a:t>
            </a:r>
            <a:r>
              <a:rPr lang="en-GB" sz="1200" b="0" i="0" u="none" strike="noStrike" kern="1200" baseline="0" dirty="0">
                <a:solidFill>
                  <a:schemeClr val="tx1"/>
                </a:solidFill>
                <a:latin typeface="+mn-lt"/>
                <a:ea typeface="+mn-ea"/>
                <a:cs typeface="+mn-cs"/>
              </a:rPr>
              <a:t>) larvae in the cages without nectar plants, whereas individuals provided with a nectar plant parasitized more than 300 larvae each. Thus, adding food sources to agro-ecosystems could be a simple and effective way to enhance the effectiveness of biological control programmes.</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7</a:t>
            </a:fld>
            <a:endParaRPr lang="en-GB"/>
          </a:p>
        </p:txBody>
      </p:sp>
    </p:spTree>
    <p:extLst>
      <p:ext uri="{BB962C8B-B14F-4D97-AF65-F5344CB8AC3E}">
        <p14:creationId xmlns:p14="http://schemas.microsoft.com/office/powerpoint/2010/main" val="144656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Pollinators play a critical role in agriculture and food security and for the broader functioning of ecosystems. Pollination enables the natural fertilization and reproduction of flowering plants.</a:t>
            </a:r>
          </a:p>
          <a:p>
            <a:r>
              <a:rPr lang="en-GB" sz="1200" b="0" i="0" u="none" strike="noStrike" kern="1200" baseline="0" dirty="0">
                <a:solidFill>
                  <a:schemeClr val="tx1"/>
                </a:solidFill>
                <a:latin typeface="+mn-lt"/>
                <a:ea typeface="+mn-ea"/>
                <a:cs typeface="+mn-cs"/>
              </a:rPr>
              <a:t>Seventy-five percent of the world’s leading food crops, from cacao to pumpkins, are partially reliant on animal pollinators for fruit and seed production.</a:t>
            </a:r>
          </a:p>
          <a:p>
            <a:r>
              <a:rPr lang="en-GB" sz="1200" b="0" i="0" u="none" strike="noStrike" kern="1200" baseline="0" dirty="0">
                <a:solidFill>
                  <a:schemeClr val="tx1"/>
                </a:solidFill>
                <a:latin typeface="+mn-lt"/>
                <a:ea typeface="+mn-ea"/>
                <a:cs typeface="+mn-cs"/>
              </a:rPr>
              <a:t>One-third of all crop production depends on animal pollinators. The overall value of pollination services globally was estimated at $173 billion per year in 2009, and the acreage of crops requiring pollination is increasing.</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Bees are thought to be the most important pollinators in most environments, including agriculture</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Honey bees are the main pollinators managed today for farming; yet native bees and other wild pollinators are now known to be as important</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in agriculture.</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diversity and abundance of wild insect pollinators have declined in many agricultural landscapes.</a:t>
            </a:r>
          </a:p>
          <a:p>
            <a:r>
              <a:rPr lang="en-GB" sz="1200" b="0" i="0" u="none" strike="noStrike" kern="1200" baseline="0" dirty="0">
                <a:solidFill>
                  <a:schemeClr val="tx1"/>
                </a:solidFill>
                <a:latin typeface="+mn-lt"/>
                <a:ea typeface="+mn-ea"/>
                <a:cs typeface="+mn-cs"/>
              </a:rPr>
              <a:t>Whether such declines reduce crop yields, or are mitigated by managed pollinators such as honey bees, is unclear</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8</a:t>
            </a:fld>
            <a:endParaRPr lang="en-GB"/>
          </a:p>
        </p:txBody>
      </p:sp>
    </p:spTree>
    <p:extLst>
      <p:ext uri="{BB962C8B-B14F-4D97-AF65-F5344CB8AC3E}">
        <p14:creationId xmlns:p14="http://schemas.microsoft.com/office/powerpoint/2010/main" val="47588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The knowledge about</a:t>
            </a:r>
            <a:r>
              <a:rPr lang="lv-LV" baseline="0" dirty="0"/>
              <a:t> impact of biodiversity loss, ecosystem services and public health has increased considerably in the past decades, but </a:t>
            </a:r>
            <a:r>
              <a:rPr lang="en-GB" dirty="0"/>
              <a:t>the full range of impacts of biodiversity loss on ecosystem functioning </a:t>
            </a:r>
            <a:r>
              <a:rPr lang="lv-LV" dirty="0"/>
              <a:t>and the</a:t>
            </a:r>
            <a:r>
              <a:rPr lang="lv-LV" baseline="0" dirty="0"/>
              <a:t> following consequences </a:t>
            </a:r>
            <a:r>
              <a:rPr lang="en-GB" dirty="0"/>
              <a:t>is not fully understood</a:t>
            </a:r>
            <a:r>
              <a:rPr lang="lv-LV" dirty="0"/>
              <a:t> yet.</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s presented in the picture agricultural biodiversity contributes to multiple sustainability dimensions and </a:t>
            </a:r>
            <a:r>
              <a:rPr lang="lv-LV" sz="1200" kern="1200" dirty="0">
                <a:solidFill>
                  <a:schemeClr val="tx1"/>
                </a:solidFill>
                <a:effectLst/>
                <a:latin typeface="+mn-lt"/>
                <a:ea typeface="+mn-ea"/>
                <a:cs typeface="+mn-cs"/>
              </a:rPr>
              <a:t>UN </a:t>
            </a:r>
            <a:r>
              <a:rPr lang="en-GB" sz="1200" kern="1200" dirty="0">
                <a:solidFill>
                  <a:schemeClr val="tx1"/>
                </a:solidFill>
                <a:effectLst/>
                <a:latin typeface="+mn-lt"/>
                <a:ea typeface="+mn-ea"/>
                <a:cs typeface="+mn-cs"/>
              </a:rPr>
              <a:t>SDGs. Measuring agrobiodiversity enables researchers, policy makers, and farmers to work toward a more sustainable </a:t>
            </a:r>
            <a:r>
              <a:rPr lang="lv-LV" sz="1200" kern="1200" dirty="0">
                <a:solidFill>
                  <a:schemeClr val="tx1"/>
                </a:solidFill>
                <a:effectLst/>
                <a:latin typeface="+mn-lt"/>
                <a:ea typeface="+mn-ea"/>
                <a:cs typeface="+mn-cs"/>
              </a:rPr>
              <a:t>health and </a:t>
            </a:r>
            <a:r>
              <a:rPr lang="en-GB" sz="1200" kern="1200" dirty="0">
                <a:solidFill>
                  <a:schemeClr val="tx1"/>
                </a:solidFill>
                <a:effectLst/>
                <a:latin typeface="+mn-lt"/>
                <a:ea typeface="+mn-ea"/>
                <a:cs typeface="+mn-cs"/>
              </a:rPr>
              <a:t>food system. Numerous validated methodologies and indicators have been developed for assessing agricultural biodiversity; however, quantifying biodiversity remains problematic as no single indicator is universally applicable</a:t>
            </a:r>
            <a:r>
              <a:rPr lang="lv-LV"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9</a:t>
            </a:fld>
            <a:endParaRPr lang="en-GB"/>
          </a:p>
        </p:txBody>
      </p:sp>
    </p:spTree>
    <p:extLst>
      <p:ext uri="{BB962C8B-B14F-4D97-AF65-F5344CB8AC3E}">
        <p14:creationId xmlns:p14="http://schemas.microsoft.com/office/powerpoint/2010/main" val="239384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DA819-98A1-4198-9101-2E2338D071D7}"/>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a:extLst>
              <a:ext uri="{FF2B5EF4-FFF2-40B4-BE49-F238E27FC236}">
                <a16:creationId xmlns:a16="http://schemas.microsoft.com/office/drawing/2014/main" id="{902EF67E-47E5-4525-8E81-29E113DCFF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6" name="Segnaposto numero diapositiva 5">
            <a:extLst>
              <a:ext uri="{FF2B5EF4-FFF2-40B4-BE49-F238E27FC236}">
                <a16:creationId xmlns:a16="http://schemas.microsoft.com/office/drawing/2014/main" id="{5A9693AC-89A8-4372-8B13-8BF2C423E8FB}"/>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10628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2EA35-18DB-4E7E-A58A-9299B76A6103}"/>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22B5D21-E0A7-4CDD-B79C-EB73D2BA310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2C2F49D7-8A91-444C-8DDA-4016734130D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04969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91E99EC-C7AB-4784-9472-4785E57F54F7}"/>
              </a:ext>
            </a:extLst>
          </p:cNvPr>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04E1CEFD-3A6C-4A58-85BC-38B2578D1B71}"/>
              </a:ext>
            </a:extLst>
          </p:cNvPr>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2E886229-473A-4A9A-BCF2-FB7E841D6985}"/>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29532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196DC-07FF-46BC-B5C3-6D35A2EE106C}"/>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E6B32E27-A2AA-4C24-8CC1-5ABFE674536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75C97C12-9314-45D4-824A-6781E0B374CD}"/>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4023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9744D-1769-4534-A97C-EA7C47596DF8}"/>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a:extLst>
              <a:ext uri="{FF2B5EF4-FFF2-40B4-BE49-F238E27FC236}">
                <a16:creationId xmlns:a16="http://schemas.microsoft.com/office/drawing/2014/main" id="{595C8C96-1506-4434-AF8D-681F542C32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6" name="Segnaposto numero diapositiva 5">
            <a:extLst>
              <a:ext uri="{FF2B5EF4-FFF2-40B4-BE49-F238E27FC236}">
                <a16:creationId xmlns:a16="http://schemas.microsoft.com/office/drawing/2014/main" id="{33C17FFD-1634-40E8-BF1F-AFBF2F8D17E1}"/>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80572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077F1B-6398-47D6-BCD4-C9048C32787E}"/>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D5F45C23-A5A8-426D-ACEB-5B0D2F61DCE4}"/>
              </a:ext>
            </a:extLst>
          </p:cNvPr>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CE4C456-FFA5-46F1-A469-CC5B735E79C9}"/>
              </a:ext>
            </a:extLst>
          </p:cNvPr>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A9AFE69E-5AB9-4B28-8C62-197B8DD24CF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9266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CC69C-7363-48C7-9BBD-C0D1F955071A}"/>
              </a:ext>
            </a:extLst>
          </p:cNvPr>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4013E8AB-84D3-40FF-81D1-00E0F8D849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FBC62EB-1FE4-4F68-BC00-DF97E0517EE3}"/>
              </a:ext>
            </a:extLst>
          </p:cNvPr>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EECAF15-63CA-463B-9934-4D6043B6FA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F4DC971-8C8A-48BD-B2ED-0BFB3858A4A0}"/>
              </a:ext>
            </a:extLst>
          </p:cNvPr>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a:extLst>
              <a:ext uri="{FF2B5EF4-FFF2-40B4-BE49-F238E27FC236}">
                <a16:creationId xmlns:a16="http://schemas.microsoft.com/office/drawing/2014/main" id="{0D70414F-3CF5-4CA2-9E89-3F54A8FEF28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2486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5F6A4-3678-413A-8854-420615295CE8}"/>
              </a:ext>
            </a:extLst>
          </p:cNvPr>
          <p:cNvSpPr>
            <a:spLocks noGrp="1"/>
          </p:cNvSpPr>
          <p:nvPr>
            <p:ph type="title"/>
          </p:nvPr>
        </p:nvSpPr>
        <p:spPr/>
        <p:txBody>
          <a:bodyPr/>
          <a:lstStyle/>
          <a:p>
            <a:r>
              <a:rPr lang="it-IT"/>
              <a:t>Fare clic per modificare lo stile del titolo</a:t>
            </a:r>
          </a:p>
        </p:txBody>
      </p:sp>
      <p:sp>
        <p:nvSpPr>
          <p:cNvPr id="5" name="Segnaposto numero diapositiva 4">
            <a:extLst>
              <a:ext uri="{FF2B5EF4-FFF2-40B4-BE49-F238E27FC236}">
                <a16:creationId xmlns:a16="http://schemas.microsoft.com/office/drawing/2014/main" id="{6FD406C0-CD3E-40E2-896A-70A4C4871638}"/>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1503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2FA434F-43A8-490B-8C73-CAD6CAA11429}"/>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12191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A2264-B4BC-40E9-8C12-57BF5E95DE54}"/>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a:extLst>
              <a:ext uri="{FF2B5EF4-FFF2-40B4-BE49-F238E27FC236}">
                <a16:creationId xmlns:a16="http://schemas.microsoft.com/office/drawing/2014/main" id="{6EE1ABE2-1038-4DA0-997C-F107D031F7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EE32488-72FB-45C0-A7B0-17E9FD1986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Segnaposto numero diapositiva 6">
            <a:extLst>
              <a:ext uri="{FF2B5EF4-FFF2-40B4-BE49-F238E27FC236}">
                <a16:creationId xmlns:a16="http://schemas.microsoft.com/office/drawing/2014/main" id="{AF1724F6-48AF-40EC-A876-6B762FCE3A91}"/>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58334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3E89A-4BAE-48D6-842B-6EC1BFB9FD0E}"/>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a:extLst>
              <a:ext uri="{FF2B5EF4-FFF2-40B4-BE49-F238E27FC236}">
                <a16:creationId xmlns:a16="http://schemas.microsoft.com/office/drawing/2014/main" id="{A86B7A0D-6DB6-4F97-AEFF-5AF23FF02E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p>
        </p:txBody>
      </p:sp>
      <p:sp>
        <p:nvSpPr>
          <p:cNvPr id="4" name="Segnaposto testo 3">
            <a:extLst>
              <a:ext uri="{FF2B5EF4-FFF2-40B4-BE49-F238E27FC236}">
                <a16:creationId xmlns:a16="http://schemas.microsoft.com/office/drawing/2014/main" id="{B929586A-78ED-4493-943C-FA71220A82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Segnaposto numero diapositiva 6">
            <a:extLst>
              <a:ext uri="{FF2B5EF4-FFF2-40B4-BE49-F238E27FC236}">
                <a16:creationId xmlns:a16="http://schemas.microsoft.com/office/drawing/2014/main" id="{EB6C3C62-E86B-4B8E-B815-34B988B6C523}"/>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4838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EA711EC-948A-4576-AD07-E33F10DB14F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7637" y="5034875"/>
            <a:ext cx="9379273" cy="2405280"/>
          </a:xfrm>
          <a:prstGeom prst="rect">
            <a:avLst/>
          </a:prstGeom>
        </p:spPr>
      </p:pic>
      <p:sp>
        <p:nvSpPr>
          <p:cNvPr id="2" name="Segnaposto titolo 1">
            <a:extLst>
              <a:ext uri="{FF2B5EF4-FFF2-40B4-BE49-F238E27FC236}">
                <a16:creationId xmlns:a16="http://schemas.microsoft.com/office/drawing/2014/main" id="{E823E71C-C102-457B-846D-C528A823A2DC}"/>
              </a:ext>
            </a:extLst>
          </p:cNvPr>
          <p:cNvSpPr>
            <a:spLocks noGrp="1"/>
          </p:cNvSpPr>
          <p:nvPr>
            <p:ph type="title"/>
          </p:nvPr>
        </p:nvSpPr>
        <p:spPr>
          <a:xfrm>
            <a:off x="375556" y="800100"/>
            <a:ext cx="8392886" cy="890589"/>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15E3DD5-0C21-4D27-A219-93CC26B8F6AC}"/>
              </a:ext>
            </a:extLst>
          </p:cNvPr>
          <p:cNvSpPr>
            <a:spLocks noGrp="1"/>
          </p:cNvSpPr>
          <p:nvPr>
            <p:ph type="body" idx="1"/>
          </p:nvPr>
        </p:nvSpPr>
        <p:spPr>
          <a:xfrm>
            <a:off x="375556" y="1823125"/>
            <a:ext cx="83928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E9A5408B-9D07-4503-A292-B790B08EBEFB}"/>
              </a:ext>
            </a:extLst>
          </p:cNvPr>
          <p:cNvSpPr>
            <a:spLocks noGrp="1"/>
          </p:cNvSpPr>
          <p:nvPr>
            <p:ph type="sldNum" sz="quarter" idx="4"/>
          </p:nvPr>
        </p:nvSpPr>
        <p:spPr>
          <a:xfrm>
            <a:off x="8278585" y="6310311"/>
            <a:ext cx="489857" cy="365125"/>
          </a:xfrm>
          <a:prstGeom prst="rect">
            <a:avLst/>
          </a:prstGeom>
        </p:spPr>
        <p:txBody>
          <a:bodyPr vert="horz" lIns="91440" tIns="45720" rIns="91440" bIns="45720" rtlCol="0" anchor="ctr"/>
          <a:lstStyle>
            <a:lvl1pPr algn="r">
              <a:defRPr sz="900">
                <a:solidFill>
                  <a:schemeClr val="bg1"/>
                </a:solidFill>
              </a:defRPr>
            </a:lvl1pPr>
          </a:lstStyle>
          <a:p>
            <a:fld id="{F5D31388-1EA4-4B74-8FFA-0D39003D9700}" type="slidenum">
              <a:rPr lang="it-IT" smtClean="0"/>
              <a:pPr/>
              <a:t>‹#›</a:t>
            </a:fld>
            <a:endParaRPr lang="it-IT" dirty="0"/>
          </a:p>
        </p:txBody>
      </p:sp>
      <p:sp>
        <p:nvSpPr>
          <p:cNvPr id="9" name="Google Shape;55;p13">
            <a:extLst>
              <a:ext uri="{FF2B5EF4-FFF2-40B4-BE49-F238E27FC236}">
                <a16:creationId xmlns:a16="http://schemas.microsoft.com/office/drawing/2014/main" id="{45A9DD9F-F47E-4A0A-9BB0-5EE7E8CDC37B}"/>
              </a:ext>
            </a:extLst>
          </p:cNvPr>
          <p:cNvSpPr txBox="1"/>
          <p:nvPr userDrawn="1"/>
        </p:nvSpPr>
        <p:spPr>
          <a:xfrm>
            <a:off x="507643" y="6311899"/>
            <a:ext cx="7846383" cy="4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 sz="800" dirty="0">
                <a:solidFill>
                  <a:schemeClr val="bg1"/>
                </a:solidFill>
                <a:latin typeface="Montserrat"/>
                <a:ea typeface="Montserrat"/>
                <a:cs typeface="Montserrat"/>
                <a:sym typeface="Montserrat"/>
              </a:rPr>
              <a:t>The European Commission support for the production of this publication does not constitute endorsement of the contents which reflects the views only</a:t>
            </a:r>
            <a:r>
              <a:rPr lang="it" sz="800" baseline="0" dirty="0">
                <a:solidFill>
                  <a:schemeClr val="bg1"/>
                </a:solidFill>
                <a:latin typeface="Montserrat"/>
                <a:ea typeface="Montserrat"/>
                <a:cs typeface="Montserrat"/>
                <a:sym typeface="Montserrat"/>
              </a:rPr>
              <a:t> </a:t>
            </a:r>
            <a:r>
              <a:rPr lang="it" sz="800" dirty="0">
                <a:solidFill>
                  <a:schemeClr val="bg1"/>
                </a:solidFill>
                <a:latin typeface="Montserrat"/>
                <a:ea typeface="Montserrat"/>
                <a:cs typeface="Montserrat"/>
                <a:sym typeface="Montserrat"/>
              </a:rPr>
              <a:t>of the authors, and the Commission cannot be held responsible for any use which may be made of the information contained therein.</a:t>
            </a:r>
            <a:endParaRPr sz="800" dirty="0">
              <a:solidFill>
                <a:schemeClr val="bg1"/>
              </a:solidFill>
              <a:latin typeface="Montserrat"/>
              <a:ea typeface="Montserrat"/>
              <a:cs typeface="Montserrat"/>
              <a:sym typeface="Montserrat"/>
            </a:endParaRPr>
          </a:p>
        </p:txBody>
      </p:sp>
      <p:pic>
        <p:nvPicPr>
          <p:cNvPr id="11" name="Immagine 10">
            <a:extLst>
              <a:ext uri="{FF2B5EF4-FFF2-40B4-BE49-F238E27FC236}">
                <a16:creationId xmlns:a16="http://schemas.microsoft.com/office/drawing/2014/main" id="{5BBFABC3-3641-4FD4-A618-B562D776BE9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6332220" y="135123"/>
            <a:ext cx="2459082" cy="527541"/>
          </a:xfrm>
          <a:prstGeom prst="rect">
            <a:avLst/>
          </a:prstGeom>
        </p:spPr>
      </p:pic>
      <p:pic>
        <p:nvPicPr>
          <p:cNvPr id="13" name="Immagine 12">
            <a:extLst>
              <a:ext uri="{FF2B5EF4-FFF2-40B4-BE49-F238E27FC236}">
                <a16:creationId xmlns:a16="http://schemas.microsoft.com/office/drawing/2014/main" id="{38499B4E-2B9F-4805-8782-F01A7E2983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9368" y="120101"/>
            <a:ext cx="2502413" cy="597409"/>
          </a:xfrm>
          <a:prstGeom prst="rect">
            <a:avLst/>
          </a:prstGeom>
        </p:spPr>
      </p:pic>
    </p:spTree>
    <p:extLst>
      <p:ext uri="{BB962C8B-B14F-4D97-AF65-F5344CB8AC3E}">
        <p14:creationId xmlns:p14="http://schemas.microsoft.com/office/powerpoint/2010/main" val="38959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05970"/>
            <a:ext cx="6858000" cy="3250656"/>
          </a:xfrm>
        </p:spPr>
        <p:txBody>
          <a:bodyPr>
            <a:normAutofit fontScale="90000"/>
          </a:bodyPr>
          <a:lstStyle/>
          <a:p>
            <a:r>
              <a:rPr lang="en-GB" sz="4800" b="1" dirty="0"/>
              <a:t>Connecting Global Priorities:</a:t>
            </a:r>
            <a:br>
              <a:rPr lang="lv-LV" sz="4800" b="1" dirty="0"/>
            </a:br>
            <a:r>
              <a:rPr lang="en-GB" sz="4800" b="1" dirty="0"/>
              <a:t>Human Health</a:t>
            </a:r>
            <a:r>
              <a:rPr lang="lv-LV" sz="4800" b="1" dirty="0"/>
              <a:t>, E</a:t>
            </a:r>
            <a:r>
              <a:rPr lang="en-GB" sz="4800" b="1" dirty="0" err="1"/>
              <a:t>conomic</a:t>
            </a:r>
            <a:r>
              <a:rPr lang="en-GB" sz="4800" b="1" dirty="0"/>
              <a:t> development</a:t>
            </a:r>
            <a:r>
              <a:rPr lang="lv-LV" sz="4800" b="1" dirty="0"/>
              <a:t> and Agrobiodiversity</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a:t>
            </a:fld>
            <a:endParaRPr lang="it-IT"/>
          </a:p>
        </p:txBody>
      </p:sp>
    </p:spTree>
    <p:extLst>
      <p:ext uri="{BB962C8B-B14F-4D97-AF65-F5344CB8AC3E}">
        <p14:creationId xmlns:p14="http://schemas.microsoft.com/office/powerpoint/2010/main" val="88824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 and human health</a:t>
            </a:r>
          </a:p>
        </p:txBody>
      </p:sp>
      <p:sp>
        <p:nvSpPr>
          <p:cNvPr id="3" name="Content Placeholder 2"/>
          <p:cNvSpPr>
            <a:spLocks noGrp="1"/>
          </p:cNvSpPr>
          <p:nvPr>
            <p:ph idx="1"/>
          </p:nvPr>
        </p:nvSpPr>
        <p:spPr>
          <a:xfrm>
            <a:off x="375556" y="1823125"/>
            <a:ext cx="4089764" cy="4351338"/>
          </a:xfrm>
        </p:spPr>
        <p:txBody>
          <a:bodyPr>
            <a:normAutofit/>
          </a:bodyPr>
          <a:lstStyle/>
          <a:p>
            <a:pPr marL="0" indent="0">
              <a:spcBef>
                <a:spcPts val="600"/>
              </a:spcBef>
              <a:spcAft>
                <a:spcPts val="600"/>
              </a:spcAft>
              <a:buNone/>
            </a:pPr>
            <a:r>
              <a:rPr lang="en-GB" sz="2400" dirty="0"/>
              <a:t>Biodiversity and human health are linked in many ways</a:t>
            </a:r>
            <a:r>
              <a:rPr lang="lv-LV" sz="2400" dirty="0"/>
              <a:t>: </a:t>
            </a:r>
          </a:p>
          <a:p>
            <a:pPr lvl="1">
              <a:spcBef>
                <a:spcPts val="600"/>
              </a:spcBef>
              <a:spcAft>
                <a:spcPts val="600"/>
              </a:spcAft>
            </a:pPr>
            <a:r>
              <a:rPr lang="lv-LV" sz="1900" dirty="0">
                <a:solidFill>
                  <a:srgbClr val="76B82A"/>
                </a:solidFill>
              </a:rPr>
              <a:t>P</a:t>
            </a:r>
            <a:r>
              <a:rPr lang="en-GB" sz="1900" dirty="0" err="1">
                <a:solidFill>
                  <a:srgbClr val="76B82A"/>
                </a:solidFill>
              </a:rPr>
              <a:t>sychological</a:t>
            </a:r>
            <a:r>
              <a:rPr lang="en-GB" sz="1900" dirty="0">
                <a:solidFill>
                  <a:srgbClr val="76B82A"/>
                </a:solidFill>
              </a:rPr>
              <a:t> </a:t>
            </a:r>
            <a:endParaRPr lang="lv-LV" sz="1900" dirty="0">
              <a:solidFill>
                <a:srgbClr val="76B82A"/>
              </a:solidFill>
            </a:endParaRPr>
          </a:p>
          <a:p>
            <a:pPr lvl="1">
              <a:spcBef>
                <a:spcPts val="600"/>
              </a:spcBef>
              <a:spcAft>
                <a:spcPts val="600"/>
              </a:spcAft>
            </a:pPr>
            <a:r>
              <a:rPr lang="lv-LV" sz="1900" dirty="0">
                <a:solidFill>
                  <a:srgbClr val="76B82A"/>
                </a:solidFill>
              </a:rPr>
              <a:t>P</a:t>
            </a:r>
            <a:r>
              <a:rPr lang="en-GB" sz="1900" dirty="0" err="1">
                <a:solidFill>
                  <a:srgbClr val="76B82A"/>
                </a:solidFill>
              </a:rPr>
              <a:t>hysiological</a:t>
            </a:r>
            <a:r>
              <a:rPr lang="en-GB" sz="1900" dirty="0">
                <a:solidFill>
                  <a:srgbClr val="76B82A"/>
                </a:solidFill>
              </a:rPr>
              <a:t> </a:t>
            </a:r>
            <a:endParaRPr lang="lv-LV" sz="1900" dirty="0">
              <a:solidFill>
                <a:srgbClr val="76B82A"/>
              </a:solidFill>
            </a:endParaRPr>
          </a:p>
          <a:p>
            <a:pPr lvl="1">
              <a:spcBef>
                <a:spcPts val="600"/>
              </a:spcBef>
              <a:spcAft>
                <a:spcPts val="600"/>
              </a:spcAft>
            </a:pPr>
            <a:r>
              <a:rPr lang="lv-LV" sz="1900" dirty="0">
                <a:solidFill>
                  <a:srgbClr val="76B82A"/>
                </a:solidFill>
              </a:rPr>
              <a:t>R</a:t>
            </a:r>
            <a:r>
              <a:rPr lang="en-GB" sz="1900" dirty="0" err="1">
                <a:solidFill>
                  <a:srgbClr val="76B82A"/>
                </a:solidFill>
              </a:rPr>
              <a:t>egulation</a:t>
            </a:r>
            <a:r>
              <a:rPr lang="en-GB" sz="1900" dirty="0">
                <a:solidFill>
                  <a:srgbClr val="76B82A"/>
                </a:solidFill>
              </a:rPr>
              <a:t> of the transmission and prevalence of some infectious diseases </a:t>
            </a:r>
            <a:endParaRPr lang="lv-LV" sz="1900" dirty="0">
              <a:solidFill>
                <a:srgbClr val="76B82A"/>
              </a:solidFill>
            </a:endParaRPr>
          </a:p>
          <a:p>
            <a:pPr lvl="1">
              <a:spcBef>
                <a:spcPts val="600"/>
              </a:spcBef>
              <a:spcAft>
                <a:spcPts val="600"/>
              </a:spcAft>
            </a:pPr>
            <a:r>
              <a:rPr lang="lv-LV" sz="1900" dirty="0">
                <a:solidFill>
                  <a:srgbClr val="76B82A"/>
                </a:solidFill>
              </a:rPr>
              <a:t>P</a:t>
            </a:r>
            <a:r>
              <a:rPr lang="en-GB" sz="1900" dirty="0" err="1">
                <a:solidFill>
                  <a:srgbClr val="76B82A"/>
                </a:solidFill>
              </a:rPr>
              <a:t>rovision</a:t>
            </a:r>
            <a:r>
              <a:rPr lang="en-GB" sz="1900" dirty="0">
                <a:solidFill>
                  <a:srgbClr val="76B82A"/>
                </a:solidFill>
              </a:rPr>
              <a:t> of food and good nutrition</a:t>
            </a:r>
            <a:r>
              <a:rPr lang="lv-LV" sz="1900" dirty="0">
                <a:solidFill>
                  <a:srgbClr val="76B82A"/>
                </a:solidFill>
              </a:rPr>
              <a:t>, </a:t>
            </a:r>
            <a:r>
              <a:rPr lang="en-GB" sz="1900" dirty="0">
                <a:solidFill>
                  <a:srgbClr val="76B82A"/>
                </a:solidFill>
              </a:rPr>
              <a:t>clean air and water</a:t>
            </a:r>
            <a:endParaRPr lang="lv-LV" sz="1900" dirty="0">
              <a:solidFill>
                <a:srgbClr val="76B82A"/>
              </a:solidFill>
            </a:endParaRPr>
          </a:p>
          <a:p>
            <a:pPr lvl="1">
              <a:spcBef>
                <a:spcPts val="600"/>
              </a:spcBef>
              <a:spcAft>
                <a:spcPts val="600"/>
              </a:spcAft>
            </a:pPr>
            <a:r>
              <a:rPr lang="lv-LV" sz="1900" dirty="0">
                <a:solidFill>
                  <a:srgbClr val="76B82A"/>
                </a:solidFill>
              </a:rPr>
              <a:t>T</a:t>
            </a:r>
            <a:r>
              <a:rPr lang="en-GB" sz="1900" dirty="0">
                <a:solidFill>
                  <a:srgbClr val="76B82A"/>
                </a:solidFill>
              </a:rPr>
              <a:t>he provision of traditional and modern medicines </a:t>
            </a:r>
            <a:endParaRPr lang="lv-LV" sz="1900" dirty="0">
              <a:solidFill>
                <a:srgbClr val="76B82A"/>
              </a:solidFill>
            </a:endParaRPr>
          </a:p>
          <a:p>
            <a:pPr lvl="1"/>
            <a:endParaRPr lang="lv-LV" dirty="0"/>
          </a:p>
          <a:p>
            <a:pPr lvl="1"/>
            <a:endParaRPr lang="lv-LV" dirty="0"/>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10</a:t>
            </a:fld>
            <a:endParaRPr lang="it-IT"/>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3952874" y="1823126"/>
            <a:ext cx="5941949" cy="3973170"/>
          </a:xfrm>
          <a:prstGeom prst="rect">
            <a:avLst/>
          </a:prstGeom>
        </p:spPr>
      </p:pic>
      <p:sp>
        <p:nvSpPr>
          <p:cNvPr id="10" name="Rectangle 9"/>
          <p:cNvSpPr/>
          <p:nvPr/>
        </p:nvSpPr>
        <p:spPr>
          <a:xfrm>
            <a:off x="266700" y="5796296"/>
            <a:ext cx="8943975" cy="276999"/>
          </a:xfrm>
          <a:prstGeom prst="rect">
            <a:avLst/>
          </a:prstGeom>
        </p:spPr>
        <p:txBody>
          <a:bodyPr wrap="square">
            <a:spAutoFit/>
          </a:bodyPr>
          <a:lstStyle/>
          <a:p>
            <a:r>
              <a:rPr lang="en-GB" sz="1200" i="1" dirty="0">
                <a:solidFill>
                  <a:srgbClr val="000000"/>
                </a:solidFill>
                <a:latin typeface="Times New Roman" panose="02020603050405020304" pitchFamily="18" charset="0"/>
              </a:rPr>
              <a:t> </a:t>
            </a:r>
            <a:r>
              <a:rPr lang="en-GB" sz="1200" i="1" dirty="0">
                <a:solidFill>
                  <a:srgbClr val="76B82A"/>
                </a:solidFill>
              </a:rPr>
              <a:t>Source:</a:t>
            </a:r>
            <a:r>
              <a:rPr lang="lv-LV" sz="1200" i="1" dirty="0">
                <a:solidFill>
                  <a:srgbClr val="76B82A"/>
                </a:solidFill>
              </a:rPr>
              <a:t> </a:t>
            </a:r>
            <a:r>
              <a:rPr lang="en-US" sz="1200" i="1" dirty="0">
                <a:solidFill>
                  <a:srgbClr val="76B82A"/>
                </a:solidFill>
              </a:rPr>
              <a:t>Connecting global priorities: biodiversity and human health: a state of knowledge review, 2015. </a:t>
            </a:r>
            <a:r>
              <a:rPr lang="lv-LV" sz="1200" i="1" dirty="0">
                <a:solidFill>
                  <a:srgbClr val="76B82A"/>
                </a:solidFill>
              </a:rPr>
              <a:t>[1]</a:t>
            </a:r>
            <a:endParaRPr lang="en-GB" sz="1200" i="1" dirty="0">
              <a:solidFill>
                <a:srgbClr val="76B82A"/>
              </a:solidFill>
            </a:endParaRPr>
          </a:p>
        </p:txBody>
      </p:sp>
    </p:spTree>
    <p:extLst>
      <p:ext uri="{BB962C8B-B14F-4D97-AF65-F5344CB8AC3E}">
        <p14:creationId xmlns:p14="http://schemas.microsoft.com/office/powerpoint/2010/main" val="253322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EE28-BE7A-4E52-93AE-306962E33900}"/>
              </a:ext>
            </a:extLst>
          </p:cNvPr>
          <p:cNvSpPr>
            <a:spLocks noGrp="1"/>
          </p:cNvSpPr>
          <p:nvPr>
            <p:ph type="title"/>
          </p:nvPr>
        </p:nvSpPr>
        <p:spPr/>
        <p:txBody>
          <a:bodyPr>
            <a:normAutofit fontScale="90000"/>
          </a:bodyPr>
          <a:lstStyle/>
          <a:p>
            <a:r>
              <a:rPr lang="lv-LV" dirty="0"/>
              <a:t>Ecosystem services, Biodiversity and Food</a:t>
            </a:r>
          </a:p>
        </p:txBody>
      </p:sp>
      <p:sp>
        <p:nvSpPr>
          <p:cNvPr id="4" name="Slide Number Placeholder 3">
            <a:extLst>
              <a:ext uri="{FF2B5EF4-FFF2-40B4-BE49-F238E27FC236}">
                <a16:creationId xmlns:a16="http://schemas.microsoft.com/office/drawing/2014/main" id="{9FE09CF7-D06F-4181-A872-22C95D95485D}"/>
              </a:ext>
            </a:extLst>
          </p:cNvPr>
          <p:cNvSpPr>
            <a:spLocks noGrp="1"/>
          </p:cNvSpPr>
          <p:nvPr>
            <p:ph type="sldNum" sz="quarter" idx="12"/>
          </p:nvPr>
        </p:nvSpPr>
        <p:spPr/>
        <p:txBody>
          <a:bodyPr/>
          <a:lstStyle/>
          <a:p>
            <a:fld id="{F5D31388-1EA4-4B74-8FFA-0D39003D9700}" type="slidenum">
              <a:rPr lang="it-IT" smtClean="0"/>
              <a:pPr/>
              <a:t>11</a:t>
            </a:fld>
            <a:endParaRPr lang="it-IT"/>
          </a:p>
        </p:txBody>
      </p:sp>
      <p:sp>
        <p:nvSpPr>
          <p:cNvPr id="7" name="Content Placeholder 6">
            <a:extLst>
              <a:ext uri="{FF2B5EF4-FFF2-40B4-BE49-F238E27FC236}">
                <a16:creationId xmlns:a16="http://schemas.microsoft.com/office/drawing/2014/main" id="{6195DC11-6141-44D5-9D05-868DEB1BDCEC}"/>
              </a:ext>
            </a:extLst>
          </p:cNvPr>
          <p:cNvSpPr>
            <a:spLocks noGrp="1"/>
          </p:cNvSpPr>
          <p:nvPr>
            <p:ph idx="1"/>
          </p:nvPr>
        </p:nvSpPr>
        <p:spPr/>
        <p:txBody>
          <a:bodyPr>
            <a:normAutofit fontScale="92500"/>
          </a:bodyPr>
          <a:lstStyle/>
          <a:p>
            <a:r>
              <a:rPr lang="lv-LV" dirty="0"/>
              <a:t>Ecosystems services, biodiversity and food systems interact in terms of environmental condition, nutrient supply, emisions and other impacts</a:t>
            </a:r>
          </a:p>
          <a:p>
            <a:r>
              <a:rPr lang="en-US" dirty="0"/>
              <a:t>Biodiversity is a key source of food diversity and provides a natural richness of nutrients and bioactive non-nutrients for healthy human. In addition, biodiversity also underpins critical supporting ecosystem services, such as pollination and soil fertility, essential to food production, both in terms of quantity and quality. </a:t>
            </a:r>
            <a:endParaRPr lang="lv-LV" dirty="0"/>
          </a:p>
          <a:p>
            <a:r>
              <a:rPr lang="lv-LV" dirty="0"/>
              <a:t>Thre is a strong need </a:t>
            </a:r>
            <a:r>
              <a:rPr lang="en-US" dirty="0"/>
              <a:t>for nature-positive </a:t>
            </a:r>
            <a:r>
              <a:rPr lang="lv-LV" dirty="0"/>
              <a:t>food </a:t>
            </a:r>
            <a:r>
              <a:rPr lang="en-US" dirty="0"/>
              <a:t>production and supply </a:t>
            </a:r>
            <a:r>
              <a:rPr lang="lv-LV" dirty="0"/>
              <a:t>systems</a:t>
            </a:r>
            <a:r>
              <a:rPr lang="en-US" dirty="0"/>
              <a:t> which “produce more with less”</a:t>
            </a:r>
            <a:r>
              <a:rPr lang="lv-LV" dirty="0"/>
              <a:t> aiming at:</a:t>
            </a:r>
          </a:p>
          <a:p>
            <a:pPr marL="342900" lvl="1" indent="0">
              <a:buNone/>
            </a:pPr>
            <a:r>
              <a:rPr lang="lv-LV" dirty="0"/>
              <a:t>1) </a:t>
            </a:r>
            <a:r>
              <a:rPr lang="en-US" dirty="0"/>
              <a:t>Protecting nature</a:t>
            </a:r>
            <a:endParaRPr lang="lv-LV" dirty="0"/>
          </a:p>
          <a:p>
            <a:pPr marL="342900" lvl="1" indent="0">
              <a:buNone/>
            </a:pPr>
            <a:r>
              <a:rPr lang="lv-LV" dirty="0"/>
              <a:t>2) S</a:t>
            </a:r>
            <a:r>
              <a:rPr lang="en-US" dirty="0" err="1"/>
              <a:t>ustainabl</a:t>
            </a:r>
            <a:r>
              <a:rPr lang="lv-LV" dirty="0"/>
              <a:t>e</a:t>
            </a:r>
            <a:r>
              <a:rPr lang="en-US" dirty="0"/>
              <a:t> managing</a:t>
            </a:r>
            <a:r>
              <a:rPr lang="lv-LV" dirty="0"/>
              <a:t> of</a:t>
            </a:r>
            <a:r>
              <a:rPr lang="en-US" dirty="0"/>
              <a:t> existing food production and supply systems</a:t>
            </a:r>
            <a:endParaRPr lang="lv-LV" dirty="0"/>
          </a:p>
          <a:p>
            <a:pPr marL="342900" lvl="1" indent="0">
              <a:buNone/>
            </a:pPr>
            <a:r>
              <a:rPr lang="lv-LV" dirty="0"/>
              <a:t>3) R</a:t>
            </a:r>
            <a:r>
              <a:rPr lang="en-US" dirty="0" err="1"/>
              <a:t>estoring</a:t>
            </a:r>
            <a:r>
              <a:rPr lang="en-US" dirty="0"/>
              <a:t> and rehabilitating natural environments</a:t>
            </a:r>
            <a:endParaRPr lang="lv-LV" dirty="0"/>
          </a:p>
          <a:p>
            <a:r>
              <a:rPr lang="lv-LV" dirty="0"/>
              <a:t>Nature based solutions can help the S</a:t>
            </a:r>
            <a:r>
              <a:rPr lang="en-US" dirty="0" err="1"/>
              <a:t>ustainabl</a:t>
            </a:r>
            <a:r>
              <a:rPr lang="lv-LV" dirty="0"/>
              <a:t>e</a:t>
            </a:r>
            <a:r>
              <a:rPr lang="en-US" dirty="0"/>
              <a:t> managing</a:t>
            </a:r>
            <a:r>
              <a:rPr lang="lv-LV" dirty="0"/>
              <a:t> of food production</a:t>
            </a:r>
          </a:p>
          <a:p>
            <a:pPr marL="0" indent="0">
              <a:buNone/>
            </a:pPr>
            <a:r>
              <a:rPr lang="lv-LV" dirty="0"/>
              <a:t>	</a:t>
            </a:r>
          </a:p>
        </p:txBody>
      </p:sp>
      <p:sp>
        <p:nvSpPr>
          <p:cNvPr id="13" name="Rectangle 12">
            <a:extLst>
              <a:ext uri="{FF2B5EF4-FFF2-40B4-BE49-F238E27FC236}">
                <a16:creationId xmlns:a16="http://schemas.microsoft.com/office/drawing/2014/main" id="{928FA29F-E4F0-46AB-A9D3-4BDCAEEE96C5}"/>
              </a:ext>
            </a:extLst>
          </p:cNvPr>
          <p:cNvSpPr/>
          <p:nvPr/>
        </p:nvSpPr>
        <p:spPr>
          <a:xfrm>
            <a:off x="375556" y="5780722"/>
            <a:ext cx="9210675" cy="461665"/>
          </a:xfrm>
          <a:prstGeom prst="rect">
            <a:avLst/>
          </a:prstGeom>
        </p:spPr>
        <p:txBody>
          <a:bodyPr wrap="square">
            <a:spAutoFit/>
          </a:bodyPr>
          <a:lstStyle/>
          <a:p>
            <a:r>
              <a:rPr lang="en-GB" sz="1200" i="1" dirty="0">
                <a:solidFill>
                  <a:srgbClr val="000000"/>
                </a:solidFill>
                <a:latin typeface="Times New Roman" panose="02020603050405020304" pitchFamily="18" charset="0"/>
              </a:rPr>
              <a:t> </a:t>
            </a:r>
            <a:r>
              <a:rPr lang="en-GB" sz="1200" i="1" dirty="0">
                <a:solidFill>
                  <a:srgbClr val="76B82A"/>
                </a:solidFill>
              </a:rPr>
              <a:t>Source:</a:t>
            </a:r>
            <a:r>
              <a:rPr lang="lv-LV" sz="1200" i="1" dirty="0">
                <a:solidFill>
                  <a:srgbClr val="76B82A"/>
                </a:solidFill>
              </a:rPr>
              <a:t> </a:t>
            </a:r>
            <a:r>
              <a:rPr lang="en-US" sz="1200" i="1" dirty="0">
                <a:solidFill>
                  <a:srgbClr val="76B82A"/>
                </a:solidFill>
              </a:rPr>
              <a:t>The State of Food Security and Nutrition in the World 2021</a:t>
            </a:r>
            <a:r>
              <a:rPr lang="lv-LV" sz="1200" i="1" dirty="0">
                <a:solidFill>
                  <a:srgbClr val="76B82A"/>
                </a:solidFill>
              </a:rPr>
              <a:t>[7]</a:t>
            </a:r>
          </a:p>
          <a:p>
            <a:endParaRPr lang="en-GB" sz="1200" i="1" dirty="0">
              <a:solidFill>
                <a:srgbClr val="76B82A"/>
              </a:solidFill>
            </a:endParaRPr>
          </a:p>
        </p:txBody>
      </p:sp>
    </p:spTree>
    <p:extLst>
      <p:ext uri="{BB962C8B-B14F-4D97-AF65-F5344CB8AC3E}">
        <p14:creationId xmlns:p14="http://schemas.microsoft.com/office/powerpoint/2010/main" val="39956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5B39F4D2-6875-4BF7-96A3-1D4EB86CBD38}"/>
              </a:ext>
            </a:extLst>
          </p:cNvPr>
          <p:cNvSpPr/>
          <p:nvPr/>
        </p:nvSpPr>
        <p:spPr>
          <a:xfrm>
            <a:off x="324000" y="1584134"/>
            <a:ext cx="8608556" cy="4435435"/>
          </a:xfrm>
          <a:prstGeom prst="ellipse">
            <a:avLst/>
          </a:prstGeom>
          <a:solidFill>
            <a:schemeClr val="accent4">
              <a:lumMod val="40000"/>
              <a:lumOff val="60000"/>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0" tIns="0" rIns="0" bIns="0" rtlCol="0" anchor="t" anchorCtr="1">
            <a:prstTxWarp prst="textArchUp">
              <a:avLst/>
            </a:prstTxWarp>
          </a:bodyPr>
          <a:lstStyle/>
          <a:p>
            <a:pPr algn="ctr"/>
            <a:r>
              <a:rPr lang="lv-LV" sz="3200" dirty="0">
                <a:ln w="0"/>
                <a:solidFill>
                  <a:schemeClr val="tx1"/>
                </a:solidFill>
                <a:effectLst>
                  <a:outerShdw blurRad="38100" dist="19050" dir="2700000" algn="tl" rotWithShape="0">
                    <a:schemeClr val="dk1">
                      <a:alpha val="40000"/>
                    </a:schemeClr>
                  </a:outerShdw>
                </a:effectLst>
              </a:rPr>
              <a:t>B i o d i v e r s i t y</a:t>
            </a:r>
          </a:p>
        </p:txBody>
      </p:sp>
      <p:sp>
        <p:nvSpPr>
          <p:cNvPr id="2" name="Title 1">
            <a:extLst>
              <a:ext uri="{FF2B5EF4-FFF2-40B4-BE49-F238E27FC236}">
                <a16:creationId xmlns:a16="http://schemas.microsoft.com/office/drawing/2014/main" id="{E26FEE28-BE7A-4E52-93AE-306962E33900}"/>
              </a:ext>
            </a:extLst>
          </p:cNvPr>
          <p:cNvSpPr>
            <a:spLocks noGrp="1"/>
          </p:cNvSpPr>
          <p:nvPr>
            <p:ph type="title"/>
          </p:nvPr>
        </p:nvSpPr>
        <p:spPr/>
        <p:txBody>
          <a:bodyPr/>
          <a:lstStyle/>
          <a:p>
            <a:r>
              <a:rPr lang="lv-LV" dirty="0"/>
              <a:t>Biodiversity and food security</a:t>
            </a:r>
          </a:p>
        </p:txBody>
      </p:sp>
      <p:graphicFrame>
        <p:nvGraphicFramePr>
          <p:cNvPr id="5" name="Content Placeholder 4">
            <a:extLst>
              <a:ext uri="{FF2B5EF4-FFF2-40B4-BE49-F238E27FC236}">
                <a16:creationId xmlns:a16="http://schemas.microsoft.com/office/drawing/2014/main" id="{635073EA-2C16-4EE1-A530-0E016B18A95D}"/>
              </a:ext>
            </a:extLst>
          </p:cNvPr>
          <p:cNvGraphicFramePr>
            <a:graphicFrameLocks noGrp="1"/>
          </p:cNvGraphicFramePr>
          <p:nvPr>
            <p:ph idx="1"/>
            <p:extLst>
              <p:ext uri="{D42A27DB-BD31-4B8C-83A1-F6EECF244321}">
                <p14:modId xmlns:p14="http://schemas.microsoft.com/office/powerpoint/2010/main" val="2689679763"/>
              </p:ext>
            </p:extLst>
          </p:nvPr>
        </p:nvGraphicFramePr>
        <p:xfrm>
          <a:off x="999442" y="2330239"/>
          <a:ext cx="7142390" cy="2943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FE09CF7-D06F-4181-A872-22C95D95485D}"/>
              </a:ext>
            </a:extLst>
          </p:cNvPr>
          <p:cNvSpPr>
            <a:spLocks noGrp="1"/>
          </p:cNvSpPr>
          <p:nvPr>
            <p:ph type="sldNum" sz="quarter" idx="12"/>
          </p:nvPr>
        </p:nvSpPr>
        <p:spPr/>
        <p:txBody>
          <a:bodyPr/>
          <a:lstStyle/>
          <a:p>
            <a:fld id="{F5D31388-1EA4-4B74-8FFA-0D39003D9700}" type="slidenum">
              <a:rPr lang="it-IT" smtClean="0"/>
              <a:pPr/>
              <a:t>12</a:t>
            </a:fld>
            <a:endParaRPr lang="it-IT"/>
          </a:p>
        </p:txBody>
      </p:sp>
      <p:sp>
        <p:nvSpPr>
          <p:cNvPr id="13" name="TextBox 12">
            <a:extLst>
              <a:ext uri="{FF2B5EF4-FFF2-40B4-BE49-F238E27FC236}">
                <a16:creationId xmlns:a16="http://schemas.microsoft.com/office/drawing/2014/main" id="{A52E2597-012B-40F1-8E1E-18C4C3CFD1F1}"/>
              </a:ext>
            </a:extLst>
          </p:cNvPr>
          <p:cNvSpPr txBox="1"/>
          <p:nvPr/>
        </p:nvSpPr>
        <p:spPr>
          <a:xfrm>
            <a:off x="5409519" y="4206149"/>
            <a:ext cx="2901042" cy="954107"/>
          </a:xfrm>
          <a:prstGeom prst="rect">
            <a:avLst/>
          </a:prstGeom>
          <a:noFill/>
        </p:spPr>
        <p:txBody>
          <a:bodyPr wrap="square" rtlCol="0">
            <a:spAutoFit/>
          </a:bodyPr>
          <a:lstStyle/>
          <a:p>
            <a:pPr algn="ctr"/>
            <a:r>
              <a:rPr lang="lv-LV" sz="1400" dirty="0">
                <a:solidFill>
                  <a:srgbClr val="76B82A"/>
                </a:solidFill>
              </a:rPr>
              <a:t>P</a:t>
            </a:r>
            <a:r>
              <a:rPr lang="en-US" sz="1400" dirty="0" err="1">
                <a:solidFill>
                  <a:srgbClr val="76B82A"/>
                </a:solidFill>
              </a:rPr>
              <a:t>roduction</a:t>
            </a:r>
            <a:r>
              <a:rPr lang="en-US" sz="1400" dirty="0">
                <a:solidFill>
                  <a:srgbClr val="76B82A"/>
                </a:solidFill>
              </a:rPr>
              <a:t> and distribution of adequate quantities of a sufficiently wide variety of good quality foods to meet</a:t>
            </a:r>
            <a:r>
              <a:rPr lang="lv-LV" sz="1400" dirty="0">
                <a:solidFill>
                  <a:srgbClr val="76B82A"/>
                </a:solidFill>
              </a:rPr>
              <a:t> </a:t>
            </a:r>
            <a:r>
              <a:rPr lang="en-US" sz="1400" dirty="0">
                <a:solidFill>
                  <a:srgbClr val="76B82A"/>
                </a:solidFill>
              </a:rPr>
              <a:t>nutritional needs</a:t>
            </a:r>
            <a:endParaRPr lang="lv-LV" sz="1900" dirty="0">
              <a:solidFill>
                <a:srgbClr val="76B82A"/>
              </a:solidFill>
            </a:endParaRPr>
          </a:p>
        </p:txBody>
      </p:sp>
      <p:sp>
        <p:nvSpPr>
          <p:cNvPr id="14" name="TextBox 13">
            <a:extLst>
              <a:ext uri="{FF2B5EF4-FFF2-40B4-BE49-F238E27FC236}">
                <a16:creationId xmlns:a16="http://schemas.microsoft.com/office/drawing/2014/main" id="{7956E6B7-40AB-4461-BD92-F2EB7D4DF6B6}"/>
              </a:ext>
            </a:extLst>
          </p:cNvPr>
          <p:cNvSpPr txBox="1"/>
          <p:nvPr/>
        </p:nvSpPr>
        <p:spPr>
          <a:xfrm>
            <a:off x="833441" y="4206149"/>
            <a:ext cx="2901042" cy="738664"/>
          </a:xfrm>
          <a:prstGeom prst="rect">
            <a:avLst/>
          </a:prstGeom>
          <a:noFill/>
        </p:spPr>
        <p:txBody>
          <a:bodyPr wrap="square" rtlCol="0">
            <a:spAutoFit/>
          </a:bodyPr>
          <a:lstStyle/>
          <a:p>
            <a:pPr algn="ctr"/>
            <a:r>
              <a:rPr lang="lv-LV" sz="1400" dirty="0">
                <a:solidFill>
                  <a:schemeClr val="accent1"/>
                </a:solidFill>
              </a:rPr>
              <a:t>R</a:t>
            </a:r>
            <a:r>
              <a:rPr lang="en-US" sz="1400" dirty="0">
                <a:solidFill>
                  <a:schemeClr val="accent1"/>
                </a:solidFill>
              </a:rPr>
              <a:t>elates to the ways in which food products are combined and processed to provide healthy diets</a:t>
            </a:r>
            <a:endParaRPr lang="lv-LV" sz="1400" dirty="0">
              <a:solidFill>
                <a:schemeClr val="accent1"/>
              </a:solidFill>
            </a:endParaRPr>
          </a:p>
        </p:txBody>
      </p:sp>
      <p:sp>
        <p:nvSpPr>
          <p:cNvPr id="15" name="TextBox 14">
            <a:extLst>
              <a:ext uri="{FF2B5EF4-FFF2-40B4-BE49-F238E27FC236}">
                <a16:creationId xmlns:a16="http://schemas.microsoft.com/office/drawing/2014/main" id="{F690797A-DFD0-44BF-99E6-F9CF36F2C079}"/>
              </a:ext>
            </a:extLst>
          </p:cNvPr>
          <p:cNvSpPr txBox="1"/>
          <p:nvPr/>
        </p:nvSpPr>
        <p:spPr>
          <a:xfrm>
            <a:off x="2704830" y="2660942"/>
            <a:ext cx="3888243" cy="523220"/>
          </a:xfrm>
          <a:prstGeom prst="rect">
            <a:avLst/>
          </a:prstGeom>
          <a:noFill/>
        </p:spPr>
        <p:txBody>
          <a:bodyPr wrap="square" rtlCol="0">
            <a:spAutoFit/>
          </a:bodyPr>
          <a:lstStyle/>
          <a:p>
            <a:pPr algn="ctr"/>
            <a:r>
              <a:rPr lang="lv-LV" sz="1400" dirty="0">
                <a:solidFill>
                  <a:srgbClr val="159A34"/>
                </a:solidFill>
              </a:rPr>
              <a:t>Equal distribution of food among society within economic, physical and social constrains</a:t>
            </a:r>
          </a:p>
        </p:txBody>
      </p:sp>
      <p:sp>
        <p:nvSpPr>
          <p:cNvPr id="16" name="TextBox 15">
            <a:extLst>
              <a:ext uri="{FF2B5EF4-FFF2-40B4-BE49-F238E27FC236}">
                <a16:creationId xmlns:a16="http://schemas.microsoft.com/office/drawing/2014/main" id="{4A139666-032F-4ADC-A456-DB2B28530C25}"/>
              </a:ext>
            </a:extLst>
          </p:cNvPr>
          <p:cNvSpPr txBox="1"/>
          <p:nvPr/>
        </p:nvSpPr>
        <p:spPr>
          <a:xfrm>
            <a:off x="3120116" y="5388970"/>
            <a:ext cx="2901042" cy="523220"/>
          </a:xfrm>
          <a:prstGeom prst="rect">
            <a:avLst/>
          </a:prstGeom>
          <a:noFill/>
        </p:spPr>
        <p:txBody>
          <a:bodyPr wrap="square" rtlCol="0">
            <a:spAutoFit/>
          </a:bodyPr>
          <a:lstStyle/>
          <a:p>
            <a:pPr algn="ctr"/>
            <a:r>
              <a:rPr lang="lv-LV" sz="1400" dirty="0">
                <a:solidFill>
                  <a:schemeClr val="accent4"/>
                </a:solidFill>
              </a:rPr>
              <a:t>C</a:t>
            </a:r>
            <a:r>
              <a:rPr lang="en-US" sz="1400" dirty="0" err="1">
                <a:solidFill>
                  <a:schemeClr val="accent4"/>
                </a:solidFill>
              </a:rPr>
              <a:t>ontinuous</a:t>
            </a:r>
            <a:r>
              <a:rPr lang="en-US" sz="1400" dirty="0">
                <a:solidFill>
                  <a:schemeClr val="accent4"/>
                </a:solidFill>
              </a:rPr>
              <a:t> availability, access and use of food over time</a:t>
            </a:r>
            <a:endParaRPr lang="lv-LV" sz="1400" dirty="0">
              <a:solidFill>
                <a:schemeClr val="accent4"/>
              </a:solidFill>
            </a:endParaRPr>
          </a:p>
        </p:txBody>
      </p:sp>
      <p:sp>
        <p:nvSpPr>
          <p:cNvPr id="11" name="Rectangle 10">
            <a:extLst>
              <a:ext uri="{FF2B5EF4-FFF2-40B4-BE49-F238E27FC236}">
                <a16:creationId xmlns:a16="http://schemas.microsoft.com/office/drawing/2014/main" id="{79A02A81-56ED-4751-9D22-DD9B1B7A377C}"/>
              </a:ext>
            </a:extLst>
          </p:cNvPr>
          <p:cNvSpPr/>
          <p:nvPr/>
        </p:nvSpPr>
        <p:spPr>
          <a:xfrm>
            <a:off x="-34701" y="5972099"/>
            <a:ext cx="9210675" cy="276999"/>
          </a:xfrm>
          <a:prstGeom prst="rect">
            <a:avLst/>
          </a:prstGeom>
        </p:spPr>
        <p:txBody>
          <a:bodyPr wrap="square">
            <a:spAutoFit/>
          </a:bodyPr>
          <a:lstStyle/>
          <a:p>
            <a:r>
              <a:rPr lang="en-GB" sz="1200" i="1" dirty="0">
                <a:solidFill>
                  <a:srgbClr val="000000"/>
                </a:solidFill>
                <a:latin typeface="Times New Roman" panose="02020603050405020304" pitchFamily="18" charset="0"/>
              </a:rPr>
              <a:t> </a:t>
            </a:r>
            <a:r>
              <a:rPr lang="en-GB" sz="1200" i="1" dirty="0">
                <a:solidFill>
                  <a:srgbClr val="76B82A"/>
                </a:solidFill>
              </a:rPr>
              <a:t>Source:</a:t>
            </a:r>
            <a:r>
              <a:rPr lang="lv-LV" sz="1200" i="1" dirty="0">
                <a:solidFill>
                  <a:srgbClr val="76B82A"/>
                </a:solidFill>
              </a:rPr>
              <a:t> </a:t>
            </a:r>
            <a:r>
              <a:rPr lang="en-US" sz="1200" i="1" dirty="0">
                <a:solidFill>
                  <a:srgbClr val="76B82A"/>
                </a:solidFill>
              </a:rPr>
              <a:t>The State of Food Security and Nutrition in the World 2021</a:t>
            </a:r>
            <a:r>
              <a:rPr lang="lv-LV" sz="1200" i="1" dirty="0">
                <a:solidFill>
                  <a:srgbClr val="76B82A"/>
                </a:solidFill>
              </a:rPr>
              <a:t>[7]</a:t>
            </a:r>
          </a:p>
        </p:txBody>
      </p:sp>
    </p:spTree>
    <p:extLst>
      <p:ext uri="{BB962C8B-B14F-4D97-AF65-F5344CB8AC3E}">
        <p14:creationId xmlns:p14="http://schemas.microsoft.com/office/powerpoint/2010/main" val="393327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A312391-1BAC-4CD6-99D8-28A002D9320D}"/>
              </a:ext>
            </a:extLst>
          </p:cNvPr>
          <p:cNvSpPr>
            <a:spLocks noGrp="1"/>
          </p:cNvSpPr>
          <p:nvPr>
            <p:ph type="title"/>
          </p:nvPr>
        </p:nvSpPr>
        <p:spPr>
          <a:xfrm>
            <a:off x="375556" y="800100"/>
            <a:ext cx="8392886" cy="890589"/>
          </a:xfrm>
        </p:spPr>
        <p:txBody>
          <a:bodyPr/>
          <a:lstStyle/>
          <a:p>
            <a:r>
              <a:rPr lang="lv-LV" dirty="0"/>
              <a:t>Food biodiversity and nutrition</a:t>
            </a:r>
            <a:endParaRPr lang="en-US" dirty="0"/>
          </a:p>
        </p:txBody>
      </p:sp>
      <p:pic>
        <p:nvPicPr>
          <p:cNvPr id="6" name="Picture 5" descr="Chart&#10;&#10;Description automatically generated">
            <a:extLst>
              <a:ext uri="{FF2B5EF4-FFF2-40B4-BE49-F238E27FC236}">
                <a16:creationId xmlns:a16="http://schemas.microsoft.com/office/drawing/2014/main" id="{61A64926-3D74-46B0-B81D-702A949A983C}"/>
              </a:ext>
            </a:extLst>
          </p:cNvPr>
          <p:cNvPicPr>
            <a:picLocks noChangeAspect="1"/>
          </p:cNvPicPr>
          <p:nvPr/>
        </p:nvPicPr>
        <p:blipFill>
          <a:blip r:embed="rId3"/>
          <a:stretch>
            <a:fillRect/>
          </a:stretch>
        </p:blipFill>
        <p:spPr>
          <a:xfrm>
            <a:off x="2934736" y="3742776"/>
            <a:ext cx="5090758" cy="2278114"/>
          </a:xfrm>
          <a:prstGeom prst="rect">
            <a:avLst/>
          </a:prstGeom>
          <a:noFill/>
        </p:spPr>
      </p:pic>
      <p:sp>
        <p:nvSpPr>
          <p:cNvPr id="4" name="Slide Number Placeholder 3">
            <a:extLst>
              <a:ext uri="{FF2B5EF4-FFF2-40B4-BE49-F238E27FC236}">
                <a16:creationId xmlns:a16="http://schemas.microsoft.com/office/drawing/2014/main" id="{A707D9B5-CC20-413F-96CF-F59A9B4A42EB}"/>
              </a:ext>
            </a:extLst>
          </p:cNvPr>
          <p:cNvSpPr>
            <a:spLocks noGrp="1"/>
          </p:cNvSpPr>
          <p:nvPr>
            <p:ph type="sldNum" sz="quarter" idx="12"/>
          </p:nvPr>
        </p:nvSpPr>
        <p:spPr>
          <a:xfrm>
            <a:off x="8278585" y="6310311"/>
            <a:ext cx="489857" cy="365125"/>
          </a:xfrm>
        </p:spPr>
        <p:txBody>
          <a:bodyPr anchor="ctr">
            <a:normAutofit/>
          </a:bodyPr>
          <a:lstStyle/>
          <a:p>
            <a:pPr>
              <a:spcAft>
                <a:spcPts val="600"/>
              </a:spcAft>
            </a:pPr>
            <a:fld id="{F5D31388-1EA4-4B74-8FFA-0D39003D9700}" type="slidenum">
              <a:rPr lang="it-IT" smtClean="0"/>
              <a:pPr>
                <a:spcAft>
                  <a:spcPts val="600"/>
                </a:spcAft>
              </a:pPr>
              <a:t>13</a:t>
            </a:fld>
            <a:endParaRPr lang="it-IT"/>
          </a:p>
        </p:txBody>
      </p:sp>
      <p:sp>
        <p:nvSpPr>
          <p:cNvPr id="12" name="TextBox 11">
            <a:extLst>
              <a:ext uri="{FF2B5EF4-FFF2-40B4-BE49-F238E27FC236}">
                <a16:creationId xmlns:a16="http://schemas.microsoft.com/office/drawing/2014/main" id="{C3C8C732-1A4F-47D5-A044-427D189B577E}"/>
              </a:ext>
            </a:extLst>
          </p:cNvPr>
          <p:cNvSpPr txBox="1"/>
          <p:nvPr/>
        </p:nvSpPr>
        <p:spPr>
          <a:xfrm>
            <a:off x="506675" y="1548305"/>
            <a:ext cx="8016838" cy="2585323"/>
          </a:xfrm>
          <a:prstGeom prst="rect">
            <a:avLst/>
          </a:prstGeom>
          <a:noFill/>
        </p:spPr>
        <p:txBody>
          <a:bodyPr wrap="square" rtlCol="0">
            <a:spAutoFit/>
          </a:bodyPr>
          <a:lstStyle/>
          <a:p>
            <a:pPr marL="285750" indent="-285750">
              <a:buFont typeface="Arial" panose="020B0604020202020204" pitchFamily="34" charset="0"/>
              <a:buChar char="•"/>
            </a:pPr>
            <a:r>
              <a:rPr lang="lv-LV" sz="1600" dirty="0">
                <a:solidFill>
                  <a:srgbClr val="76B82A"/>
                </a:solidFill>
              </a:rPr>
              <a:t>World faces a major problem due to the lack of </a:t>
            </a:r>
            <a:r>
              <a:rPr lang="en-US" sz="1600" dirty="0">
                <a:solidFill>
                  <a:srgbClr val="76B82A"/>
                </a:solidFill>
              </a:rPr>
              <a:t>biodiversity with high nutritional significance</a:t>
            </a:r>
            <a:r>
              <a:rPr lang="lv-LV" sz="1600" dirty="0">
                <a:solidFill>
                  <a:srgbClr val="76B82A"/>
                </a:solidFill>
              </a:rPr>
              <a:t>, resulting in </a:t>
            </a:r>
            <a:r>
              <a:rPr lang="en-US" sz="1600" dirty="0">
                <a:solidFill>
                  <a:srgbClr val="76B82A"/>
                </a:solidFill>
              </a:rPr>
              <a:t>malnutrition and hidden hunger</a:t>
            </a:r>
            <a:endParaRPr lang="lv-LV" sz="1600" dirty="0">
              <a:solidFill>
                <a:srgbClr val="76B82A"/>
              </a:solidFill>
            </a:endParaRPr>
          </a:p>
          <a:p>
            <a:pPr marL="285750" indent="-285750">
              <a:buFont typeface="Arial" panose="020B0604020202020204" pitchFamily="34" charset="0"/>
              <a:buChar char="•"/>
            </a:pPr>
            <a:r>
              <a:rPr lang="en-US" sz="1600" dirty="0">
                <a:solidFill>
                  <a:srgbClr val="76B82A"/>
                </a:solidFill>
              </a:rPr>
              <a:t>Food biodiversity – the diversity of plants, animals and other organisms used for food, both cultivated and from the wild – is a critical element in response to global malnutrition, and it supports sustainable food systems</a:t>
            </a:r>
            <a:endParaRPr lang="lv-LV" sz="1600" dirty="0">
              <a:solidFill>
                <a:srgbClr val="76B82A"/>
              </a:solidFill>
            </a:endParaRPr>
          </a:p>
          <a:p>
            <a:pPr marL="285750" indent="-285750">
              <a:buFont typeface="Arial" panose="020B0604020202020204" pitchFamily="34" charset="0"/>
              <a:buChar char="•"/>
            </a:pPr>
            <a:r>
              <a:rPr lang="lv-LV" sz="1600" dirty="0">
                <a:solidFill>
                  <a:srgbClr val="76B82A"/>
                </a:solidFill>
              </a:rPr>
              <a:t>There is an </a:t>
            </a:r>
            <a:r>
              <a:rPr lang="en-US" sz="1600" dirty="0">
                <a:solidFill>
                  <a:srgbClr val="76B82A"/>
                </a:solidFill>
              </a:rPr>
              <a:t>emerging “double burden” of malnutrition and “hidden hunger” in developing countries</a:t>
            </a:r>
            <a:endParaRPr lang="lv-LV" sz="1600" dirty="0">
              <a:solidFill>
                <a:srgbClr val="76B82A"/>
              </a:solidFill>
            </a:endParaRPr>
          </a:p>
          <a:p>
            <a:pPr marL="285750" indent="-285750">
              <a:buFont typeface="Arial" panose="020B0604020202020204" pitchFamily="34" charset="0"/>
              <a:buChar char="•"/>
            </a:pPr>
            <a:r>
              <a:rPr lang="en-US" sz="1600" dirty="0">
                <a:solidFill>
                  <a:srgbClr val="76B82A"/>
                </a:solidFill>
              </a:rPr>
              <a:t>The estimated cost of undernutrition to potential economic development is between US$ 20 and 30 billion annually</a:t>
            </a:r>
            <a:endParaRPr lang="lv-LV" sz="1600" dirty="0">
              <a:solidFill>
                <a:srgbClr val="76B82A"/>
              </a:solidFill>
            </a:endParaRPr>
          </a:p>
          <a:p>
            <a:pPr marL="285750" indent="-285750">
              <a:buFont typeface="Arial" panose="020B0604020202020204" pitchFamily="34" charset="0"/>
              <a:buChar char="•"/>
            </a:pPr>
            <a:endParaRPr lang="lv-LV" sz="1600" dirty="0">
              <a:solidFill>
                <a:srgbClr val="76B82A"/>
              </a:solidFill>
            </a:endParaRPr>
          </a:p>
        </p:txBody>
      </p:sp>
      <p:sp>
        <p:nvSpPr>
          <p:cNvPr id="15" name="TextBox 14">
            <a:extLst>
              <a:ext uri="{FF2B5EF4-FFF2-40B4-BE49-F238E27FC236}">
                <a16:creationId xmlns:a16="http://schemas.microsoft.com/office/drawing/2014/main" id="{9DE3824E-A84B-478A-AFE3-3F7F59EB49A0}"/>
              </a:ext>
            </a:extLst>
          </p:cNvPr>
          <p:cNvSpPr txBox="1"/>
          <p:nvPr/>
        </p:nvSpPr>
        <p:spPr>
          <a:xfrm>
            <a:off x="0" y="5912674"/>
            <a:ext cx="7903029" cy="281231"/>
          </a:xfrm>
          <a:prstGeom prst="rect">
            <a:avLst/>
          </a:prstGeom>
          <a:noFill/>
        </p:spPr>
        <p:txBody>
          <a:bodyPr wrap="square">
            <a:spAutoFit/>
          </a:bodyPr>
          <a:lstStyle/>
          <a:p>
            <a:pPr lvl="0" algn="ctr">
              <a:lnSpc>
                <a:spcPct val="107000"/>
              </a:lnSpc>
            </a:pPr>
            <a:r>
              <a:rPr lang="lv-LV" sz="1200" i="1" dirty="0">
                <a:solidFill>
                  <a:srgbClr val="76B82A"/>
                </a:solidFill>
              </a:rPr>
              <a:t>Source: Biodiversity International, 2017, [8]; How</a:t>
            </a:r>
            <a:r>
              <a:rPr lang="en-US" sz="1200" i="1" dirty="0">
                <a:solidFill>
                  <a:srgbClr val="76B82A"/>
                </a:solidFill>
              </a:rPr>
              <a:t> T</a:t>
            </a:r>
            <a:r>
              <a:rPr lang="lv-LV" sz="1200" i="1" dirty="0">
                <a:solidFill>
                  <a:srgbClr val="76B82A"/>
                </a:solidFill>
              </a:rPr>
              <a:t>he</a:t>
            </a:r>
            <a:r>
              <a:rPr lang="en-US" sz="1200" i="1" dirty="0">
                <a:solidFill>
                  <a:srgbClr val="76B82A"/>
                </a:solidFill>
              </a:rPr>
              <a:t> W</a:t>
            </a:r>
            <a:r>
              <a:rPr lang="lv-LV" sz="1200" i="1" dirty="0">
                <a:solidFill>
                  <a:srgbClr val="76B82A"/>
                </a:solidFill>
              </a:rPr>
              <a:t>orld’s</a:t>
            </a:r>
            <a:r>
              <a:rPr lang="en-US" sz="1200" i="1" dirty="0">
                <a:solidFill>
                  <a:srgbClr val="76B82A"/>
                </a:solidFill>
              </a:rPr>
              <a:t> F</a:t>
            </a:r>
            <a:r>
              <a:rPr lang="lv-LV" sz="1200" i="1" dirty="0">
                <a:solidFill>
                  <a:srgbClr val="76B82A"/>
                </a:solidFill>
              </a:rPr>
              <a:t>ood</a:t>
            </a:r>
            <a:r>
              <a:rPr lang="en-US" sz="1200" i="1" dirty="0">
                <a:solidFill>
                  <a:srgbClr val="76B82A"/>
                </a:solidFill>
              </a:rPr>
              <a:t> S</a:t>
            </a:r>
            <a:r>
              <a:rPr lang="lv-LV" sz="1200" i="1" dirty="0">
                <a:solidFill>
                  <a:srgbClr val="76B82A"/>
                </a:solidFill>
              </a:rPr>
              <a:t>ecurity</a:t>
            </a:r>
            <a:r>
              <a:rPr lang="en-US" sz="1200" i="1" dirty="0">
                <a:solidFill>
                  <a:srgbClr val="76B82A"/>
                </a:solidFill>
              </a:rPr>
              <a:t> D</a:t>
            </a:r>
            <a:r>
              <a:rPr lang="lv-LV" sz="1200" i="1" dirty="0">
                <a:solidFill>
                  <a:srgbClr val="76B82A"/>
                </a:solidFill>
              </a:rPr>
              <a:t>epends on Biodiversity, 2020 [9]</a:t>
            </a:r>
          </a:p>
        </p:txBody>
      </p:sp>
    </p:spTree>
    <p:extLst>
      <p:ext uri="{BB962C8B-B14F-4D97-AF65-F5344CB8AC3E}">
        <p14:creationId xmlns:p14="http://schemas.microsoft.com/office/powerpoint/2010/main" val="109261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EE28-BE7A-4E52-93AE-306962E33900}"/>
              </a:ext>
            </a:extLst>
          </p:cNvPr>
          <p:cNvSpPr>
            <a:spLocks noGrp="1"/>
          </p:cNvSpPr>
          <p:nvPr>
            <p:ph type="title"/>
          </p:nvPr>
        </p:nvSpPr>
        <p:spPr/>
        <p:txBody>
          <a:bodyPr/>
          <a:lstStyle/>
          <a:p>
            <a:r>
              <a:rPr lang="lv-LV" dirty="0"/>
              <a:t>Agrobiodiversity and healthy diets</a:t>
            </a:r>
          </a:p>
        </p:txBody>
      </p:sp>
      <p:sp>
        <p:nvSpPr>
          <p:cNvPr id="3" name="Content Placeholder 2">
            <a:extLst>
              <a:ext uri="{FF2B5EF4-FFF2-40B4-BE49-F238E27FC236}">
                <a16:creationId xmlns:a16="http://schemas.microsoft.com/office/drawing/2014/main" id="{BC81E4E4-E336-4B50-91BB-5A12038AFA3F}"/>
              </a:ext>
            </a:extLst>
          </p:cNvPr>
          <p:cNvSpPr>
            <a:spLocks noGrp="1"/>
          </p:cNvSpPr>
          <p:nvPr>
            <p:ph idx="1"/>
          </p:nvPr>
        </p:nvSpPr>
        <p:spPr>
          <a:xfrm>
            <a:off x="375556" y="1619251"/>
            <a:ext cx="8392886" cy="4351338"/>
          </a:xfrm>
        </p:spPr>
        <p:txBody>
          <a:bodyPr>
            <a:normAutofit/>
          </a:bodyPr>
          <a:lstStyle/>
          <a:p>
            <a:r>
              <a:rPr lang="en-US" sz="1800" dirty="0"/>
              <a:t>Agricultural biodiversity</a:t>
            </a:r>
            <a:r>
              <a:rPr lang="lv-LV" sz="1800" dirty="0"/>
              <a:t> </a:t>
            </a:r>
            <a:r>
              <a:rPr lang="en-US" sz="1800" dirty="0"/>
              <a:t>is an important strategy in dealing with ongoing climate change and food </a:t>
            </a:r>
            <a:r>
              <a:rPr lang="lv-LV" sz="1800" dirty="0"/>
              <a:t>nutrition problems</a:t>
            </a:r>
          </a:p>
          <a:p>
            <a:r>
              <a:rPr lang="lv-LV" sz="1800" dirty="0"/>
              <a:t>The link to the role of ecosystems and their role for providing essential elements and nutrients is yet to be integrated in planning, assessment and policies. </a:t>
            </a:r>
          </a:p>
          <a:p>
            <a:r>
              <a:rPr lang="en-US" sz="1800" dirty="0"/>
              <a:t>The nutrient content between different species, or different varieties or breeds of the same species, can vary a thousandfold. This information can be used to maximize the nutritional adequacy of diets. </a:t>
            </a:r>
            <a:endParaRPr lang="lv-LV" sz="1800" dirty="0"/>
          </a:p>
          <a:p>
            <a:endParaRPr lang="lv-LV" sz="2000" dirty="0"/>
          </a:p>
          <a:p>
            <a:endParaRPr lang="lv-LV" sz="2000" dirty="0"/>
          </a:p>
          <a:p>
            <a:endParaRPr lang="lv-LV" sz="2000" dirty="0"/>
          </a:p>
          <a:p>
            <a:endParaRPr lang="lv-LV" sz="2000" dirty="0"/>
          </a:p>
          <a:p>
            <a:endParaRPr lang="lv-LV" sz="2000" dirty="0"/>
          </a:p>
          <a:p>
            <a:endParaRPr lang="lv-LV" sz="2000" dirty="0"/>
          </a:p>
          <a:p>
            <a:endParaRPr lang="lv-LV" sz="2000" dirty="0"/>
          </a:p>
          <a:p>
            <a:endParaRPr lang="lv-LV" sz="2000" dirty="0"/>
          </a:p>
        </p:txBody>
      </p:sp>
      <p:sp>
        <p:nvSpPr>
          <p:cNvPr id="4" name="Slide Number Placeholder 3">
            <a:extLst>
              <a:ext uri="{FF2B5EF4-FFF2-40B4-BE49-F238E27FC236}">
                <a16:creationId xmlns:a16="http://schemas.microsoft.com/office/drawing/2014/main" id="{9FE09CF7-D06F-4181-A872-22C95D95485D}"/>
              </a:ext>
            </a:extLst>
          </p:cNvPr>
          <p:cNvSpPr>
            <a:spLocks noGrp="1"/>
          </p:cNvSpPr>
          <p:nvPr>
            <p:ph type="sldNum" sz="quarter" idx="12"/>
          </p:nvPr>
        </p:nvSpPr>
        <p:spPr/>
        <p:txBody>
          <a:bodyPr/>
          <a:lstStyle/>
          <a:p>
            <a:fld id="{F5D31388-1EA4-4B74-8FFA-0D39003D9700}" type="slidenum">
              <a:rPr lang="it-IT" smtClean="0"/>
              <a:pPr/>
              <a:t>14</a:t>
            </a:fld>
            <a:endParaRPr lang="it-IT"/>
          </a:p>
        </p:txBody>
      </p:sp>
      <p:pic>
        <p:nvPicPr>
          <p:cNvPr id="7" name="Picture 6">
            <a:extLst>
              <a:ext uri="{FF2B5EF4-FFF2-40B4-BE49-F238E27FC236}">
                <a16:creationId xmlns:a16="http://schemas.microsoft.com/office/drawing/2014/main" id="{C71A54B4-63C0-4401-AB14-BEA8C3E26219}"/>
              </a:ext>
            </a:extLst>
          </p:cNvPr>
          <p:cNvPicPr>
            <a:picLocks noChangeAspect="1"/>
          </p:cNvPicPr>
          <p:nvPr/>
        </p:nvPicPr>
        <p:blipFill>
          <a:blip r:embed="rId3"/>
          <a:stretch>
            <a:fillRect/>
          </a:stretch>
        </p:blipFill>
        <p:spPr>
          <a:xfrm>
            <a:off x="753872" y="3952505"/>
            <a:ext cx="3439811" cy="1906713"/>
          </a:xfrm>
          <a:prstGeom prst="rect">
            <a:avLst/>
          </a:prstGeom>
        </p:spPr>
      </p:pic>
      <p:pic>
        <p:nvPicPr>
          <p:cNvPr id="8" name="Picture 7">
            <a:extLst>
              <a:ext uri="{FF2B5EF4-FFF2-40B4-BE49-F238E27FC236}">
                <a16:creationId xmlns:a16="http://schemas.microsoft.com/office/drawing/2014/main" id="{DFFCC26C-D800-45AA-BCC8-52378C715E11}"/>
              </a:ext>
            </a:extLst>
          </p:cNvPr>
          <p:cNvPicPr>
            <a:picLocks noChangeAspect="1"/>
          </p:cNvPicPr>
          <p:nvPr/>
        </p:nvPicPr>
        <p:blipFill>
          <a:blip r:embed="rId4"/>
          <a:stretch>
            <a:fillRect/>
          </a:stretch>
        </p:blipFill>
        <p:spPr>
          <a:xfrm>
            <a:off x="4571998" y="3952505"/>
            <a:ext cx="3271450" cy="1906713"/>
          </a:xfrm>
          <a:prstGeom prst="rect">
            <a:avLst/>
          </a:prstGeom>
        </p:spPr>
      </p:pic>
      <p:sp>
        <p:nvSpPr>
          <p:cNvPr id="9" name="TextBox 8">
            <a:extLst>
              <a:ext uri="{FF2B5EF4-FFF2-40B4-BE49-F238E27FC236}">
                <a16:creationId xmlns:a16="http://schemas.microsoft.com/office/drawing/2014/main" id="{B35D8C97-F57B-4EC1-95A7-DDA6C7CB0911}"/>
              </a:ext>
            </a:extLst>
          </p:cNvPr>
          <p:cNvSpPr txBox="1"/>
          <p:nvPr/>
        </p:nvSpPr>
        <p:spPr>
          <a:xfrm>
            <a:off x="116059" y="5859218"/>
            <a:ext cx="8911879" cy="281231"/>
          </a:xfrm>
          <a:prstGeom prst="rect">
            <a:avLst/>
          </a:prstGeom>
          <a:noFill/>
        </p:spPr>
        <p:txBody>
          <a:bodyPr wrap="square">
            <a:spAutoFit/>
          </a:bodyPr>
          <a:lstStyle/>
          <a:p>
            <a:pPr lvl="0" algn="ctr">
              <a:lnSpc>
                <a:spcPct val="107000"/>
              </a:lnSpc>
            </a:pPr>
            <a:r>
              <a:rPr lang="lv-LV" sz="1200" i="1" dirty="0">
                <a:solidFill>
                  <a:srgbClr val="76B82A"/>
                </a:solidFill>
              </a:rPr>
              <a:t>Source: Biodiversity International, 2017, [8]; How</a:t>
            </a:r>
            <a:r>
              <a:rPr lang="en-US" sz="1200" i="1" dirty="0">
                <a:solidFill>
                  <a:srgbClr val="76B82A"/>
                </a:solidFill>
              </a:rPr>
              <a:t> T</a:t>
            </a:r>
            <a:r>
              <a:rPr lang="lv-LV" sz="1200" i="1" dirty="0">
                <a:solidFill>
                  <a:srgbClr val="76B82A"/>
                </a:solidFill>
              </a:rPr>
              <a:t>he</a:t>
            </a:r>
            <a:r>
              <a:rPr lang="en-US" sz="1200" i="1" dirty="0">
                <a:solidFill>
                  <a:srgbClr val="76B82A"/>
                </a:solidFill>
              </a:rPr>
              <a:t> W</a:t>
            </a:r>
            <a:r>
              <a:rPr lang="lv-LV" sz="1200" i="1" dirty="0">
                <a:solidFill>
                  <a:srgbClr val="76B82A"/>
                </a:solidFill>
              </a:rPr>
              <a:t>orld’s</a:t>
            </a:r>
            <a:r>
              <a:rPr lang="en-US" sz="1200" i="1" dirty="0">
                <a:solidFill>
                  <a:srgbClr val="76B82A"/>
                </a:solidFill>
              </a:rPr>
              <a:t> F</a:t>
            </a:r>
            <a:r>
              <a:rPr lang="lv-LV" sz="1200" i="1" dirty="0">
                <a:solidFill>
                  <a:srgbClr val="76B82A"/>
                </a:solidFill>
              </a:rPr>
              <a:t>ood</a:t>
            </a:r>
            <a:r>
              <a:rPr lang="en-US" sz="1200" i="1" dirty="0">
                <a:solidFill>
                  <a:srgbClr val="76B82A"/>
                </a:solidFill>
              </a:rPr>
              <a:t> S</a:t>
            </a:r>
            <a:r>
              <a:rPr lang="lv-LV" sz="1200" i="1" dirty="0">
                <a:solidFill>
                  <a:srgbClr val="76B82A"/>
                </a:solidFill>
              </a:rPr>
              <a:t>ecurity</a:t>
            </a:r>
            <a:r>
              <a:rPr lang="en-US" sz="1200" i="1" dirty="0">
                <a:solidFill>
                  <a:srgbClr val="76B82A"/>
                </a:solidFill>
              </a:rPr>
              <a:t> D</a:t>
            </a:r>
            <a:r>
              <a:rPr lang="lv-LV" sz="1200" i="1" dirty="0">
                <a:solidFill>
                  <a:srgbClr val="76B82A"/>
                </a:solidFill>
              </a:rPr>
              <a:t>epends on Biodiversity, 2020 [9]</a:t>
            </a:r>
          </a:p>
        </p:txBody>
      </p:sp>
    </p:spTree>
    <p:extLst>
      <p:ext uri="{BB962C8B-B14F-4D97-AF65-F5344CB8AC3E}">
        <p14:creationId xmlns:p14="http://schemas.microsoft.com/office/powerpoint/2010/main" val="6404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a:t>Social</a:t>
            </a:r>
            <a:r>
              <a:rPr lang="lv-LV" dirty="0"/>
              <a:t> </a:t>
            </a:r>
            <a:r>
              <a:rPr lang="lv-LV" dirty="0" err="1"/>
              <a:t>dimension</a:t>
            </a:r>
            <a:r>
              <a:rPr lang="lv-LV" dirty="0"/>
              <a:t> </a:t>
            </a:r>
            <a:r>
              <a:rPr lang="lv-LV" dirty="0" err="1"/>
              <a:t>of</a:t>
            </a:r>
            <a:r>
              <a:rPr lang="lv-LV" dirty="0"/>
              <a:t> </a:t>
            </a:r>
            <a:r>
              <a:rPr lang="lv-LV" err="1"/>
              <a:t>health</a:t>
            </a:r>
            <a:r>
              <a:rPr lang="lv-LV"/>
              <a:t> and </a:t>
            </a:r>
            <a:r>
              <a:rPr lang="lv-LV" dirty="0" err="1"/>
              <a:t>biodiversity</a:t>
            </a:r>
            <a:endParaRPr lang="en-GB" dirty="0"/>
          </a:p>
        </p:txBody>
      </p:sp>
      <p:sp>
        <p:nvSpPr>
          <p:cNvPr id="3" name="Content Placeholder 2"/>
          <p:cNvSpPr>
            <a:spLocks noGrp="1"/>
          </p:cNvSpPr>
          <p:nvPr>
            <p:ph idx="1"/>
          </p:nvPr>
        </p:nvSpPr>
        <p:spPr/>
        <p:txBody>
          <a:bodyPr/>
          <a:lstStyle/>
          <a:p>
            <a:r>
              <a:rPr lang="en-US" dirty="0"/>
              <a:t>Inequality in society among different social groups makes some groups more vulnerable to poor health</a:t>
            </a:r>
          </a:p>
          <a:p>
            <a:r>
              <a:rPr lang="en-US" dirty="0"/>
              <a:t>Social groups more reliant on biodiversity and ecosystem services, such as timber, water and food, are usually more vulnerable to biodiversity loss</a:t>
            </a:r>
          </a:p>
          <a:p>
            <a:r>
              <a:rPr lang="en-US" dirty="0"/>
              <a:t>Lowest levels of health inequality are found for populations exposed to the greenest environments </a:t>
            </a:r>
          </a:p>
          <a:p>
            <a:r>
              <a:rPr lang="en-US" dirty="0"/>
              <a:t>Developing countries are more reliant on biodiversity than developed countries and have greater negative health impacts of biodiversity change</a:t>
            </a:r>
          </a:p>
          <a:p>
            <a:r>
              <a:rPr lang="en-US" dirty="0"/>
              <a:t>Access to, use and management of biodiversity have different health impacts depending on gender roles</a:t>
            </a:r>
          </a:p>
          <a:p>
            <a:endParaRPr lang="en-US" dirty="0"/>
          </a:p>
          <a:p>
            <a:endParaRPr lang="en-US"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15</a:t>
            </a:fld>
            <a:endParaRPr lang="it-IT"/>
          </a:p>
        </p:txBody>
      </p:sp>
      <p:sp>
        <p:nvSpPr>
          <p:cNvPr id="5" name="Rectangle 4">
            <a:extLst>
              <a:ext uri="{FF2B5EF4-FFF2-40B4-BE49-F238E27FC236}">
                <a16:creationId xmlns:a16="http://schemas.microsoft.com/office/drawing/2014/main" id="{61E1F10B-557B-40EA-83C3-ACE582B09B49}"/>
              </a:ext>
            </a:extLst>
          </p:cNvPr>
          <p:cNvSpPr/>
          <p:nvPr/>
        </p:nvSpPr>
        <p:spPr>
          <a:xfrm>
            <a:off x="270191" y="5780901"/>
            <a:ext cx="8969375" cy="276999"/>
          </a:xfrm>
          <a:prstGeom prst="rect">
            <a:avLst/>
          </a:prstGeom>
        </p:spPr>
        <p:txBody>
          <a:bodyPr wrap="square">
            <a:spAutoFit/>
          </a:bodyPr>
          <a:lstStyle/>
          <a:p>
            <a:r>
              <a:rPr lang="en-GB" sz="1200" i="1" dirty="0">
                <a:solidFill>
                  <a:srgbClr val="000000"/>
                </a:solidFill>
                <a:latin typeface="Times New Roman" panose="02020603050405020304" pitchFamily="18" charset="0"/>
              </a:rPr>
              <a:t> </a:t>
            </a:r>
            <a:r>
              <a:rPr lang="en-GB" sz="1200" i="1" dirty="0">
                <a:solidFill>
                  <a:srgbClr val="76B82A"/>
                </a:solidFill>
              </a:rPr>
              <a:t>Source:</a:t>
            </a:r>
            <a:r>
              <a:rPr lang="lv-LV" sz="1200" i="1" dirty="0">
                <a:solidFill>
                  <a:srgbClr val="76B82A"/>
                </a:solidFill>
              </a:rPr>
              <a:t> </a:t>
            </a:r>
            <a:r>
              <a:rPr lang="en-US" sz="1200" i="1" dirty="0">
                <a:solidFill>
                  <a:srgbClr val="76B82A"/>
                </a:solidFill>
              </a:rPr>
              <a:t>Connecting global priorities: biodiversity and human health: a state of knowledge review</a:t>
            </a:r>
            <a:r>
              <a:rPr lang="lv-LV" sz="1200" i="1" dirty="0">
                <a:solidFill>
                  <a:srgbClr val="76B82A"/>
                </a:solidFill>
              </a:rPr>
              <a:t>, 2015</a:t>
            </a:r>
            <a:r>
              <a:rPr lang="en-US" sz="1200" i="1" dirty="0">
                <a:solidFill>
                  <a:srgbClr val="76B82A"/>
                </a:solidFill>
              </a:rPr>
              <a:t> </a:t>
            </a:r>
            <a:r>
              <a:rPr lang="lv-LV" sz="1200" i="1" dirty="0">
                <a:solidFill>
                  <a:srgbClr val="76B82A"/>
                </a:solidFill>
              </a:rPr>
              <a:t>[1]</a:t>
            </a:r>
            <a:endParaRPr lang="en-GB" sz="1200" i="1" dirty="0">
              <a:solidFill>
                <a:srgbClr val="76B82A"/>
              </a:solidFill>
            </a:endParaRPr>
          </a:p>
        </p:txBody>
      </p:sp>
    </p:spTree>
    <p:extLst>
      <p:ext uri="{BB962C8B-B14F-4D97-AF65-F5344CB8AC3E}">
        <p14:creationId xmlns:p14="http://schemas.microsoft.com/office/powerpoint/2010/main" val="358647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lv-LV" sz="3200" dirty="0" err="1"/>
              <a:t>Integrating</a:t>
            </a:r>
            <a:r>
              <a:rPr lang="lv-LV" sz="3200" dirty="0"/>
              <a:t> b</a:t>
            </a:r>
            <a:r>
              <a:rPr lang="en-GB" sz="3200" dirty="0" err="1"/>
              <a:t>iodiversity</a:t>
            </a:r>
            <a:r>
              <a:rPr lang="en-GB" sz="3200" dirty="0"/>
              <a:t> and human health: </a:t>
            </a:r>
            <a:br>
              <a:rPr lang="lv-LV" sz="3200" dirty="0"/>
            </a:br>
            <a:r>
              <a:rPr lang="en-GB" sz="3200" dirty="0"/>
              <a:t>approaches and frameworks </a:t>
            </a:r>
          </a:p>
        </p:txBody>
      </p:sp>
      <p:sp>
        <p:nvSpPr>
          <p:cNvPr id="3" name="Content Placeholder 2"/>
          <p:cNvSpPr>
            <a:spLocks noGrp="1"/>
          </p:cNvSpPr>
          <p:nvPr>
            <p:ph idx="1"/>
          </p:nvPr>
        </p:nvSpPr>
        <p:spPr>
          <a:xfrm>
            <a:off x="375556" y="1823125"/>
            <a:ext cx="5131164" cy="4161115"/>
          </a:xfrm>
        </p:spPr>
        <p:txBody>
          <a:bodyPr>
            <a:normAutofit fontScale="85000" lnSpcReduction="20000"/>
          </a:bodyPr>
          <a:lstStyle/>
          <a:p>
            <a:r>
              <a:rPr lang="lv-LV" dirty="0"/>
              <a:t>To</a:t>
            </a:r>
            <a:r>
              <a:rPr lang="en-GB" dirty="0"/>
              <a:t> integrate biodiversity and health in research and policy,</a:t>
            </a:r>
            <a:r>
              <a:rPr lang="lv-LV" dirty="0"/>
              <a:t> </a:t>
            </a:r>
            <a:r>
              <a:rPr lang="en-GB" dirty="0"/>
              <a:t>multidisciplinary approaches </a:t>
            </a:r>
            <a:r>
              <a:rPr lang="lv-LV" dirty="0" err="1"/>
              <a:t>are</a:t>
            </a:r>
            <a:r>
              <a:rPr lang="lv-LV" dirty="0"/>
              <a:t> </a:t>
            </a:r>
            <a:r>
              <a:rPr lang="lv-LV" dirty="0" err="1"/>
              <a:t>adopted</a:t>
            </a:r>
            <a:endParaRPr lang="lv-LV" dirty="0"/>
          </a:p>
          <a:p>
            <a:r>
              <a:rPr lang="lv-LV" dirty="0" err="1"/>
              <a:t>Most</a:t>
            </a:r>
            <a:r>
              <a:rPr lang="lv-LV" dirty="0"/>
              <a:t> </a:t>
            </a:r>
            <a:r>
              <a:rPr lang="lv-LV" dirty="0" err="1"/>
              <a:t>recognized</a:t>
            </a:r>
            <a:r>
              <a:rPr lang="lv-LV" dirty="0"/>
              <a:t> </a:t>
            </a:r>
            <a:r>
              <a:rPr lang="lv-LV" dirty="0" err="1"/>
              <a:t>approaches</a:t>
            </a:r>
            <a:r>
              <a:rPr lang="lv-LV" dirty="0"/>
              <a:t> </a:t>
            </a:r>
            <a:r>
              <a:rPr lang="lv-LV" dirty="0" err="1"/>
              <a:t>for</a:t>
            </a:r>
            <a:r>
              <a:rPr lang="lv-LV" dirty="0"/>
              <a:t> </a:t>
            </a:r>
            <a:r>
              <a:rPr lang="lv-LV" dirty="0" err="1"/>
              <a:t>integrating</a:t>
            </a:r>
            <a:r>
              <a:rPr lang="lv-LV" dirty="0"/>
              <a:t> </a:t>
            </a:r>
            <a:r>
              <a:rPr lang="en-GB" dirty="0"/>
              <a:t>human health and the health of other species or ecosystems</a:t>
            </a:r>
            <a:r>
              <a:rPr lang="lv-LV" dirty="0"/>
              <a:t>:</a:t>
            </a:r>
          </a:p>
          <a:p>
            <a:pPr lvl="1">
              <a:spcAft>
                <a:spcPts val="600"/>
              </a:spcAft>
            </a:pPr>
            <a:r>
              <a:rPr lang="lv-LV" sz="2100" dirty="0">
                <a:solidFill>
                  <a:srgbClr val="76B82A"/>
                </a:solidFill>
              </a:rPr>
              <a:t> </a:t>
            </a:r>
            <a:r>
              <a:rPr lang="en-GB" sz="2100" dirty="0">
                <a:solidFill>
                  <a:srgbClr val="76B82A"/>
                </a:solidFill>
              </a:rPr>
              <a:t>The </a:t>
            </a:r>
            <a:r>
              <a:rPr lang="en-GB" sz="2100" dirty="0" err="1">
                <a:solidFill>
                  <a:srgbClr val="76B82A"/>
                </a:solidFill>
              </a:rPr>
              <a:t>EcoHealth</a:t>
            </a:r>
            <a:endParaRPr lang="lv-LV" sz="2100" dirty="0">
              <a:solidFill>
                <a:srgbClr val="76B82A"/>
              </a:solidFill>
            </a:endParaRPr>
          </a:p>
          <a:p>
            <a:pPr lvl="1">
              <a:spcAft>
                <a:spcPts val="600"/>
              </a:spcAft>
            </a:pPr>
            <a:r>
              <a:rPr lang="lv-LV" sz="2100" dirty="0">
                <a:solidFill>
                  <a:srgbClr val="76B82A"/>
                </a:solidFill>
              </a:rPr>
              <a:t> </a:t>
            </a:r>
            <a:r>
              <a:rPr lang="en-GB" sz="2100" dirty="0">
                <a:solidFill>
                  <a:srgbClr val="76B82A"/>
                </a:solidFill>
              </a:rPr>
              <a:t>One Health</a:t>
            </a:r>
            <a:endParaRPr lang="lv-LV" sz="2100" dirty="0">
              <a:solidFill>
                <a:srgbClr val="76B82A"/>
              </a:solidFill>
            </a:endParaRPr>
          </a:p>
          <a:p>
            <a:pPr lvl="1">
              <a:spcAft>
                <a:spcPts val="600"/>
              </a:spcAft>
            </a:pPr>
            <a:r>
              <a:rPr lang="lv-LV" sz="2100" dirty="0">
                <a:solidFill>
                  <a:srgbClr val="76B82A"/>
                </a:solidFill>
              </a:rPr>
              <a:t> </a:t>
            </a:r>
            <a:r>
              <a:rPr lang="en-GB" sz="2100" dirty="0">
                <a:solidFill>
                  <a:srgbClr val="76B82A"/>
                </a:solidFill>
              </a:rPr>
              <a:t>“one medicine” </a:t>
            </a:r>
            <a:endParaRPr lang="lv-LV" sz="2100" dirty="0">
              <a:solidFill>
                <a:srgbClr val="76B82A"/>
              </a:solidFill>
            </a:endParaRPr>
          </a:p>
          <a:p>
            <a:r>
              <a:rPr lang="lv-LV" dirty="0"/>
              <a:t>W</a:t>
            </a:r>
            <a:r>
              <a:rPr lang="en-GB" dirty="0" err="1"/>
              <a:t>ider</a:t>
            </a:r>
            <a:r>
              <a:rPr lang="en-GB" dirty="0"/>
              <a:t> potential applications and benefits, including the following</a:t>
            </a:r>
            <a:r>
              <a:rPr lang="lv-LV" dirty="0"/>
              <a:t>:</a:t>
            </a:r>
          </a:p>
          <a:p>
            <a:pPr marL="685800" lvl="1" indent="-342900">
              <a:spcAft>
                <a:spcPts val="600"/>
              </a:spcAft>
              <a:buFont typeface="+mj-lt"/>
              <a:buAutoNum type="arabicParenR"/>
            </a:pPr>
            <a:r>
              <a:rPr lang="en-GB" sz="2100" dirty="0">
                <a:solidFill>
                  <a:srgbClr val="76B82A"/>
                </a:solidFill>
              </a:rPr>
              <a:t>understanding of the health services provided by biodiversity</a:t>
            </a:r>
            <a:endParaRPr lang="lv-LV" sz="2100" dirty="0">
              <a:solidFill>
                <a:srgbClr val="76B82A"/>
              </a:solidFill>
            </a:endParaRPr>
          </a:p>
          <a:p>
            <a:pPr marL="685800" lvl="1" indent="-342900">
              <a:spcAft>
                <a:spcPts val="600"/>
              </a:spcAft>
              <a:buFont typeface="+mj-lt"/>
              <a:buAutoNum type="arabicParenR"/>
            </a:pPr>
            <a:r>
              <a:rPr lang="en-GB" sz="2100" dirty="0">
                <a:solidFill>
                  <a:srgbClr val="76B82A"/>
                </a:solidFill>
              </a:rPr>
              <a:t>knowledge for agricultural  efforts</a:t>
            </a:r>
            <a:endParaRPr lang="lv-LV" sz="2100" dirty="0">
              <a:solidFill>
                <a:srgbClr val="76B82A"/>
              </a:solidFill>
            </a:endParaRPr>
          </a:p>
          <a:p>
            <a:pPr marL="685800" lvl="1" indent="-342900">
              <a:spcAft>
                <a:spcPts val="600"/>
              </a:spcAft>
              <a:buFont typeface="+mj-lt"/>
              <a:buAutoNum type="arabicParenR"/>
            </a:pPr>
            <a:r>
              <a:rPr lang="en-GB" sz="2100" dirty="0">
                <a:solidFill>
                  <a:srgbClr val="76B82A"/>
                </a:solidFill>
              </a:rPr>
              <a:t>assessment of environmental health exposures</a:t>
            </a:r>
            <a:endParaRPr lang="en-US" sz="2100" dirty="0">
              <a:solidFill>
                <a:srgbClr val="76B82A"/>
              </a:solidFill>
            </a:endParaRPr>
          </a:p>
        </p:txBody>
      </p:sp>
      <p:sp>
        <p:nvSpPr>
          <p:cNvPr id="4" name="Slide Number Placeholder 3"/>
          <p:cNvSpPr>
            <a:spLocks noGrp="1"/>
          </p:cNvSpPr>
          <p:nvPr>
            <p:ph type="sldNum" sz="quarter" idx="12"/>
          </p:nvPr>
        </p:nvSpPr>
        <p:spPr/>
        <p:txBody>
          <a:bodyPr/>
          <a:lstStyle/>
          <a:p>
            <a:fld id="{F5D31388-1EA4-4B74-8FFA-0D39003D9700}" type="slidenum">
              <a:rPr lang="it-IT" smtClean="0"/>
              <a:pPr/>
              <a:t>16</a:t>
            </a:fld>
            <a:endParaRPr lang="it-IT"/>
          </a:p>
        </p:txBody>
      </p:sp>
      <p:graphicFrame>
        <p:nvGraphicFramePr>
          <p:cNvPr id="6" name="Diagram 5"/>
          <p:cNvGraphicFramePr/>
          <p:nvPr>
            <p:extLst>
              <p:ext uri="{D42A27DB-BD31-4B8C-83A1-F6EECF244321}">
                <p14:modId xmlns:p14="http://schemas.microsoft.com/office/powerpoint/2010/main" val="199775876"/>
              </p:ext>
            </p:extLst>
          </p:nvPr>
        </p:nvGraphicFramePr>
        <p:xfrm>
          <a:off x="5242922" y="2041071"/>
          <a:ext cx="3721464" cy="352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FAB967C3-82D4-4D4F-AADA-ADA6274CDDF5}"/>
              </a:ext>
            </a:extLst>
          </p:cNvPr>
          <p:cNvSpPr/>
          <p:nvPr/>
        </p:nvSpPr>
        <p:spPr>
          <a:xfrm>
            <a:off x="300671" y="5799077"/>
            <a:ext cx="8969375" cy="276999"/>
          </a:xfrm>
          <a:prstGeom prst="rect">
            <a:avLst/>
          </a:prstGeom>
        </p:spPr>
        <p:txBody>
          <a:bodyPr wrap="square">
            <a:spAutoFit/>
          </a:bodyPr>
          <a:lstStyle/>
          <a:p>
            <a:r>
              <a:rPr lang="en-GB" sz="1200" i="1" dirty="0">
                <a:solidFill>
                  <a:srgbClr val="000000"/>
                </a:solidFill>
                <a:latin typeface="Times New Roman" panose="02020603050405020304" pitchFamily="18" charset="0"/>
              </a:rPr>
              <a:t> </a:t>
            </a:r>
            <a:r>
              <a:rPr lang="en-GB" sz="1200" i="1" dirty="0">
                <a:solidFill>
                  <a:srgbClr val="76B82A"/>
                </a:solidFill>
              </a:rPr>
              <a:t>Source:</a:t>
            </a:r>
            <a:r>
              <a:rPr lang="lv-LV" sz="1200" i="1" dirty="0">
                <a:solidFill>
                  <a:srgbClr val="76B82A"/>
                </a:solidFill>
              </a:rPr>
              <a:t> </a:t>
            </a:r>
            <a:r>
              <a:rPr lang="en-US" sz="1200" i="1" dirty="0">
                <a:solidFill>
                  <a:srgbClr val="76B82A"/>
                </a:solidFill>
              </a:rPr>
              <a:t>Connecting global priorities: biodiversity and human health: a state of knowledge review, 2015 </a:t>
            </a:r>
            <a:r>
              <a:rPr lang="lv-LV" sz="1200" i="1" dirty="0">
                <a:solidFill>
                  <a:srgbClr val="76B82A"/>
                </a:solidFill>
              </a:rPr>
              <a:t>[1]</a:t>
            </a:r>
            <a:endParaRPr lang="en-GB" sz="1200" i="1" dirty="0">
              <a:solidFill>
                <a:srgbClr val="76B82A"/>
              </a:solidFill>
            </a:endParaRPr>
          </a:p>
        </p:txBody>
      </p:sp>
    </p:spTree>
    <p:extLst>
      <p:ext uri="{BB962C8B-B14F-4D97-AF65-F5344CB8AC3E}">
        <p14:creationId xmlns:p14="http://schemas.microsoft.com/office/powerpoint/2010/main" val="403422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Further</a:t>
            </a:r>
            <a:r>
              <a:rPr lang="lv-LV" dirty="0"/>
              <a:t> </a:t>
            </a:r>
            <a:r>
              <a:rPr lang="lv-LV" dirty="0" err="1"/>
              <a:t>reading</a:t>
            </a:r>
            <a:r>
              <a:rPr lang="en-US" dirty="0"/>
              <a:t>s</a:t>
            </a:r>
            <a:endParaRPr lang="lv-LV"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17</a:t>
            </a:fld>
            <a:endParaRPr lang="it-IT"/>
          </a:p>
        </p:txBody>
      </p:sp>
      <p:sp>
        <p:nvSpPr>
          <p:cNvPr id="6" name="Content Placeholder 5"/>
          <p:cNvSpPr>
            <a:spLocks noGrp="1"/>
          </p:cNvSpPr>
          <p:nvPr>
            <p:ph idx="1"/>
          </p:nvPr>
        </p:nvSpPr>
        <p:spPr>
          <a:xfrm>
            <a:off x="375556" y="1690689"/>
            <a:ext cx="8392886" cy="4675863"/>
          </a:xfrm>
        </p:spPr>
        <p:txBody>
          <a:bodyPr>
            <a:noAutofit/>
          </a:bodyPr>
          <a:lstStyle/>
          <a:p>
            <a:pPr marL="457200" lvl="0" indent="-457200">
              <a:buFont typeface="+mj-lt"/>
              <a:buAutoNum type="arabicPeriod"/>
            </a:pPr>
            <a:r>
              <a:rPr lang="en-US" sz="1800" dirty="0"/>
              <a:t>Connecting global priorities: biodiversity and human health: a state of knowledge review</a:t>
            </a:r>
            <a:r>
              <a:rPr lang="lv-LV" sz="1800" dirty="0"/>
              <a:t>, </a:t>
            </a:r>
            <a:r>
              <a:rPr lang="en-US" sz="1800" dirty="0"/>
              <a:t>World Health Organization and Secretariat of the Convention on Biological Diversity, 2015.</a:t>
            </a:r>
            <a:endParaRPr lang="lv-LV" sz="1800" dirty="0"/>
          </a:p>
          <a:p>
            <a:pPr marL="457200" indent="-457200">
              <a:buFont typeface="+mj-lt"/>
              <a:buAutoNum type="arabicPeriod"/>
            </a:pPr>
            <a:r>
              <a:rPr lang="lv-LV" sz="1800" dirty="0"/>
              <a:t>Andreas Kontoleon, Unai Pascual, Melinda Smale, </a:t>
            </a:r>
            <a:r>
              <a:rPr lang="en-US" sz="1800" dirty="0"/>
              <a:t>Agrobiodiversity Conservation and Economic Development</a:t>
            </a:r>
            <a:r>
              <a:rPr lang="lv-LV" sz="1800" dirty="0"/>
              <a:t>, </a:t>
            </a:r>
            <a:r>
              <a:rPr lang="en-US" sz="1800" dirty="0"/>
              <a:t>Published February 18, 2011 by Routledge</a:t>
            </a:r>
          </a:p>
          <a:p>
            <a:pPr marL="457200" indent="-457200">
              <a:buFont typeface="+mj-lt"/>
              <a:buAutoNum type="arabicPeriod"/>
            </a:pPr>
            <a:r>
              <a:rPr lang="en-US" sz="1800" dirty="0"/>
              <a:t>Transforming food systems for food security, improved nutrition and affordable healthy diets for all</a:t>
            </a:r>
            <a:r>
              <a:rPr lang="lv-LV" sz="1800" dirty="0"/>
              <a:t>, </a:t>
            </a:r>
            <a:r>
              <a:rPr lang="en-US" sz="1800" dirty="0"/>
              <a:t>FAO, IFAD, UNICEF, WFP and WHO</a:t>
            </a:r>
            <a:r>
              <a:rPr lang="lv-LV" sz="1800" dirty="0"/>
              <a:t>, 2021</a:t>
            </a:r>
          </a:p>
          <a:p>
            <a:pPr marL="457200" indent="-457200">
              <a:buFont typeface="+mj-lt"/>
              <a:buAutoNum type="arabicPeriod"/>
            </a:pPr>
            <a:r>
              <a:rPr lang="en-US" sz="1800" dirty="0"/>
              <a:t>Advances in Food Security and Sustainability</a:t>
            </a:r>
            <a:r>
              <a:rPr lang="lv-LV" sz="1800" dirty="0"/>
              <a:t>, Volume 4, FAO, </a:t>
            </a:r>
            <a:r>
              <a:rPr lang="en-GB" sz="1800" dirty="0"/>
              <a:t>2019</a:t>
            </a:r>
            <a:endParaRPr lang="lv-LV" sz="1800" dirty="0"/>
          </a:p>
          <a:p>
            <a:pPr marL="457200" indent="-457200">
              <a:buFont typeface="+mj-lt"/>
              <a:buAutoNum type="arabicPeriod"/>
            </a:pPr>
            <a:endParaRPr lang="lv-LV" sz="1800" dirty="0"/>
          </a:p>
          <a:p>
            <a:pPr marL="457200" indent="-457200">
              <a:buFont typeface="+mj-lt"/>
              <a:buAutoNum type="arabicPeriod"/>
            </a:pPr>
            <a:endParaRPr lang="lv-LV" sz="1800" dirty="0"/>
          </a:p>
        </p:txBody>
      </p:sp>
    </p:spTree>
    <p:extLst>
      <p:ext uri="{BB962C8B-B14F-4D97-AF65-F5344CB8AC3E}">
        <p14:creationId xmlns:p14="http://schemas.microsoft.com/office/powerpoint/2010/main" val="4519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References</a:t>
            </a:r>
          </a:p>
        </p:txBody>
      </p:sp>
      <p:sp>
        <p:nvSpPr>
          <p:cNvPr id="3" name="Content Placeholder 2"/>
          <p:cNvSpPr>
            <a:spLocks noGrp="1"/>
          </p:cNvSpPr>
          <p:nvPr>
            <p:ph idx="1"/>
          </p:nvPr>
        </p:nvSpPr>
        <p:spPr>
          <a:xfrm>
            <a:off x="375556" y="1854200"/>
            <a:ext cx="8392886" cy="4419599"/>
          </a:xfrm>
        </p:spPr>
        <p:txBody>
          <a:bodyPr>
            <a:noAutofit/>
          </a:bodyPr>
          <a:lstStyle/>
          <a:p>
            <a:r>
              <a:rPr lang="lv-LV" sz="1400" dirty="0"/>
              <a:t>[1] </a:t>
            </a:r>
            <a:r>
              <a:rPr lang="en-US" sz="1400" i="1" dirty="0"/>
              <a:t>Connecting global priorities: biodiversity and human health: a state of knowledge review</a:t>
            </a:r>
            <a:r>
              <a:rPr lang="lv-LV" sz="1400" i="1" dirty="0"/>
              <a:t>, </a:t>
            </a:r>
            <a:r>
              <a:rPr lang="en-US" sz="1400" i="1" dirty="0"/>
              <a:t>World Health Organization and Secretariat of the Convention on Biological Diversity, 2015.</a:t>
            </a:r>
            <a:endParaRPr lang="lv-LV" sz="1400" i="1" dirty="0"/>
          </a:p>
          <a:p>
            <a:r>
              <a:rPr lang="lv-LV" sz="1400" dirty="0">
                <a:solidFill>
                  <a:srgbClr val="76B82A"/>
                </a:solidFill>
              </a:rPr>
              <a:t>[2] </a:t>
            </a:r>
            <a:r>
              <a:rPr lang="lv-LV" sz="1400" i="1" dirty="0">
                <a:solidFill>
                  <a:srgbClr val="76B82A"/>
                </a:solidFill>
              </a:rPr>
              <a:t>Toomaz C.E and Versieux M.L., «Bromeliaceae from Rio Grande do Norte State, Northeastern Brazil», Phytotaxa 422(2):113-143, October 2019</a:t>
            </a:r>
          </a:p>
          <a:p>
            <a:r>
              <a:rPr lang="lv-LV" sz="1400" dirty="0">
                <a:solidFill>
                  <a:srgbClr val="76B82A"/>
                </a:solidFill>
              </a:rPr>
              <a:t>[3] </a:t>
            </a:r>
            <a:r>
              <a:rPr lang="lv-LV" sz="1400" i="1" dirty="0">
                <a:solidFill>
                  <a:srgbClr val="76B82A"/>
                </a:solidFill>
              </a:rPr>
              <a:t>Jonh Smith, «Adobe stock», royalty-free pictures</a:t>
            </a:r>
          </a:p>
          <a:p>
            <a:r>
              <a:rPr lang="lv-LV" sz="1400" dirty="0">
                <a:solidFill>
                  <a:srgbClr val="76B82A"/>
                </a:solidFill>
              </a:rPr>
              <a:t>[4] </a:t>
            </a:r>
            <a:r>
              <a:rPr lang="lv-LV" sz="1400" i="1" dirty="0">
                <a:solidFill>
                  <a:srgbClr val="76B82A"/>
                </a:solidFill>
              </a:rPr>
              <a:t>European Environmental Agency, 2021, available at: </a:t>
            </a:r>
            <a:r>
              <a:rPr lang="lv-LV" sz="1400" i="1" dirty="0"/>
              <a:t>https://www.eea.europa.eu/signals/signals-2021/infographics/what-are-ecosystem-services/image/image_view_fullscreen</a:t>
            </a:r>
            <a:endParaRPr lang="en-GB" sz="1400" i="1" dirty="0">
              <a:solidFill>
                <a:srgbClr val="76B82A"/>
              </a:solidFill>
            </a:endParaRPr>
          </a:p>
          <a:p>
            <a:r>
              <a:rPr lang="lv-LV" sz="1400" dirty="0">
                <a:solidFill>
                  <a:srgbClr val="76B82A"/>
                </a:solidFill>
              </a:rPr>
              <a:t>[5] </a:t>
            </a:r>
            <a:r>
              <a:rPr lang="de-DE" sz="1400" i="1" dirty="0">
                <a:solidFill>
                  <a:srgbClr val="76B82A"/>
                </a:solidFill>
              </a:rPr>
              <a:t>Filipa Monteiro, </a:t>
            </a:r>
            <a:r>
              <a:rPr lang="en-GB" sz="1400" i="1" dirty="0">
                <a:solidFill>
                  <a:srgbClr val="76B82A"/>
                </a:solidFill>
              </a:rPr>
              <a:t>Agrobiodiversity from definition to application, Training course</a:t>
            </a:r>
            <a:endParaRPr lang="lv-LV" sz="1400" i="1" dirty="0">
              <a:solidFill>
                <a:srgbClr val="76B82A"/>
              </a:solidFill>
            </a:endParaRPr>
          </a:p>
          <a:p>
            <a:r>
              <a:rPr lang="lv-LV" sz="1400" dirty="0"/>
              <a:t>[6] </a:t>
            </a:r>
            <a:r>
              <a:rPr lang="lv-LV" sz="1400" i="1" dirty="0"/>
              <a:t>FAO, </a:t>
            </a:r>
            <a:r>
              <a:rPr lang="en-US" sz="1400" i="1" dirty="0"/>
              <a:t>Advances in Food Security and Sustainability</a:t>
            </a:r>
            <a:r>
              <a:rPr lang="lv-LV" sz="1400" i="1" dirty="0"/>
              <a:t>, Volume 4, Chapter 5, </a:t>
            </a:r>
            <a:r>
              <a:rPr lang="en-GB" sz="1400" i="1" dirty="0"/>
              <a:t>2019</a:t>
            </a:r>
            <a:endParaRPr lang="lv-LV" sz="1400" i="1" dirty="0"/>
          </a:p>
          <a:p>
            <a:r>
              <a:rPr lang="lv-LV" sz="1400" dirty="0"/>
              <a:t>[7] </a:t>
            </a:r>
            <a:r>
              <a:rPr lang="en-US" sz="1400" i="1" dirty="0"/>
              <a:t>FAO, IFAD, UNICEF, WFP and WHO. 2021. The State of Food Security and Nutrition in the World 2021.</a:t>
            </a:r>
            <a:r>
              <a:rPr lang="lv-LV" sz="1400" i="1" dirty="0"/>
              <a:t> </a:t>
            </a:r>
            <a:r>
              <a:rPr lang="en-US" sz="1400" i="1" dirty="0"/>
              <a:t>Transforming food systems for food security, improved nutrition and affordable healthy diets for all. Rome, FAO.</a:t>
            </a:r>
            <a:endParaRPr lang="lv-LV" sz="1400" i="1" dirty="0"/>
          </a:p>
          <a:p>
            <a:r>
              <a:rPr lang="lv-LV" sz="1400" dirty="0"/>
              <a:t>[8] </a:t>
            </a:r>
            <a:r>
              <a:rPr lang="en-US" sz="1400" i="1" dirty="0"/>
              <a:t>Bio</a:t>
            </a:r>
            <a:r>
              <a:rPr lang="lv-LV" sz="1400" i="1" dirty="0"/>
              <a:t>di</a:t>
            </a:r>
            <a:r>
              <a:rPr lang="en-US" sz="1400" i="1" dirty="0" err="1"/>
              <a:t>versity</a:t>
            </a:r>
            <a:r>
              <a:rPr lang="en-US" sz="1400" i="1" dirty="0"/>
              <a:t> International, 2017. Mainstreaming Agrobiodiversity in Sustainable Food Systems: </a:t>
            </a:r>
            <a:r>
              <a:rPr lang="en-US" sz="1400" i="1" dirty="0" err="1"/>
              <a:t>Scien</a:t>
            </a:r>
            <a:r>
              <a:rPr lang="lv-LV" sz="1400" i="1" dirty="0"/>
              <a:t>tific</a:t>
            </a:r>
            <a:r>
              <a:rPr lang="en-US" sz="1400" i="1" dirty="0"/>
              <a:t> Foundations for an</a:t>
            </a:r>
            <a:r>
              <a:rPr lang="lv-LV" sz="1400" i="1" dirty="0"/>
              <a:t> </a:t>
            </a:r>
            <a:r>
              <a:rPr lang="en-US" sz="1400" i="1" dirty="0"/>
              <a:t>Agrobiodiversity Index. Bio</a:t>
            </a:r>
            <a:r>
              <a:rPr lang="lv-LV" sz="1400" i="1" dirty="0"/>
              <a:t>di</a:t>
            </a:r>
            <a:r>
              <a:rPr lang="en-US" sz="1400" i="1" dirty="0" err="1"/>
              <a:t>versity</a:t>
            </a:r>
            <a:r>
              <a:rPr lang="en-US" sz="1400" i="1" dirty="0"/>
              <a:t> International, Rome, Italy</a:t>
            </a:r>
            <a:endParaRPr lang="lv-LV" sz="1400" i="1" dirty="0"/>
          </a:p>
          <a:p>
            <a:r>
              <a:rPr lang="lv-LV" sz="1400" dirty="0"/>
              <a:t>[9] </a:t>
            </a:r>
            <a:r>
              <a:rPr lang="en-US" sz="1400" i="1" dirty="0"/>
              <a:t>H</a:t>
            </a:r>
            <a:r>
              <a:rPr lang="lv-LV" sz="1400" i="1" dirty="0"/>
              <a:t>ow</a:t>
            </a:r>
            <a:r>
              <a:rPr lang="en-US" sz="1400" i="1" dirty="0"/>
              <a:t> T</a:t>
            </a:r>
            <a:r>
              <a:rPr lang="lv-LV" sz="1400" i="1" dirty="0"/>
              <a:t>he</a:t>
            </a:r>
            <a:r>
              <a:rPr lang="en-US" sz="1400" i="1" dirty="0"/>
              <a:t> W</a:t>
            </a:r>
            <a:r>
              <a:rPr lang="lv-LV" sz="1400" i="1" dirty="0"/>
              <a:t>orld’s</a:t>
            </a:r>
            <a:r>
              <a:rPr lang="en-US" sz="1400" i="1" dirty="0"/>
              <a:t> F</a:t>
            </a:r>
            <a:r>
              <a:rPr lang="lv-LV" sz="1400" i="1" dirty="0"/>
              <a:t>ood</a:t>
            </a:r>
            <a:r>
              <a:rPr lang="en-US" sz="1400" i="1" dirty="0"/>
              <a:t> S</a:t>
            </a:r>
            <a:r>
              <a:rPr lang="lv-LV" sz="1400" i="1" dirty="0"/>
              <a:t>ecurity</a:t>
            </a:r>
            <a:r>
              <a:rPr lang="en-US" sz="1400" i="1" dirty="0"/>
              <a:t> D</a:t>
            </a:r>
            <a:r>
              <a:rPr lang="lv-LV" sz="1400" i="1" dirty="0"/>
              <a:t>epends on Biodiversity, </a:t>
            </a:r>
            <a:r>
              <a:rPr lang="en-US" sz="1400" i="1" dirty="0"/>
              <a:t>Food and Agriculture Organization of the United Nations</a:t>
            </a:r>
            <a:r>
              <a:rPr lang="lv-LV" sz="1400" i="1" dirty="0"/>
              <a:t>, 2020</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18</a:t>
            </a:fld>
            <a:endParaRPr lang="it-IT"/>
          </a:p>
        </p:txBody>
      </p:sp>
    </p:spTree>
    <p:extLst>
      <p:ext uri="{BB962C8B-B14F-4D97-AF65-F5344CB8AC3E}">
        <p14:creationId xmlns:p14="http://schemas.microsoft.com/office/powerpoint/2010/main" val="2682157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Short-bio</a:t>
            </a:r>
          </a:p>
        </p:txBody>
      </p:sp>
      <p:sp>
        <p:nvSpPr>
          <p:cNvPr id="4" name="Footer Placeholder 3"/>
          <p:cNvSpPr>
            <a:spLocks noGrp="1"/>
          </p:cNvSpPr>
          <p:nvPr>
            <p:ph type="ftr" sz="quarter" idx="4294967295"/>
          </p:nvPr>
        </p:nvSpPr>
        <p:spPr/>
        <p:txBody>
          <a:bodyPr/>
          <a:lstStyle/>
          <a:p>
            <a:pPr>
              <a:defRPr/>
            </a:pPr>
            <a:endParaRPr lang="lv-LV" dirty="0"/>
          </a:p>
        </p:txBody>
      </p:sp>
      <p:sp>
        <p:nvSpPr>
          <p:cNvPr id="5" name="Slide Number Placeholder 4"/>
          <p:cNvSpPr>
            <a:spLocks noGrp="1"/>
          </p:cNvSpPr>
          <p:nvPr>
            <p:ph type="sldNum" sz="quarter" idx="4294967295"/>
          </p:nvPr>
        </p:nvSpPr>
        <p:spPr/>
        <p:txBody>
          <a:bodyPr/>
          <a:lstStyle/>
          <a:p>
            <a:pPr>
              <a:defRPr/>
            </a:pPr>
            <a:fld id="{A859B909-2B73-4151-A9F9-5FD77C81D415}" type="slidenum">
              <a:rPr lang="lv-LV" smtClean="0"/>
              <a:pPr>
                <a:defRPr/>
              </a:pPr>
              <a:t>19</a:t>
            </a:fld>
            <a:endParaRPr lang="lv-LV"/>
          </a:p>
        </p:txBody>
      </p:sp>
      <p:sp>
        <p:nvSpPr>
          <p:cNvPr id="15" name="Content Placeholder 2"/>
          <p:cNvSpPr txBox="1">
            <a:spLocks/>
          </p:cNvSpPr>
          <p:nvPr/>
        </p:nvSpPr>
        <p:spPr bwMode="auto">
          <a:xfrm>
            <a:off x="2297194" y="1521843"/>
            <a:ext cx="6226319" cy="4650581"/>
          </a:xfrm>
          <a:prstGeom prst="rect">
            <a:avLst/>
          </a:prstGeom>
        </p:spPr>
        <p:txBody>
          <a:bodyPr vert="horz" lIns="91440" tIns="45720" rIns="91440" bIns="45720" rtlCol="0">
            <a:normAutofit lnSpcReduction="10000"/>
          </a:bodyPr>
          <a:lstStyle>
            <a:defPPr>
              <a:defRPr lang="it-IT"/>
            </a:defPPr>
            <a:lvl1pPr indent="0" algn="just" defTabSz="685800">
              <a:lnSpc>
                <a:spcPct val="90000"/>
              </a:lnSpc>
              <a:spcBef>
                <a:spcPts val="750"/>
              </a:spcBef>
              <a:buFont typeface="Arial" panose="020B0604020202020204" pitchFamily="34" charset="0"/>
              <a:buNone/>
              <a:defRPr sz="2100">
                <a:solidFill>
                  <a:srgbClr val="76B82A"/>
                </a:solidFill>
              </a:defRPr>
            </a:lvl1pPr>
            <a:lvl2pPr marL="514350" indent="-171450" defTabSz="685800">
              <a:lnSpc>
                <a:spcPct val="90000"/>
              </a:lnSpc>
              <a:spcBef>
                <a:spcPts val="375"/>
              </a:spcBef>
              <a:buFont typeface="Arial" panose="020B0604020202020204" pitchFamily="34" charset="0"/>
              <a:buChar char="•"/>
              <a:defRPr>
                <a:solidFill>
                  <a:srgbClr val="DEDC00"/>
                </a:solidFill>
              </a:defRPr>
            </a:lvl2pPr>
            <a:lvl3pPr marL="857250" indent="-171450" defTabSz="685800">
              <a:lnSpc>
                <a:spcPct val="90000"/>
              </a:lnSpc>
              <a:spcBef>
                <a:spcPts val="375"/>
              </a:spcBef>
              <a:buFont typeface="Arial" panose="020B0604020202020204" pitchFamily="34" charset="0"/>
              <a:buChar char="•"/>
              <a:defRPr sz="1500">
                <a:solidFill>
                  <a:schemeClr val="tx1">
                    <a:lumMod val="85000"/>
                    <a:lumOff val="15000"/>
                  </a:schemeClr>
                </a:solidFill>
              </a:defRPr>
            </a:lvl3pPr>
            <a:lvl4pPr marL="12001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4pPr>
            <a:lvl5pPr marL="15430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b="1" dirty="0"/>
              <a:t>Dr. sc. </a:t>
            </a:r>
            <a:r>
              <a:rPr lang="en-US" b="1" dirty="0" err="1"/>
              <a:t>ing</a:t>
            </a:r>
            <a:r>
              <a:rPr lang="en-US" b="1" dirty="0"/>
              <a:t>., </a:t>
            </a:r>
            <a:r>
              <a:rPr lang="lv-LV" b="1" dirty="0"/>
              <a:t>Maksims Feofilovs, Asist. Professor</a:t>
            </a:r>
          </a:p>
          <a:p>
            <a:pPr algn="l"/>
            <a:r>
              <a:rPr lang="en-GB" dirty="0"/>
              <a:t>Scopus Author ID:	</a:t>
            </a:r>
            <a:r>
              <a:rPr lang="lv-LV" dirty="0"/>
              <a:t>57194546521</a:t>
            </a:r>
          </a:p>
          <a:p>
            <a:r>
              <a:rPr lang="en-GB" dirty="0" err="1"/>
              <a:t>ORCiD</a:t>
            </a:r>
            <a:r>
              <a:rPr lang="en-GB" dirty="0"/>
              <a:t>: 0000-0002-0797-150X</a:t>
            </a:r>
          </a:p>
          <a:p>
            <a:r>
              <a:rPr lang="en-US" dirty="0"/>
              <a:t>H-index = </a:t>
            </a:r>
            <a:r>
              <a:rPr lang="lv-LV" dirty="0"/>
              <a:t>4</a:t>
            </a:r>
            <a:endParaRPr lang="en-GB" dirty="0"/>
          </a:p>
          <a:p>
            <a:endParaRPr lang="en-US" dirty="0"/>
          </a:p>
          <a:p>
            <a:pPr marL="342900" indent="-342900">
              <a:buFont typeface="Wingdings" panose="05000000000000000000" pitchFamily="2" charset="2"/>
              <a:buChar char="q"/>
            </a:pPr>
            <a:r>
              <a:rPr lang="lv-LV" dirty="0"/>
              <a:t>Asist. </a:t>
            </a:r>
            <a:r>
              <a:rPr lang="en-US" dirty="0"/>
              <a:t>Professor at RTU IESE</a:t>
            </a:r>
          </a:p>
          <a:p>
            <a:pPr marL="342900" indent="-342900">
              <a:buFont typeface="Wingdings" panose="05000000000000000000" pitchFamily="2" charset="2"/>
              <a:buChar char="q"/>
            </a:pPr>
            <a:r>
              <a:rPr lang="lv-LV" dirty="0"/>
              <a:t>M</a:t>
            </a:r>
            <a:r>
              <a:rPr lang="en-US" dirty="0" err="1"/>
              <a:t>ain</a:t>
            </a:r>
            <a:r>
              <a:rPr lang="en-US" dirty="0"/>
              <a:t> research </a:t>
            </a:r>
            <a:r>
              <a:rPr lang="lv-LV" dirty="0" err="1"/>
              <a:t>areas</a:t>
            </a:r>
            <a:r>
              <a:rPr lang="en-US" dirty="0"/>
              <a:t>: </a:t>
            </a:r>
            <a:r>
              <a:rPr lang="en-GB" dirty="0"/>
              <a:t>modelling of complex system processes with system dynamics approach and life cycle analysis. </a:t>
            </a:r>
            <a:endParaRPr lang="lv-LV" dirty="0"/>
          </a:p>
          <a:p>
            <a:pPr marL="342900" indent="-342900">
              <a:buFont typeface="Wingdings" panose="05000000000000000000" pitchFamily="2" charset="2"/>
              <a:buChar char="q"/>
            </a:pPr>
            <a:r>
              <a:rPr lang="en-US" dirty="0"/>
              <a:t>Leading of the University courses of: LCA and </a:t>
            </a:r>
            <a:r>
              <a:rPr lang="en-US" dirty="0" err="1"/>
              <a:t>Ecodesign</a:t>
            </a:r>
            <a:r>
              <a:rPr lang="en-US" dirty="0"/>
              <a:t>, Risk and Res</a:t>
            </a:r>
            <a:r>
              <a:rPr lang="lv-LV" dirty="0"/>
              <a:t>i</a:t>
            </a:r>
            <a:r>
              <a:rPr lang="en-US" dirty="0" err="1"/>
              <a:t>lience</a:t>
            </a:r>
            <a:endParaRPr lang="en-US" dirty="0"/>
          </a:p>
          <a:p>
            <a:pPr marL="342900" indent="-342900">
              <a:buFont typeface="Wingdings" panose="05000000000000000000" pitchFamily="2" charset="2"/>
              <a:buChar char="q"/>
            </a:pPr>
            <a:r>
              <a:rPr lang="lv-LV" dirty="0"/>
              <a:t>H</a:t>
            </a:r>
            <a:r>
              <a:rPr lang="en-US" dirty="0" err="1"/>
              <a:t>ead</a:t>
            </a:r>
            <a:r>
              <a:rPr lang="en-US" dirty="0"/>
              <a:t> of the Information and Study Centre on Sustainable Development</a:t>
            </a:r>
            <a:r>
              <a:rPr lang="lv-LV" dirty="0"/>
              <a:t> </a:t>
            </a:r>
            <a:r>
              <a:rPr lang="en-US" dirty="0"/>
              <a:t>at RTU Institute of Energy Systems and Environment</a:t>
            </a:r>
          </a:p>
        </p:txBody>
      </p:sp>
      <p:pic>
        <p:nvPicPr>
          <p:cNvPr id="6" name="Picture 5" descr="A person wearing glasses and a bow tie&#10;&#10;Description automatically generated with medium confidence">
            <a:extLst>
              <a:ext uri="{FF2B5EF4-FFF2-40B4-BE49-F238E27FC236}">
                <a16:creationId xmlns:a16="http://schemas.microsoft.com/office/drawing/2014/main" id="{29D54A7B-C8EB-4E38-BD7A-54C5CA5B2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13" y="1521843"/>
            <a:ext cx="1325087" cy="1986661"/>
          </a:xfrm>
          <a:prstGeom prst="rect">
            <a:avLst/>
          </a:prstGeom>
        </p:spPr>
      </p:pic>
    </p:spTree>
    <p:extLst>
      <p:ext uri="{BB962C8B-B14F-4D97-AF65-F5344CB8AC3E}">
        <p14:creationId xmlns:p14="http://schemas.microsoft.com/office/powerpoint/2010/main" val="166550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800100"/>
            <a:ext cx="8392886" cy="890589"/>
          </a:xfrm>
        </p:spPr>
        <p:txBody>
          <a:bodyPr anchor="ctr">
            <a:normAutofit/>
          </a:bodyPr>
          <a:lstStyle/>
          <a:p>
            <a:r>
              <a:rPr lang="en-GB" dirty="0"/>
              <a:t>Biodiversity</a:t>
            </a:r>
            <a:r>
              <a:rPr lang="lv-LV" dirty="0"/>
              <a:t> and</a:t>
            </a:r>
            <a:r>
              <a:rPr lang="en-GB" dirty="0"/>
              <a:t> </a:t>
            </a:r>
            <a:r>
              <a:rPr lang="en-GB" dirty="0" err="1"/>
              <a:t>ecosyste</a:t>
            </a:r>
            <a:r>
              <a:rPr lang="lv-LV" dirty="0"/>
              <a:t>ms</a:t>
            </a:r>
            <a:endParaRPr lang="en-GB" dirty="0"/>
          </a:p>
        </p:txBody>
      </p:sp>
      <p:sp>
        <p:nvSpPr>
          <p:cNvPr id="3" name="Content Placeholder 2"/>
          <p:cNvSpPr>
            <a:spLocks noGrp="1"/>
          </p:cNvSpPr>
          <p:nvPr>
            <p:ph sz="half" idx="1"/>
          </p:nvPr>
        </p:nvSpPr>
        <p:spPr>
          <a:xfrm>
            <a:off x="538480" y="1825625"/>
            <a:ext cx="4490720" cy="4351338"/>
          </a:xfrm>
        </p:spPr>
        <p:txBody>
          <a:bodyPr>
            <a:normAutofit/>
          </a:bodyPr>
          <a:lstStyle/>
          <a:p>
            <a:r>
              <a:rPr lang="lv-LV" dirty="0"/>
              <a:t>H</a:t>
            </a:r>
            <a:r>
              <a:rPr lang="en-US" dirty="0" err="1"/>
              <a:t>ealthy</a:t>
            </a:r>
            <a:r>
              <a:rPr lang="en-US" dirty="0"/>
              <a:t> ecosystem performs its various functions well</a:t>
            </a:r>
            <a:endParaRPr lang="lv-LV" dirty="0"/>
          </a:p>
          <a:p>
            <a:r>
              <a:rPr lang="lv-LV" dirty="0"/>
              <a:t>E</a:t>
            </a:r>
            <a:r>
              <a:rPr lang="en-US" dirty="0" err="1"/>
              <a:t>quilibrium</a:t>
            </a:r>
            <a:r>
              <a:rPr lang="en-US" dirty="0"/>
              <a:t> is maintained </a:t>
            </a:r>
            <a:r>
              <a:rPr lang="lv-LV" dirty="0"/>
              <a:t>and </a:t>
            </a:r>
            <a:r>
              <a:rPr lang="en-US" dirty="0"/>
              <a:t>dependent upon biodiversity</a:t>
            </a:r>
          </a:p>
          <a:p>
            <a:r>
              <a:rPr lang="en-US" dirty="0"/>
              <a:t>Diversity of species influences availability of resources, such as water, biomass, recycle biologically essential nutrients</a:t>
            </a:r>
          </a:p>
          <a:p>
            <a:r>
              <a:rPr lang="en-US" dirty="0"/>
              <a:t>Biodiversity increases the stability of ecosystem functions through time</a:t>
            </a:r>
          </a:p>
          <a:p>
            <a:endParaRPr lang="en-US" dirty="0"/>
          </a:p>
        </p:txBody>
      </p:sp>
      <p:pic>
        <p:nvPicPr>
          <p:cNvPr id="5" name="Picture 4">
            <a:extLst>
              <a:ext uri="{FF2B5EF4-FFF2-40B4-BE49-F238E27FC236}">
                <a16:creationId xmlns:a16="http://schemas.microsoft.com/office/drawing/2014/main" id="{96A57186-CF4B-4343-8ABC-B351101A4BCB}"/>
              </a:ext>
            </a:extLst>
          </p:cNvPr>
          <p:cNvPicPr>
            <a:picLocks noChangeAspect="1"/>
          </p:cNvPicPr>
          <p:nvPr/>
        </p:nvPicPr>
        <p:blipFill rotWithShape="1">
          <a:blip r:embed="rId3"/>
          <a:srcRect t="10984" r="2" b="2"/>
          <a:stretch/>
        </p:blipFill>
        <p:spPr>
          <a:xfrm>
            <a:off x="5620801" y="1970471"/>
            <a:ext cx="3147639" cy="3524379"/>
          </a:xfrm>
          <a:prstGeom prst="rect">
            <a:avLst/>
          </a:prstGeom>
          <a:noFill/>
        </p:spPr>
      </p:pic>
      <p:sp>
        <p:nvSpPr>
          <p:cNvPr id="4" name="Slide Number Placeholder 3"/>
          <p:cNvSpPr>
            <a:spLocks noGrp="1"/>
          </p:cNvSpPr>
          <p:nvPr>
            <p:ph type="sldNum" sz="quarter" idx="12"/>
          </p:nvPr>
        </p:nvSpPr>
        <p:spPr>
          <a:xfrm>
            <a:off x="8278585" y="6310311"/>
            <a:ext cx="489857" cy="365125"/>
          </a:xfrm>
        </p:spPr>
        <p:txBody>
          <a:bodyPr anchor="ctr">
            <a:normAutofit/>
          </a:bodyPr>
          <a:lstStyle/>
          <a:p>
            <a:pPr>
              <a:spcAft>
                <a:spcPts val="600"/>
              </a:spcAft>
            </a:pPr>
            <a:fld id="{F5D31388-1EA4-4B74-8FFA-0D39003D9700}" type="slidenum">
              <a:rPr lang="it-IT" smtClean="0"/>
              <a:pPr>
                <a:spcAft>
                  <a:spcPts val="600"/>
                </a:spcAft>
              </a:pPr>
              <a:t>2</a:t>
            </a:fld>
            <a:endParaRPr lang="it-IT"/>
          </a:p>
        </p:txBody>
      </p:sp>
      <p:sp>
        <p:nvSpPr>
          <p:cNvPr id="6" name="Rectangle 5">
            <a:extLst>
              <a:ext uri="{FF2B5EF4-FFF2-40B4-BE49-F238E27FC236}">
                <a16:creationId xmlns:a16="http://schemas.microsoft.com/office/drawing/2014/main" id="{385E0B55-AE59-46CF-9FFD-BD5C0AABCC1E}"/>
              </a:ext>
            </a:extLst>
          </p:cNvPr>
          <p:cNvSpPr/>
          <p:nvPr/>
        </p:nvSpPr>
        <p:spPr>
          <a:xfrm>
            <a:off x="5561877" y="5579415"/>
            <a:ext cx="3637642" cy="276999"/>
          </a:xfrm>
          <a:prstGeom prst="rect">
            <a:avLst/>
          </a:prstGeom>
        </p:spPr>
        <p:txBody>
          <a:bodyPr wrap="square">
            <a:spAutoFit/>
          </a:bodyPr>
          <a:lstStyle/>
          <a:p>
            <a:r>
              <a:rPr lang="en-GB" sz="1200" i="1" dirty="0">
                <a:solidFill>
                  <a:srgbClr val="76B82A"/>
                </a:solidFill>
              </a:rPr>
              <a:t>Source:</a:t>
            </a:r>
            <a:r>
              <a:rPr lang="lv-LV" sz="1200" i="1" dirty="0">
                <a:solidFill>
                  <a:srgbClr val="76B82A"/>
                </a:solidFill>
              </a:rPr>
              <a:t> Toomaz C.E and Versieux M.L., 2019 [2]</a:t>
            </a:r>
            <a:endParaRPr lang="en-GB" sz="1200" i="1" dirty="0">
              <a:solidFill>
                <a:srgbClr val="76B82A"/>
              </a:solidFill>
            </a:endParaRPr>
          </a:p>
        </p:txBody>
      </p:sp>
      <p:sp>
        <p:nvSpPr>
          <p:cNvPr id="13" name="Rectangle 12">
            <a:extLst>
              <a:ext uri="{FF2B5EF4-FFF2-40B4-BE49-F238E27FC236}">
                <a16:creationId xmlns:a16="http://schemas.microsoft.com/office/drawing/2014/main" id="{7D0509CD-C965-4784-96C0-3BFA57D4E8EE}"/>
              </a:ext>
            </a:extLst>
          </p:cNvPr>
          <p:cNvSpPr/>
          <p:nvPr/>
        </p:nvSpPr>
        <p:spPr>
          <a:xfrm>
            <a:off x="5620801" y="1633344"/>
            <a:ext cx="3147640" cy="369332"/>
          </a:xfrm>
          <a:prstGeom prst="rect">
            <a:avLst/>
          </a:prstGeom>
        </p:spPr>
        <p:txBody>
          <a:bodyPr wrap="square">
            <a:spAutoFit/>
          </a:bodyPr>
          <a:lstStyle/>
          <a:p>
            <a:pPr algn="ctr"/>
            <a:r>
              <a:rPr lang="lv-LV" dirty="0">
                <a:solidFill>
                  <a:srgbClr val="76B82A"/>
                </a:solidFill>
              </a:rPr>
              <a:t>Simple exmaple of biodiversity</a:t>
            </a:r>
            <a:endParaRPr lang="en-GB" dirty="0">
              <a:solidFill>
                <a:srgbClr val="76B82A"/>
              </a:solidFill>
            </a:endParaRPr>
          </a:p>
        </p:txBody>
      </p:sp>
      <p:sp>
        <p:nvSpPr>
          <p:cNvPr id="8" name="Rectangle 7">
            <a:extLst>
              <a:ext uri="{FF2B5EF4-FFF2-40B4-BE49-F238E27FC236}">
                <a16:creationId xmlns:a16="http://schemas.microsoft.com/office/drawing/2014/main" id="{0F8855D8-C865-4844-B8A4-1436FCBC29E3}"/>
              </a:ext>
            </a:extLst>
          </p:cNvPr>
          <p:cNvSpPr/>
          <p:nvPr/>
        </p:nvSpPr>
        <p:spPr>
          <a:xfrm>
            <a:off x="135167" y="5579414"/>
            <a:ext cx="5160372" cy="461665"/>
          </a:xfrm>
          <a:prstGeom prst="rect">
            <a:avLst/>
          </a:prstGeom>
        </p:spPr>
        <p:txBody>
          <a:bodyPr wrap="square">
            <a:spAutoFit/>
          </a:bodyPr>
          <a:lstStyle/>
          <a:p>
            <a:r>
              <a:rPr lang="en-GB" sz="1200" i="1" dirty="0">
                <a:solidFill>
                  <a:srgbClr val="76B82A"/>
                </a:solidFill>
              </a:rPr>
              <a:t>Source:</a:t>
            </a:r>
            <a:r>
              <a:rPr lang="lv-LV" sz="1200" i="1" dirty="0">
                <a:solidFill>
                  <a:srgbClr val="76B82A"/>
                </a:solidFill>
              </a:rPr>
              <a:t> </a:t>
            </a:r>
            <a:r>
              <a:rPr lang="en-US" sz="1200" i="1" dirty="0">
                <a:solidFill>
                  <a:srgbClr val="76B82A"/>
                </a:solidFill>
              </a:rPr>
              <a:t>Connecting global priorities: biodiversity and human health: a state of knowledge review </a:t>
            </a:r>
            <a:r>
              <a:rPr lang="lv-LV" sz="1200" i="1" dirty="0">
                <a:solidFill>
                  <a:srgbClr val="76B82A"/>
                </a:solidFill>
              </a:rPr>
              <a:t>[1]</a:t>
            </a:r>
            <a:endParaRPr lang="en-GB" sz="1200" i="1" dirty="0">
              <a:solidFill>
                <a:srgbClr val="76B82A"/>
              </a:solidFill>
            </a:endParaRPr>
          </a:p>
        </p:txBody>
      </p:sp>
    </p:spTree>
    <p:extLst>
      <p:ext uri="{BB962C8B-B14F-4D97-AF65-F5344CB8AC3E}">
        <p14:creationId xmlns:p14="http://schemas.microsoft.com/office/powerpoint/2010/main" val="339694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800100"/>
            <a:ext cx="8392886" cy="890589"/>
          </a:xfrm>
        </p:spPr>
        <p:txBody>
          <a:bodyPr anchor="ctr">
            <a:normAutofit/>
          </a:bodyPr>
          <a:lstStyle/>
          <a:p>
            <a:r>
              <a:rPr lang="en-GB" dirty="0"/>
              <a:t>Ecosystem services</a:t>
            </a:r>
          </a:p>
        </p:txBody>
      </p:sp>
      <p:pic>
        <p:nvPicPr>
          <p:cNvPr id="5" name="Picture 4">
            <a:extLst>
              <a:ext uri="{FF2B5EF4-FFF2-40B4-BE49-F238E27FC236}">
                <a16:creationId xmlns:a16="http://schemas.microsoft.com/office/drawing/2014/main" id="{49338F7D-1E9D-4DDE-9F85-A3453A2EBD65}"/>
              </a:ext>
            </a:extLst>
          </p:cNvPr>
          <p:cNvPicPr>
            <a:picLocks noChangeAspect="1"/>
          </p:cNvPicPr>
          <p:nvPr/>
        </p:nvPicPr>
        <p:blipFill rotWithShape="1">
          <a:blip r:embed="rId3"/>
          <a:srcRect l="23884" r="25878" b="-1"/>
          <a:stretch/>
        </p:blipFill>
        <p:spPr>
          <a:xfrm>
            <a:off x="628650" y="1825625"/>
            <a:ext cx="3422489" cy="3832126"/>
          </a:xfrm>
          <a:prstGeom prst="rect">
            <a:avLst/>
          </a:prstGeom>
          <a:noFill/>
        </p:spPr>
      </p:pic>
      <p:sp>
        <p:nvSpPr>
          <p:cNvPr id="3" name="Content Placeholder 2"/>
          <p:cNvSpPr>
            <a:spLocks noGrp="1"/>
          </p:cNvSpPr>
          <p:nvPr>
            <p:ph sz="half" idx="2"/>
          </p:nvPr>
        </p:nvSpPr>
        <p:spPr>
          <a:xfrm>
            <a:off x="4358640" y="1825625"/>
            <a:ext cx="4531360" cy="4351338"/>
          </a:xfrm>
        </p:spPr>
        <p:txBody>
          <a:bodyPr>
            <a:normAutofit/>
          </a:bodyPr>
          <a:lstStyle/>
          <a:p>
            <a:pPr>
              <a:spcBef>
                <a:spcPts val="1800"/>
              </a:spcBef>
              <a:spcAft>
                <a:spcPts val="600"/>
              </a:spcAft>
            </a:pPr>
            <a:r>
              <a:rPr lang="lv-LV" sz="2000" dirty="0"/>
              <a:t>Ecosystem s</a:t>
            </a:r>
            <a:r>
              <a:rPr lang="en-GB" sz="2000" dirty="0" err="1"/>
              <a:t>ervices</a:t>
            </a:r>
            <a:r>
              <a:rPr lang="en-GB" sz="2000" dirty="0"/>
              <a:t> </a:t>
            </a:r>
            <a:r>
              <a:rPr lang="lv-LV" sz="2000" dirty="0"/>
              <a:t>are b</a:t>
            </a:r>
            <a:r>
              <a:rPr lang="en-GB" sz="2000" dirty="0" err="1"/>
              <a:t>enefits</a:t>
            </a:r>
            <a:r>
              <a:rPr lang="en-GB" sz="2000" dirty="0"/>
              <a:t> that people obtain from ecosystems to human well-being</a:t>
            </a:r>
          </a:p>
          <a:p>
            <a:pPr>
              <a:spcBef>
                <a:spcPts val="1800"/>
              </a:spcBef>
              <a:spcAft>
                <a:spcPts val="600"/>
              </a:spcAft>
            </a:pPr>
            <a:r>
              <a:rPr lang="lv-LV" sz="2000" dirty="0"/>
              <a:t>Ecosystem s</a:t>
            </a:r>
            <a:r>
              <a:rPr lang="en-GB" sz="2000" dirty="0" err="1"/>
              <a:t>ervices</a:t>
            </a:r>
            <a:r>
              <a:rPr lang="en-GB" sz="2000" dirty="0"/>
              <a:t> </a:t>
            </a:r>
            <a:r>
              <a:rPr lang="lv-LV" sz="2000" dirty="0"/>
              <a:t>are of </a:t>
            </a:r>
            <a:r>
              <a:rPr lang="en-GB" sz="2000" dirty="0"/>
              <a:t>fundamental importance to human well-being, health, livelihoods, and survival </a:t>
            </a:r>
          </a:p>
          <a:p>
            <a:pPr>
              <a:spcBef>
                <a:spcPts val="1800"/>
              </a:spcBef>
              <a:spcAft>
                <a:spcPts val="600"/>
              </a:spcAft>
            </a:pPr>
            <a:r>
              <a:rPr lang="lv-LV" sz="2000" dirty="0"/>
              <a:t>C</a:t>
            </a:r>
            <a:r>
              <a:rPr lang="en-GB" sz="2000" dirty="0" err="1"/>
              <a:t>hanges</a:t>
            </a:r>
            <a:r>
              <a:rPr lang="en-GB" sz="2000" dirty="0"/>
              <a:t> in ecosystem services </a:t>
            </a:r>
            <a:r>
              <a:rPr lang="lv-LV" sz="2000" dirty="0"/>
              <a:t>can have i</a:t>
            </a:r>
            <a:r>
              <a:rPr lang="en-GB" sz="2000" dirty="0" err="1"/>
              <a:t>ndirect</a:t>
            </a:r>
            <a:r>
              <a:rPr lang="lv-LV" sz="2000" dirty="0"/>
              <a:t> effects on</a:t>
            </a:r>
            <a:r>
              <a:rPr lang="en-GB" sz="2000" dirty="0"/>
              <a:t> livelihoods, income, local migration and</a:t>
            </a:r>
            <a:r>
              <a:rPr lang="lv-LV" sz="2000" dirty="0"/>
              <a:t> </a:t>
            </a:r>
            <a:r>
              <a:rPr lang="en-GB" sz="2000" dirty="0"/>
              <a:t>may even cause political conflict.</a:t>
            </a:r>
          </a:p>
          <a:p>
            <a:endParaRPr lang="en-GB" sz="2000" dirty="0"/>
          </a:p>
        </p:txBody>
      </p:sp>
      <p:sp>
        <p:nvSpPr>
          <p:cNvPr id="4" name="Slide Number Placeholder 3"/>
          <p:cNvSpPr>
            <a:spLocks noGrp="1"/>
          </p:cNvSpPr>
          <p:nvPr>
            <p:ph type="sldNum" sz="quarter" idx="12"/>
          </p:nvPr>
        </p:nvSpPr>
        <p:spPr>
          <a:xfrm>
            <a:off x="8278585" y="6310311"/>
            <a:ext cx="489857" cy="365125"/>
          </a:xfrm>
        </p:spPr>
        <p:txBody>
          <a:bodyPr anchor="ctr">
            <a:normAutofit/>
          </a:bodyPr>
          <a:lstStyle/>
          <a:p>
            <a:pPr>
              <a:spcAft>
                <a:spcPts val="600"/>
              </a:spcAft>
            </a:pPr>
            <a:fld id="{F5D31388-1EA4-4B74-8FFA-0D39003D9700}" type="slidenum">
              <a:rPr lang="it-IT" smtClean="0"/>
              <a:pPr>
                <a:spcAft>
                  <a:spcPts val="600"/>
                </a:spcAft>
              </a:pPr>
              <a:t>3</a:t>
            </a:fld>
            <a:endParaRPr lang="it-IT"/>
          </a:p>
        </p:txBody>
      </p:sp>
      <p:sp>
        <p:nvSpPr>
          <p:cNvPr id="8" name="Rectangle 7">
            <a:extLst>
              <a:ext uri="{FF2B5EF4-FFF2-40B4-BE49-F238E27FC236}">
                <a16:creationId xmlns:a16="http://schemas.microsoft.com/office/drawing/2014/main" id="{FBDB1B54-6468-4C8E-BE9E-0F288876FBFF}"/>
              </a:ext>
            </a:extLst>
          </p:cNvPr>
          <p:cNvSpPr/>
          <p:nvPr/>
        </p:nvSpPr>
        <p:spPr>
          <a:xfrm>
            <a:off x="430983" y="5820488"/>
            <a:ext cx="3927657" cy="276999"/>
          </a:xfrm>
          <a:prstGeom prst="rect">
            <a:avLst/>
          </a:prstGeom>
        </p:spPr>
        <p:txBody>
          <a:bodyPr wrap="square">
            <a:spAutoFit/>
          </a:bodyPr>
          <a:lstStyle/>
          <a:p>
            <a:r>
              <a:rPr lang="en-GB" sz="1200" i="1" dirty="0">
                <a:solidFill>
                  <a:srgbClr val="76B82A"/>
                </a:solidFill>
              </a:rPr>
              <a:t>Source:</a:t>
            </a:r>
            <a:r>
              <a:rPr lang="lv-LV" sz="1200" i="1" dirty="0">
                <a:solidFill>
                  <a:srgbClr val="76B82A"/>
                </a:solidFill>
              </a:rPr>
              <a:t> Jonh Smith, «Adobe stock», royalty-free pictures [3]</a:t>
            </a:r>
            <a:endParaRPr lang="en-GB" sz="1200" i="1" dirty="0">
              <a:solidFill>
                <a:srgbClr val="76B82A"/>
              </a:solidFill>
            </a:endParaRPr>
          </a:p>
        </p:txBody>
      </p:sp>
      <p:sp>
        <p:nvSpPr>
          <p:cNvPr id="9" name="Rectangle 8">
            <a:extLst>
              <a:ext uri="{FF2B5EF4-FFF2-40B4-BE49-F238E27FC236}">
                <a16:creationId xmlns:a16="http://schemas.microsoft.com/office/drawing/2014/main" id="{81B8FC16-86B3-4F9D-ADA0-3C2F56780851}"/>
              </a:ext>
            </a:extLst>
          </p:cNvPr>
          <p:cNvSpPr/>
          <p:nvPr/>
        </p:nvSpPr>
        <p:spPr>
          <a:xfrm>
            <a:off x="4571999" y="5589655"/>
            <a:ext cx="4401820" cy="461665"/>
          </a:xfrm>
          <a:prstGeom prst="rect">
            <a:avLst/>
          </a:prstGeom>
        </p:spPr>
        <p:txBody>
          <a:bodyPr wrap="square">
            <a:spAutoFit/>
          </a:bodyPr>
          <a:lstStyle/>
          <a:p>
            <a:r>
              <a:rPr lang="en-GB" sz="1200" i="1" dirty="0">
                <a:solidFill>
                  <a:srgbClr val="76B82A"/>
                </a:solidFill>
              </a:rPr>
              <a:t>Source:</a:t>
            </a:r>
            <a:r>
              <a:rPr lang="lv-LV" sz="1200" i="1" dirty="0">
                <a:solidFill>
                  <a:srgbClr val="76B82A"/>
                </a:solidFill>
              </a:rPr>
              <a:t> </a:t>
            </a:r>
            <a:r>
              <a:rPr lang="en-US" sz="1200" i="1" dirty="0">
                <a:solidFill>
                  <a:srgbClr val="76B82A"/>
                </a:solidFill>
              </a:rPr>
              <a:t>Connecting global priorities: biodiversity and human health: a state of knowledge review, 2015 </a:t>
            </a:r>
            <a:r>
              <a:rPr lang="lv-LV" sz="1200" i="1" dirty="0">
                <a:solidFill>
                  <a:srgbClr val="76B82A"/>
                </a:solidFill>
              </a:rPr>
              <a:t>[1]</a:t>
            </a:r>
            <a:endParaRPr lang="en-GB" sz="1200" i="1" dirty="0">
              <a:solidFill>
                <a:srgbClr val="76B82A"/>
              </a:solidFill>
            </a:endParaRPr>
          </a:p>
        </p:txBody>
      </p:sp>
    </p:spTree>
    <p:extLst>
      <p:ext uri="{BB962C8B-B14F-4D97-AF65-F5344CB8AC3E}">
        <p14:creationId xmlns:p14="http://schemas.microsoft.com/office/powerpoint/2010/main" val="372792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705780"/>
            <a:ext cx="8392886" cy="890589"/>
          </a:xfrm>
        </p:spPr>
        <p:txBody>
          <a:bodyPr>
            <a:normAutofit/>
          </a:bodyPr>
          <a:lstStyle/>
          <a:p>
            <a:r>
              <a:rPr lang="lv-LV" sz="3200" dirty="0" err="1"/>
              <a:t>Benefits</a:t>
            </a:r>
            <a:r>
              <a:rPr lang="lv-LV" sz="3200" dirty="0"/>
              <a:t> </a:t>
            </a:r>
            <a:r>
              <a:rPr lang="lv-LV" sz="3200" dirty="0" err="1"/>
              <a:t>of</a:t>
            </a:r>
            <a:r>
              <a:rPr lang="lv-LV" sz="3200" dirty="0"/>
              <a:t> </a:t>
            </a:r>
            <a:r>
              <a:rPr lang="lv-LV" sz="3200" dirty="0" err="1"/>
              <a:t>ecosystem</a:t>
            </a:r>
            <a:r>
              <a:rPr lang="lv-LV" sz="3200" dirty="0"/>
              <a:t> </a:t>
            </a:r>
            <a:r>
              <a:rPr lang="lv-LV" sz="3200" dirty="0" err="1"/>
              <a:t>services</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4</a:t>
            </a:fld>
            <a:endParaRPr lang="it-IT"/>
          </a:p>
        </p:txBody>
      </p:sp>
      <p:pic>
        <p:nvPicPr>
          <p:cNvPr id="10" name="Picture 9">
            <a:extLst>
              <a:ext uri="{FF2B5EF4-FFF2-40B4-BE49-F238E27FC236}">
                <a16:creationId xmlns:a16="http://schemas.microsoft.com/office/drawing/2014/main" id="{551A4C59-8748-4927-8159-2EE53A2727B5}"/>
              </a:ext>
            </a:extLst>
          </p:cNvPr>
          <p:cNvPicPr>
            <a:picLocks noChangeAspect="1"/>
          </p:cNvPicPr>
          <p:nvPr/>
        </p:nvPicPr>
        <p:blipFill>
          <a:blip r:embed="rId3"/>
          <a:stretch>
            <a:fillRect/>
          </a:stretch>
        </p:blipFill>
        <p:spPr>
          <a:xfrm>
            <a:off x="422674" y="1434390"/>
            <a:ext cx="8656860" cy="4535837"/>
          </a:xfrm>
          <a:prstGeom prst="rect">
            <a:avLst/>
          </a:prstGeom>
        </p:spPr>
      </p:pic>
      <p:sp>
        <p:nvSpPr>
          <p:cNvPr id="11" name="Rectangle 10">
            <a:extLst>
              <a:ext uri="{FF2B5EF4-FFF2-40B4-BE49-F238E27FC236}">
                <a16:creationId xmlns:a16="http://schemas.microsoft.com/office/drawing/2014/main" id="{E7AFBB86-331E-4075-A8CF-523368321F2E}"/>
              </a:ext>
            </a:extLst>
          </p:cNvPr>
          <p:cNvSpPr/>
          <p:nvPr/>
        </p:nvSpPr>
        <p:spPr>
          <a:xfrm>
            <a:off x="64466" y="5970227"/>
            <a:ext cx="8392886" cy="276999"/>
          </a:xfrm>
          <a:prstGeom prst="rect">
            <a:avLst/>
          </a:prstGeom>
        </p:spPr>
        <p:txBody>
          <a:bodyPr wrap="square">
            <a:spAutoFit/>
          </a:bodyPr>
          <a:lstStyle/>
          <a:p>
            <a:r>
              <a:rPr lang="en-GB" sz="1200" i="1" dirty="0">
                <a:solidFill>
                  <a:srgbClr val="76B82A"/>
                </a:solidFill>
              </a:rPr>
              <a:t>Source: </a:t>
            </a:r>
            <a:r>
              <a:rPr lang="lv-LV" sz="1200" i="1" dirty="0">
                <a:solidFill>
                  <a:srgbClr val="76B82A"/>
                </a:solidFill>
              </a:rPr>
              <a:t>European Environmental Agency, 2021 [4]</a:t>
            </a:r>
          </a:p>
        </p:txBody>
      </p:sp>
    </p:spTree>
    <p:extLst>
      <p:ext uri="{BB962C8B-B14F-4D97-AF65-F5344CB8AC3E}">
        <p14:creationId xmlns:p14="http://schemas.microsoft.com/office/powerpoint/2010/main" val="261904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822406"/>
            <a:ext cx="8392886" cy="890589"/>
          </a:xfrm>
        </p:spPr>
        <p:txBody>
          <a:bodyPr>
            <a:normAutofit/>
          </a:bodyPr>
          <a:lstStyle/>
          <a:p>
            <a:r>
              <a:rPr lang="lv-LV" dirty="0"/>
              <a:t>Impacts on ecosystem services</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5</a:t>
            </a:fld>
            <a:endParaRPr lang="it-IT"/>
          </a:p>
        </p:txBody>
      </p:sp>
      <p:graphicFrame>
        <p:nvGraphicFramePr>
          <p:cNvPr id="10" name="Diagram 9">
            <a:extLst>
              <a:ext uri="{FF2B5EF4-FFF2-40B4-BE49-F238E27FC236}">
                <a16:creationId xmlns:a16="http://schemas.microsoft.com/office/drawing/2014/main" id="{01E8CEEB-604F-44B7-8C10-75192C9DCDBE}"/>
              </a:ext>
            </a:extLst>
          </p:cNvPr>
          <p:cNvGraphicFramePr/>
          <p:nvPr>
            <p:extLst>
              <p:ext uri="{D42A27DB-BD31-4B8C-83A1-F6EECF244321}">
                <p14:modId xmlns:p14="http://schemas.microsoft.com/office/powerpoint/2010/main" val="517710294"/>
              </p:ext>
            </p:extLst>
          </p:nvPr>
        </p:nvGraphicFramePr>
        <p:xfrm>
          <a:off x="304801" y="2368487"/>
          <a:ext cx="4948282" cy="3083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2">
            <a:extLst>
              <a:ext uri="{FF2B5EF4-FFF2-40B4-BE49-F238E27FC236}">
                <a16:creationId xmlns:a16="http://schemas.microsoft.com/office/drawing/2014/main" id="{DCAE03F5-B16C-43AF-B68B-99F0C3053628}"/>
              </a:ext>
            </a:extLst>
          </p:cNvPr>
          <p:cNvSpPr>
            <a:spLocks noGrp="1"/>
          </p:cNvSpPr>
          <p:nvPr>
            <p:ph idx="1"/>
          </p:nvPr>
        </p:nvSpPr>
        <p:spPr>
          <a:xfrm>
            <a:off x="5557156" y="1977874"/>
            <a:ext cx="3586844" cy="3615650"/>
          </a:xfrm>
        </p:spPr>
        <p:txBody>
          <a:bodyPr>
            <a:normAutofit/>
          </a:bodyPr>
          <a:lstStyle/>
          <a:p>
            <a:pPr marL="0" indent="0">
              <a:buNone/>
            </a:pPr>
            <a:r>
              <a:rPr lang="lv-LV" sz="2400" dirty="0"/>
              <a:t>Causes for loss in agrobiodiversity :</a:t>
            </a:r>
          </a:p>
          <a:p>
            <a:pPr>
              <a:spcBef>
                <a:spcPts val="1200"/>
              </a:spcBef>
              <a:spcAft>
                <a:spcPts val="600"/>
              </a:spcAft>
            </a:pPr>
            <a:r>
              <a:rPr lang="lv-LV" sz="2400" dirty="0"/>
              <a:t>Habitat loss</a:t>
            </a:r>
          </a:p>
          <a:p>
            <a:pPr>
              <a:spcBef>
                <a:spcPts val="1200"/>
              </a:spcBef>
              <a:spcAft>
                <a:spcPts val="600"/>
              </a:spcAft>
            </a:pPr>
            <a:r>
              <a:rPr lang="lv-LV" sz="2400" dirty="0"/>
              <a:t>Deforestation</a:t>
            </a:r>
          </a:p>
          <a:p>
            <a:pPr>
              <a:spcBef>
                <a:spcPts val="1200"/>
              </a:spcBef>
              <a:spcAft>
                <a:spcPts val="600"/>
              </a:spcAft>
            </a:pPr>
            <a:r>
              <a:rPr lang="lv-LV" sz="2400" dirty="0"/>
              <a:t>Unsustainable farming</a:t>
            </a:r>
          </a:p>
          <a:p>
            <a:pPr>
              <a:spcBef>
                <a:spcPts val="1200"/>
              </a:spcBef>
              <a:spcAft>
                <a:spcPts val="600"/>
              </a:spcAft>
            </a:pPr>
            <a:r>
              <a:rPr lang="lv-LV" sz="2400" dirty="0"/>
              <a:t>Population boom</a:t>
            </a:r>
          </a:p>
          <a:p>
            <a:pPr>
              <a:spcBef>
                <a:spcPts val="1200"/>
              </a:spcBef>
              <a:spcAft>
                <a:spcPts val="600"/>
              </a:spcAft>
            </a:pPr>
            <a:r>
              <a:rPr lang="lv-LV" sz="2400" dirty="0"/>
              <a:t>Global warming</a:t>
            </a:r>
            <a:endParaRPr lang="en-GB" sz="2400" dirty="0"/>
          </a:p>
          <a:p>
            <a:endParaRPr lang="en-GB" sz="1800" dirty="0"/>
          </a:p>
          <a:p>
            <a:endParaRPr lang="en-GB" sz="1800" dirty="0"/>
          </a:p>
          <a:p>
            <a:endParaRPr lang="en-GB" sz="1800" dirty="0"/>
          </a:p>
        </p:txBody>
      </p:sp>
      <p:sp>
        <p:nvSpPr>
          <p:cNvPr id="14" name="TextBox 13">
            <a:extLst>
              <a:ext uri="{FF2B5EF4-FFF2-40B4-BE49-F238E27FC236}">
                <a16:creationId xmlns:a16="http://schemas.microsoft.com/office/drawing/2014/main" id="{1E30A5FE-62DE-460A-99F6-4100F123DBDE}"/>
              </a:ext>
            </a:extLst>
          </p:cNvPr>
          <p:cNvSpPr txBox="1"/>
          <p:nvPr/>
        </p:nvSpPr>
        <p:spPr>
          <a:xfrm>
            <a:off x="773974" y="1712995"/>
            <a:ext cx="3798025" cy="461665"/>
          </a:xfrm>
          <a:prstGeom prst="rect">
            <a:avLst/>
          </a:prstGeom>
          <a:noFill/>
        </p:spPr>
        <p:txBody>
          <a:bodyPr wrap="square" rtlCol="0">
            <a:spAutoFit/>
          </a:bodyPr>
          <a:lstStyle/>
          <a:p>
            <a:pPr algn="ctr"/>
            <a:r>
              <a:rPr lang="lv-LV" sz="2400" b="1" dirty="0">
                <a:solidFill>
                  <a:srgbClr val="76B82A"/>
                </a:solidFill>
              </a:rPr>
              <a:t>The cause – effect cycle</a:t>
            </a:r>
          </a:p>
        </p:txBody>
      </p:sp>
    </p:spTree>
    <p:extLst>
      <p:ext uri="{BB962C8B-B14F-4D97-AF65-F5344CB8AC3E}">
        <p14:creationId xmlns:p14="http://schemas.microsoft.com/office/powerpoint/2010/main" val="391452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Pest control as an ecosystem service</a:t>
            </a:r>
            <a:endParaRPr lang="en-GB" dirty="0"/>
          </a:p>
        </p:txBody>
      </p:sp>
      <p:sp>
        <p:nvSpPr>
          <p:cNvPr id="3" name="Content Placeholder 2"/>
          <p:cNvSpPr>
            <a:spLocks noGrp="1"/>
          </p:cNvSpPr>
          <p:nvPr>
            <p:ph idx="1"/>
          </p:nvPr>
        </p:nvSpPr>
        <p:spPr>
          <a:xfrm>
            <a:off x="312448" y="1946314"/>
            <a:ext cx="5547180" cy="3615650"/>
          </a:xfrm>
        </p:spPr>
        <p:txBody>
          <a:bodyPr>
            <a:normAutofit lnSpcReduction="10000"/>
          </a:bodyPr>
          <a:lstStyle/>
          <a:p>
            <a:r>
              <a:rPr lang="en-GB" sz="1800" dirty="0"/>
              <a:t>Crops pest </a:t>
            </a:r>
            <a:r>
              <a:rPr lang="lv-LV" sz="1800" dirty="0"/>
              <a:t>are </a:t>
            </a:r>
            <a:r>
              <a:rPr lang="en-GB" sz="1800" dirty="0"/>
              <a:t>threat to crop production </a:t>
            </a:r>
          </a:p>
          <a:p>
            <a:r>
              <a:rPr lang="en-GB" sz="1800" dirty="0"/>
              <a:t>Insect pests </a:t>
            </a:r>
            <a:r>
              <a:rPr lang="lv-LV" sz="1800" dirty="0"/>
              <a:t>damage </a:t>
            </a:r>
            <a:r>
              <a:rPr lang="en-GB" sz="1800" dirty="0"/>
              <a:t>crop</a:t>
            </a:r>
            <a:r>
              <a:rPr lang="lv-LV" sz="1800" dirty="0"/>
              <a:t>s</a:t>
            </a:r>
            <a:r>
              <a:rPr lang="en-GB" sz="1800" dirty="0"/>
              <a:t> on the field (pre-harvest) and during crop storage (post- harvest) – one third of crop production is lost to pests, diseases and weeds</a:t>
            </a:r>
          </a:p>
          <a:p>
            <a:endParaRPr lang="en-US" sz="1800" dirty="0"/>
          </a:p>
          <a:p>
            <a:pPr marL="0" indent="0">
              <a:buNone/>
            </a:pPr>
            <a:r>
              <a:rPr lang="en-US" sz="1800" dirty="0"/>
              <a:t>BUT</a:t>
            </a:r>
          </a:p>
          <a:p>
            <a:endParaRPr lang="en-US" sz="1800" dirty="0"/>
          </a:p>
          <a:p>
            <a:pPr marL="0" indent="0">
              <a:buNone/>
            </a:pPr>
            <a:r>
              <a:rPr lang="en-GB" sz="1800" dirty="0"/>
              <a:t>For natural ecosystems plant-feeding insects (i.e. pest species) usually do little damage because:</a:t>
            </a:r>
          </a:p>
          <a:p>
            <a:r>
              <a:rPr lang="en-GB" sz="1800" dirty="0"/>
              <a:t>natural habitats tend to be rich with insect predators and </a:t>
            </a:r>
            <a:r>
              <a:rPr lang="en-GB" sz="1800" dirty="0" err="1"/>
              <a:t>parasitoids</a:t>
            </a:r>
            <a:r>
              <a:rPr lang="en-GB" sz="1800" dirty="0"/>
              <a:t> which regulate the biodynamics (i.e. attack plant feeders, keep their numbers in control and  protect plants from serious damage)</a:t>
            </a:r>
          </a:p>
          <a:p>
            <a:endParaRPr lang="en-GB" sz="1800" dirty="0"/>
          </a:p>
          <a:p>
            <a:endParaRPr lang="en-GB" sz="1800" dirty="0"/>
          </a:p>
          <a:p>
            <a:endParaRPr lang="en-GB" sz="1800" dirty="0"/>
          </a:p>
          <a:p>
            <a:endParaRPr lang="en-GB" sz="1800"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6</a:t>
            </a:fld>
            <a:endParaRPr lang="it-IT"/>
          </a:p>
        </p:txBody>
      </p:sp>
      <p:pic>
        <p:nvPicPr>
          <p:cNvPr id="10" name="Picture 9"/>
          <p:cNvPicPr>
            <a:picLocks noChangeAspect="1"/>
          </p:cNvPicPr>
          <p:nvPr/>
        </p:nvPicPr>
        <p:blipFill>
          <a:blip r:embed="rId3"/>
          <a:stretch>
            <a:fillRect/>
          </a:stretch>
        </p:blipFill>
        <p:spPr>
          <a:xfrm>
            <a:off x="6050306" y="1779990"/>
            <a:ext cx="2842721" cy="1884848"/>
          </a:xfrm>
          <a:prstGeom prst="rect">
            <a:avLst/>
          </a:prstGeom>
        </p:spPr>
      </p:pic>
      <p:pic>
        <p:nvPicPr>
          <p:cNvPr id="11" name="Picture 10"/>
          <p:cNvPicPr>
            <a:picLocks noChangeAspect="1"/>
          </p:cNvPicPr>
          <p:nvPr/>
        </p:nvPicPr>
        <p:blipFill>
          <a:blip r:embed="rId4"/>
          <a:stretch>
            <a:fillRect/>
          </a:stretch>
        </p:blipFill>
        <p:spPr>
          <a:xfrm>
            <a:off x="6057963" y="3754139"/>
            <a:ext cx="2827405" cy="1876368"/>
          </a:xfrm>
          <a:prstGeom prst="rect">
            <a:avLst/>
          </a:prstGeom>
        </p:spPr>
      </p:pic>
      <p:sp>
        <p:nvSpPr>
          <p:cNvPr id="12" name="Rectangle 11"/>
          <p:cNvSpPr/>
          <p:nvPr/>
        </p:nvSpPr>
        <p:spPr>
          <a:xfrm>
            <a:off x="5999752" y="5767471"/>
            <a:ext cx="3176905" cy="361893"/>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Filipa Monteiro</a:t>
            </a:r>
            <a:r>
              <a:rPr lang="lv-LV" sz="1200" dirty="0">
                <a:solidFill>
                  <a:srgbClr val="76B82A"/>
                </a:solidFill>
              </a:rPr>
              <a:t> [5]</a:t>
            </a:r>
            <a:endParaRPr lang="en-GB" sz="1200" dirty="0">
              <a:solidFill>
                <a:srgbClr val="76B82A"/>
              </a:solidFill>
            </a:endParaRPr>
          </a:p>
        </p:txBody>
      </p:sp>
    </p:spTree>
    <p:extLst>
      <p:ext uri="{BB962C8B-B14F-4D97-AF65-F5344CB8AC3E}">
        <p14:creationId xmlns:p14="http://schemas.microsoft.com/office/powerpoint/2010/main" val="31625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Landscape management </a:t>
            </a:r>
            <a:r>
              <a:rPr lang="lv-LV" b="1" dirty="0"/>
              <a:t>as </a:t>
            </a:r>
            <a:r>
              <a:rPr lang="en-GB" b="1" dirty="0"/>
              <a:t>support </a:t>
            </a:r>
            <a:r>
              <a:rPr lang="lv-LV" b="1" dirty="0"/>
              <a:t>to </a:t>
            </a:r>
            <a:r>
              <a:rPr lang="en-GB" b="1" dirty="0"/>
              <a:t>natural pest control</a:t>
            </a:r>
            <a:endParaRPr lang="en-GB" dirty="0"/>
          </a:p>
        </p:txBody>
      </p:sp>
      <p:sp>
        <p:nvSpPr>
          <p:cNvPr id="3" name="Content Placeholder 2"/>
          <p:cNvSpPr>
            <a:spLocks noGrp="1"/>
          </p:cNvSpPr>
          <p:nvPr>
            <p:ph idx="1"/>
          </p:nvPr>
        </p:nvSpPr>
        <p:spPr>
          <a:xfrm>
            <a:off x="375556" y="1896577"/>
            <a:ext cx="5547180" cy="3615650"/>
          </a:xfrm>
        </p:spPr>
        <p:txBody>
          <a:bodyPr>
            <a:normAutofit/>
          </a:bodyPr>
          <a:lstStyle/>
          <a:p>
            <a:r>
              <a:rPr lang="en-GB" sz="1800" dirty="0"/>
              <a:t>Insect predators can be preserved and enhanced with simple cultural techniques, like</a:t>
            </a:r>
            <a:r>
              <a:rPr lang="lv-LV" sz="1800" dirty="0"/>
              <a:t> </a:t>
            </a:r>
            <a:r>
              <a:rPr lang="en-GB" sz="1800" dirty="0"/>
              <a:t>provisioning natural enemies with resources that are lacking within the agricultural crop, such as nectar, pollen, alternative prey, or shelter.</a:t>
            </a:r>
          </a:p>
          <a:p>
            <a:endParaRPr lang="en-US" sz="1800" dirty="0"/>
          </a:p>
          <a:p>
            <a:r>
              <a:rPr lang="en-GB" sz="1800" dirty="0"/>
              <a:t>Adding floral resources is a simple and effective tool to support predators and </a:t>
            </a:r>
            <a:r>
              <a:rPr lang="en-GB" sz="1800" dirty="0" err="1"/>
              <a:t>parasitoids</a:t>
            </a:r>
            <a:r>
              <a:rPr lang="en-GB" sz="1800" dirty="0"/>
              <a:t> and to regulate the ecosystem services</a:t>
            </a:r>
          </a:p>
          <a:p>
            <a:endParaRPr lang="en-GB" sz="1800" dirty="0"/>
          </a:p>
          <a:p>
            <a:endParaRPr lang="en-GB" sz="1800"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7</a:t>
            </a:fld>
            <a:endParaRPr lang="it-IT"/>
          </a:p>
        </p:txBody>
      </p:sp>
      <p:sp>
        <p:nvSpPr>
          <p:cNvPr id="12" name="Rectangle 11"/>
          <p:cNvSpPr/>
          <p:nvPr/>
        </p:nvSpPr>
        <p:spPr>
          <a:xfrm>
            <a:off x="6005934" y="5683992"/>
            <a:ext cx="3138066" cy="255612"/>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Filipa Monteiro</a:t>
            </a:r>
            <a:r>
              <a:rPr lang="lv-LV" sz="1200" dirty="0">
                <a:solidFill>
                  <a:srgbClr val="76B82A"/>
                </a:solidFill>
              </a:rPr>
              <a:t> [5]</a:t>
            </a:r>
            <a:endParaRPr lang="en-GB" sz="1200" dirty="0">
              <a:solidFill>
                <a:srgbClr val="76B82A"/>
              </a:solidFill>
            </a:endParaRPr>
          </a:p>
        </p:txBody>
      </p:sp>
      <p:pic>
        <p:nvPicPr>
          <p:cNvPr id="5" name="Picture 4"/>
          <p:cNvPicPr>
            <a:picLocks noChangeAspect="1"/>
          </p:cNvPicPr>
          <p:nvPr/>
        </p:nvPicPr>
        <p:blipFill>
          <a:blip r:embed="rId3"/>
          <a:stretch>
            <a:fillRect/>
          </a:stretch>
        </p:blipFill>
        <p:spPr>
          <a:xfrm>
            <a:off x="6050305" y="1896576"/>
            <a:ext cx="2827405" cy="1878481"/>
          </a:xfrm>
          <a:prstGeom prst="rect">
            <a:avLst/>
          </a:prstGeom>
        </p:spPr>
      </p:pic>
      <p:pic>
        <p:nvPicPr>
          <p:cNvPr id="6" name="Picture 5"/>
          <p:cNvPicPr>
            <a:picLocks noChangeAspect="1"/>
          </p:cNvPicPr>
          <p:nvPr/>
        </p:nvPicPr>
        <p:blipFill>
          <a:blip r:embed="rId4"/>
          <a:stretch>
            <a:fillRect/>
          </a:stretch>
        </p:blipFill>
        <p:spPr>
          <a:xfrm>
            <a:off x="6050305" y="3864049"/>
            <a:ext cx="2827405" cy="1730951"/>
          </a:xfrm>
          <a:prstGeom prst="rect">
            <a:avLst/>
          </a:prstGeom>
        </p:spPr>
      </p:pic>
    </p:spTree>
    <p:extLst>
      <p:ext uri="{BB962C8B-B14F-4D97-AF65-F5344CB8AC3E}">
        <p14:creationId xmlns:p14="http://schemas.microsoft.com/office/powerpoint/2010/main" val="204577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Pollinators</a:t>
            </a:r>
            <a:endParaRPr lang="en-GB" dirty="0"/>
          </a:p>
        </p:txBody>
      </p:sp>
      <p:sp>
        <p:nvSpPr>
          <p:cNvPr id="3" name="Content Placeholder 2"/>
          <p:cNvSpPr>
            <a:spLocks noGrp="1"/>
          </p:cNvSpPr>
          <p:nvPr>
            <p:ph idx="1"/>
          </p:nvPr>
        </p:nvSpPr>
        <p:spPr>
          <a:xfrm>
            <a:off x="375556" y="1734708"/>
            <a:ext cx="5689964" cy="3994042"/>
          </a:xfrm>
        </p:spPr>
        <p:txBody>
          <a:bodyPr>
            <a:normAutofit/>
          </a:bodyPr>
          <a:lstStyle/>
          <a:p>
            <a:r>
              <a:rPr lang="en-GB" sz="1600" dirty="0"/>
              <a:t>Critical role in agriculture and food security and for the broader functioning of ecosystems</a:t>
            </a:r>
          </a:p>
          <a:p>
            <a:r>
              <a:rPr lang="en-GB" sz="1600" dirty="0"/>
              <a:t>Enabling the natural fertilization and reproduction of flowering plants.</a:t>
            </a:r>
          </a:p>
          <a:p>
            <a:r>
              <a:rPr lang="en-GB" sz="1600" dirty="0"/>
              <a:t>75% of the world’s leading food crops, from cacao to pumpkins, are partially reliant on animal pollinators</a:t>
            </a:r>
          </a:p>
          <a:p>
            <a:r>
              <a:rPr lang="en-GB" sz="1600" dirty="0"/>
              <a:t>1/3 of all crop production depends on animal pollinators. </a:t>
            </a:r>
          </a:p>
          <a:p>
            <a:r>
              <a:rPr lang="en-GB" sz="1600" dirty="0"/>
              <a:t>The overall value of pollination services globally was estimated at $173 billion per year in 2009</a:t>
            </a:r>
          </a:p>
          <a:p>
            <a:r>
              <a:rPr lang="en-US" sz="1600" dirty="0"/>
              <a:t>Bees the most important pollinator</a:t>
            </a:r>
          </a:p>
          <a:p>
            <a:r>
              <a:rPr lang="lv-LV" sz="1600" dirty="0"/>
              <a:t>D</a:t>
            </a:r>
            <a:r>
              <a:rPr lang="en-GB" sz="1600" dirty="0" err="1"/>
              <a:t>iversity</a:t>
            </a:r>
            <a:r>
              <a:rPr lang="en-GB" sz="1600" dirty="0"/>
              <a:t> and abundance of wild insect pollinators</a:t>
            </a:r>
            <a:r>
              <a:rPr lang="lv-LV" sz="1600" dirty="0"/>
              <a:t> has</a:t>
            </a:r>
            <a:r>
              <a:rPr lang="en-GB" sz="1600" dirty="0"/>
              <a:t> declined </a:t>
            </a:r>
          </a:p>
          <a:p>
            <a:endParaRPr lang="en-GB" sz="1600"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8</a:t>
            </a:fld>
            <a:endParaRPr lang="it-IT"/>
          </a:p>
        </p:txBody>
      </p:sp>
      <p:sp>
        <p:nvSpPr>
          <p:cNvPr id="12" name="Rectangle 11"/>
          <p:cNvSpPr/>
          <p:nvPr/>
        </p:nvSpPr>
        <p:spPr>
          <a:xfrm>
            <a:off x="6065520" y="5803084"/>
            <a:ext cx="3347427" cy="455048"/>
          </a:xfrm>
          <a:prstGeom prst="rect">
            <a:avLst/>
          </a:prstGeom>
        </p:spPr>
        <p:txBody>
          <a:bodyPr vert="horz" lIns="91440" tIns="45720" rIns="91440" bIns="45720" rtlCol="0">
            <a:noAutofit/>
          </a:bodyPr>
          <a:lstStyle/>
          <a:p>
            <a:pPr defTabSz="685800">
              <a:lnSpc>
                <a:spcPct val="90000"/>
              </a:lnSpc>
              <a:spcBef>
                <a:spcPts val="750"/>
              </a:spcBef>
            </a:pPr>
            <a:r>
              <a:rPr lang="de-DE" sz="1200" dirty="0">
                <a:solidFill>
                  <a:srgbClr val="76B82A"/>
                </a:solidFill>
              </a:rPr>
              <a:t>Source:  Filipa Monteiro</a:t>
            </a:r>
            <a:r>
              <a:rPr lang="lv-LV" sz="1200" dirty="0">
                <a:solidFill>
                  <a:srgbClr val="76B82A"/>
                </a:solidFill>
              </a:rPr>
              <a:t> [5]</a:t>
            </a:r>
            <a:endParaRPr lang="en-GB" sz="1200" dirty="0">
              <a:solidFill>
                <a:srgbClr val="76B82A"/>
              </a:solidFill>
            </a:endParaRPr>
          </a:p>
        </p:txBody>
      </p:sp>
      <p:pic>
        <p:nvPicPr>
          <p:cNvPr id="7" name="Picture 6"/>
          <p:cNvPicPr>
            <a:picLocks noChangeAspect="1"/>
          </p:cNvPicPr>
          <p:nvPr/>
        </p:nvPicPr>
        <p:blipFill>
          <a:blip r:embed="rId3"/>
          <a:stretch>
            <a:fillRect/>
          </a:stretch>
        </p:blipFill>
        <p:spPr>
          <a:xfrm>
            <a:off x="6219136" y="1002738"/>
            <a:ext cx="2728991" cy="2728991"/>
          </a:xfrm>
          <a:prstGeom prst="rect">
            <a:avLst/>
          </a:prstGeom>
        </p:spPr>
      </p:pic>
      <p:pic>
        <p:nvPicPr>
          <p:cNvPr id="8" name="Picture 7"/>
          <p:cNvPicPr>
            <a:picLocks noChangeAspect="1"/>
          </p:cNvPicPr>
          <p:nvPr/>
        </p:nvPicPr>
        <p:blipFill>
          <a:blip r:embed="rId4"/>
          <a:stretch>
            <a:fillRect/>
          </a:stretch>
        </p:blipFill>
        <p:spPr>
          <a:xfrm>
            <a:off x="6219135" y="3769282"/>
            <a:ext cx="2728991" cy="2038320"/>
          </a:xfrm>
          <a:prstGeom prst="rect">
            <a:avLst/>
          </a:prstGeom>
        </p:spPr>
      </p:pic>
    </p:spTree>
    <p:extLst>
      <p:ext uri="{BB962C8B-B14F-4D97-AF65-F5344CB8AC3E}">
        <p14:creationId xmlns:p14="http://schemas.microsoft.com/office/powerpoint/2010/main" val="315728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896152"/>
            <a:ext cx="8458200" cy="767269"/>
          </a:xfrm>
        </p:spPr>
        <p:txBody>
          <a:bodyPr>
            <a:normAutofit fontScale="90000"/>
          </a:bodyPr>
          <a:lstStyle/>
          <a:p>
            <a:r>
              <a:rPr lang="en-GB" dirty="0"/>
              <a:t>Sustainable Development Goals: Linking the biosphere to sustainable and healthy food</a:t>
            </a:r>
          </a:p>
        </p:txBody>
      </p:sp>
      <p:sp>
        <p:nvSpPr>
          <p:cNvPr id="3" name="Content Placeholder 2"/>
          <p:cNvSpPr>
            <a:spLocks noGrp="1"/>
          </p:cNvSpPr>
          <p:nvPr>
            <p:ph idx="1"/>
          </p:nvPr>
        </p:nvSpPr>
        <p:spPr>
          <a:xfrm>
            <a:off x="958021" y="5961848"/>
            <a:ext cx="6294665" cy="242381"/>
          </a:xfrm>
        </p:spPr>
        <p:txBody>
          <a:bodyPr>
            <a:normAutofit/>
          </a:bodyPr>
          <a:lstStyle/>
          <a:p>
            <a:pPr marL="0" indent="0">
              <a:buNone/>
            </a:pPr>
            <a:r>
              <a:rPr lang="en-GB" sz="900" dirty="0"/>
              <a:t>Source</a:t>
            </a:r>
            <a:r>
              <a:rPr lang="lv-LV" sz="900" dirty="0"/>
              <a:t> </a:t>
            </a:r>
            <a:r>
              <a:rPr lang="en-US" sz="900" dirty="0"/>
              <a:t>Advances in Food Security and Sustainability</a:t>
            </a:r>
            <a:r>
              <a:rPr lang="lv-LV" sz="900" dirty="0"/>
              <a:t>, </a:t>
            </a:r>
            <a:r>
              <a:rPr lang="en-GB" sz="900" dirty="0"/>
              <a:t>2019 [</a:t>
            </a:r>
            <a:r>
              <a:rPr lang="lv-LV" sz="900" dirty="0"/>
              <a:t>6</a:t>
            </a:r>
            <a:r>
              <a:rPr lang="en-GB" sz="900" dirty="0"/>
              <a:t>]</a:t>
            </a:r>
          </a:p>
        </p:txBody>
      </p:sp>
      <p:sp>
        <p:nvSpPr>
          <p:cNvPr id="4" name="Slide Number Placeholder 3"/>
          <p:cNvSpPr>
            <a:spLocks noGrp="1"/>
          </p:cNvSpPr>
          <p:nvPr>
            <p:ph type="sldNum" sz="quarter" idx="12"/>
          </p:nvPr>
        </p:nvSpPr>
        <p:spPr/>
        <p:txBody>
          <a:bodyPr/>
          <a:lstStyle/>
          <a:p>
            <a:fld id="{F5D31388-1EA4-4B74-8FFA-0D39003D9700}" type="slidenum">
              <a:rPr lang="it-IT" smtClean="0"/>
              <a:pPr/>
              <a:t>9</a:t>
            </a:fld>
            <a:endParaRPr lang="it-IT"/>
          </a:p>
        </p:txBody>
      </p:sp>
      <p:pic>
        <p:nvPicPr>
          <p:cNvPr id="1026" name="Picture 2"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021" y="1864874"/>
            <a:ext cx="7006836" cy="409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462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DA PPT Template" id="{D4780B86-7B3D-4206-AAF2-BA302A4F25A5}" vid="{E31212AF-7BD0-4EE0-9A21-3B8B39FB0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dded xmlns="009b461b-d22b-4144-bb78-40b08bf44d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95BDC47F34A54FABDCAB1B18340115" ma:contentTypeVersion="14" ma:contentTypeDescription="Create a new document." ma:contentTypeScope="" ma:versionID="577d736436aad7e90147a69aac418a83">
  <xsd:schema xmlns:xsd="http://www.w3.org/2001/XMLSchema" xmlns:xs="http://www.w3.org/2001/XMLSchema" xmlns:p="http://schemas.microsoft.com/office/2006/metadata/properties" xmlns:ns2="009b461b-d22b-4144-bb78-40b08bf44dfd" xmlns:ns3="e5da38d3-9311-4eaa-9c0f-92c14a7f68ec" targetNamespace="http://schemas.microsoft.com/office/2006/metadata/properties" ma:root="true" ma:fieldsID="7ef7224999725fd0a3ec99398b7ce991" ns2:_="" ns3:_="">
    <xsd:import namespace="009b461b-d22b-4144-bb78-40b08bf44dfd"/>
    <xsd:import namespace="e5da38d3-9311-4eaa-9c0f-92c14a7f68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Dateadded"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b461b-d22b-4144-bb78-40b08bf44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added" ma:index="18" nillable="true" ma:displayName="Date added" ma:format="DateOnly" ma:internalName="Dateadded">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da38d3-9311-4eaa-9c0f-92c14a7f68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C1816-D7EE-4484-95B6-D7CDBB5683FA}">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e8d88886-325e-44bb-bd3f-9b97b493b18b"/>
    <ds:schemaRef ds:uri="855d5c9a-2340-4b70-b8df-8dd9ee469f0f"/>
    <ds:schemaRef ds:uri="http://www.w3.org/XML/1998/namespace"/>
  </ds:schemaRefs>
</ds:datastoreItem>
</file>

<file path=customXml/itemProps2.xml><?xml version="1.0" encoding="utf-8"?>
<ds:datastoreItem xmlns:ds="http://schemas.openxmlformats.org/officeDocument/2006/customXml" ds:itemID="{191EDC4E-3B20-46B2-83AE-91859C5A5578}"/>
</file>

<file path=customXml/itemProps3.xml><?xml version="1.0" encoding="utf-8"?>
<ds:datastoreItem xmlns:ds="http://schemas.openxmlformats.org/officeDocument/2006/customXml" ds:itemID="{AFF7766F-DCAB-4359-98A3-D6606D0AE6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SWEDA PPT Template</Template>
  <TotalTime>18145</TotalTime>
  <Words>5825</Words>
  <Application>Microsoft Office PowerPoint</Application>
  <PresentationFormat>On-screen Show (4:3)</PresentationFormat>
  <Paragraphs>304</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Rounded MT Bold</vt:lpstr>
      <vt:lpstr>Calibri</vt:lpstr>
      <vt:lpstr>Cerebri Sans</vt:lpstr>
      <vt:lpstr>Montserrat</vt:lpstr>
      <vt:lpstr>Times New Roman</vt:lpstr>
      <vt:lpstr>Wingdings</vt:lpstr>
      <vt:lpstr>Tema di Office</vt:lpstr>
      <vt:lpstr>Connecting Global Priorities: Human Health, Economic development and Agrobiodiversity</vt:lpstr>
      <vt:lpstr>Biodiversity and ecosystems</vt:lpstr>
      <vt:lpstr>Ecosystem services</vt:lpstr>
      <vt:lpstr>Benefits of ecosystem services</vt:lpstr>
      <vt:lpstr>Impacts on ecosystem services</vt:lpstr>
      <vt:lpstr>Pest control as an ecosystem service</vt:lpstr>
      <vt:lpstr>Landscape management as support to natural pest control</vt:lpstr>
      <vt:lpstr>Pollinators</vt:lpstr>
      <vt:lpstr>Sustainable Development Goals: Linking the biosphere to sustainable and healthy food</vt:lpstr>
      <vt:lpstr>Biodiversity and human health</vt:lpstr>
      <vt:lpstr>Ecosystem services, Biodiversity and Food</vt:lpstr>
      <vt:lpstr>Biodiversity and food security</vt:lpstr>
      <vt:lpstr>Food biodiversity and nutrition</vt:lpstr>
      <vt:lpstr>Agrobiodiversity and healthy diets</vt:lpstr>
      <vt:lpstr>Social dimension of health and biodiversity</vt:lpstr>
      <vt:lpstr>Integrating biodiversity and human health:  approaches and frameworks </vt:lpstr>
      <vt:lpstr>Further readings</vt:lpstr>
      <vt:lpstr>References</vt:lpstr>
      <vt:lpstr>Short-bio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Altheo Valentini</dc:creator>
  <cp:lastModifiedBy>Maksims Feofilovs</cp:lastModifiedBy>
  <cp:revision>75</cp:revision>
  <dcterms:created xsi:type="dcterms:W3CDTF">2021-06-01T03:14:12Z</dcterms:created>
  <dcterms:modified xsi:type="dcterms:W3CDTF">2021-12-02T12:49:09Z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0x0101005B95BDC47F34A54FABDCAB1B18340115</vt:lpwstr>
  </property>
</Properties>
</file>