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sldIdLst>
    <p:sldId id="608" r:id="rId5"/>
    <p:sldId id="911" r:id="rId6"/>
    <p:sldId id="392" r:id="rId7"/>
    <p:sldId id="408" r:id="rId8"/>
    <p:sldId id="759" r:id="rId9"/>
    <p:sldId id="900" r:id="rId10"/>
    <p:sldId id="901" r:id="rId11"/>
    <p:sldId id="902" r:id="rId12"/>
    <p:sldId id="903" r:id="rId13"/>
    <p:sldId id="904" r:id="rId14"/>
    <p:sldId id="912" r:id="rId15"/>
    <p:sldId id="411" r:id="rId16"/>
    <p:sldId id="913" r:id="rId17"/>
    <p:sldId id="867" r:id="rId18"/>
    <p:sldId id="914" r:id="rId19"/>
    <p:sldId id="364" r:id="rId20"/>
    <p:sldId id="370" r:id="rId21"/>
    <p:sldId id="412" r:id="rId22"/>
    <p:sldId id="898" r:id="rId23"/>
    <p:sldId id="869" r:id="rId24"/>
    <p:sldId id="870" r:id="rId25"/>
    <p:sldId id="915" r:id="rId26"/>
    <p:sldId id="899" r:id="rId27"/>
    <p:sldId id="905" r:id="rId28"/>
    <p:sldId id="906" r:id="rId29"/>
    <p:sldId id="907" r:id="rId30"/>
    <p:sldId id="908" r:id="rId31"/>
    <p:sldId id="866" r:id="rId32"/>
    <p:sldId id="868" r:id="rId33"/>
    <p:sldId id="909" r:id="rId34"/>
    <p:sldId id="891" r:id="rId35"/>
    <p:sldId id="917" r:id="rId36"/>
    <p:sldId id="892" r:id="rId37"/>
  </p:sldIdLst>
  <p:sldSz cx="9144000" cy="6858000" type="screen4x3"/>
  <p:notesSz cx="7102475" cy="9388475"/>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ma Žihare" initials="LŽ" lastIdx="1" clrIdx="0">
    <p:extLst>
      <p:ext uri="{19B8F6BF-5375-455C-9EA6-DF929625EA0E}">
        <p15:presenceInfo xmlns:p15="http://schemas.microsoft.com/office/powerpoint/2012/main" userId="Lauma Žihar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B82A"/>
    <a:srgbClr val="66FF99"/>
    <a:srgbClr val="BE889B"/>
    <a:srgbClr val="36F32D"/>
    <a:srgbClr val="9966FF"/>
    <a:srgbClr val="EB5F5F"/>
    <a:srgbClr val="B71982"/>
    <a:srgbClr val="CCCCFF"/>
    <a:srgbClr val="159A34"/>
    <a:srgbClr val="E4CE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48ED4D-97DF-4183-B9A8-585DEDBB75D6}" v="4" dt="2021-12-07T13:33:59.817"/>
    <p1510:client id="{FFB03A01-7CBC-74A9-05DA-46177DD15F9F}" v="31" dt="2021-12-07T10:33:24.8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50" autoAdjust="0"/>
    <p:restoredTop sz="79684" autoAdjust="0"/>
  </p:normalViewPr>
  <p:slideViewPr>
    <p:cSldViewPr snapToGrid="0">
      <p:cViewPr varScale="1">
        <p:scale>
          <a:sx n="75" d="100"/>
          <a:sy n="75" d="100"/>
        </p:scale>
        <p:origin x="528" y="54"/>
      </p:cViewPr>
      <p:guideLst/>
    </p:cSldViewPr>
  </p:slideViewPr>
  <p:outlineViewPr>
    <p:cViewPr>
      <p:scale>
        <a:sx n="33" d="100"/>
        <a:sy n="33" d="100"/>
      </p:scale>
      <p:origin x="0" y="0"/>
    </p:cViewPr>
  </p:outlin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ksims Feofilovs" userId="9fd80615-2136-42c4-9b8c-24c332aadc0e" providerId="ADAL" clId="{3D48ED4D-97DF-4183-B9A8-585DEDBB75D6}"/>
    <pc:docChg chg="custSel addSld delSld modSld">
      <pc:chgData name="Maksims Feofilovs" userId="9fd80615-2136-42c4-9b8c-24c332aadc0e" providerId="ADAL" clId="{3D48ED4D-97DF-4183-B9A8-585DEDBB75D6}" dt="2021-12-07T13:34:43.427" v="154" actId="20577"/>
      <pc:docMkLst>
        <pc:docMk/>
      </pc:docMkLst>
      <pc:sldChg chg="modSp mod">
        <pc:chgData name="Maksims Feofilovs" userId="9fd80615-2136-42c4-9b8c-24c332aadc0e" providerId="ADAL" clId="{3D48ED4D-97DF-4183-B9A8-585DEDBB75D6}" dt="2021-12-07T11:31:14.664" v="59" actId="114"/>
        <pc:sldMkLst>
          <pc:docMk/>
          <pc:sldMk cId="2682157744" sldId="866"/>
        </pc:sldMkLst>
        <pc:spChg chg="mod">
          <ac:chgData name="Maksims Feofilovs" userId="9fd80615-2136-42c4-9b8c-24c332aadc0e" providerId="ADAL" clId="{3D48ED4D-97DF-4183-B9A8-585DEDBB75D6}" dt="2021-12-07T11:31:14.664" v="59" actId="114"/>
          <ac:spMkLst>
            <pc:docMk/>
            <pc:sldMk cId="2682157744" sldId="866"/>
            <ac:spMk id="3" creationId="{00000000-0000-0000-0000-000000000000}"/>
          </ac:spMkLst>
        </pc:spChg>
      </pc:sldChg>
      <pc:sldChg chg="modSp mod">
        <pc:chgData name="Maksims Feofilovs" userId="9fd80615-2136-42c4-9b8c-24c332aadc0e" providerId="ADAL" clId="{3D48ED4D-97DF-4183-B9A8-585DEDBB75D6}" dt="2021-12-07T11:31:46.236" v="75" actId="20577"/>
        <pc:sldMkLst>
          <pc:docMk/>
          <pc:sldMk cId="1755096607" sldId="868"/>
        </pc:sldMkLst>
        <pc:spChg chg="mod">
          <ac:chgData name="Maksims Feofilovs" userId="9fd80615-2136-42c4-9b8c-24c332aadc0e" providerId="ADAL" clId="{3D48ED4D-97DF-4183-B9A8-585DEDBB75D6}" dt="2021-12-07T11:31:46.236" v="75" actId="20577"/>
          <ac:spMkLst>
            <pc:docMk/>
            <pc:sldMk cId="1755096607" sldId="868"/>
            <ac:spMk id="3" creationId="{00000000-0000-0000-0000-000000000000}"/>
          </ac:spMkLst>
        </pc:spChg>
      </pc:sldChg>
      <pc:sldChg chg="modSp add mod">
        <pc:chgData name="Maksims Feofilovs" userId="9fd80615-2136-42c4-9b8c-24c332aadc0e" providerId="ADAL" clId="{3D48ED4D-97DF-4183-B9A8-585DEDBB75D6}" dt="2021-12-07T11:33:26.426" v="139" actId="1076"/>
        <pc:sldMkLst>
          <pc:docMk/>
          <pc:sldMk cId="3283913380" sldId="869"/>
        </pc:sldMkLst>
        <pc:spChg chg="mod">
          <ac:chgData name="Maksims Feofilovs" userId="9fd80615-2136-42c4-9b8c-24c332aadc0e" providerId="ADAL" clId="{3D48ED4D-97DF-4183-B9A8-585DEDBB75D6}" dt="2021-12-07T11:33:26.426" v="139" actId="1076"/>
          <ac:spMkLst>
            <pc:docMk/>
            <pc:sldMk cId="3283913380" sldId="869"/>
            <ac:spMk id="7" creationId="{51B5D7CD-8F31-4860-B6DE-8B12F7243A5E}"/>
          </ac:spMkLst>
        </pc:spChg>
        <pc:spChg chg="mod">
          <ac:chgData name="Maksims Feofilovs" userId="9fd80615-2136-42c4-9b8c-24c332aadc0e" providerId="ADAL" clId="{3D48ED4D-97DF-4183-B9A8-585DEDBB75D6}" dt="2021-12-07T11:33:20.722" v="138" actId="1076"/>
          <ac:spMkLst>
            <pc:docMk/>
            <pc:sldMk cId="3283913380" sldId="869"/>
            <ac:spMk id="9" creationId="{2A67BE3D-C860-475F-A47D-B9AEBA9582AA}"/>
          </ac:spMkLst>
        </pc:spChg>
      </pc:sldChg>
      <pc:sldChg chg="modSp add mod">
        <pc:chgData name="Maksims Feofilovs" userId="9fd80615-2136-42c4-9b8c-24c332aadc0e" providerId="ADAL" clId="{3D48ED4D-97DF-4183-B9A8-585DEDBB75D6}" dt="2021-12-07T11:33:16.978" v="137" actId="1076"/>
        <pc:sldMkLst>
          <pc:docMk/>
          <pc:sldMk cId="1542653449" sldId="870"/>
        </pc:sldMkLst>
        <pc:spChg chg="mod">
          <ac:chgData name="Maksims Feofilovs" userId="9fd80615-2136-42c4-9b8c-24c332aadc0e" providerId="ADAL" clId="{3D48ED4D-97DF-4183-B9A8-585DEDBB75D6}" dt="2021-12-07T11:33:16.978" v="137" actId="1076"/>
          <ac:spMkLst>
            <pc:docMk/>
            <pc:sldMk cId="1542653449" sldId="870"/>
            <ac:spMk id="9" creationId="{2A67BE3D-C860-475F-A47D-B9AEBA9582AA}"/>
          </ac:spMkLst>
        </pc:spChg>
      </pc:sldChg>
      <pc:sldChg chg="delSp add mod delAnim">
        <pc:chgData name="Maksims Feofilovs" userId="9fd80615-2136-42c4-9b8c-24c332aadc0e" providerId="ADAL" clId="{3D48ED4D-97DF-4183-B9A8-585DEDBB75D6}" dt="2021-12-07T13:34:04.431" v="151" actId="478"/>
        <pc:sldMkLst>
          <pc:docMk/>
          <pc:sldMk cId="1665501028" sldId="891"/>
        </pc:sldMkLst>
        <pc:picChg chg="del">
          <ac:chgData name="Maksims Feofilovs" userId="9fd80615-2136-42c4-9b8c-24c332aadc0e" providerId="ADAL" clId="{3D48ED4D-97DF-4183-B9A8-585DEDBB75D6}" dt="2021-12-07T13:34:04.431" v="151" actId="478"/>
          <ac:picMkLst>
            <pc:docMk/>
            <pc:sldMk cId="1665501028" sldId="891"/>
            <ac:picMk id="7" creationId="{AA3A5DFF-0601-4634-829E-E339BAD18315}"/>
          </ac:picMkLst>
        </pc:picChg>
      </pc:sldChg>
      <pc:sldChg chg="modNotesTx">
        <pc:chgData name="Maksims Feofilovs" userId="9fd80615-2136-42c4-9b8c-24c332aadc0e" providerId="ADAL" clId="{3D48ED4D-97DF-4183-B9A8-585DEDBB75D6}" dt="2021-12-07T13:34:43.427" v="154" actId="20577"/>
        <pc:sldMkLst>
          <pc:docMk/>
          <pc:sldMk cId="2164673431" sldId="892"/>
        </pc:sldMkLst>
      </pc:sldChg>
      <pc:sldChg chg="modSp mod modNotesTx">
        <pc:chgData name="Maksims Feofilovs" userId="9fd80615-2136-42c4-9b8c-24c332aadc0e" providerId="ADAL" clId="{3D48ED4D-97DF-4183-B9A8-585DEDBB75D6}" dt="2021-12-07T13:33:31.357" v="148"/>
        <pc:sldMkLst>
          <pc:docMk/>
          <pc:sldMk cId="1879568936" sldId="898"/>
        </pc:sldMkLst>
        <pc:spChg chg="mod">
          <ac:chgData name="Maksims Feofilovs" userId="9fd80615-2136-42c4-9b8c-24c332aadc0e" providerId="ADAL" clId="{3D48ED4D-97DF-4183-B9A8-585DEDBB75D6}" dt="2021-12-07T13:31:04.907" v="144" actId="20577"/>
          <ac:spMkLst>
            <pc:docMk/>
            <pc:sldMk cId="1879568936" sldId="898"/>
            <ac:spMk id="2" creationId="{00000000-0000-0000-0000-000000000000}"/>
          </ac:spMkLst>
        </pc:spChg>
      </pc:sldChg>
      <pc:sldChg chg="del">
        <pc:chgData name="Maksims Feofilovs" userId="9fd80615-2136-42c4-9b8c-24c332aadc0e" providerId="ADAL" clId="{3D48ED4D-97DF-4183-B9A8-585DEDBB75D6}" dt="2021-12-07T12:01:51.900" v="140" actId="47"/>
        <pc:sldMkLst>
          <pc:docMk/>
          <pc:sldMk cId="12729053" sldId="910"/>
        </pc:sldMkLst>
      </pc:sldChg>
      <pc:sldChg chg="modNotesTx">
        <pc:chgData name="Maksims Feofilovs" userId="9fd80615-2136-42c4-9b8c-24c332aadc0e" providerId="ADAL" clId="{3D48ED4D-97DF-4183-B9A8-585DEDBB75D6}" dt="2021-12-07T13:32:47.481" v="145"/>
        <pc:sldMkLst>
          <pc:docMk/>
          <pc:sldMk cId="2484329012" sldId="912"/>
        </pc:sldMkLst>
      </pc:sldChg>
      <pc:sldChg chg="modNotesTx">
        <pc:chgData name="Maksims Feofilovs" userId="9fd80615-2136-42c4-9b8c-24c332aadc0e" providerId="ADAL" clId="{3D48ED4D-97DF-4183-B9A8-585DEDBB75D6}" dt="2021-12-07T13:32:57.629" v="146"/>
        <pc:sldMkLst>
          <pc:docMk/>
          <pc:sldMk cId="1236902430" sldId="913"/>
        </pc:sldMkLst>
      </pc:sldChg>
      <pc:sldChg chg="modNotesTx">
        <pc:chgData name="Maksims Feofilovs" userId="9fd80615-2136-42c4-9b8c-24c332aadc0e" providerId="ADAL" clId="{3D48ED4D-97DF-4183-B9A8-585DEDBB75D6}" dt="2021-12-07T13:33:20.689" v="147"/>
        <pc:sldMkLst>
          <pc:docMk/>
          <pc:sldMk cId="2326539791" sldId="914"/>
        </pc:sldMkLst>
      </pc:sldChg>
      <pc:sldChg chg="add">
        <pc:chgData name="Maksims Feofilovs" userId="9fd80615-2136-42c4-9b8c-24c332aadc0e" providerId="ADAL" clId="{3D48ED4D-97DF-4183-B9A8-585DEDBB75D6}" dt="2021-12-07T11:28:56.611" v="0"/>
        <pc:sldMkLst>
          <pc:docMk/>
          <pc:sldMk cId="2306272903" sldId="915"/>
        </pc:sldMkLst>
      </pc:sldChg>
      <pc:sldChg chg="add del">
        <pc:chgData name="Maksims Feofilovs" userId="9fd80615-2136-42c4-9b8c-24c332aadc0e" providerId="ADAL" clId="{3D48ED4D-97DF-4183-B9A8-585DEDBB75D6}" dt="2021-12-07T13:34:02.230" v="150" actId="47"/>
        <pc:sldMkLst>
          <pc:docMk/>
          <pc:sldMk cId="3409343949" sldId="916"/>
        </pc:sldMkLst>
      </pc:sldChg>
      <pc:sldChg chg="delSp modSp add mod delAnim">
        <pc:chgData name="Maksims Feofilovs" userId="9fd80615-2136-42c4-9b8c-24c332aadc0e" providerId="ADAL" clId="{3D48ED4D-97DF-4183-B9A8-585DEDBB75D6}" dt="2021-12-07T13:34:12.926" v="153" actId="20577"/>
        <pc:sldMkLst>
          <pc:docMk/>
          <pc:sldMk cId="102672031" sldId="917"/>
        </pc:sldMkLst>
        <pc:spChg chg="mod">
          <ac:chgData name="Maksims Feofilovs" userId="9fd80615-2136-42c4-9b8c-24c332aadc0e" providerId="ADAL" clId="{3D48ED4D-97DF-4183-B9A8-585DEDBB75D6}" dt="2021-12-07T13:34:12.926" v="153" actId="20577"/>
          <ac:spMkLst>
            <pc:docMk/>
            <pc:sldMk cId="102672031" sldId="917"/>
            <ac:spMk id="4" creationId="{00000000-0000-0000-0000-000000000000}"/>
          </ac:spMkLst>
        </pc:spChg>
        <pc:picChg chg="del">
          <ac:chgData name="Maksims Feofilovs" userId="9fd80615-2136-42c4-9b8c-24c332aadc0e" providerId="ADAL" clId="{3D48ED4D-97DF-4183-B9A8-585DEDBB75D6}" dt="2021-12-07T13:34:06.742" v="152" actId="478"/>
          <ac:picMkLst>
            <pc:docMk/>
            <pc:sldMk cId="102672031" sldId="917"/>
            <ac:picMk id="6" creationId="{D64A7EF3-EAA3-4E80-BB8D-2A7F622DC0F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GB"/>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E038397C-49C9-4F1E-B228-BF281010CEC5}" type="datetimeFigureOut">
              <a:rPr lang="en-GB" smtClean="0"/>
              <a:t>07/12/2021</a:t>
            </a:fld>
            <a:endParaRPr lang="en-GB"/>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GB"/>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GB"/>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97FC909E-DB3A-494C-BD89-D0479E55F7C5}" type="slidenum">
              <a:rPr lang="en-GB" smtClean="0"/>
              <a:t>‹#›</a:t>
            </a:fld>
            <a:endParaRPr lang="en-GB"/>
          </a:p>
        </p:txBody>
      </p:sp>
    </p:spTree>
    <p:extLst>
      <p:ext uri="{BB962C8B-B14F-4D97-AF65-F5344CB8AC3E}">
        <p14:creationId xmlns:p14="http://schemas.microsoft.com/office/powerpoint/2010/main" val="16328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Welcome to last part of this video lecture about </a:t>
            </a:r>
            <a:r>
              <a:rPr lang="en-US" sz="1200" dirty="0"/>
              <a:t>Agrobiodiversity and ecosystem services main concepts. I am professor Francesco Romagnoli and together with my </a:t>
            </a:r>
            <a:r>
              <a:rPr lang="en-US" sz="1200" dirty="0" err="1"/>
              <a:t>collegue</a:t>
            </a:r>
            <a:r>
              <a:rPr lang="en-US" sz="1200" dirty="0"/>
              <a:t> dr. Maksims Feofilovs </a:t>
            </a:r>
            <a:r>
              <a:rPr lang="en-GB" sz="1200" kern="1200" dirty="0">
                <a:solidFill>
                  <a:schemeClr val="tx1"/>
                </a:solidFill>
                <a:effectLst/>
                <a:latin typeface="+mn-lt"/>
                <a:ea typeface="+mn-ea"/>
                <a:cs typeface="+mn-cs"/>
              </a:rPr>
              <a:t>I am now going to focus on some </a:t>
            </a:r>
            <a:r>
              <a:rPr lang="en-GB" sz="1200" dirty="0"/>
              <a:t>Examples of agrobiodiversity assessment and preservation strategies.</a:t>
            </a:r>
            <a:r>
              <a:rPr lang="en-GB" sz="1200" kern="1200" dirty="0">
                <a:solidFill>
                  <a:schemeClr val="tx1"/>
                </a:solidFill>
                <a:effectLst/>
                <a:latin typeface="+mn-lt"/>
                <a:ea typeface="+mn-ea"/>
                <a:cs typeface="+mn-cs"/>
              </a:rPr>
              <a:t>.</a:t>
            </a:r>
          </a:p>
          <a:p>
            <a:endParaRPr lang="en-GB" dirty="0"/>
          </a:p>
        </p:txBody>
      </p:sp>
      <p:sp>
        <p:nvSpPr>
          <p:cNvPr id="4" name="Slide Number Placeholder 3"/>
          <p:cNvSpPr>
            <a:spLocks noGrp="1"/>
          </p:cNvSpPr>
          <p:nvPr>
            <p:ph type="sldNum" sz="quarter" idx="10"/>
          </p:nvPr>
        </p:nvSpPr>
        <p:spPr/>
        <p:txBody>
          <a:bodyPr/>
          <a:lstStyle/>
          <a:p>
            <a:fld id="{97FC909E-DB3A-494C-BD89-D0479E55F7C5}" type="slidenum">
              <a:rPr lang="en-GB" smtClean="0"/>
              <a:t>1</a:t>
            </a:fld>
            <a:endParaRPr lang="en-GB"/>
          </a:p>
        </p:txBody>
      </p:sp>
    </p:spTree>
    <p:extLst>
      <p:ext uri="{BB962C8B-B14F-4D97-AF65-F5344CB8AC3E}">
        <p14:creationId xmlns:p14="http://schemas.microsoft.com/office/powerpoint/2010/main" val="1781635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Agrobiodiversity Index calculations for 80 countries reveal a moderate mean agrobiodiversity status score (56.0 out of 100), a moderate mean agrobiodiversity action score (47.8 out of 100) and a low mean agrobiodiversity commitment score (21.4 out of 100), indicating that much stronger commitments and concrete actions are needed to enhance agrobiodiversity across the food system. Mean agrobiodiversity status scores in consumption and conservation are 14–82% higher in developed countries than in developing countries, while scores in production are consistently low across least developed, developing and developed countries. The study of Jones found an absence of globally consistent data for several important components of agrobiodiversity, including varietal, functional and underutilized species diversity.</a:t>
            </a:r>
            <a:endParaRPr lang="en-GB" b="0" dirty="0"/>
          </a:p>
        </p:txBody>
      </p:sp>
      <p:sp>
        <p:nvSpPr>
          <p:cNvPr id="4" name="Slide Number Placeholder 3"/>
          <p:cNvSpPr>
            <a:spLocks noGrp="1"/>
          </p:cNvSpPr>
          <p:nvPr>
            <p:ph type="sldNum" sz="quarter" idx="10"/>
          </p:nvPr>
        </p:nvSpPr>
        <p:spPr/>
        <p:txBody>
          <a:bodyPr/>
          <a:lstStyle/>
          <a:p>
            <a:fld id="{97FC909E-DB3A-494C-BD89-D0479E55F7C5}" type="slidenum">
              <a:rPr lang="en-GB" smtClean="0"/>
              <a:t>10</a:t>
            </a:fld>
            <a:endParaRPr lang="en-GB"/>
          </a:p>
        </p:txBody>
      </p:sp>
    </p:spTree>
    <p:extLst>
      <p:ext uri="{BB962C8B-B14F-4D97-AF65-F5344CB8AC3E}">
        <p14:creationId xmlns:p14="http://schemas.microsoft.com/office/powerpoint/2010/main" val="2055641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kern="1200" dirty="0">
                <a:solidFill>
                  <a:schemeClr val="tx1"/>
                </a:solidFill>
                <a:effectLst/>
                <a:latin typeface="+mn-lt"/>
                <a:ea typeface="+mn-ea"/>
                <a:cs typeface="+mn-cs"/>
              </a:rPr>
              <a:t>For the next part of the lecture, I would like to introduce to you the Shannon-Wiener Index</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7FC909E-DB3A-494C-BD89-D0479E55F7C5}" type="slidenum">
              <a:rPr lang="en-GB" smtClean="0"/>
              <a:t>11</a:t>
            </a:fld>
            <a:endParaRPr lang="en-GB"/>
          </a:p>
        </p:txBody>
      </p:sp>
    </p:spTree>
    <p:extLst>
      <p:ext uri="{BB962C8B-B14F-4D97-AF65-F5344CB8AC3E}">
        <p14:creationId xmlns:p14="http://schemas.microsoft.com/office/powerpoint/2010/main" val="1341489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52525"/>
                </a:solidFill>
                <a:effectLst/>
                <a:latin typeface="Verdana" panose="020B0604030504040204" pitchFamily="34" charset="0"/>
              </a:rPr>
              <a:t>The most widely used diversity index in the ecological literature is the Shannon-Wiener diversity index.</a:t>
            </a:r>
            <a:r>
              <a:rPr lang="lv-LV" b="0" i="0" dirty="0">
                <a:solidFill>
                  <a:srgbClr val="252525"/>
                </a:solidFill>
                <a:effectLst/>
                <a:latin typeface="Verdana" panose="020B0604030504040204" pitchFamily="34" charset="0"/>
              </a:rPr>
              <a:t> </a:t>
            </a:r>
            <a:r>
              <a:rPr lang="en-US" b="0" i="0" dirty="0">
                <a:solidFill>
                  <a:srgbClr val="000000"/>
                </a:solidFill>
                <a:effectLst/>
                <a:latin typeface="Times" panose="02020603050405020304" pitchFamily="18" charset="0"/>
              </a:rPr>
              <a:t>The Shannon diversity index (</a:t>
            </a:r>
            <a:r>
              <a:rPr lang="en-US" b="0" i="1" dirty="0">
                <a:solidFill>
                  <a:srgbClr val="000000"/>
                </a:solidFill>
                <a:effectLst/>
                <a:latin typeface="Times" panose="02020603050405020304" pitchFamily="18" charset="0"/>
              </a:rPr>
              <a:t>H</a:t>
            </a:r>
            <a:r>
              <a:rPr lang="en-US" b="0" i="0" dirty="0">
                <a:solidFill>
                  <a:srgbClr val="000000"/>
                </a:solidFill>
                <a:effectLst/>
                <a:latin typeface="Times" panose="02020603050405020304" pitchFamily="18" charset="0"/>
              </a:rPr>
              <a:t>) is another index that is commonly used to characterize species diversity in a community. Like </a:t>
            </a:r>
            <a:r>
              <a:rPr lang="en-US" b="0" i="0" dirty="0">
                <a:effectLst/>
                <a:latin typeface="Times" panose="02020603050405020304" pitchFamily="18" charset="0"/>
              </a:rPr>
              <a:t>Simpson's</a:t>
            </a:r>
            <a:r>
              <a:rPr lang="en-US" b="0" i="0" dirty="0">
                <a:solidFill>
                  <a:srgbClr val="000000"/>
                </a:solidFill>
                <a:effectLst/>
                <a:latin typeface="Times" panose="02020603050405020304" pitchFamily="18" charset="0"/>
              </a:rPr>
              <a:t> index, Shannon's index accounts for both abundance and evenness of the species present. The proportion of species </a:t>
            </a:r>
            <a:r>
              <a:rPr lang="en-US" b="0" i="1" dirty="0" err="1">
                <a:solidFill>
                  <a:srgbClr val="000000"/>
                </a:solidFill>
                <a:effectLst/>
                <a:latin typeface="Times" panose="02020603050405020304" pitchFamily="18" charset="0"/>
              </a:rPr>
              <a:t>i</a:t>
            </a:r>
            <a:r>
              <a:rPr lang="en-US" b="0" i="0" dirty="0">
                <a:solidFill>
                  <a:srgbClr val="000000"/>
                </a:solidFill>
                <a:effectLst/>
                <a:latin typeface="Times" panose="02020603050405020304" pitchFamily="18" charset="0"/>
              </a:rPr>
              <a:t> relative to the total number of species (</a:t>
            </a:r>
            <a:r>
              <a:rPr lang="en-US" b="0" i="1" dirty="0">
                <a:solidFill>
                  <a:srgbClr val="000000"/>
                </a:solidFill>
                <a:effectLst/>
                <a:latin typeface="Times" panose="02020603050405020304" pitchFamily="18" charset="0"/>
              </a:rPr>
              <a:t>p</a:t>
            </a:r>
            <a:r>
              <a:rPr lang="en-US" b="0" i="1" baseline="-25000" dirty="0">
                <a:solidFill>
                  <a:srgbClr val="000000"/>
                </a:solidFill>
                <a:effectLst/>
                <a:latin typeface="Times" panose="02020603050405020304" pitchFamily="18" charset="0"/>
              </a:rPr>
              <a:t>i</a:t>
            </a:r>
            <a:r>
              <a:rPr lang="en-US" b="0" i="0" dirty="0">
                <a:solidFill>
                  <a:srgbClr val="000000"/>
                </a:solidFill>
                <a:effectLst/>
                <a:latin typeface="Times" panose="02020603050405020304" pitchFamily="18" charset="0"/>
              </a:rPr>
              <a:t>) is calculated, and then multiplied by the natural logarithm of this proportion (</a:t>
            </a:r>
            <a:r>
              <a:rPr lang="en-US" b="0" i="0" dirty="0" err="1">
                <a:solidFill>
                  <a:srgbClr val="000000"/>
                </a:solidFill>
                <a:effectLst/>
                <a:latin typeface="Times" panose="02020603050405020304" pitchFamily="18" charset="0"/>
              </a:rPr>
              <a:t>ln</a:t>
            </a:r>
            <a:r>
              <a:rPr lang="en-US" b="0" i="1" dirty="0" err="1">
                <a:solidFill>
                  <a:srgbClr val="000000"/>
                </a:solidFill>
                <a:effectLst/>
                <a:latin typeface="Times" panose="02020603050405020304" pitchFamily="18" charset="0"/>
              </a:rPr>
              <a:t>p</a:t>
            </a:r>
            <a:r>
              <a:rPr lang="en-US" b="0" i="1" baseline="-25000" dirty="0" err="1">
                <a:solidFill>
                  <a:srgbClr val="000000"/>
                </a:solidFill>
                <a:effectLst/>
                <a:latin typeface="Times" panose="02020603050405020304" pitchFamily="18" charset="0"/>
              </a:rPr>
              <a:t>i</a:t>
            </a:r>
            <a:r>
              <a:rPr lang="en-US" b="0" i="0" dirty="0">
                <a:solidFill>
                  <a:srgbClr val="000000"/>
                </a:solidFill>
                <a:effectLst/>
                <a:latin typeface="Times" panose="02020603050405020304" pitchFamily="18" charset="0"/>
              </a:rPr>
              <a:t>). The resulting product is summed across species, and multiplied by -1:</a:t>
            </a:r>
            <a:endParaRPr lang="en-US" b="0" i="0" dirty="0">
              <a:solidFill>
                <a:srgbClr val="252525"/>
              </a:solidFill>
              <a:effectLst/>
              <a:latin typeface="Verdana" panose="020B0604030504040204" pitchFamily="34" charset="0"/>
            </a:endParaRPr>
          </a:p>
          <a:p>
            <a:pPr marL="0" indent="0">
              <a:buNone/>
            </a:pPr>
            <a:r>
              <a:rPr lang="en-US" b="0" i="0" dirty="0">
                <a:solidFill>
                  <a:srgbClr val="252525"/>
                </a:solidFill>
                <a:effectLst/>
                <a:latin typeface="Verdana" panose="020B0604030504040204" pitchFamily="34" charset="0"/>
              </a:rPr>
              <a:t>It assumes that individuals are randomly sampled from a very large community, and that all species are represented in the sample. </a:t>
            </a:r>
            <a:endParaRPr lang="lv-LV" dirty="0"/>
          </a:p>
        </p:txBody>
      </p:sp>
      <p:sp>
        <p:nvSpPr>
          <p:cNvPr id="4" name="Slide Number Placeholder 3"/>
          <p:cNvSpPr>
            <a:spLocks noGrp="1"/>
          </p:cNvSpPr>
          <p:nvPr>
            <p:ph type="sldNum" sz="quarter" idx="5"/>
          </p:nvPr>
        </p:nvSpPr>
        <p:spPr/>
        <p:txBody>
          <a:bodyPr/>
          <a:lstStyle/>
          <a:p>
            <a:fld id="{97FC909E-DB3A-494C-BD89-D0479E55F7C5}" type="slidenum">
              <a:rPr lang="en-GB" smtClean="0"/>
              <a:t>12</a:t>
            </a:fld>
            <a:endParaRPr lang="en-GB"/>
          </a:p>
        </p:txBody>
      </p:sp>
    </p:spTree>
    <p:extLst>
      <p:ext uri="{BB962C8B-B14F-4D97-AF65-F5344CB8AC3E}">
        <p14:creationId xmlns:p14="http://schemas.microsoft.com/office/powerpoint/2010/main" val="2165583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dirty="0"/>
              <a:t>Further we are going to look ar m</a:t>
            </a:r>
            <a:r>
              <a:rPr lang="en-GB" dirty="0" err="1"/>
              <a:t>etrics</a:t>
            </a:r>
            <a:r>
              <a:rPr lang="en-GB" dirty="0"/>
              <a:t> to measure food biodiversity for healthy, diverse diets </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7FC909E-DB3A-494C-BD89-D0479E55F7C5}" type="slidenum">
              <a:rPr lang="en-GB" smtClean="0"/>
              <a:t>13</a:t>
            </a:fld>
            <a:endParaRPr lang="en-GB"/>
          </a:p>
        </p:txBody>
      </p:sp>
    </p:spTree>
    <p:extLst>
      <p:ext uri="{BB962C8B-B14F-4D97-AF65-F5344CB8AC3E}">
        <p14:creationId xmlns:p14="http://schemas.microsoft.com/office/powerpoint/2010/main" val="36049649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contribution of food biodiversity to healthy and diverse diets can be measured at different levels. The highest level is food group diversity (e.g. cereals, dark green leafy vegetables and fruit), the next level is diversity within a food group (e.g. mango, banana and apple) and the lowest level considers diversity within a species</a:t>
            </a:r>
            <a:r>
              <a:rPr lang="lv-LV" dirty="0"/>
              <a:t>.</a:t>
            </a:r>
          </a:p>
          <a:p>
            <a:r>
              <a:rPr lang="en-US" dirty="0"/>
              <a:t>Diet diversity is usually measured by counting food groups eaten in a certain time period. But this measure cannot provide a full picture of food biodiversity. The implication of this is that most research uses dietary intake metrics based on diet diversity, which is not a perfect assessment of the full potential of food biodiversity, but does in an aggregate form represent consumption of diverse species.</a:t>
            </a:r>
            <a:endParaRPr lang="lv-LV"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is clear, however, is that often the composite indices mask more than they reveal. For a measurement system for sustainable diets to be successful, it will require a two-step process of developing a suite or dashboard of indicators that form the basis for a composite score or index.</a:t>
            </a:r>
            <a:r>
              <a:rPr lang="lv-LV"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dirty="0"/>
          </a:p>
          <a:p>
            <a:pPr marL="0" marR="0" lvl="0" indent="0" algn="l" defTabSz="914400" rtl="0" eaLnBrk="1" fontAlgn="auto" latinLnBrk="0" hangingPunct="1">
              <a:lnSpc>
                <a:spcPct val="100000"/>
              </a:lnSpc>
              <a:spcBef>
                <a:spcPts val="0"/>
              </a:spcBef>
              <a:spcAft>
                <a:spcPts val="0"/>
              </a:spcAft>
              <a:buClrTx/>
              <a:buSzTx/>
              <a:buFontTx/>
              <a:buNone/>
              <a:tabLst/>
              <a:defRPr/>
            </a:pPr>
            <a:r>
              <a:rPr lang="lv-LV" dirty="0"/>
              <a:t>Top </a:t>
            </a:r>
            <a:r>
              <a:rPr lang="en-US" dirty="0"/>
              <a:t>3 aspects important for healthy food diversity: number, distribution, and health value of consumed</a:t>
            </a:r>
            <a:r>
              <a:rPr lang="lv-LV" dirty="0"/>
              <a:t> can be conjsidered in healthy food measurment.</a:t>
            </a:r>
            <a:r>
              <a:rPr lang="en-US" dirty="0"/>
              <a:t> </a:t>
            </a:r>
            <a:endParaRPr lang="lv-LV" dirty="0">
              <a:solidFill>
                <a:srgbClr val="2A2A2A"/>
              </a:solidFill>
              <a:latin typeface="Merriweather" panose="00000500000000000000" pitchFamily="2" charset="-70"/>
            </a:endParaRPr>
          </a:p>
          <a:p>
            <a:endParaRPr lang="lv-LV" dirty="0"/>
          </a:p>
          <a:p>
            <a:pPr marL="0" marR="0" lvl="0" indent="0" algn="l" defTabSz="914400" rtl="0" eaLnBrk="1" fontAlgn="auto" latinLnBrk="0" hangingPunct="1">
              <a:lnSpc>
                <a:spcPct val="100000"/>
              </a:lnSpc>
              <a:spcBef>
                <a:spcPts val="0"/>
              </a:spcBef>
              <a:spcAft>
                <a:spcPts val="0"/>
              </a:spcAft>
              <a:buClrTx/>
              <a:buSzTx/>
              <a:buFontTx/>
              <a:buNone/>
              <a:tabLst/>
              <a:defRPr/>
            </a:pPr>
            <a:r>
              <a:rPr lang="lv-LV" dirty="0"/>
              <a:t>For example, to measure food biodiversity by </a:t>
            </a:r>
            <a:r>
              <a:rPr lang="en-US" b="0" i="0" dirty="0">
                <a:solidFill>
                  <a:srgbClr val="333333"/>
                </a:solidFill>
                <a:effectLst/>
                <a:latin typeface="Open Sans" panose="020B0606030504020204" pitchFamily="34" charset="0"/>
              </a:rPr>
              <a:t>consumed </a:t>
            </a:r>
            <a:r>
              <a:rPr lang="lv-LV" b="0" i="0" dirty="0">
                <a:solidFill>
                  <a:srgbClr val="333333"/>
                </a:solidFill>
                <a:effectLst/>
                <a:latin typeface="Open Sans" panose="020B0606030504020204" pitchFamily="34" charset="0"/>
              </a:rPr>
              <a:t>food </a:t>
            </a:r>
            <a:r>
              <a:rPr lang="en-US" b="0" i="0" dirty="0">
                <a:solidFill>
                  <a:srgbClr val="333333"/>
                </a:solidFill>
                <a:effectLst/>
                <a:latin typeface="Open Sans" panose="020B0606030504020204" pitchFamily="34" charset="0"/>
              </a:rPr>
              <a:t>over period</a:t>
            </a:r>
            <a:r>
              <a:rPr lang="lv-LV" b="0" i="0" dirty="0">
                <a:solidFill>
                  <a:srgbClr val="333333"/>
                </a:solidFill>
                <a:effectLst/>
                <a:latin typeface="Open Sans" panose="020B0606030504020204" pitchFamily="34" charset="0"/>
              </a:rPr>
              <a:t> in terms of Food Diversity index, where </a:t>
            </a:r>
            <a:r>
              <a:rPr lang="en-US" b="0" i="0" dirty="0">
                <a:solidFill>
                  <a:srgbClr val="333333"/>
                </a:solidFill>
                <a:effectLst/>
                <a:latin typeface="Open Sans" panose="020B0606030504020204" pitchFamily="34" charset="0"/>
              </a:rPr>
              <a:t>Simpson’s index of diversity (D)</a:t>
            </a:r>
            <a:r>
              <a:rPr lang="lv-LV" b="0" i="0" dirty="0">
                <a:solidFill>
                  <a:srgbClr val="333333"/>
                </a:solidFill>
                <a:effectLst/>
                <a:latin typeface="Open Sans" panose="020B0606030504020204" pitchFamily="34" charset="0"/>
              </a:rPr>
              <a:t> is applied to</a:t>
            </a:r>
            <a:r>
              <a:rPr lang="en-US" b="0" i="0" dirty="0">
                <a:solidFill>
                  <a:srgbClr val="333333"/>
                </a:solidFill>
                <a:effectLst/>
                <a:latin typeface="Open Sans" panose="020B0606030504020204" pitchFamily="34" charset="0"/>
              </a:rPr>
              <a:t> represent the number of different species consumed and how evenly the amounts consumed of these different species are distributed based on quantity consumed; and the functional diversity (FD).</a:t>
            </a:r>
            <a:r>
              <a:rPr lang="lv-LV" b="0" i="0" dirty="0">
                <a:solidFill>
                  <a:srgbClr val="333333"/>
                </a:solidFill>
                <a:effectLst/>
                <a:latin typeface="Open Sans" panose="020B0606030504020204" pitchFamily="34" charset="0"/>
              </a:rPr>
              <a:t> The</a:t>
            </a:r>
            <a:r>
              <a:rPr lang="en-US" b="0" i="0" dirty="0">
                <a:solidFill>
                  <a:srgbClr val="333333"/>
                </a:solidFill>
                <a:effectLst/>
                <a:latin typeface="Open Sans" panose="020B0606030504020204" pitchFamily="34" charset="0"/>
              </a:rPr>
              <a:t> FD reflects the diversity in nutrient composition of species consumed by each individual</a:t>
            </a:r>
            <a:r>
              <a:rPr lang="lv-LV" b="0" i="0" dirty="0">
                <a:solidFill>
                  <a:srgbClr val="333333"/>
                </a:solidFill>
                <a:effectLst/>
                <a:latin typeface="Open Sans" panose="020B0606030504020204" pitchFamily="34" charset="0"/>
              </a:rPr>
              <a:t> by health value of consumed food, for example Dietery Reference Intake, or </a:t>
            </a:r>
            <a:r>
              <a:rPr lang="lv-LV" dirty="0"/>
              <a:t>other clasifiation of </a:t>
            </a:r>
            <a:r>
              <a:rPr lang="en-US" dirty="0"/>
              <a:t>health value of consumed foods</a:t>
            </a:r>
            <a:r>
              <a:rPr lang="lv-LV" dirty="0"/>
              <a:t>.</a:t>
            </a:r>
          </a:p>
          <a:p>
            <a:endParaRPr lang="lv-LV" dirty="0"/>
          </a:p>
        </p:txBody>
      </p:sp>
      <p:sp>
        <p:nvSpPr>
          <p:cNvPr id="4" name="Slide Number Placeholder 3"/>
          <p:cNvSpPr>
            <a:spLocks noGrp="1"/>
          </p:cNvSpPr>
          <p:nvPr>
            <p:ph type="sldNum" sz="quarter" idx="5"/>
          </p:nvPr>
        </p:nvSpPr>
        <p:spPr/>
        <p:txBody>
          <a:bodyPr/>
          <a:lstStyle/>
          <a:p>
            <a:fld id="{97FC909E-DB3A-494C-BD89-D0479E55F7C5}" type="slidenum">
              <a:rPr lang="en-GB" smtClean="0"/>
              <a:t>14</a:t>
            </a:fld>
            <a:endParaRPr lang="en-GB"/>
          </a:p>
        </p:txBody>
      </p:sp>
    </p:spTree>
    <p:extLst>
      <p:ext uri="{BB962C8B-B14F-4D97-AF65-F5344CB8AC3E}">
        <p14:creationId xmlns:p14="http://schemas.microsoft.com/office/powerpoint/2010/main" val="31115146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kern="1200" dirty="0">
                <a:solidFill>
                  <a:schemeClr val="tx1"/>
                </a:solidFill>
                <a:effectLst/>
                <a:latin typeface="+mn-lt"/>
                <a:ea typeface="+mn-ea"/>
                <a:cs typeface="+mn-cs"/>
              </a:rPr>
              <a:t>The next slides are dedicated to (Agro)Biodiversity in Life Cycle Assessment</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7FC909E-DB3A-494C-BD89-D0479E55F7C5}" type="slidenum">
              <a:rPr lang="en-GB" smtClean="0"/>
              <a:t>15</a:t>
            </a:fld>
            <a:endParaRPr lang="en-GB"/>
          </a:p>
        </p:txBody>
      </p:sp>
    </p:spTree>
    <p:extLst>
      <p:ext uri="{BB962C8B-B14F-4D97-AF65-F5344CB8AC3E}">
        <p14:creationId xmlns:p14="http://schemas.microsoft.com/office/powerpoint/2010/main" val="38115757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LCA is a systematically method to evaluate product or service from environmental aspects (calculating cradle-to-grave environmental impacts). It considers all inputs and outputs involved in the generation of a product or service with respect to the surrounding environmental conditions. The biodiversity concept could be integrated into LCA at global scale, with regard to species richness of a natural reference situation compared to different land use types</a:t>
            </a:r>
          </a:p>
          <a:p>
            <a:endParaRPr lang="en-GB"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LCA does not assess the changing state of biodiversity or ecosystems, but rather the relative environmental impact of  anthropogenic production systems. It links units produced to their marginal/average impacts on the environment. </a:t>
            </a:r>
          </a:p>
          <a:p>
            <a:r>
              <a:rPr lang="en-GB" sz="1200" b="0" i="0" u="none" strike="noStrike" kern="1200" baseline="0" dirty="0">
                <a:solidFill>
                  <a:schemeClr val="tx1"/>
                </a:solidFill>
                <a:latin typeface="+mn-lt"/>
                <a:ea typeface="+mn-ea"/>
                <a:cs typeface="+mn-cs"/>
              </a:rPr>
              <a:t> </a:t>
            </a:r>
            <a:endParaRPr lang="en-GB" dirty="0"/>
          </a:p>
        </p:txBody>
      </p:sp>
      <p:sp>
        <p:nvSpPr>
          <p:cNvPr id="4" name="Slide Number Placeholder 3"/>
          <p:cNvSpPr>
            <a:spLocks noGrp="1"/>
          </p:cNvSpPr>
          <p:nvPr>
            <p:ph type="sldNum" sz="quarter" idx="10"/>
          </p:nvPr>
        </p:nvSpPr>
        <p:spPr/>
        <p:txBody>
          <a:bodyPr/>
          <a:lstStyle/>
          <a:p>
            <a:fld id="{97FC909E-DB3A-494C-BD89-D0479E55F7C5}" type="slidenum">
              <a:rPr lang="en-GB" smtClean="0"/>
              <a:t>16</a:t>
            </a:fld>
            <a:endParaRPr lang="en-GB"/>
          </a:p>
        </p:txBody>
      </p:sp>
    </p:spTree>
    <p:extLst>
      <p:ext uri="{BB962C8B-B14F-4D97-AF65-F5344CB8AC3E}">
        <p14:creationId xmlns:p14="http://schemas.microsoft.com/office/powerpoint/2010/main" val="31290077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The endpoint unit used to assess the impacts on biodiversity in operational LCIA methods is PDF(potentially disappearing fraction of species)</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PDF accounts for </a:t>
            </a:r>
            <a:r>
              <a:rPr lang="en-GB" sz="1200" b="1" i="0" u="none" strike="noStrike" kern="1200" baseline="0" dirty="0">
                <a:solidFill>
                  <a:schemeClr val="tx1"/>
                </a:solidFill>
                <a:latin typeface="+mn-lt"/>
                <a:ea typeface="+mn-ea"/>
                <a:cs typeface="+mn-cs"/>
              </a:rPr>
              <a:t>a fraction of species richness that may be potentially lost due to an environmental pressure </a:t>
            </a:r>
            <a:r>
              <a:rPr lang="en-GB" sz="1200" b="0" i="0" u="none" strike="noStrike" kern="1200" baseline="0" dirty="0">
                <a:solidFill>
                  <a:schemeClr val="tx1"/>
                </a:solidFill>
                <a:latin typeface="+mn-lt"/>
                <a:ea typeface="+mn-ea"/>
                <a:cs typeface="+mn-cs"/>
              </a:rPr>
              <a:t>(land use, </a:t>
            </a:r>
            <a:r>
              <a:rPr lang="en-GB" sz="1200" b="0" i="0" u="none" strike="noStrike" kern="1200" baseline="0" dirty="0" err="1">
                <a:solidFill>
                  <a:schemeClr val="tx1"/>
                </a:solidFill>
                <a:latin typeface="+mn-lt"/>
                <a:ea typeface="+mn-ea"/>
                <a:cs typeface="+mn-cs"/>
              </a:rPr>
              <a:t>ecotoxicity</a:t>
            </a:r>
            <a:r>
              <a:rPr lang="en-GB" sz="1200" b="0" i="0" u="none" strike="noStrike" kern="1200" baseline="0" dirty="0">
                <a:solidFill>
                  <a:schemeClr val="tx1"/>
                </a:solidFill>
                <a:latin typeface="+mn-lt"/>
                <a:ea typeface="+mn-ea"/>
                <a:cs typeface="+mn-cs"/>
              </a:rPr>
              <a:t>, climate change, eutrophication). The underlying environmental mechanism depends on the pressure being assessed.</a:t>
            </a: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does PFD/m</a:t>
            </a:r>
            <a:r>
              <a:rPr lang="en-US" baseline="30000" dirty="0"/>
              <a:t>2</a:t>
            </a:r>
            <a:r>
              <a:rPr lang="en-US" dirty="0"/>
              <a:t>/</a:t>
            </a:r>
            <a:r>
              <a:rPr lang="en-US" dirty="0" err="1"/>
              <a:t>yr</a:t>
            </a:r>
            <a:r>
              <a:rPr lang="en-US" dirty="0"/>
              <a:t> mean?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defTabSz="685800">
              <a:lnSpc>
                <a:spcPct val="90000"/>
              </a:lnSpc>
              <a:spcBef>
                <a:spcPts val="750"/>
              </a:spcBef>
            </a:pPr>
            <a:r>
              <a:rPr lang="en-GB" sz="1200" b="1" dirty="0">
                <a:solidFill>
                  <a:srgbClr val="76B82A"/>
                </a:solidFill>
              </a:rPr>
              <a:t>10 </a:t>
            </a:r>
            <a:r>
              <a:rPr lang="en-US" sz="1200" b="1" dirty="0">
                <a:solidFill>
                  <a:srgbClr val="76B82A"/>
                </a:solidFill>
              </a:rPr>
              <a:t>PFD/m</a:t>
            </a:r>
            <a:r>
              <a:rPr lang="en-US" sz="1200" b="1" baseline="30000" dirty="0">
                <a:solidFill>
                  <a:srgbClr val="76B82A"/>
                </a:solidFill>
              </a:rPr>
              <a:t>2</a:t>
            </a:r>
            <a:r>
              <a:rPr lang="en-US" sz="1200" b="1" dirty="0">
                <a:solidFill>
                  <a:srgbClr val="76B82A"/>
                </a:solidFill>
              </a:rPr>
              <a:t>/</a:t>
            </a:r>
            <a:r>
              <a:rPr lang="en-US" sz="1200" b="1" dirty="0" err="1">
                <a:solidFill>
                  <a:srgbClr val="76B82A"/>
                </a:solidFill>
              </a:rPr>
              <a:t>yr</a:t>
            </a:r>
            <a:r>
              <a:rPr lang="en-GB" sz="1200" b="1" dirty="0">
                <a:solidFill>
                  <a:srgbClr val="76B82A"/>
                </a:solidFill>
              </a:rPr>
              <a:t>, can be interpreted as:</a:t>
            </a:r>
          </a:p>
          <a:p>
            <a:pPr marL="171450" indent="-171450" defTabSz="685800">
              <a:lnSpc>
                <a:spcPct val="90000"/>
              </a:lnSpc>
              <a:spcBef>
                <a:spcPts val="750"/>
              </a:spcBef>
              <a:buFont typeface="Arial" panose="020B0604020202020204" pitchFamily="34" charset="0"/>
              <a:buChar char="•"/>
            </a:pPr>
            <a:r>
              <a:rPr lang="en-GB" sz="1200" dirty="0">
                <a:solidFill>
                  <a:srgbClr val="76B82A"/>
                </a:solidFill>
              </a:rPr>
              <a:t>10 m</a:t>
            </a:r>
            <a:r>
              <a:rPr lang="en-GB" sz="1200" baseline="30000" dirty="0">
                <a:solidFill>
                  <a:srgbClr val="76B82A"/>
                </a:solidFill>
              </a:rPr>
              <a:t>2</a:t>
            </a:r>
            <a:r>
              <a:rPr lang="en-GB" sz="1200" dirty="0">
                <a:solidFill>
                  <a:srgbClr val="76B82A"/>
                </a:solidFill>
              </a:rPr>
              <a:t> has lost all its species during a year</a:t>
            </a:r>
          </a:p>
          <a:p>
            <a:pPr marL="171450" indent="-171450" defTabSz="685800">
              <a:lnSpc>
                <a:spcPct val="90000"/>
              </a:lnSpc>
              <a:spcBef>
                <a:spcPts val="750"/>
              </a:spcBef>
              <a:buFont typeface="Arial" panose="020B0604020202020204" pitchFamily="34" charset="0"/>
              <a:buChar char="•"/>
            </a:pPr>
            <a:r>
              <a:rPr lang="en-GB" sz="1200" dirty="0">
                <a:solidFill>
                  <a:srgbClr val="76B82A"/>
                </a:solidFill>
              </a:rPr>
              <a:t>100 m</a:t>
            </a:r>
            <a:r>
              <a:rPr lang="en-GB" sz="1200" baseline="30000" dirty="0">
                <a:solidFill>
                  <a:srgbClr val="76B82A"/>
                </a:solidFill>
              </a:rPr>
              <a:t>2 </a:t>
            </a:r>
            <a:r>
              <a:rPr lang="en-GB" sz="1200" dirty="0">
                <a:solidFill>
                  <a:srgbClr val="76B82A"/>
                </a:solidFill>
              </a:rPr>
              <a:t>has lost 10% of its species during a year</a:t>
            </a:r>
          </a:p>
          <a:p>
            <a:pPr marL="171450" indent="-171450" defTabSz="685800">
              <a:lnSpc>
                <a:spcPct val="90000"/>
              </a:lnSpc>
              <a:spcBef>
                <a:spcPts val="750"/>
              </a:spcBef>
              <a:buFont typeface="Arial" panose="020B0604020202020204" pitchFamily="34" charset="0"/>
              <a:buChar char="•"/>
            </a:pPr>
            <a:r>
              <a:rPr lang="en-GB" sz="1200" dirty="0">
                <a:solidFill>
                  <a:srgbClr val="76B82A"/>
                </a:solidFill>
              </a:rPr>
              <a:t>10 m</a:t>
            </a:r>
            <a:r>
              <a:rPr lang="en-GB" sz="1200" baseline="30000" dirty="0">
                <a:solidFill>
                  <a:srgbClr val="76B82A"/>
                </a:solidFill>
              </a:rPr>
              <a:t>2</a:t>
            </a:r>
            <a:r>
              <a:rPr lang="en-GB" sz="1200" dirty="0">
                <a:solidFill>
                  <a:srgbClr val="76B82A"/>
                </a:solidFill>
              </a:rPr>
              <a:t> has lost 10% of its species during 10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97FC909E-DB3A-494C-BD89-D0479E55F7C5}" type="slidenum">
              <a:rPr lang="en-GB" smtClean="0"/>
              <a:t>17</a:t>
            </a:fld>
            <a:endParaRPr lang="en-GB"/>
          </a:p>
        </p:txBody>
      </p:sp>
    </p:spTree>
    <p:extLst>
      <p:ext uri="{BB962C8B-B14F-4D97-AF65-F5344CB8AC3E}">
        <p14:creationId xmlns:p14="http://schemas.microsoft.com/office/powerpoint/2010/main" val="3515790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E2E2E"/>
                </a:solidFill>
                <a:effectLst/>
                <a:latin typeface="NexusSerif"/>
              </a:rPr>
              <a:t>Product impacts on ecosystem quality have long been addressed by</a:t>
            </a:r>
            <a:r>
              <a:rPr lang="lv-LV" b="0" i="0" dirty="0">
                <a:solidFill>
                  <a:srgbClr val="2E2E2E"/>
                </a:solidFill>
                <a:effectLst/>
                <a:latin typeface="NexusSerif"/>
              </a:rPr>
              <a:t> </a:t>
            </a:r>
            <a:r>
              <a:rPr lang="en-US" b="0" i="0" dirty="0">
                <a:solidFill>
                  <a:srgbClr val="2E2E2E"/>
                </a:solidFill>
                <a:effectLst/>
                <a:latin typeface="NexusSerif"/>
              </a:rPr>
              <a:t>Life Cycle Assessment (LCA)</a:t>
            </a:r>
            <a:r>
              <a:rPr lang="lv-LV" b="0" i="0" dirty="0">
                <a:solidFill>
                  <a:srgbClr val="2E2E2E"/>
                </a:solidFill>
                <a:effectLst/>
                <a:latin typeface="NexusSerif"/>
              </a:rPr>
              <a:t> </a:t>
            </a:r>
            <a:r>
              <a:rPr lang="en-US" b="0" i="0" dirty="0">
                <a:solidFill>
                  <a:srgbClr val="2E2E2E"/>
                </a:solidFill>
                <a:effectLst/>
                <a:latin typeface="NexusSerif"/>
              </a:rPr>
              <a:t>most</a:t>
            </a:r>
            <a:r>
              <a:rPr lang="lv-LV" b="0" i="0" dirty="0">
                <a:solidFill>
                  <a:srgbClr val="2E2E2E"/>
                </a:solidFill>
                <a:effectLst/>
                <a:latin typeface="NexusSerif"/>
              </a:rPr>
              <a:t>ly</a:t>
            </a:r>
            <a:r>
              <a:rPr lang="en-US" b="0" i="0" dirty="0">
                <a:solidFill>
                  <a:srgbClr val="2E2E2E"/>
                </a:solidFill>
                <a:effectLst/>
                <a:latin typeface="NexusSerif"/>
              </a:rPr>
              <a:t> assessed within the “biodiversity loss” damage category indicator. However, LCA methods do not cover the 5 drivers of biodiversity loss as identified by (</a:t>
            </a:r>
            <a:r>
              <a:rPr lang="en-US" b="0" i="0" dirty="0" err="1">
                <a:solidFill>
                  <a:srgbClr val="2E2E2E"/>
                </a:solidFill>
                <a:effectLst/>
                <a:latin typeface="NexusSerif"/>
              </a:rPr>
              <a:t>Millenium</a:t>
            </a:r>
            <a:r>
              <a:rPr lang="en-US" b="0" i="0" dirty="0">
                <a:solidFill>
                  <a:srgbClr val="2E2E2E"/>
                </a:solidFill>
                <a:effectLst/>
                <a:latin typeface="NexusSerif"/>
              </a:rPr>
              <a:t> Ecosystem Assessment, 2005) (MEA): only land occupation and transformation, pollution, and climate change are covered, while species overexploitation and invasive species are not. </a:t>
            </a:r>
          </a:p>
          <a:p>
            <a:pPr algn="l"/>
            <a:r>
              <a:rPr lang="en-US" b="0" i="0" dirty="0">
                <a:solidFill>
                  <a:srgbClr val="2E2E2E"/>
                </a:solidFill>
                <a:effectLst/>
                <a:latin typeface="NexusSerif"/>
              </a:rPr>
              <a:t>The Product Biodiversity Footprint (PBF) approach aims at bridging the gap between LCA and ecology</a:t>
            </a:r>
            <a:r>
              <a:rPr lang="lv-LV" b="0" i="0" dirty="0">
                <a:solidFill>
                  <a:srgbClr val="2E2E2E"/>
                </a:solidFill>
                <a:effectLst/>
                <a:latin typeface="NexusSerif"/>
              </a:rPr>
              <a:t>, addressing all five categories of MEA</a:t>
            </a:r>
            <a:r>
              <a:rPr lang="en-US" b="0" i="0" dirty="0">
                <a:solidFill>
                  <a:srgbClr val="2E2E2E"/>
                </a:solidFill>
                <a:effectLst/>
                <a:latin typeface="NexusSerif"/>
              </a:rPr>
              <a:t>. The methodology combines LCA and ecology current knowledge and organizes them towards practical indicators and representations for business decision.</a:t>
            </a:r>
            <a:r>
              <a:rPr lang="lv-LV" b="0" i="0" dirty="0">
                <a:solidFill>
                  <a:srgbClr val="2E2E2E"/>
                </a:solidFill>
                <a:effectLst/>
                <a:latin typeface="NexusSerif"/>
              </a:rPr>
              <a:t> Indicators for spieces overexploitation and invasive spiecies are calculated additionally in a </a:t>
            </a:r>
            <a:r>
              <a:rPr lang="en-US" b="0" i="0" dirty="0">
                <a:solidFill>
                  <a:srgbClr val="2E2E2E"/>
                </a:solidFill>
                <a:effectLst/>
                <a:latin typeface="NexusSerif"/>
              </a:rPr>
              <a:t>semi-quantitative </a:t>
            </a:r>
            <a:r>
              <a:rPr lang="lv-LV" b="0" i="0" dirty="0">
                <a:solidFill>
                  <a:srgbClr val="2E2E2E"/>
                </a:solidFill>
                <a:effectLst/>
                <a:latin typeface="NexusSerif"/>
              </a:rPr>
              <a:t>way and evaluated with results of LCA trough a MCA of 5 indicators together.</a:t>
            </a:r>
            <a:endParaRPr lang="en-US" b="0" i="0" dirty="0">
              <a:solidFill>
                <a:srgbClr val="2E2E2E"/>
              </a:solidFill>
              <a:effectLst/>
              <a:latin typeface="NexusSerif"/>
            </a:endParaRPr>
          </a:p>
          <a:p>
            <a:endParaRPr lang="lv-LV" dirty="0"/>
          </a:p>
        </p:txBody>
      </p:sp>
      <p:sp>
        <p:nvSpPr>
          <p:cNvPr id="4" name="Slide Number Placeholder 3"/>
          <p:cNvSpPr>
            <a:spLocks noGrp="1"/>
          </p:cNvSpPr>
          <p:nvPr>
            <p:ph type="sldNum" sz="quarter" idx="5"/>
          </p:nvPr>
        </p:nvSpPr>
        <p:spPr/>
        <p:txBody>
          <a:bodyPr/>
          <a:lstStyle/>
          <a:p>
            <a:fld id="{97FC909E-DB3A-494C-BD89-D0479E55F7C5}" type="slidenum">
              <a:rPr lang="en-GB" smtClean="0"/>
              <a:t>18</a:t>
            </a:fld>
            <a:endParaRPr lang="en-GB"/>
          </a:p>
        </p:txBody>
      </p:sp>
    </p:spTree>
    <p:extLst>
      <p:ext uri="{BB962C8B-B14F-4D97-AF65-F5344CB8AC3E}">
        <p14:creationId xmlns:p14="http://schemas.microsoft.com/office/powerpoint/2010/main" val="23092301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sz="1200" kern="1200" dirty="0">
                <a:solidFill>
                  <a:schemeClr val="tx1"/>
                </a:solidFill>
                <a:effectLst/>
                <a:latin typeface="+mn-lt"/>
                <a:ea typeface="+mn-ea"/>
                <a:cs typeface="+mn-cs"/>
              </a:rPr>
              <a:t>Now there will be a small intro into Nature Based Solutions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7FC909E-DB3A-494C-BD89-D0479E55F7C5}" type="slidenum">
              <a:rPr lang="en-GB" smtClean="0"/>
              <a:t>19</a:t>
            </a:fld>
            <a:endParaRPr lang="en-GB"/>
          </a:p>
        </p:txBody>
      </p:sp>
    </p:spTree>
    <p:extLst>
      <p:ext uri="{BB962C8B-B14F-4D97-AF65-F5344CB8AC3E}">
        <p14:creationId xmlns:p14="http://schemas.microsoft.com/office/powerpoint/2010/main" val="486208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Five main parts will be dedicated to this section:</a:t>
            </a:r>
          </a:p>
          <a:p>
            <a:pPr marL="171450" lvl="0" indent="-171450">
              <a:buFont typeface="Arial" panose="020B0604020202020204" pitchFamily="34" charset="0"/>
              <a:buChar char="•"/>
            </a:pPr>
            <a:r>
              <a:rPr lang="en-GB" dirty="0"/>
              <a:t>Species diversity Shannon-Wiener Index </a:t>
            </a:r>
          </a:p>
          <a:p>
            <a:pPr marL="171450" lvl="0" indent="-171450">
              <a:buFont typeface="Arial" panose="020B0604020202020204" pitchFamily="34" charset="0"/>
              <a:buChar char="•"/>
            </a:pPr>
            <a:r>
              <a:rPr lang="en-GB" dirty="0"/>
              <a:t>Metrics to measure food biodiversity for healthy, diverse diets </a:t>
            </a:r>
            <a:endParaRPr lang="lv-LV" dirty="0"/>
          </a:p>
          <a:p>
            <a:pPr marL="171450" lvl="0" indent="-171450">
              <a:buFont typeface="Arial" panose="020B0604020202020204" pitchFamily="34" charset="0"/>
              <a:buChar char="•"/>
            </a:pPr>
            <a:r>
              <a:rPr lang="lv-LV" dirty="0"/>
              <a:t>(Agro)Biodiversity in Life Cycle Asessment</a:t>
            </a:r>
            <a:endParaRPr lang="en-GB" dirty="0"/>
          </a:p>
          <a:p>
            <a:pPr marL="171450" lvl="0" indent="-171450">
              <a:buFont typeface="Arial" panose="020B0604020202020204" pitchFamily="34" charset="0"/>
              <a:buChar char="•"/>
            </a:pPr>
            <a:r>
              <a:rPr lang="en-GB" dirty="0"/>
              <a:t>Using biodiversity to provide multiple services in sustainable farming systems </a:t>
            </a:r>
          </a:p>
          <a:p>
            <a:endParaRPr lang="lv-LV" dirty="0"/>
          </a:p>
        </p:txBody>
      </p:sp>
      <p:sp>
        <p:nvSpPr>
          <p:cNvPr id="4" name="Slide Number Placeholder 3"/>
          <p:cNvSpPr>
            <a:spLocks noGrp="1"/>
          </p:cNvSpPr>
          <p:nvPr>
            <p:ph type="sldNum" sz="quarter" idx="10"/>
          </p:nvPr>
        </p:nvSpPr>
        <p:spPr/>
        <p:txBody>
          <a:bodyPr/>
          <a:lstStyle/>
          <a:p>
            <a:fld id="{97FC909E-DB3A-494C-BD89-D0479E55F7C5}" type="slidenum">
              <a:rPr lang="en-GB" smtClean="0"/>
              <a:t>2</a:t>
            </a:fld>
            <a:endParaRPr lang="en-GB"/>
          </a:p>
        </p:txBody>
      </p:sp>
    </p:spTree>
    <p:extLst>
      <p:ext uri="{BB962C8B-B14F-4D97-AF65-F5344CB8AC3E}">
        <p14:creationId xmlns:p14="http://schemas.microsoft.com/office/powerpoint/2010/main" val="30986524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Nature-based solutions help societies </a:t>
            </a:r>
            <a:r>
              <a:rPr lang="lv-LV" dirty="0"/>
              <a:t>to </a:t>
            </a:r>
            <a:r>
              <a:rPr lang="en-US" dirty="0"/>
              <a:t>address a variety of environmental, social and economic challenges in sustainable </a:t>
            </a:r>
            <a:r>
              <a:rPr lang="lv-LV" dirty="0"/>
              <a:t>and are based on </a:t>
            </a:r>
            <a:r>
              <a:rPr lang="en-US" dirty="0"/>
              <a:t>actions inspired by</a:t>
            </a:r>
            <a:r>
              <a:rPr lang="lv-LV" dirty="0"/>
              <a:t> </a:t>
            </a:r>
            <a:r>
              <a:rPr lang="en-US" dirty="0"/>
              <a:t>or copied from nature</a:t>
            </a:r>
            <a:r>
              <a:rPr lang="lv-LV" dirty="0"/>
              <a:t>. Actions involve </a:t>
            </a:r>
            <a:r>
              <a:rPr lang="en-US" dirty="0"/>
              <a:t>us</a:t>
            </a:r>
            <a:r>
              <a:rPr lang="lv-LV" dirty="0"/>
              <a:t>e</a:t>
            </a:r>
            <a:r>
              <a:rPr lang="en-US" dirty="0"/>
              <a:t> </a:t>
            </a:r>
            <a:r>
              <a:rPr lang="lv-LV" dirty="0"/>
              <a:t>of </a:t>
            </a:r>
            <a:r>
              <a:rPr lang="en-US" dirty="0"/>
              <a:t>existing natural solutions</a:t>
            </a:r>
            <a:r>
              <a:rPr lang="lv-LV" dirty="0"/>
              <a:t> and </a:t>
            </a:r>
            <a:r>
              <a:rPr lang="en-US" dirty="0"/>
              <a:t>mimicking how non-human organisms and communities cope with environmental </a:t>
            </a:r>
            <a:r>
              <a:rPr lang="lv-LV" dirty="0"/>
              <a:t>challanges</a:t>
            </a:r>
            <a:r>
              <a:rPr lang="en-US" dirty="0"/>
              <a:t>. Nature-based solutions use the features of nature, such as to store carbon and regulate water flow, in order to achieve desired outcomes</a:t>
            </a:r>
            <a:r>
              <a:rPr lang="lv-LV" dirty="0"/>
              <a:t> towards </a:t>
            </a:r>
            <a:r>
              <a:rPr lang="en-US" dirty="0" err="1"/>
              <a:t>reduc</a:t>
            </a:r>
            <a:r>
              <a:rPr lang="lv-LV" dirty="0"/>
              <a:t>tion of</a:t>
            </a:r>
            <a:r>
              <a:rPr lang="en-US" dirty="0"/>
              <a:t> disaster risk, improved human well-being and </a:t>
            </a:r>
            <a:r>
              <a:rPr lang="lv-LV" dirty="0"/>
              <a:t>environment</a:t>
            </a:r>
            <a:r>
              <a:rPr lang="en-US" dirty="0"/>
              <a:t>. </a:t>
            </a:r>
            <a:r>
              <a:rPr lang="lv-LV" dirty="0"/>
              <a:t>N</a:t>
            </a:r>
            <a:r>
              <a:rPr lang="en-US" dirty="0" err="1"/>
              <a:t>ature</a:t>
            </a:r>
            <a:r>
              <a:rPr lang="en-US" dirty="0"/>
              <a:t>-based solutions </a:t>
            </a:r>
            <a:r>
              <a:rPr lang="lv-LV" dirty="0"/>
              <a:t>are </a:t>
            </a:r>
            <a:r>
              <a:rPr lang="en-US" dirty="0"/>
              <a:t>energy and resource-efficient, resilient to change</a:t>
            </a:r>
            <a:r>
              <a:rPr lang="lv-LV" dirty="0"/>
              <a:t>. Often they are </a:t>
            </a:r>
            <a:r>
              <a:rPr lang="en-US" dirty="0"/>
              <a:t>must be adapted to local conditions. </a:t>
            </a:r>
            <a:endParaRPr lang="lv-LV" dirty="0"/>
          </a:p>
          <a:p>
            <a:endParaRPr lang="lv-LV" dirty="0"/>
          </a:p>
          <a:p>
            <a:r>
              <a:rPr lang="en-US" dirty="0"/>
              <a:t>Four principal goals have been identified </a:t>
            </a:r>
            <a:r>
              <a:rPr lang="lv-LV" dirty="0"/>
              <a:t>by Eurpean commision </a:t>
            </a:r>
            <a:r>
              <a:rPr lang="en-US" dirty="0"/>
              <a:t>that can be addressed by nature-based solutions: </a:t>
            </a:r>
            <a:endParaRPr lang="lv-LV" dirty="0"/>
          </a:p>
          <a:p>
            <a:r>
              <a:rPr lang="lv-LV" dirty="0"/>
              <a:t>- </a:t>
            </a:r>
            <a:r>
              <a:rPr lang="en-US" dirty="0"/>
              <a:t>Enhancing sustainable </a:t>
            </a:r>
            <a:r>
              <a:rPr lang="en-US" dirty="0" err="1"/>
              <a:t>urbanisation</a:t>
            </a:r>
            <a:r>
              <a:rPr lang="en-US" dirty="0"/>
              <a:t> through nature-based solutions can stimulate economic growth as well as improving the environment, making cities more attractive, and enhancing human well-being. </a:t>
            </a:r>
            <a:endParaRPr lang="lv-LV" dirty="0"/>
          </a:p>
          <a:p>
            <a:r>
              <a:rPr lang="en-US" dirty="0"/>
              <a:t>− Restoring degraded ecosystems using nature-based solutions can improve the resilience of ecosystems, enabling them to deliver vital ecosystem services and also to meet other societal challenges. </a:t>
            </a:r>
            <a:endParaRPr lang="lv-LV" dirty="0"/>
          </a:p>
          <a:p>
            <a:r>
              <a:rPr lang="en-US" dirty="0"/>
              <a:t>− Developing climate change adaptation and mitigation using nature-based solutions can provide more resilient responses and enhance the storage of carbon. </a:t>
            </a:r>
            <a:endParaRPr lang="lv-LV" dirty="0"/>
          </a:p>
          <a:p>
            <a:r>
              <a:rPr lang="en-US" dirty="0"/>
              <a:t>− Improving risk management and resilience using nature-based solutions can lead to greater benefits than conventional methods and offer synergies in reducing multiple risks. </a:t>
            </a:r>
            <a:endParaRPr lang="lv-LV" dirty="0"/>
          </a:p>
          <a:p>
            <a:endParaRPr lang="lv-LV" dirty="0"/>
          </a:p>
          <a:p>
            <a:r>
              <a:rPr lang="lv-LV" dirty="0"/>
              <a:t>Overall, NBS are an </a:t>
            </a:r>
            <a:r>
              <a:rPr lang="en-US" dirty="0"/>
              <a:t>essential component to greening the economy and achieving sustainable development.</a:t>
            </a:r>
            <a:endParaRPr lang="lv-LV" dirty="0"/>
          </a:p>
        </p:txBody>
      </p:sp>
      <p:sp>
        <p:nvSpPr>
          <p:cNvPr id="4" name="Slide Number Placeholder 3"/>
          <p:cNvSpPr>
            <a:spLocks noGrp="1"/>
          </p:cNvSpPr>
          <p:nvPr>
            <p:ph type="sldNum" sz="quarter" idx="5"/>
          </p:nvPr>
        </p:nvSpPr>
        <p:spPr/>
        <p:txBody>
          <a:bodyPr/>
          <a:lstStyle/>
          <a:p>
            <a:fld id="{97FC909E-DB3A-494C-BD89-D0479E55F7C5}" type="slidenum">
              <a:rPr lang="en-GB" smtClean="0"/>
              <a:t>20</a:t>
            </a:fld>
            <a:endParaRPr lang="en-GB"/>
          </a:p>
        </p:txBody>
      </p:sp>
    </p:spTree>
    <p:extLst>
      <p:ext uri="{BB962C8B-B14F-4D97-AF65-F5344CB8AC3E}">
        <p14:creationId xmlns:p14="http://schemas.microsoft.com/office/powerpoint/2010/main" val="24410910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Nature-based Solutions (</a:t>
            </a:r>
            <a:r>
              <a:rPr lang="en-US" dirty="0" err="1"/>
              <a:t>NbS</a:t>
            </a:r>
            <a:r>
              <a:rPr lang="en-US" dirty="0"/>
              <a:t>) are cost-effective interventions that can enhance resilience in agriculture and food production, while mitigating climate change and enhancing the environment.</a:t>
            </a:r>
            <a:endParaRPr lang="lv-LV" dirty="0"/>
          </a:p>
          <a:p>
            <a:endParaRPr lang="lv-LV" dirty="0"/>
          </a:p>
          <a:p>
            <a:r>
              <a:rPr lang="en-US" dirty="0"/>
              <a:t>Agricultural producers have a critical role in implementing </a:t>
            </a:r>
            <a:r>
              <a:rPr lang="en-US" dirty="0" err="1"/>
              <a:t>NbS</a:t>
            </a:r>
            <a:r>
              <a:rPr lang="en-US" dirty="0"/>
              <a:t> in their operations and can help to shape wider landscape scale approaches to Nature-based Solutions.</a:t>
            </a:r>
            <a:endParaRPr lang="lv-LV" dirty="0"/>
          </a:p>
          <a:p>
            <a:endParaRPr lang="lv-LV" dirty="0"/>
          </a:p>
          <a:p>
            <a:r>
              <a:rPr lang="en-US" dirty="0"/>
              <a:t>Nature-based Solutions can help farmers adapt and ensure food production is more resilient to future weather extremes like droughts, heavy storms, or coastal flooding by enhancing soil health and water retention, reducing soil erosion and buffering shorelines, as well as enhancing food and nutrition security through diversified production systems and sources of income. They can reduce use of chemical additives, which reduces production costs and creates safer foods</a:t>
            </a:r>
            <a:endParaRPr lang="lv-LV" dirty="0"/>
          </a:p>
          <a:p>
            <a:endParaRPr lang="lv-LV" dirty="0"/>
          </a:p>
          <a:p>
            <a:r>
              <a:rPr lang="en-US" dirty="0"/>
              <a:t>Nature-based Solutions can reduce carbon emissions from the food sector and store carbon, most significantly by avoiding deforestation and conversion of natural habitat, by conserving, restoring and sustainably managing aquatic ecosystems (e.g. watersheds, wetlands, coastal mangroves, seagrass meadows and coral reefs) to enhance their role in carbon sequestration, and also by changing crop residue, cover crop and tilling practices in ways that enhance the carbon retained in plants and soils</a:t>
            </a:r>
            <a:endParaRPr lang="lv-LV" dirty="0"/>
          </a:p>
          <a:p>
            <a:endParaRPr lang="lv-LV" dirty="0"/>
          </a:p>
          <a:p>
            <a:r>
              <a:rPr lang="en-US" dirty="0"/>
              <a:t>Nature-based Solutions can enhance ecosystems and species by increasing habitat diversity, restoring aquatic ecosystems and wetlands and improving the quality and reliability of water</a:t>
            </a:r>
            <a:r>
              <a:rPr lang="lv-LV" dirty="0"/>
              <a:t>.</a:t>
            </a:r>
          </a:p>
          <a:p>
            <a:r>
              <a:rPr lang="lv-LV" dirty="0"/>
              <a:t>Some of the exampls of NBS for Agriculture are given in this slide. For more of examples please see the mentioned reference.</a:t>
            </a:r>
          </a:p>
        </p:txBody>
      </p:sp>
      <p:sp>
        <p:nvSpPr>
          <p:cNvPr id="4" name="Slide Number Placeholder 3"/>
          <p:cNvSpPr>
            <a:spLocks noGrp="1"/>
          </p:cNvSpPr>
          <p:nvPr>
            <p:ph type="sldNum" sz="quarter" idx="5"/>
          </p:nvPr>
        </p:nvSpPr>
        <p:spPr/>
        <p:txBody>
          <a:bodyPr/>
          <a:lstStyle/>
          <a:p>
            <a:fld id="{97FC909E-DB3A-494C-BD89-D0479E55F7C5}" type="slidenum">
              <a:rPr lang="en-GB" smtClean="0"/>
              <a:t>21</a:t>
            </a:fld>
            <a:endParaRPr lang="en-GB"/>
          </a:p>
        </p:txBody>
      </p:sp>
    </p:spTree>
    <p:extLst>
      <p:ext uri="{BB962C8B-B14F-4D97-AF65-F5344CB8AC3E}">
        <p14:creationId xmlns:p14="http://schemas.microsoft.com/office/powerpoint/2010/main" val="1369892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Let’s now start the</a:t>
            </a:r>
            <a:r>
              <a:rPr lang="en-US" sz="1200" kern="1200" baseline="0" dirty="0">
                <a:solidFill>
                  <a:schemeClr val="tx1"/>
                </a:solidFill>
                <a:effectLst/>
                <a:latin typeface="+mn-lt"/>
                <a:ea typeface="+mn-ea"/>
                <a:cs typeface="+mn-cs"/>
              </a:rPr>
              <a:t> section about using </a:t>
            </a:r>
            <a:r>
              <a:rPr lang="en-GB" dirty="0"/>
              <a:t>agrobiodiversity to provide multiple services in sustainable farming systems.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7FC909E-DB3A-494C-BD89-D0479E55F7C5}" type="slidenum">
              <a:rPr lang="en-GB" smtClean="0"/>
              <a:t>22</a:t>
            </a:fld>
            <a:endParaRPr lang="en-GB"/>
          </a:p>
        </p:txBody>
      </p:sp>
    </p:spTree>
    <p:extLst>
      <p:ext uri="{BB962C8B-B14F-4D97-AF65-F5344CB8AC3E}">
        <p14:creationId xmlns:p14="http://schemas.microsoft.com/office/powerpoint/2010/main" val="11131512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err="1">
                <a:solidFill>
                  <a:schemeClr val="tx1"/>
                </a:solidFill>
                <a:effectLst/>
                <a:latin typeface="+mn-lt"/>
                <a:ea typeface="+mn-ea"/>
                <a:cs typeface="+mn-cs"/>
              </a:rPr>
              <a:t>Looking</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key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aspects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about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using</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biodiversity</a:t>
            </a:r>
            <a:r>
              <a:rPr lang="es-ES" sz="1200" kern="1200" dirty="0">
                <a:solidFill>
                  <a:schemeClr val="tx1"/>
                </a:solidFill>
                <a:effectLst/>
                <a:latin typeface="+mn-lt"/>
                <a:ea typeface="+mn-ea"/>
                <a:cs typeface="+mn-cs"/>
              </a:rPr>
              <a:t> as a driver </a:t>
            </a:r>
            <a:r>
              <a:rPr lang="es-ES" sz="1200" kern="1200" dirty="0" err="1">
                <a:solidFill>
                  <a:schemeClr val="tx1"/>
                </a:solidFill>
                <a:effectLst/>
                <a:latin typeface="+mn-lt"/>
                <a:ea typeface="+mn-ea"/>
                <a:cs typeface="+mn-cs"/>
              </a:rPr>
              <a:t>for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sustainable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farming</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some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key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aspects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should</a:t>
            </a:r>
            <a:r>
              <a:rPr lang="es-ES" sz="1200" kern="1200" dirty="0">
                <a:solidFill>
                  <a:schemeClr val="tx1"/>
                </a:solidFill>
                <a:effectLst/>
                <a:latin typeface="+mn-lt"/>
                <a:ea typeface="+mn-ea"/>
                <a:cs typeface="+mn-cs"/>
              </a:rPr>
              <a:t> be </a:t>
            </a:r>
            <a:r>
              <a:rPr lang="es-ES" sz="1200" kern="1200" dirty="0" err="1">
                <a:solidFill>
                  <a:schemeClr val="tx1"/>
                </a:solidFill>
                <a:effectLst/>
                <a:latin typeface="+mn-lt"/>
                <a:ea typeface="+mn-ea"/>
                <a:cs typeface="+mn-cs"/>
              </a:rPr>
              <a:t>considered</a:t>
            </a:r>
            <a:r>
              <a:rPr lang="es-ES" sz="1200"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Managing farming systems sustainably means that agriculture needs to be about much more than yields of commodity crops in highly simplified and specialized landscapes.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Agricultural biodiversity provides variety and variability within and among species, fields, farms and landscapes. This diversity helps drive critical ecological processes (e.g. soil structure maintenance) and allows a landscape to provide multiple, simultaneous benefits to people (e.g. nutritious foods, income, natural pest control, pollination, water quality).</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Agricultural biodiversity is used by rural communities worldwide in many time-tested practices that can confer increased resilience to farms, communities and landscapes.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Using it more effectively and sustainably can help maintain and increase the flow of services and benefits agricultural biodiversity provides to communities</a:t>
            </a:r>
            <a:endParaRPr lang="en-GB" dirty="0"/>
          </a:p>
        </p:txBody>
      </p:sp>
      <p:sp>
        <p:nvSpPr>
          <p:cNvPr id="4" name="Slide Number Placeholder 3"/>
          <p:cNvSpPr>
            <a:spLocks noGrp="1"/>
          </p:cNvSpPr>
          <p:nvPr>
            <p:ph type="sldNum" sz="quarter" idx="10"/>
          </p:nvPr>
        </p:nvSpPr>
        <p:spPr/>
        <p:txBody>
          <a:bodyPr/>
          <a:lstStyle/>
          <a:p>
            <a:fld id="{97FC909E-DB3A-494C-BD89-D0479E55F7C5}" type="slidenum">
              <a:rPr lang="en-GB" smtClean="0"/>
              <a:t>23</a:t>
            </a:fld>
            <a:endParaRPr lang="en-GB"/>
          </a:p>
        </p:txBody>
      </p:sp>
    </p:spTree>
    <p:extLst>
      <p:ext uri="{BB962C8B-B14F-4D97-AF65-F5344CB8AC3E}">
        <p14:creationId xmlns:p14="http://schemas.microsoft.com/office/powerpoint/2010/main" val="34256334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Agriculture dominates global land use. Over 38% of the world’s land is used for agriculture, with 11% under arable production; </a:t>
            </a:r>
            <a:r>
              <a:rPr lang="en-GB" sz="1200" b="0" i="0" u="none" strike="noStrike" kern="1200" baseline="0" dirty="0" err="1">
                <a:solidFill>
                  <a:schemeClr val="tx1"/>
                </a:solidFill>
                <a:latin typeface="+mn-lt"/>
                <a:ea typeface="+mn-ea"/>
                <a:cs typeface="+mn-cs"/>
              </a:rPr>
              <a:t>signicantly</a:t>
            </a:r>
            <a:r>
              <a:rPr lang="en-GB" sz="1200" b="0" i="0" u="none" strike="noStrike" kern="1200" baseline="0" dirty="0">
                <a:solidFill>
                  <a:schemeClr val="tx1"/>
                </a:solidFill>
                <a:latin typeface="+mn-lt"/>
                <a:ea typeface="+mn-ea"/>
                <a:cs typeface="+mn-cs"/>
              </a:rPr>
              <a:t> more land can be converted from native vegetation and brought into production in the forthcoming periods</a:t>
            </a:r>
          </a:p>
          <a:p>
            <a:r>
              <a:rPr lang="en-GB" sz="1200" b="0" i="0" u="none" strike="noStrike" kern="1200" baseline="0" dirty="0">
                <a:solidFill>
                  <a:schemeClr val="tx1"/>
                </a:solidFill>
                <a:latin typeface="+mn-lt"/>
                <a:ea typeface="+mn-ea"/>
                <a:cs typeface="+mn-cs"/>
              </a:rPr>
              <a:t>Before the 1950s, farmers often increased agricultural production by increasing the area they cultivated. The approaches associated with agricultural intensification, such as increased use of inorganic fertilizers and synthetic pesticides, increased mechanization, irrigation and increased use of monocultures, have been very effective in terms of raising gross yields. In the period</a:t>
            </a:r>
          </a:p>
          <a:p>
            <a:r>
              <a:rPr lang="en-GB" sz="1200" b="0" i="0" u="none" strike="noStrike" kern="1200" baseline="0" dirty="0">
                <a:solidFill>
                  <a:schemeClr val="tx1"/>
                </a:solidFill>
                <a:latin typeface="+mn-lt"/>
                <a:ea typeface="+mn-ea"/>
                <a:cs typeface="+mn-cs"/>
              </a:rPr>
              <a:t>from 1961 to 2007 total global agricultural production tripled.</a:t>
            </a:r>
          </a:p>
          <a:p>
            <a:r>
              <a:rPr lang="en-GB" sz="1200" b="0" i="0" u="none" strike="noStrike" kern="1200" baseline="0" dirty="0">
                <a:solidFill>
                  <a:schemeClr val="tx1"/>
                </a:solidFill>
                <a:latin typeface="+mn-lt"/>
                <a:ea typeface="+mn-ea"/>
                <a:cs typeface="+mn-cs"/>
              </a:rPr>
              <a:t>These widely adopted intensification practices have contributed to altering earth system biophysical processes to the extent that today genetic diversity loss (biosphere integrity) is the most surpassed of the nine ‘planetary boundaries’, which should not be transgressed if humanity wishes to remain within a “safe operating space”.</a:t>
            </a:r>
          </a:p>
          <a:p>
            <a:r>
              <a:rPr lang="en-GB" sz="1200" b="0" i="0" u="none" strike="noStrike" kern="1200" baseline="0" dirty="0">
                <a:solidFill>
                  <a:schemeClr val="tx1"/>
                </a:solidFill>
                <a:latin typeface="+mn-lt"/>
                <a:ea typeface="+mn-ea"/>
                <a:cs typeface="+mn-cs"/>
              </a:rPr>
              <a:t>One of the key areas of biodiversity loss is the shrinking diversity of agricultural crops grown and consumed. In this context three crops (rice, wheat and maize) supply more than 50% of the world’s plant derived calories, and only 12 crops and live animal species provide 75% of the world’s food.</a:t>
            </a:r>
          </a:p>
          <a:p>
            <a:r>
              <a:rPr lang="en-GB" sz="1200" b="0" i="0" u="none" strike="noStrike" kern="1200" baseline="0" dirty="0">
                <a:solidFill>
                  <a:schemeClr val="tx1"/>
                </a:solidFill>
                <a:latin typeface="+mn-lt"/>
                <a:ea typeface="+mn-ea"/>
                <a:cs typeface="+mn-cs"/>
              </a:rPr>
              <a:t>For this reason is needed the definitions of common </a:t>
            </a:r>
            <a:r>
              <a:rPr lang="en-GB" sz="1200" b="0" i="0" u="none" strike="noStrike" kern="1200" baseline="0" dirty="0" err="1">
                <a:solidFill>
                  <a:schemeClr val="tx1"/>
                </a:solidFill>
                <a:latin typeface="+mn-lt"/>
                <a:ea typeface="+mn-ea"/>
                <a:cs typeface="+mn-cs"/>
              </a:rPr>
              <a:t>agroecological</a:t>
            </a:r>
            <a:r>
              <a:rPr lang="en-GB" sz="1200" b="0" i="0" u="none" strike="noStrike" kern="1200" baseline="0" dirty="0">
                <a:solidFill>
                  <a:schemeClr val="tx1"/>
                </a:solidFill>
                <a:latin typeface="+mn-lt"/>
                <a:ea typeface="+mn-ea"/>
                <a:cs typeface="+mn-cs"/>
              </a:rPr>
              <a:t> practices based on agricultural biodiversity</a:t>
            </a:r>
          </a:p>
        </p:txBody>
      </p:sp>
      <p:sp>
        <p:nvSpPr>
          <p:cNvPr id="4" name="Slide Number Placeholder 3"/>
          <p:cNvSpPr>
            <a:spLocks noGrp="1"/>
          </p:cNvSpPr>
          <p:nvPr>
            <p:ph type="sldNum" sz="quarter" idx="10"/>
          </p:nvPr>
        </p:nvSpPr>
        <p:spPr/>
        <p:txBody>
          <a:bodyPr/>
          <a:lstStyle/>
          <a:p>
            <a:fld id="{97FC909E-DB3A-494C-BD89-D0479E55F7C5}" type="slidenum">
              <a:rPr lang="en-GB" smtClean="0"/>
              <a:t>24</a:t>
            </a:fld>
            <a:endParaRPr lang="en-GB"/>
          </a:p>
        </p:txBody>
      </p:sp>
    </p:spTree>
    <p:extLst>
      <p:ext uri="{BB962C8B-B14F-4D97-AF65-F5344CB8AC3E}">
        <p14:creationId xmlns:p14="http://schemas.microsoft.com/office/powerpoint/2010/main" val="38091109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These can be defined as </a:t>
            </a:r>
            <a:endParaRPr lang="en-GB"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Agroforestry: A production system in which trees are integrated with crops, thus providing many synergistic relationships, such as shade or nutrients.</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Cover crops: Crops which are sown for </a:t>
            </a:r>
            <a:r>
              <a:rPr lang="en-GB" sz="1200" b="0" i="0" u="none" strike="noStrike" kern="1200" baseline="0" dirty="0" err="1">
                <a:solidFill>
                  <a:schemeClr val="tx1"/>
                </a:solidFill>
                <a:latin typeface="+mn-lt"/>
                <a:ea typeface="+mn-ea"/>
                <a:cs typeface="+mn-cs"/>
              </a:rPr>
              <a:t>agroecological</a:t>
            </a:r>
            <a:r>
              <a:rPr lang="en-GB" sz="1200" b="0" i="0" u="none" strike="noStrike" kern="1200" baseline="0" dirty="0">
                <a:solidFill>
                  <a:schemeClr val="tx1"/>
                </a:solidFill>
                <a:latin typeface="+mn-lt"/>
                <a:ea typeface="+mn-ea"/>
                <a:cs typeface="+mn-cs"/>
              </a:rPr>
              <a:t> purposes, such as containing soil erosion, controlling pests or enriching the soil with nutrients. Green manure is one specific instance of a cover crop. Nutrient-rich plants (usually legumes) are planted and then ploughed into the earth to improve soil quality.</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Crop rotations: Different crops grown in succession in the same field (e.g. cereal followed by legume), often to reduce risks of pests and diseases or to add nitrogen to the soil.</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Intercropping: A mixture of crop species in the same field at the same time, often with synergistic effects, such as pest suppression.</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Live fences: Fences of herbs, shrubs or trees (e.g. hedgerows), either retained from existing native vegetation or deliberately planted.</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Non-cropped vegetation: This can be fields left fallow or patches of natural vegetation, such as forest patches, which are left on farm.</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Riparian buffers: vegetation planted or retained on river banks to protect river systems from adjacent agriculture.</a:t>
            </a:r>
            <a:endParaRPr lang="en-GB" dirty="0"/>
          </a:p>
        </p:txBody>
      </p:sp>
      <p:sp>
        <p:nvSpPr>
          <p:cNvPr id="4" name="Slide Number Placeholder 3"/>
          <p:cNvSpPr>
            <a:spLocks noGrp="1"/>
          </p:cNvSpPr>
          <p:nvPr>
            <p:ph type="sldNum" sz="quarter" idx="10"/>
          </p:nvPr>
        </p:nvSpPr>
        <p:spPr/>
        <p:txBody>
          <a:bodyPr/>
          <a:lstStyle/>
          <a:p>
            <a:fld id="{97FC909E-DB3A-494C-BD89-D0479E55F7C5}" type="slidenum">
              <a:rPr lang="en-GB" smtClean="0"/>
              <a:t>25</a:t>
            </a:fld>
            <a:endParaRPr lang="en-GB"/>
          </a:p>
        </p:txBody>
      </p:sp>
    </p:spTree>
    <p:extLst>
      <p:ext uri="{BB962C8B-B14F-4D97-AF65-F5344CB8AC3E}">
        <p14:creationId xmlns:p14="http://schemas.microsoft.com/office/powerpoint/2010/main" val="11168801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Despite the difficulty, scientific evidence and long-term experiments are revealing the complex dynamics of diversified systems and the multiple benefits both from biodiversity to agriculture and from agriculture to biodiversity in terms of contribution to healthy farming landscapes. </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Genetic diversity at crop level allows farmers to grow different varieties to suit different environmental conditions (e.g. poor soils) and</a:t>
            </a:r>
          </a:p>
          <a:p>
            <a:r>
              <a:rPr lang="en-GB" sz="1200" b="0" i="0" u="none" strike="noStrike" kern="1200" baseline="0" dirty="0">
                <a:solidFill>
                  <a:schemeClr val="tx1"/>
                </a:solidFill>
                <a:latin typeface="+mn-lt"/>
                <a:ea typeface="+mn-ea"/>
                <a:cs typeface="+mn-cs"/>
              </a:rPr>
              <a:t>resist different weather conditions (e.g. frost, unpredictable rainfall). Planting different varieties of the same crop can decrease pest and</a:t>
            </a:r>
          </a:p>
          <a:p>
            <a:r>
              <a:rPr lang="en-GB" sz="1200" b="0" i="0" u="none" strike="noStrike" kern="1200" baseline="0" dirty="0">
                <a:solidFill>
                  <a:schemeClr val="tx1"/>
                </a:solidFill>
                <a:latin typeface="+mn-lt"/>
                <a:ea typeface="+mn-ea"/>
                <a:cs typeface="+mn-cs"/>
              </a:rPr>
              <a:t>disease damage and facilitate staggered flowering times to attract diverse pollinators.</a:t>
            </a:r>
          </a:p>
          <a:p>
            <a:r>
              <a:rPr lang="en-GB" sz="1200" b="0" i="0" u="none" strike="noStrike" kern="1200" baseline="0" dirty="0">
                <a:solidFill>
                  <a:schemeClr val="tx1"/>
                </a:solidFill>
                <a:latin typeface="+mn-lt"/>
                <a:ea typeface="+mn-ea"/>
                <a:cs typeface="+mn-cs"/>
              </a:rPr>
              <a:t>At farm and field level, selecting different species with different growth forms, leaf size and shape, plant heights, rooting depth and</a:t>
            </a:r>
          </a:p>
          <a:p>
            <a:r>
              <a:rPr lang="en-GB" sz="1200" b="0" i="0" u="none" strike="noStrike" kern="1200" baseline="0" dirty="0">
                <a:solidFill>
                  <a:schemeClr val="tx1"/>
                </a:solidFill>
                <a:latin typeface="+mn-lt"/>
                <a:ea typeface="+mn-ea"/>
                <a:cs typeface="+mn-cs"/>
              </a:rPr>
              <a:t>nutrient uptake strategies, provides farms with more ways to respond to disturbances and shocks. Integrating livestock and crops</a:t>
            </a:r>
          </a:p>
          <a:p>
            <a:r>
              <a:rPr lang="en-GB" sz="1200" b="0" i="0" u="none" strike="noStrike" kern="1200" baseline="0" dirty="0">
                <a:solidFill>
                  <a:schemeClr val="tx1"/>
                </a:solidFill>
                <a:latin typeface="+mn-lt"/>
                <a:ea typeface="+mn-ea"/>
                <a:cs typeface="+mn-cs"/>
              </a:rPr>
              <a:t>reduces the need for synthetic inputs while facilitating more efficient nutrient cycling and availability.</a:t>
            </a:r>
          </a:p>
          <a:p>
            <a:r>
              <a:rPr lang="en-GB" sz="1200" b="0" i="0" u="none" strike="noStrike" kern="1200" baseline="0" dirty="0">
                <a:solidFill>
                  <a:schemeClr val="tx1"/>
                </a:solidFill>
                <a:latin typeface="+mn-lt"/>
                <a:ea typeface="+mn-ea"/>
                <a:cs typeface="+mn-cs"/>
              </a:rPr>
              <a:t>At landscape level, complex landscapes have multiple benefits, e.g. forest remnants can reduce pests borne by the wind, and reduce</a:t>
            </a:r>
          </a:p>
          <a:p>
            <a:r>
              <a:rPr lang="en-GB" sz="1200" b="0" i="0" u="none" strike="noStrike" kern="1200" baseline="0" dirty="0">
                <a:solidFill>
                  <a:schemeClr val="tx1"/>
                </a:solidFill>
                <a:latin typeface="+mn-lt"/>
                <a:ea typeface="+mn-ea"/>
                <a:cs typeface="+mn-cs"/>
              </a:rPr>
              <a:t>soil erosion; patches of non-cropped vegetation also support beneficial plant and insect diversity, like pest enemies and pollinators.</a:t>
            </a:r>
          </a:p>
          <a:p>
            <a:r>
              <a:rPr lang="en-GB" sz="1200" b="0" i="0" u="none" strike="noStrike" kern="1200" baseline="0" dirty="0">
                <a:solidFill>
                  <a:schemeClr val="tx1"/>
                </a:solidFill>
                <a:latin typeface="+mn-lt"/>
                <a:ea typeface="+mn-ea"/>
                <a:cs typeface="+mn-cs"/>
              </a:rPr>
              <a:t>Farmers manage trade-offs among benefits at many scales and across all levels, e.g. more biodiversity can lead to lower greenhouse</a:t>
            </a:r>
          </a:p>
          <a:p>
            <a:r>
              <a:rPr lang="en-GB" sz="1200" b="0" i="0" u="none" strike="noStrike" kern="1200" baseline="0" dirty="0">
                <a:solidFill>
                  <a:schemeClr val="tx1"/>
                </a:solidFill>
                <a:latin typeface="+mn-lt"/>
                <a:ea typeface="+mn-ea"/>
                <a:cs typeface="+mn-cs"/>
              </a:rPr>
              <a:t>gases and better pest control, but may reduce gross yields in the short term.</a:t>
            </a:r>
            <a:endParaRPr lang="en-GB" dirty="0"/>
          </a:p>
        </p:txBody>
      </p:sp>
      <p:sp>
        <p:nvSpPr>
          <p:cNvPr id="4" name="Slide Number Placeholder 3"/>
          <p:cNvSpPr>
            <a:spLocks noGrp="1"/>
          </p:cNvSpPr>
          <p:nvPr>
            <p:ph type="sldNum" sz="quarter" idx="10"/>
          </p:nvPr>
        </p:nvSpPr>
        <p:spPr/>
        <p:txBody>
          <a:bodyPr/>
          <a:lstStyle/>
          <a:p>
            <a:fld id="{97FC909E-DB3A-494C-BD89-D0479E55F7C5}" type="slidenum">
              <a:rPr lang="en-GB" smtClean="0"/>
              <a:t>26</a:t>
            </a:fld>
            <a:endParaRPr lang="en-GB"/>
          </a:p>
        </p:txBody>
      </p:sp>
    </p:spTree>
    <p:extLst>
      <p:ext uri="{BB962C8B-B14F-4D97-AF65-F5344CB8AC3E}">
        <p14:creationId xmlns:p14="http://schemas.microsoft.com/office/powerpoint/2010/main" val="37604733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In the picture is reported the example of a 6ha organic farm north of Montpellier France. Biodiversity provides many functions on his farm, including</a:t>
            </a:r>
          </a:p>
          <a:p>
            <a:r>
              <a:rPr lang="en-GB" sz="1200" b="0" i="0" u="none" strike="noStrike" kern="1200" baseline="0" dirty="0">
                <a:solidFill>
                  <a:schemeClr val="tx1"/>
                </a:solidFill>
                <a:latin typeface="+mn-lt"/>
                <a:ea typeface="+mn-ea"/>
                <a:cs typeface="+mn-cs"/>
              </a:rPr>
              <a:t>reducing food waste, soil nutrient cycling and fertilization, carbon capture, pollination and pest control. More than 200 families benefit from the farm’s produce and share the risk of crop failure.</a:t>
            </a:r>
          </a:p>
          <a:p>
            <a:endParaRPr lang="en-US"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The farmer has several functions in mind: to build organic matter to increase nutrient and water-holding capacity (high root biomass), to sequester nitrogen to make it available for the principal cropping season (nitrogen fixation); reduce weed cover and soil erosion (complementary plant heights for total soil cover); and poultry forage (palatability).</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The farmer obtains these functions through the careful selection of species with specific and complementary functional traits.</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7FC909E-DB3A-494C-BD89-D0479E55F7C5}" type="slidenum">
              <a:rPr lang="en-GB" smtClean="0"/>
              <a:t>27</a:t>
            </a:fld>
            <a:endParaRPr lang="en-GB"/>
          </a:p>
        </p:txBody>
      </p:sp>
    </p:spTree>
    <p:extLst>
      <p:ext uri="{BB962C8B-B14F-4D97-AF65-F5344CB8AC3E}">
        <p14:creationId xmlns:p14="http://schemas.microsoft.com/office/powerpoint/2010/main" val="39594913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7FC909E-DB3A-494C-BD89-D0479E55F7C5}" type="slidenum">
              <a:rPr lang="en-GB" smtClean="0"/>
              <a:t>30</a:t>
            </a:fld>
            <a:endParaRPr lang="en-GB"/>
          </a:p>
        </p:txBody>
      </p:sp>
    </p:spTree>
    <p:extLst>
      <p:ext uri="{BB962C8B-B14F-4D97-AF65-F5344CB8AC3E}">
        <p14:creationId xmlns:p14="http://schemas.microsoft.com/office/powerpoint/2010/main" val="41144918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Thank you for participating in this lecture</a:t>
            </a:r>
          </a:p>
        </p:txBody>
      </p:sp>
      <p:sp>
        <p:nvSpPr>
          <p:cNvPr id="4" name="Slide Number Placeholder 3"/>
          <p:cNvSpPr>
            <a:spLocks noGrp="1"/>
          </p:cNvSpPr>
          <p:nvPr>
            <p:ph type="sldNum" sz="quarter" idx="5"/>
          </p:nvPr>
        </p:nvSpPr>
        <p:spPr/>
        <p:txBody>
          <a:bodyPr/>
          <a:lstStyle/>
          <a:p>
            <a:fld id="{97FC909E-DB3A-494C-BD89-D0479E55F7C5}" type="slidenum">
              <a:rPr lang="en-GB" smtClean="0"/>
              <a:t>31</a:t>
            </a:fld>
            <a:endParaRPr lang="en-GB"/>
          </a:p>
        </p:txBody>
      </p:sp>
    </p:spTree>
    <p:extLst>
      <p:ext uri="{BB962C8B-B14F-4D97-AF65-F5344CB8AC3E}">
        <p14:creationId xmlns:p14="http://schemas.microsoft.com/office/powerpoint/2010/main" val="2821637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dirty="0"/>
              <a:t>To define precise pathways and action policies towards better practicies for agricultural practices without having negative impacts on ecosysem and biodiversity and to help evaluate and compare alternative devlepoment scenarios different measurment methods are used.</a:t>
            </a:r>
          </a:p>
          <a:p>
            <a:endParaRPr lang="lv-LV"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Biodiversity can be measured by many indices such as species richness, evenness, taxonomic indices, </a:t>
            </a:r>
            <a:r>
              <a:rPr lang="en-GB" sz="1200" b="0" i="0" u="none" strike="noStrike" kern="1200" baseline="0" dirty="0" err="1">
                <a:solidFill>
                  <a:schemeClr val="tx1"/>
                </a:solidFill>
                <a:latin typeface="+mn-lt"/>
                <a:ea typeface="+mn-ea"/>
                <a:cs typeface="+mn-cs"/>
              </a:rPr>
              <a:t>Margalef’s</a:t>
            </a:r>
            <a:r>
              <a:rPr lang="en-GB" sz="1200" b="0" i="0" u="none" strike="noStrike" kern="1200" baseline="0" dirty="0">
                <a:solidFill>
                  <a:schemeClr val="tx1"/>
                </a:solidFill>
                <a:latin typeface="+mn-lt"/>
                <a:ea typeface="+mn-ea"/>
                <a:cs typeface="+mn-cs"/>
              </a:rPr>
              <a:t> index, Simpson’s index, Shannon-Wiener index and </a:t>
            </a:r>
            <a:r>
              <a:rPr lang="en-GB" sz="1200" b="0" i="0" u="none" strike="noStrike" kern="1200" baseline="0" dirty="0" err="1">
                <a:solidFill>
                  <a:schemeClr val="tx1"/>
                </a:solidFill>
                <a:latin typeface="+mn-lt"/>
                <a:ea typeface="+mn-ea"/>
                <a:cs typeface="+mn-cs"/>
              </a:rPr>
              <a:t>finalli</a:t>
            </a:r>
            <a:r>
              <a:rPr lang="en-GB" sz="1200" b="0" i="0" u="none" strike="noStrike" kern="1200" baseline="0" dirty="0">
                <a:solidFill>
                  <a:schemeClr val="tx1"/>
                </a:solidFill>
                <a:latin typeface="+mn-lt"/>
                <a:ea typeface="+mn-ea"/>
                <a:cs typeface="+mn-cs"/>
              </a:rPr>
              <a:t> </a:t>
            </a:r>
            <a:r>
              <a:rPr lang="lv-LV" dirty="0" err="1"/>
              <a:t>Agrobiodiversity</a:t>
            </a:r>
            <a:r>
              <a:rPr lang="lv-LV" dirty="0"/>
              <a:t> </a:t>
            </a:r>
            <a:r>
              <a:rPr lang="lv-LV" dirty="0" err="1"/>
              <a:t>index</a:t>
            </a:r>
            <a:r>
              <a:rPr lang="en-GB" dirty="0"/>
              <a:t> from FAO</a:t>
            </a:r>
            <a:r>
              <a:rPr lang="en-GB" sz="1200" b="0" i="0" u="none" strike="noStrike" kern="1200" baseline="0" dirty="0">
                <a:solidFill>
                  <a:schemeClr val="tx1"/>
                </a:solidFill>
                <a:latin typeface="+mn-lt"/>
                <a:ea typeface="+mn-ea"/>
                <a:cs typeface="+mn-cs"/>
              </a:rPr>
              <a:t>. </a:t>
            </a:r>
          </a:p>
          <a:p>
            <a:r>
              <a:rPr lang="en-GB" sz="1200" b="0" i="0" kern="1200" dirty="0">
                <a:solidFill>
                  <a:schemeClr val="tx1"/>
                </a:solidFill>
                <a:effectLst/>
                <a:latin typeface="+mn-lt"/>
                <a:ea typeface="+mn-ea"/>
                <a:cs typeface="+mn-cs"/>
              </a:rPr>
              <a:t>The </a:t>
            </a:r>
            <a:r>
              <a:rPr lang="en-GB" sz="1200" b="0" i="0" u="none" strike="noStrike" kern="1200" baseline="0" dirty="0">
                <a:solidFill>
                  <a:schemeClr val="tx1"/>
                </a:solidFill>
                <a:latin typeface="+mn-lt"/>
                <a:ea typeface="+mn-ea"/>
                <a:cs typeface="+mn-cs"/>
              </a:rPr>
              <a:t>Agrobiodiversity Index is a consistent, long-term monitoring tool to measure and manage biodiversity across four dimensions: diets, production, seed systems, and conservation, we will see more about this index in the next video lecture.</a:t>
            </a:r>
          </a:p>
          <a:p>
            <a:endParaRPr lang="en-US"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Many recent studies have proposed new methods and software for dealing with Agro)biodiversity assessment. For example, Di Battista et al. (2017) proposed the R package </a:t>
            </a:r>
            <a:r>
              <a:rPr lang="en-GB" sz="1200" b="0" i="0" u="none" strike="noStrike" kern="1200" baseline="0" dirty="0" err="1">
                <a:solidFill>
                  <a:schemeClr val="tx1"/>
                </a:solidFill>
                <a:latin typeface="+mn-lt"/>
                <a:ea typeface="+mn-ea"/>
                <a:cs typeface="+mn-cs"/>
              </a:rPr>
              <a:t>BioFTF</a:t>
            </a:r>
            <a:r>
              <a:rPr lang="en-GB" sz="1200" b="0" i="0" u="none" strike="noStrike" kern="1200" baseline="0" dirty="0">
                <a:solidFill>
                  <a:schemeClr val="tx1"/>
                </a:solidFill>
                <a:latin typeface="+mn-lt"/>
                <a:ea typeface="+mn-ea"/>
                <a:cs typeface="+mn-cs"/>
              </a:rPr>
              <a:t>, which is a tool for statistical biodiversity assessment in the functional data analysis framework. This tool is a scalar measure that reflects the information provided by the biodiversity profile and allows for ordering communities with different richness.</a:t>
            </a:r>
          </a:p>
          <a:p>
            <a:endParaRPr lang="en-US" sz="1200" b="0" i="0" u="none" strike="noStrike" kern="1200" baseline="0" dirty="0">
              <a:solidFill>
                <a:schemeClr val="tx1"/>
              </a:solidFill>
              <a:latin typeface="+mn-lt"/>
              <a:ea typeface="+mn-ea"/>
              <a:cs typeface="+mn-cs"/>
            </a:endParaRPr>
          </a:p>
          <a:p>
            <a:r>
              <a:rPr lang="en-GB" dirty="0"/>
              <a:t>BAT </a:t>
            </a:r>
            <a:r>
              <a:rPr lang="en-GB" sz="1200" b="0" i="0" u="none" strike="noStrike" kern="1200" baseline="0" dirty="0">
                <a:solidFill>
                  <a:schemeClr val="tx1"/>
                </a:solidFill>
                <a:latin typeface="+mn-lt"/>
                <a:ea typeface="+mn-ea"/>
                <a:cs typeface="+mn-cs"/>
              </a:rPr>
              <a:t>is based on correlation assessment based on the measurement and the estimation of alpha and beta biodiversity in their multiple facets (taxon, phylogenetic and functional). This tool performs many analyses, based on either species identities or trees, depicting species relationships.</a:t>
            </a:r>
          </a:p>
        </p:txBody>
      </p:sp>
      <p:sp>
        <p:nvSpPr>
          <p:cNvPr id="4" name="Slide Number Placeholder 3"/>
          <p:cNvSpPr>
            <a:spLocks noGrp="1"/>
          </p:cNvSpPr>
          <p:nvPr>
            <p:ph type="sldNum" sz="quarter" idx="10"/>
          </p:nvPr>
        </p:nvSpPr>
        <p:spPr/>
        <p:txBody>
          <a:bodyPr/>
          <a:lstStyle/>
          <a:p>
            <a:fld id="{97FC909E-DB3A-494C-BD89-D0479E55F7C5}" type="slidenum">
              <a:rPr lang="en-GB" smtClean="0"/>
              <a:t>3</a:t>
            </a:fld>
            <a:endParaRPr lang="en-GB"/>
          </a:p>
        </p:txBody>
      </p:sp>
    </p:spTree>
    <p:extLst>
      <p:ext uri="{BB962C8B-B14F-4D97-AF65-F5344CB8AC3E}">
        <p14:creationId xmlns:p14="http://schemas.microsoft.com/office/powerpoint/2010/main" val="11158673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your attention. See you for the next lecture.</a:t>
            </a:r>
            <a:endParaRPr lang="en-GB" dirty="0"/>
          </a:p>
        </p:txBody>
      </p:sp>
      <p:sp>
        <p:nvSpPr>
          <p:cNvPr id="4" name="Slide Number Placeholder 3"/>
          <p:cNvSpPr>
            <a:spLocks noGrp="1"/>
          </p:cNvSpPr>
          <p:nvPr>
            <p:ph type="sldNum" sz="quarter" idx="5"/>
          </p:nvPr>
        </p:nvSpPr>
        <p:spPr/>
        <p:txBody>
          <a:bodyPr/>
          <a:lstStyle/>
          <a:p>
            <a:fld id="{97FC909E-DB3A-494C-BD89-D0479E55F7C5}" type="slidenum">
              <a:rPr lang="en-GB" smtClean="0"/>
              <a:t>32</a:t>
            </a:fld>
            <a:endParaRPr lang="en-GB"/>
          </a:p>
        </p:txBody>
      </p:sp>
    </p:spTree>
    <p:extLst>
      <p:ext uri="{BB962C8B-B14F-4D97-AF65-F5344CB8AC3E}">
        <p14:creationId xmlns:p14="http://schemas.microsoft.com/office/powerpoint/2010/main" val="42598900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7FC909E-DB3A-494C-BD89-D0479E55F7C5}" type="slidenum">
              <a:rPr lang="en-GB" smtClean="0"/>
              <a:t>33</a:t>
            </a:fld>
            <a:endParaRPr lang="en-GB"/>
          </a:p>
        </p:txBody>
      </p:sp>
    </p:spTree>
    <p:extLst>
      <p:ext uri="{BB962C8B-B14F-4D97-AF65-F5344CB8AC3E}">
        <p14:creationId xmlns:p14="http://schemas.microsoft.com/office/powerpoint/2010/main" val="628534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Richness = </a:t>
            </a:r>
            <a:r>
              <a:rPr lang="en-US" dirty="0"/>
              <a:t>The number of groups of related individuals. </a:t>
            </a:r>
            <a:r>
              <a:rPr lang="lv-LV" dirty="0"/>
              <a:t>R</a:t>
            </a:r>
            <a:r>
              <a:rPr lang="en-US" dirty="0" err="1"/>
              <a:t>ichness</a:t>
            </a:r>
            <a:r>
              <a:rPr lang="en-US" dirty="0"/>
              <a:t> is expressed as the number of species</a:t>
            </a:r>
          </a:p>
          <a:p>
            <a:r>
              <a:rPr lang="en-US" b="1" dirty="0"/>
              <a:t>Evenness =</a:t>
            </a:r>
            <a:r>
              <a:rPr lang="en-US" dirty="0"/>
              <a:t> Proportions of species present on a site.  The more equal species are in proportion to each other the greater the evenness of the site.  A site with low evenness indicates that a few species dominate</a:t>
            </a:r>
            <a:endParaRPr lang="lv-LV" b="0" i="0" dirty="0">
              <a:solidFill>
                <a:srgbClr val="252525"/>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lv-LV" b="1" i="0" dirty="0">
              <a:solidFill>
                <a:srgbClr val="252525"/>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dirty="0">
                <a:solidFill>
                  <a:srgbClr val="252525"/>
                </a:solidFill>
                <a:effectLst/>
                <a:latin typeface="Verdana" panose="020B0604030504040204" pitchFamily="34" charset="0"/>
              </a:rPr>
              <a:t>Taxonomic indices:</a:t>
            </a:r>
            <a:r>
              <a:rPr lang="en-US" b="0" i="0" dirty="0">
                <a:solidFill>
                  <a:srgbClr val="252525"/>
                </a:solidFill>
                <a:effectLst/>
                <a:latin typeface="Verdana" panose="020B0604030504040204" pitchFamily="34" charset="0"/>
              </a:rPr>
              <a:t> These indices take into account the taxonomic relation between different organisms in a community. Taxonomic diversity, for example, reflects the average taxonomic distance between any two organisms, chosen at random from a sample. The distance can be seen as the length of the path connecting these two organisms along the branches of a </a:t>
            </a:r>
            <a:r>
              <a:rPr lang="en-US" b="0" i="0" u="none" strike="noStrike" dirty="0">
                <a:solidFill>
                  <a:srgbClr val="2F4ABA"/>
                </a:solidFill>
                <a:effectLst/>
                <a:latin typeface="Verdana" panose="020B0604030504040204" pitchFamily="34" charset="0"/>
              </a:rPr>
              <a:t>phylogenetic tree</a:t>
            </a:r>
            <a:r>
              <a:rPr lang="en-US" b="0" i="0" dirty="0">
                <a:solidFill>
                  <a:srgbClr val="252525"/>
                </a:solidFill>
                <a:effectLst/>
                <a:latin typeface="Verdana" panose="020B0604030504040204" pitchFamily="34" charset="0"/>
              </a:rPr>
              <a:t>. These three types of indices can be used on different spatial scales :</a:t>
            </a:r>
          </a:p>
          <a:p>
            <a:pPr algn="l">
              <a:buFont typeface="Arial" panose="020B0604020202020204" pitchFamily="34" charset="0"/>
              <a:buNone/>
            </a:pPr>
            <a:endParaRPr lang="lv-LV" b="0" i="0" dirty="0">
              <a:solidFill>
                <a:srgbClr val="252525"/>
              </a:solidFill>
              <a:effectLst/>
              <a:latin typeface="Verdana" panose="020B0604030504040204" pitchFamily="34" charset="0"/>
            </a:endParaRPr>
          </a:p>
          <a:p>
            <a:pPr algn="l">
              <a:buFont typeface="Arial" panose="020B0604020202020204" pitchFamily="34" charset="0"/>
              <a:buChar char="•"/>
            </a:pPr>
            <a:r>
              <a:rPr lang="en-US" b="0" i="0" dirty="0">
                <a:solidFill>
                  <a:srgbClr val="252525"/>
                </a:solidFill>
                <a:effectLst/>
                <a:latin typeface="Verdana" panose="020B0604030504040204" pitchFamily="34" charset="0"/>
              </a:rPr>
              <a:t>Alpha diversity refers to diversity within a particular area, community or ecosystem, and is usually measured by counting the number of taxa within the ecosystem (usually species level);</a:t>
            </a:r>
          </a:p>
          <a:p>
            <a:pPr algn="l">
              <a:buFont typeface="Arial" panose="020B0604020202020204" pitchFamily="34" charset="0"/>
              <a:buChar char="•"/>
            </a:pPr>
            <a:r>
              <a:rPr lang="en-US" b="0" i="0" dirty="0">
                <a:solidFill>
                  <a:srgbClr val="252525"/>
                </a:solidFill>
                <a:effectLst/>
                <a:latin typeface="Verdana" panose="020B0604030504040204" pitchFamily="34" charset="0"/>
              </a:rPr>
              <a:t>Beta diversity is species diversity between ecosystems; this involves comparing the number of taxa that are unique to each of the ecosystems. For example, the diversity of mangroves versus the diversity of seagrass beds;</a:t>
            </a:r>
          </a:p>
          <a:p>
            <a:pPr algn="l">
              <a:buFont typeface="Arial" panose="020B0604020202020204" pitchFamily="34" charset="0"/>
              <a:buChar char="•"/>
            </a:pPr>
            <a:r>
              <a:rPr lang="en-US" b="0" i="0" dirty="0">
                <a:solidFill>
                  <a:srgbClr val="252525"/>
                </a:solidFill>
                <a:effectLst/>
                <a:latin typeface="Verdana" panose="020B0604030504040204" pitchFamily="34" charset="0"/>
              </a:rPr>
              <a:t>Gamma diversity is a measure of the overall diversity for different ecosystems within a region. For example, the diversity within the coastal region of Gazi Bay in Kenia.</a:t>
            </a:r>
          </a:p>
          <a:p>
            <a:endParaRPr lang="lv-LV" dirty="0"/>
          </a:p>
        </p:txBody>
      </p:sp>
      <p:sp>
        <p:nvSpPr>
          <p:cNvPr id="4" name="Slide Number Placeholder 3"/>
          <p:cNvSpPr>
            <a:spLocks noGrp="1"/>
          </p:cNvSpPr>
          <p:nvPr>
            <p:ph type="sldNum" sz="quarter" idx="5"/>
          </p:nvPr>
        </p:nvSpPr>
        <p:spPr/>
        <p:txBody>
          <a:bodyPr/>
          <a:lstStyle/>
          <a:p>
            <a:fld id="{97FC909E-DB3A-494C-BD89-D0479E55F7C5}" type="slidenum">
              <a:rPr lang="en-GB" smtClean="0"/>
              <a:t>4</a:t>
            </a:fld>
            <a:endParaRPr lang="en-GB"/>
          </a:p>
        </p:txBody>
      </p:sp>
    </p:spTree>
    <p:extLst>
      <p:ext uri="{BB962C8B-B14F-4D97-AF65-F5344CB8AC3E}">
        <p14:creationId xmlns:p14="http://schemas.microsoft.com/office/powerpoint/2010/main" val="709532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Let’s now start with an overview about agrobiodiversity index.</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7FC909E-DB3A-494C-BD89-D0479E55F7C5}" type="slidenum">
              <a:rPr lang="en-GB" smtClean="0"/>
              <a:t>5</a:t>
            </a:fld>
            <a:endParaRPr lang="en-GB"/>
          </a:p>
        </p:txBody>
      </p:sp>
    </p:spTree>
    <p:extLst>
      <p:ext uri="{BB962C8B-B14F-4D97-AF65-F5344CB8AC3E}">
        <p14:creationId xmlns:p14="http://schemas.microsoft.com/office/powerpoint/2010/main" val="572009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2019 FAO State of the World’s Biodiversity for Food and Agriculture reports that food diversity has been declining worldwide. For example </a:t>
            </a:r>
            <a:r>
              <a:rPr lang="en-GB" sz="1200" b="0" i="0" u="none" strike="noStrike" kern="1200" baseline="0" dirty="0">
                <a:solidFill>
                  <a:schemeClr val="tx1"/>
                </a:solidFill>
                <a:latin typeface="+mn-lt"/>
                <a:ea typeface="+mn-ea"/>
                <a:cs typeface="+mn-cs"/>
              </a:rPr>
              <a:t>likelihood of a bee, one of world’s primary crop pollinators, being found in any given place in Europe and North America</a:t>
            </a:r>
            <a:endParaRPr lang="en-GB"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Although the use of traditional crop varieties persists, of more than 6,000 different plant species cultivated for food, just 9 contribute around 66% of total crop production namely sugarcane, maize, rice, wheat, potatoes, soybeans, oil-palm fruit, sugar beet and cassava). </a:t>
            </a:r>
            <a:r>
              <a:rPr lang="en-GB" dirty="0"/>
              <a:t>The Food and Agriculture Organization’s (FAO’s) State of the World’s Biodiversity for Food and Agriculture 2019 report </a:t>
            </a:r>
            <a:r>
              <a:rPr lang="en-GB" sz="1200" b="0" i="0" u="none" strike="noStrike" kern="1200" baseline="0" dirty="0">
                <a:solidFill>
                  <a:schemeClr val="tx1"/>
                </a:solidFill>
                <a:latin typeface="+mn-lt"/>
                <a:ea typeface="+mn-ea"/>
                <a:cs typeface="+mn-cs"/>
              </a:rPr>
              <a:t>represents a major milestone in highlighting agrobiodiversity’s importance and decline, as well as the need for better agrobiodiversity monitoring to make the transition towards more sustainable and resilient food systems.</a:t>
            </a:r>
          </a:p>
          <a:p>
            <a:pPr marL="171450" indent="-171450">
              <a:buFont typeface="Arial" panose="020B0604020202020204" pitchFamily="34" charset="0"/>
              <a:buChar char="•"/>
            </a:pPr>
            <a:endParaRPr lang="en-GB"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Most global analyses of the state of agrobiodiversity to date focus on single components of agrobiodiversity (such as neglected species, crop diversity or fish richness) and do not integrate information on agrobiodiversity across the food system. </a:t>
            </a:r>
          </a:p>
          <a:p>
            <a:pPr marL="171450" indent="-171450">
              <a:buFont typeface="Arial" panose="020B0604020202020204" pitchFamily="34" charset="0"/>
              <a:buChar char="•"/>
            </a:pPr>
            <a:endParaRPr lang="en-GB"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Yet agrobiodiversity exists on our plates, in production systems and in conservation, in each place contributing to different food system sustainability outcomes and influenced by different management actions and policy decisions.</a:t>
            </a:r>
            <a:endParaRPr lang="es-ES" sz="1200" dirty="0">
              <a:solidFill>
                <a:srgbClr val="76B82A"/>
              </a:solidFill>
            </a:endParaRPr>
          </a:p>
          <a:p>
            <a:endParaRPr lang="en-US" dirty="0"/>
          </a:p>
          <a:p>
            <a:r>
              <a:rPr lang="en-US" dirty="0"/>
              <a:t>These</a:t>
            </a:r>
            <a:r>
              <a:rPr lang="en-US" baseline="0" dirty="0"/>
              <a:t> were the reasons to evaluate an </a:t>
            </a:r>
            <a:r>
              <a:rPr lang="en-US" baseline="0" dirty="0" err="1"/>
              <a:t>multicriteria</a:t>
            </a:r>
            <a:r>
              <a:rPr lang="en-US" baseline="0" dirty="0"/>
              <a:t> and holistic assessment method named as </a:t>
            </a:r>
            <a:r>
              <a:rPr lang="en-US" baseline="0" dirty="0" err="1"/>
              <a:t>Agrobiodiveristy</a:t>
            </a:r>
            <a:r>
              <a:rPr lang="en-US" baseline="0" dirty="0"/>
              <a:t> index.</a:t>
            </a:r>
            <a:endParaRPr lang="en-GB" dirty="0"/>
          </a:p>
        </p:txBody>
      </p:sp>
      <p:sp>
        <p:nvSpPr>
          <p:cNvPr id="4" name="Slide Number Placeholder 3"/>
          <p:cNvSpPr>
            <a:spLocks noGrp="1"/>
          </p:cNvSpPr>
          <p:nvPr>
            <p:ph type="sldNum" sz="quarter" idx="10"/>
          </p:nvPr>
        </p:nvSpPr>
        <p:spPr/>
        <p:txBody>
          <a:bodyPr/>
          <a:lstStyle/>
          <a:p>
            <a:fld id="{97FC909E-DB3A-494C-BD89-D0479E55F7C5}" type="slidenum">
              <a:rPr lang="en-GB" smtClean="0"/>
              <a:t>6</a:t>
            </a:fld>
            <a:endParaRPr lang="en-GB"/>
          </a:p>
        </p:txBody>
      </p:sp>
    </p:spTree>
    <p:extLst>
      <p:ext uri="{BB962C8B-B14F-4D97-AF65-F5344CB8AC3E}">
        <p14:creationId xmlns:p14="http://schemas.microsoft.com/office/powerpoint/2010/main" val="3481996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The Agrobiodiversity Index (ABDI) is an approach mainly focused on the food systems to collating agrobiodiversity data aimed at enabling policymakers, non-governmental organizations, civil society leaders and businesses to understand relationships between dimensions of agrobiodiversity across the food system, compare agrobiodiversity use and conservation across countries, and identify priority interventions to enhance agrobiodiversity for more sustainable food systems.</a:t>
            </a:r>
          </a:p>
          <a:p>
            <a:endParaRPr lang="en-US"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The Agrobiodiversity Index is comprised of a simple set of measures to:</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Apply across three interconnected dimensions of diets, production and genetic resources</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Use in different locations by different actors to provide insights into agricultural biodiversity trends</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Provide key data for allocation of financial resources</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Measure progress towards relevant targets in the Sustainable Development Goals and relevant UN Conventions.</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GB" sz="1200" b="0" i="0" u="none" strike="noStrike" kern="1200" baseline="0" dirty="0">
                <a:solidFill>
                  <a:schemeClr val="tx1"/>
                </a:solidFill>
                <a:latin typeface="+mn-lt"/>
                <a:ea typeface="+mn-ea"/>
                <a:cs typeface="+mn-cs"/>
              </a:rPr>
              <a:t>The Agrobiodiversity Index is critical for decision-makers to measure and manage actions towards developing sustainable food systems:</a:t>
            </a:r>
            <a:endParaRPr lang="en-US"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 Companies implementing sustainable business practices that increase long-term shareholder value both by reducing risks in the supply chain and enhancing attractiveness to consumers</a:t>
            </a:r>
          </a:p>
          <a:p>
            <a:r>
              <a:rPr lang="en-GB" sz="1200" b="0" i="0" u="none" strike="noStrike" kern="1200" baseline="0" dirty="0">
                <a:solidFill>
                  <a:schemeClr val="tx1"/>
                </a:solidFill>
                <a:latin typeface="+mn-lt"/>
                <a:ea typeface="+mn-ea"/>
                <a:cs typeface="+mn-cs"/>
              </a:rPr>
              <a:t>• Governments pursuing sustainable development by investing in progressive food, agriculture and conservation actions and monitoring country progress towards global goals</a:t>
            </a:r>
          </a:p>
          <a:p>
            <a:r>
              <a:rPr lang="en-GB" sz="1200" b="0" i="0" u="none" strike="noStrike" kern="1200" baseline="0" dirty="0">
                <a:solidFill>
                  <a:schemeClr val="tx1"/>
                </a:solidFill>
                <a:latin typeface="+mn-lt"/>
                <a:ea typeface="+mn-ea"/>
                <a:cs typeface="+mn-cs"/>
              </a:rPr>
              <a:t>• Investors in green bonds contributing capital to sustainable environmental and climate focused development projects</a:t>
            </a:r>
          </a:p>
          <a:p>
            <a:r>
              <a:rPr lang="en-GB" sz="1200" b="0" i="0" u="none" strike="noStrike" kern="1200" baseline="0" dirty="0">
                <a:solidFill>
                  <a:schemeClr val="tx1"/>
                </a:solidFill>
                <a:latin typeface="+mn-lt"/>
                <a:ea typeface="+mn-ea"/>
                <a:cs typeface="+mn-cs"/>
              </a:rPr>
              <a:t>• Farmers, consumer groups and local organizations wanting evidence to inform their decisions about sustainable practices and purchases.</a:t>
            </a:r>
          </a:p>
        </p:txBody>
      </p:sp>
      <p:sp>
        <p:nvSpPr>
          <p:cNvPr id="4" name="Slide Number Placeholder 3"/>
          <p:cNvSpPr>
            <a:spLocks noGrp="1"/>
          </p:cNvSpPr>
          <p:nvPr>
            <p:ph type="sldNum" sz="quarter" idx="10"/>
          </p:nvPr>
        </p:nvSpPr>
        <p:spPr/>
        <p:txBody>
          <a:bodyPr/>
          <a:lstStyle/>
          <a:p>
            <a:fld id="{97FC909E-DB3A-494C-BD89-D0479E55F7C5}" type="slidenum">
              <a:rPr lang="en-GB" smtClean="0"/>
              <a:t>7</a:t>
            </a:fld>
            <a:endParaRPr lang="en-GB"/>
          </a:p>
        </p:txBody>
      </p:sp>
    </p:spTree>
    <p:extLst>
      <p:ext uri="{BB962C8B-B14F-4D97-AF65-F5344CB8AC3E}">
        <p14:creationId xmlns:p14="http://schemas.microsoft.com/office/powerpoint/2010/main" val="427865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Applying the ABDI involves selecting the unit and scope of analysis (step 1), identifying appropriate datasets for the 22 indicators (steps 2 and 3), calculating and scaling the sub-indicator scores (steps 4 and 5), and aggregating these scores into composite measures (steps 6–8) to explore the use and conservation of agrobiodiversity across the food system (step 9). The ABDI logo was designed by Biodiversity International.</a:t>
            </a:r>
            <a:endParaRPr lang="en-GB" dirty="0"/>
          </a:p>
        </p:txBody>
      </p:sp>
      <p:sp>
        <p:nvSpPr>
          <p:cNvPr id="4" name="Slide Number Placeholder 3"/>
          <p:cNvSpPr>
            <a:spLocks noGrp="1"/>
          </p:cNvSpPr>
          <p:nvPr>
            <p:ph type="sldNum" sz="quarter" idx="10"/>
          </p:nvPr>
        </p:nvSpPr>
        <p:spPr/>
        <p:txBody>
          <a:bodyPr/>
          <a:lstStyle/>
          <a:p>
            <a:fld id="{97FC909E-DB3A-494C-BD89-D0479E55F7C5}" type="slidenum">
              <a:rPr lang="en-GB" smtClean="0"/>
              <a:t>8</a:t>
            </a:fld>
            <a:endParaRPr lang="en-GB"/>
          </a:p>
        </p:txBody>
      </p:sp>
    </p:spTree>
    <p:extLst>
      <p:ext uri="{BB962C8B-B14F-4D97-AF65-F5344CB8AC3E}">
        <p14:creationId xmlns:p14="http://schemas.microsoft.com/office/powerpoint/2010/main" val="2841083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ABDI uses 22 indicators designed to measure agrobiodiversity within each pillar of the food system (consumption, production and conservation) across three measurement categories (status, action and commitment).</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Each 22 indicators, has one or more associated sub-indicators to assess the status of, and actions or commitments to enhance, agrobiodiversity’s contribution to sustainability outcomes across three pillars of the food system: consumption and markets, contributing to healthy diets (pillar 1); production systems, contributing to agricultural sustainability (pillar 2); and genetic resource conservation, contributing to safeguarding future use options (pillar 3).</a:t>
            </a:r>
          </a:p>
          <a:p>
            <a:r>
              <a:rPr lang="en-US" sz="1200" b="0" i="0" u="none" strike="noStrike" kern="1200" baseline="0" dirty="0">
                <a:solidFill>
                  <a:schemeClr val="tx1"/>
                </a:solidFill>
                <a:latin typeface="+mn-lt"/>
                <a:ea typeface="+mn-ea"/>
                <a:cs typeface="+mn-cs"/>
              </a:rPr>
              <a:t>Each pillar has specific indicators addressed to the types of diversity promoted within a certain context for example varietal, species, functional or by a certain ecosystem service provided like pollinators or soil biodiversity. </a:t>
            </a:r>
            <a:r>
              <a:rPr lang="en-GB" sz="1200" b="0" i="0" u="none" strike="noStrike" kern="1200" baseline="0" dirty="0">
                <a:solidFill>
                  <a:schemeClr val="tx1"/>
                </a:solidFill>
                <a:latin typeface="+mn-lt"/>
                <a:ea typeface="+mn-ea"/>
                <a:cs typeface="+mn-cs"/>
              </a:rPr>
              <a:t>Indicators are aggregated to provide composite status, action and commitment scores in consumption, production and conservation.</a:t>
            </a:r>
          </a:p>
          <a:p>
            <a:endParaRPr lang="en-US"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All scores generated from the ABDI are on a scale of 0 to 100, with 0 representing the lowest (least desirable) and 100 the highest (most desirable) score. High scores can be interpreted as showing where agrobiodiversity status, actions or commitments are high relative to a global threshold, which represents the ideal case for ensuring agrobiodiversity use and conservation to enhance food system sustainability. Conversely, a low score shows where agrobiodiversity is relatively poorly used and conserved, hindering sustainability.</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Species diversity use Species diversity Shannon’s diversity index for its definition. Such indicators will be more deeply presented in the next part of the presentation. </a:t>
            </a:r>
          </a:p>
          <a:p>
            <a:endParaRPr lang="en-US"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Further information on how the datasets were selected, analysed, scaled and aggregated is provided in paper of </a:t>
            </a:r>
            <a:r>
              <a:rPr lang="de-DE" sz="1200" b="0" i="0" u="none" strike="noStrike" kern="1200" baseline="0" dirty="0">
                <a:solidFill>
                  <a:schemeClr val="tx1"/>
                </a:solidFill>
                <a:latin typeface="+mn-lt"/>
                <a:ea typeface="+mn-ea"/>
                <a:cs typeface="+mn-cs"/>
              </a:rPr>
              <a:t>Sarah K. Jones </a:t>
            </a:r>
            <a:r>
              <a:rPr lang="de-DE" sz="1200" b="0" i="0" u="none" strike="noStrike" kern="1200" baseline="0" dirty="0" err="1">
                <a:solidFill>
                  <a:schemeClr val="tx1"/>
                </a:solidFill>
                <a:latin typeface="+mn-lt"/>
                <a:ea typeface="+mn-ea"/>
                <a:cs typeface="+mn-cs"/>
              </a:rPr>
              <a:t>reported</a:t>
            </a:r>
            <a:r>
              <a:rPr lang="de-DE" sz="1200" b="0" i="0" u="none" strike="noStrike" kern="1200" baseline="0" dirty="0">
                <a:solidFill>
                  <a:schemeClr val="tx1"/>
                </a:solidFill>
                <a:latin typeface="+mn-lt"/>
                <a:ea typeface="+mn-ea"/>
                <a:cs typeface="+mn-cs"/>
              </a:rPr>
              <a:t> </a:t>
            </a:r>
            <a:r>
              <a:rPr lang="de-DE" sz="1200" b="0" i="0" u="none" strike="noStrike" kern="1200" baseline="0" dirty="0" err="1">
                <a:solidFill>
                  <a:schemeClr val="tx1"/>
                </a:solidFill>
                <a:latin typeface="+mn-lt"/>
                <a:ea typeface="+mn-ea"/>
                <a:cs typeface="+mn-cs"/>
              </a:rPr>
              <a:t>as</a:t>
            </a:r>
            <a:r>
              <a:rPr lang="de-DE" sz="1200" b="0" i="0" u="none" strike="noStrike" kern="1200" baseline="0" dirty="0">
                <a:solidFill>
                  <a:schemeClr val="tx1"/>
                </a:solidFill>
                <a:latin typeface="+mn-lt"/>
                <a:ea typeface="+mn-ea"/>
                <a:cs typeface="+mn-cs"/>
              </a:rPr>
              <a:t> </a:t>
            </a:r>
            <a:r>
              <a:rPr lang="de-DE" sz="1200" b="0" i="0" u="none" strike="noStrike" kern="1200" baseline="0" dirty="0" err="1">
                <a:solidFill>
                  <a:schemeClr val="tx1"/>
                </a:solidFill>
                <a:latin typeface="+mn-lt"/>
                <a:ea typeface="+mn-ea"/>
                <a:cs typeface="+mn-cs"/>
              </a:rPr>
              <a:t>further</a:t>
            </a:r>
            <a:r>
              <a:rPr lang="de-DE" sz="1200" b="0" i="0" u="none" strike="noStrike" kern="1200" baseline="0" dirty="0">
                <a:solidFill>
                  <a:schemeClr val="tx1"/>
                </a:solidFill>
                <a:latin typeface="+mn-lt"/>
                <a:ea typeface="+mn-ea"/>
                <a:cs typeface="+mn-cs"/>
              </a:rPr>
              <a:t> </a:t>
            </a:r>
            <a:r>
              <a:rPr lang="de-DE" sz="1200" b="0" i="0" u="none" strike="noStrike" kern="1200" baseline="0" dirty="0" err="1">
                <a:solidFill>
                  <a:schemeClr val="tx1"/>
                </a:solidFill>
                <a:latin typeface="+mn-lt"/>
                <a:ea typeface="+mn-ea"/>
                <a:cs typeface="+mn-cs"/>
              </a:rPr>
              <a:t>reading</a:t>
            </a:r>
            <a:r>
              <a:rPr lang="de-DE" sz="1200" b="0" i="0" u="none" strike="noStrike" kern="1200" baseline="0" dirty="0">
                <a:solidFill>
                  <a:schemeClr val="tx1"/>
                </a:solidFill>
                <a:latin typeface="+mn-lt"/>
                <a:ea typeface="+mn-ea"/>
                <a:cs typeface="+mn-cs"/>
              </a:rPr>
              <a:t> material</a:t>
            </a:r>
            <a:r>
              <a:rPr lang="en-GB" sz="1200" b="0" i="0" u="none" strike="noStrike" kern="1200" baseline="0" dirty="0">
                <a:solidFill>
                  <a:schemeClr val="tx1"/>
                </a:solidFill>
                <a:latin typeface="+mn-lt"/>
                <a:ea typeface="+mn-ea"/>
                <a:cs typeface="+mn-cs"/>
              </a:rPr>
              <a:t> where the study for 80 countries is proposed.</a:t>
            </a:r>
          </a:p>
        </p:txBody>
      </p:sp>
      <p:sp>
        <p:nvSpPr>
          <p:cNvPr id="4" name="Slide Number Placeholder 3"/>
          <p:cNvSpPr>
            <a:spLocks noGrp="1"/>
          </p:cNvSpPr>
          <p:nvPr>
            <p:ph type="sldNum" sz="quarter" idx="10"/>
          </p:nvPr>
        </p:nvSpPr>
        <p:spPr/>
        <p:txBody>
          <a:bodyPr/>
          <a:lstStyle/>
          <a:p>
            <a:fld id="{97FC909E-DB3A-494C-BD89-D0479E55F7C5}" type="slidenum">
              <a:rPr lang="en-GB" smtClean="0"/>
              <a:t>9</a:t>
            </a:fld>
            <a:endParaRPr lang="en-GB"/>
          </a:p>
        </p:txBody>
      </p:sp>
    </p:spTree>
    <p:extLst>
      <p:ext uri="{BB962C8B-B14F-4D97-AF65-F5344CB8AC3E}">
        <p14:creationId xmlns:p14="http://schemas.microsoft.com/office/powerpoint/2010/main" val="2520636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DDA819-98A1-4198-9101-2E2338D071D7}"/>
              </a:ext>
            </a:extLst>
          </p:cNvPr>
          <p:cNvSpPr>
            <a:spLocks noGrp="1"/>
          </p:cNvSpPr>
          <p:nvPr>
            <p:ph type="ctrTitle"/>
          </p:nvPr>
        </p:nvSpPr>
        <p:spPr>
          <a:xfrm>
            <a:off x="1143000" y="1122363"/>
            <a:ext cx="6858000" cy="2387600"/>
          </a:xfrm>
        </p:spPr>
        <p:txBody>
          <a:bodyPr anchor="b"/>
          <a:lstStyle>
            <a:lvl1pPr algn="ctr">
              <a:defRPr sz="4500"/>
            </a:lvl1pPr>
          </a:lstStyle>
          <a:p>
            <a:r>
              <a:rPr lang="it-IT"/>
              <a:t>Fare clic per modificare lo stile del titolo</a:t>
            </a:r>
          </a:p>
        </p:txBody>
      </p:sp>
      <p:sp>
        <p:nvSpPr>
          <p:cNvPr id="3" name="Sottotitolo 2">
            <a:extLst>
              <a:ext uri="{FF2B5EF4-FFF2-40B4-BE49-F238E27FC236}">
                <a16:creationId xmlns:a16="http://schemas.microsoft.com/office/drawing/2014/main" id="{902EF67E-47E5-4525-8E81-29E113DCFF4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p>
        </p:txBody>
      </p:sp>
      <p:sp>
        <p:nvSpPr>
          <p:cNvPr id="6" name="Segnaposto numero diapositiva 5">
            <a:extLst>
              <a:ext uri="{FF2B5EF4-FFF2-40B4-BE49-F238E27FC236}">
                <a16:creationId xmlns:a16="http://schemas.microsoft.com/office/drawing/2014/main" id="{5A9693AC-89A8-4372-8B13-8BF2C423E8FB}"/>
              </a:ext>
            </a:extLst>
          </p:cNvPr>
          <p:cNvSpPr>
            <a:spLocks noGrp="1"/>
          </p:cNvSpPr>
          <p:nvPr>
            <p:ph type="sldNum" sz="quarter" idx="12"/>
          </p:nvPr>
        </p:nvSpPr>
        <p:spPr/>
        <p:txBody>
          <a:bodyPr/>
          <a:lstStyle>
            <a:lvl1pPr>
              <a:defRPr sz="1200"/>
            </a:lvl1pPr>
          </a:lstStyle>
          <a:p>
            <a:fld id="{F5D31388-1EA4-4B74-8FFA-0D39003D9700}" type="slidenum">
              <a:rPr lang="it-IT" smtClean="0"/>
              <a:pPr/>
              <a:t>‹#›</a:t>
            </a:fld>
            <a:endParaRPr lang="it-IT"/>
          </a:p>
        </p:txBody>
      </p:sp>
    </p:spTree>
    <p:extLst>
      <p:ext uri="{BB962C8B-B14F-4D97-AF65-F5344CB8AC3E}">
        <p14:creationId xmlns:p14="http://schemas.microsoft.com/office/powerpoint/2010/main" val="106283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72EA35-18DB-4E7E-A58A-9299B76A6103}"/>
              </a:ext>
            </a:extLst>
          </p:cNvPr>
          <p:cNvSpPr>
            <a:spLocks noGrp="1"/>
          </p:cNvSpPr>
          <p:nvPr>
            <p:ph type="title"/>
          </p:nvPr>
        </p:nvSpPr>
        <p:spPr/>
        <p:txBody>
          <a:bodyPr/>
          <a:lstStyle/>
          <a:p>
            <a:r>
              <a:rPr lang="it-IT"/>
              <a:t>Fare clic per modificare lo stile del titolo</a:t>
            </a:r>
          </a:p>
        </p:txBody>
      </p:sp>
      <p:sp>
        <p:nvSpPr>
          <p:cNvPr id="3" name="Segnaposto testo verticale 2">
            <a:extLst>
              <a:ext uri="{FF2B5EF4-FFF2-40B4-BE49-F238E27FC236}">
                <a16:creationId xmlns:a16="http://schemas.microsoft.com/office/drawing/2014/main" id="{E22B5D21-E0A7-4CDD-B79C-EB73D2BA3107}"/>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numero diapositiva 5">
            <a:extLst>
              <a:ext uri="{FF2B5EF4-FFF2-40B4-BE49-F238E27FC236}">
                <a16:creationId xmlns:a16="http://schemas.microsoft.com/office/drawing/2014/main" id="{2C2F49D7-8A91-444C-8DDA-4016734130DE}"/>
              </a:ext>
            </a:extLst>
          </p:cNvPr>
          <p:cNvSpPr>
            <a:spLocks noGrp="1"/>
          </p:cNvSpPr>
          <p:nvPr>
            <p:ph type="sldNum" sz="quarter" idx="12"/>
          </p:nvPr>
        </p:nvSpPr>
        <p:spPr/>
        <p:txBody>
          <a:bodyPr/>
          <a:lstStyle>
            <a:lvl1pPr>
              <a:defRPr sz="1200"/>
            </a:lvl1pPr>
          </a:lstStyle>
          <a:p>
            <a:fld id="{F5D31388-1EA4-4B74-8FFA-0D39003D9700}" type="slidenum">
              <a:rPr lang="it-IT" smtClean="0"/>
              <a:pPr/>
              <a:t>‹#›</a:t>
            </a:fld>
            <a:endParaRPr lang="it-IT"/>
          </a:p>
        </p:txBody>
      </p:sp>
    </p:spTree>
    <p:extLst>
      <p:ext uri="{BB962C8B-B14F-4D97-AF65-F5344CB8AC3E}">
        <p14:creationId xmlns:p14="http://schemas.microsoft.com/office/powerpoint/2010/main" val="3049690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D91E99EC-C7AB-4784-9472-4785E57F54F7}"/>
              </a:ext>
            </a:extLst>
          </p:cNvPr>
          <p:cNvSpPr>
            <a:spLocks noGrp="1"/>
          </p:cNvSpPr>
          <p:nvPr>
            <p:ph type="title" orient="vert"/>
          </p:nvPr>
        </p:nvSpPr>
        <p:spPr>
          <a:xfrm>
            <a:off x="6543675" y="365125"/>
            <a:ext cx="1971675" cy="5811838"/>
          </a:xfrm>
        </p:spPr>
        <p:txBody>
          <a:bodyPr vert="eaVert"/>
          <a:lstStyle/>
          <a:p>
            <a:r>
              <a:rPr lang="it-IT"/>
              <a:t>Fare clic per modificare lo stile del titolo</a:t>
            </a:r>
          </a:p>
        </p:txBody>
      </p:sp>
      <p:sp>
        <p:nvSpPr>
          <p:cNvPr id="3" name="Segnaposto testo verticale 2">
            <a:extLst>
              <a:ext uri="{FF2B5EF4-FFF2-40B4-BE49-F238E27FC236}">
                <a16:creationId xmlns:a16="http://schemas.microsoft.com/office/drawing/2014/main" id="{04E1CEFD-3A6C-4A58-85BC-38B2578D1B71}"/>
              </a:ext>
            </a:extLst>
          </p:cNvPr>
          <p:cNvSpPr>
            <a:spLocks noGrp="1"/>
          </p:cNvSpPr>
          <p:nvPr>
            <p:ph type="body" orient="vert" idx="1"/>
          </p:nvPr>
        </p:nvSpPr>
        <p:spPr>
          <a:xfrm>
            <a:off x="628650" y="365125"/>
            <a:ext cx="5800725"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numero diapositiva 5">
            <a:extLst>
              <a:ext uri="{FF2B5EF4-FFF2-40B4-BE49-F238E27FC236}">
                <a16:creationId xmlns:a16="http://schemas.microsoft.com/office/drawing/2014/main" id="{2E886229-473A-4A9A-BCF2-FB7E841D6985}"/>
              </a:ext>
            </a:extLst>
          </p:cNvPr>
          <p:cNvSpPr>
            <a:spLocks noGrp="1"/>
          </p:cNvSpPr>
          <p:nvPr>
            <p:ph type="sldNum" sz="quarter" idx="12"/>
          </p:nvPr>
        </p:nvSpPr>
        <p:spPr/>
        <p:txBody>
          <a:bodyPr/>
          <a:lstStyle>
            <a:lvl1pPr>
              <a:defRPr sz="1200"/>
            </a:lvl1pPr>
          </a:lstStyle>
          <a:p>
            <a:fld id="{F5D31388-1EA4-4B74-8FFA-0D39003D9700}" type="slidenum">
              <a:rPr lang="it-IT" smtClean="0"/>
              <a:pPr/>
              <a:t>‹#›</a:t>
            </a:fld>
            <a:endParaRPr lang="it-IT"/>
          </a:p>
        </p:txBody>
      </p:sp>
    </p:spTree>
    <p:extLst>
      <p:ext uri="{BB962C8B-B14F-4D97-AF65-F5344CB8AC3E}">
        <p14:creationId xmlns:p14="http://schemas.microsoft.com/office/powerpoint/2010/main" val="2953206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C196DC-07FF-46BC-B5C3-6D35A2EE106C}"/>
              </a:ext>
            </a:extLst>
          </p:cNvPr>
          <p:cNvSpPr>
            <a:spLocks noGrp="1"/>
          </p:cNvSpPr>
          <p:nvPr>
            <p:ph type="title"/>
          </p:nvPr>
        </p:nvSpPr>
        <p:spPr/>
        <p:txBody>
          <a:bodyPr/>
          <a:lstStyle/>
          <a:p>
            <a:r>
              <a:rPr lang="it-IT"/>
              <a:t>Fare clic per modificare lo stile del titolo</a:t>
            </a:r>
          </a:p>
        </p:txBody>
      </p:sp>
      <p:sp>
        <p:nvSpPr>
          <p:cNvPr id="3" name="Segnaposto contenuto 2">
            <a:extLst>
              <a:ext uri="{FF2B5EF4-FFF2-40B4-BE49-F238E27FC236}">
                <a16:creationId xmlns:a16="http://schemas.microsoft.com/office/drawing/2014/main" id="{E6B32E27-A2AA-4C24-8CC1-5ABFE6745361}"/>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numero diapositiva 5">
            <a:extLst>
              <a:ext uri="{FF2B5EF4-FFF2-40B4-BE49-F238E27FC236}">
                <a16:creationId xmlns:a16="http://schemas.microsoft.com/office/drawing/2014/main" id="{75C97C12-9314-45D4-824A-6781E0B374CD}"/>
              </a:ext>
            </a:extLst>
          </p:cNvPr>
          <p:cNvSpPr>
            <a:spLocks noGrp="1"/>
          </p:cNvSpPr>
          <p:nvPr>
            <p:ph type="sldNum" sz="quarter" idx="12"/>
          </p:nvPr>
        </p:nvSpPr>
        <p:spPr/>
        <p:txBody>
          <a:bodyPr/>
          <a:lstStyle>
            <a:lvl1pPr>
              <a:defRPr sz="1200"/>
            </a:lvl1pPr>
          </a:lstStyle>
          <a:p>
            <a:fld id="{F5D31388-1EA4-4B74-8FFA-0D39003D9700}" type="slidenum">
              <a:rPr lang="it-IT" smtClean="0"/>
              <a:pPr/>
              <a:t>‹#›</a:t>
            </a:fld>
            <a:endParaRPr lang="it-IT"/>
          </a:p>
        </p:txBody>
      </p:sp>
    </p:spTree>
    <p:extLst>
      <p:ext uri="{BB962C8B-B14F-4D97-AF65-F5344CB8AC3E}">
        <p14:creationId xmlns:p14="http://schemas.microsoft.com/office/powerpoint/2010/main" val="440238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29744D-1769-4534-A97C-EA7C47596DF8}"/>
              </a:ext>
            </a:extLst>
          </p:cNvPr>
          <p:cNvSpPr>
            <a:spLocks noGrp="1"/>
          </p:cNvSpPr>
          <p:nvPr>
            <p:ph type="title"/>
          </p:nvPr>
        </p:nvSpPr>
        <p:spPr>
          <a:xfrm>
            <a:off x="623888" y="1709739"/>
            <a:ext cx="7886700" cy="2852737"/>
          </a:xfrm>
        </p:spPr>
        <p:txBody>
          <a:bodyPr anchor="b"/>
          <a:lstStyle>
            <a:lvl1pPr>
              <a:defRPr sz="4500"/>
            </a:lvl1pPr>
          </a:lstStyle>
          <a:p>
            <a:r>
              <a:rPr lang="it-IT"/>
              <a:t>Fare clic per modificare lo stile del titolo</a:t>
            </a:r>
          </a:p>
        </p:txBody>
      </p:sp>
      <p:sp>
        <p:nvSpPr>
          <p:cNvPr id="3" name="Segnaposto testo 2">
            <a:extLst>
              <a:ext uri="{FF2B5EF4-FFF2-40B4-BE49-F238E27FC236}">
                <a16:creationId xmlns:a16="http://schemas.microsoft.com/office/drawing/2014/main" id="{595C8C96-1506-4434-AF8D-681F542C328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a:t>Modifica gli stili del testo dello schema</a:t>
            </a:r>
          </a:p>
        </p:txBody>
      </p:sp>
      <p:sp>
        <p:nvSpPr>
          <p:cNvPr id="6" name="Segnaposto numero diapositiva 5">
            <a:extLst>
              <a:ext uri="{FF2B5EF4-FFF2-40B4-BE49-F238E27FC236}">
                <a16:creationId xmlns:a16="http://schemas.microsoft.com/office/drawing/2014/main" id="{33C17FFD-1634-40E8-BF1F-AFBF2F8D17E1}"/>
              </a:ext>
            </a:extLst>
          </p:cNvPr>
          <p:cNvSpPr>
            <a:spLocks noGrp="1"/>
          </p:cNvSpPr>
          <p:nvPr>
            <p:ph type="sldNum" sz="quarter" idx="12"/>
          </p:nvPr>
        </p:nvSpPr>
        <p:spPr/>
        <p:txBody>
          <a:bodyPr/>
          <a:lstStyle>
            <a:lvl1pPr>
              <a:defRPr sz="1200"/>
            </a:lvl1pPr>
          </a:lstStyle>
          <a:p>
            <a:fld id="{F5D31388-1EA4-4B74-8FFA-0D39003D9700}" type="slidenum">
              <a:rPr lang="it-IT" smtClean="0"/>
              <a:pPr/>
              <a:t>‹#›</a:t>
            </a:fld>
            <a:endParaRPr lang="it-IT"/>
          </a:p>
        </p:txBody>
      </p:sp>
    </p:spTree>
    <p:extLst>
      <p:ext uri="{BB962C8B-B14F-4D97-AF65-F5344CB8AC3E}">
        <p14:creationId xmlns:p14="http://schemas.microsoft.com/office/powerpoint/2010/main" val="805724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6077F1B-6398-47D6-BCD4-C9048C32787E}"/>
              </a:ext>
            </a:extLst>
          </p:cNvPr>
          <p:cNvSpPr>
            <a:spLocks noGrp="1"/>
          </p:cNvSpPr>
          <p:nvPr>
            <p:ph type="title"/>
          </p:nvPr>
        </p:nvSpPr>
        <p:spPr/>
        <p:txBody>
          <a:bodyPr/>
          <a:lstStyle/>
          <a:p>
            <a:r>
              <a:rPr lang="it-IT"/>
              <a:t>Fare clic per modificare lo stile del titolo</a:t>
            </a:r>
          </a:p>
        </p:txBody>
      </p:sp>
      <p:sp>
        <p:nvSpPr>
          <p:cNvPr id="3" name="Segnaposto contenuto 2">
            <a:extLst>
              <a:ext uri="{FF2B5EF4-FFF2-40B4-BE49-F238E27FC236}">
                <a16:creationId xmlns:a16="http://schemas.microsoft.com/office/drawing/2014/main" id="{D5F45C23-A5A8-426D-ACEB-5B0D2F61DCE4}"/>
              </a:ext>
            </a:extLst>
          </p:cNvPr>
          <p:cNvSpPr>
            <a:spLocks noGrp="1"/>
          </p:cNvSpPr>
          <p:nvPr>
            <p:ph sz="half" idx="1"/>
          </p:nvPr>
        </p:nvSpPr>
        <p:spPr>
          <a:xfrm>
            <a:off x="6286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BCE4C456-FFA5-46F1-A469-CC5B735E79C9}"/>
              </a:ext>
            </a:extLst>
          </p:cNvPr>
          <p:cNvSpPr>
            <a:spLocks noGrp="1"/>
          </p:cNvSpPr>
          <p:nvPr>
            <p:ph sz="half" idx="2"/>
          </p:nvPr>
        </p:nvSpPr>
        <p:spPr>
          <a:xfrm>
            <a:off x="46291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numero diapositiva 6">
            <a:extLst>
              <a:ext uri="{FF2B5EF4-FFF2-40B4-BE49-F238E27FC236}">
                <a16:creationId xmlns:a16="http://schemas.microsoft.com/office/drawing/2014/main" id="{A9AFE69E-5AB9-4B28-8C62-197B8DD24CFE}"/>
              </a:ext>
            </a:extLst>
          </p:cNvPr>
          <p:cNvSpPr>
            <a:spLocks noGrp="1"/>
          </p:cNvSpPr>
          <p:nvPr>
            <p:ph type="sldNum" sz="quarter" idx="12"/>
          </p:nvPr>
        </p:nvSpPr>
        <p:spPr/>
        <p:txBody>
          <a:bodyPr/>
          <a:lstStyle>
            <a:lvl1pPr>
              <a:defRPr sz="1200"/>
            </a:lvl1pPr>
          </a:lstStyle>
          <a:p>
            <a:fld id="{F5D31388-1EA4-4B74-8FFA-0D39003D9700}" type="slidenum">
              <a:rPr lang="it-IT" smtClean="0"/>
              <a:pPr/>
              <a:t>‹#›</a:t>
            </a:fld>
            <a:endParaRPr lang="it-IT"/>
          </a:p>
        </p:txBody>
      </p:sp>
    </p:spTree>
    <p:extLst>
      <p:ext uri="{BB962C8B-B14F-4D97-AF65-F5344CB8AC3E}">
        <p14:creationId xmlns:p14="http://schemas.microsoft.com/office/powerpoint/2010/main" val="3926679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0CC69C-7363-48C7-9BBD-C0D1F955071A}"/>
              </a:ext>
            </a:extLst>
          </p:cNvPr>
          <p:cNvSpPr>
            <a:spLocks noGrp="1"/>
          </p:cNvSpPr>
          <p:nvPr>
            <p:ph type="title"/>
          </p:nvPr>
        </p:nvSpPr>
        <p:spPr>
          <a:xfrm>
            <a:off x="629841" y="365126"/>
            <a:ext cx="7886700" cy="1325563"/>
          </a:xfrm>
        </p:spPr>
        <p:txBody>
          <a:bodyPr/>
          <a:lstStyle/>
          <a:p>
            <a:r>
              <a:rPr lang="it-IT"/>
              <a:t>Fare clic per modificare lo stile del titolo</a:t>
            </a:r>
          </a:p>
        </p:txBody>
      </p:sp>
      <p:sp>
        <p:nvSpPr>
          <p:cNvPr id="3" name="Segnaposto testo 2">
            <a:extLst>
              <a:ext uri="{FF2B5EF4-FFF2-40B4-BE49-F238E27FC236}">
                <a16:creationId xmlns:a16="http://schemas.microsoft.com/office/drawing/2014/main" id="{4013E8AB-84D3-40FF-81D1-00E0F8D849B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AFBC62EB-1FE4-4F68-BC00-DF97E0517EE3}"/>
              </a:ext>
            </a:extLst>
          </p:cNvPr>
          <p:cNvSpPr>
            <a:spLocks noGrp="1"/>
          </p:cNvSpPr>
          <p:nvPr>
            <p:ph sz="half" idx="2"/>
          </p:nvPr>
        </p:nvSpPr>
        <p:spPr>
          <a:xfrm>
            <a:off x="629842" y="2505075"/>
            <a:ext cx="3868340"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DEECAF15-63CA-463B-9934-4D6043B6FA2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AF4DC971-8C8A-48BD-B2ED-0BFB3858A4A0}"/>
              </a:ext>
            </a:extLst>
          </p:cNvPr>
          <p:cNvSpPr>
            <a:spLocks noGrp="1"/>
          </p:cNvSpPr>
          <p:nvPr>
            <p:ph sz="quarter" idx="4"/>
          </p:nvPr>
        </p:nvSpPr>
        <p:spPr>
          <a:xfrm>
            <a:off x="4629150" y="2505075"/>
            <a:ext cx="3887391"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9" name="Segnaposto numero diapositiva 8">
            <a:extLst>
              <a:ext uri="{FF2B5EF4-FFF2-40B4-BE49-F238E27FC236}">
                <a16:creationId xmlns:a16="http://schemas.microsoft.com/office/drawing/2014/main" id="{0D70414F-3CF5-4CA2-9E89-3F54A8FEF28E}"/>
              </a:ext>
            </a:extLst>
          </p:cNvPr>
          <p:cNvSpPr>
            <a:spLocks noGrp="1"/>
          </p:cNvSpPr>
          <p:nvPr>
            <p:ph type="sldNum" sz="quarter" idx="12"/>
          </p:nvPr>
        </p:nvSpPr>
        <p:spPr/>
        <p:txBody>
          <a:bodyPr/>
          <a:lstStyle>
            <a:lvl1pPr>
              <a:defRPr sz="1200"/>
            </a:lvl1pPr>
          </a:lstStyle>
          <a:p>
            <a:fld id="{F5D31388-1EA4-4B74-8FFA-0D39003D9700}" type="slidenum">
              <a:rPr lang="it-IT" smtClean="0"/>
              <a:pPr/>
              <a:t>‹#›</a:t>
            </a:fld>
            <a:endParaRPr lang="it-IT"/>
          </a:p>
        </p:txBody>
      </p:sp>
    </p:spTree>
    <p:extLst>
      <p:ext uri="{BB962C8B-B14F-4D97-AF65-F5344CB8AC3E}">
        <p14:creationId xmlns:p14="http://schemas.microsoft.com/office/powerpoint/2010/main" val="4248656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45F6A4-3678-413A-8854-420615295CE8}"/>
              </a:ext>
            </a:extLst>
          </p:cNvPr>
          <p:cNvSpPr>
            <a:spLocks noGrp="1"/>
          </p:cNvSpPr>
          <p:nvPr>
            <p:ph type="title"/>
          </p:nvPr>
        </p:nvSpPr>
        <p:spPr/>
        <p:txBody>
          <a:bodyPr/>
          <a:lstStyle/>
          <a:p>
            <a:r>
              <a:rPr lang="it-IT"/>
              <a:t>Fare clic per modificare lo stile del titolo</a:t>
            </a:r>
          </a:p>
        </p:txBody>
      </p:sp>
      <p:sp>
        <p:nvSpPr>
          <p:cNvPr id="5" name="Segnaposto numero diapositiva 4">
            <a:extLst>
              <a:ext uri="{FF2B5EF4-FFF2-40B4-BE49-F238E27FC236}">
                <a16:creationId xmlns:a16="http://schemas.microsoft.com/office/drawing/2014/main" id="{6FD406C0-CD3E-40E2-896A-70A4C4871638}"/>
              </a:ext>
            </a:extLst>
          </p:cNvPr>
          <p:cNvSpPr>
            <a:spLocks noGrp="1"/>
          </p:cNvSpPr>
          <p:nvPr>
            <p:ph type="sldNum" sz="quarter" idx="12"/>
          </p:nvPr>
        </p:nvSpPr>
        <p:spPr/>
        <p:txBody>
          <a:bodyPr/>
          <a:lstStyle>
            <a:lvl1pPr>
              <a:defRPr sz="1200"/>
            </a:lvl1pPr>
          </a:lstStyle>
          <a:p>
            <a:fld id="{F5D31388-1EA4-4B74-8FFA-0D39003D9700}" type="slidenum">
              <a:rPr lang="it-IT" smtClean="0"/>
              <a:pPr/>
              <a:t>‹#›</a:t>
            </a:fld>
            <a:endParaRPr lang="it-IT"/>
          </a:p>
        </p:txBody>
      </p:sp>
    </p:spTree>
    <p:extLst>
      <p:ext uri="{BB962C8B-B14F-4D97-AF65-F5344CB8AC3E}">
        <p14:creationId xmlns:p14="http://schemas.microsoft.com/office/powerpoint/2010/main" val="4150364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2FA434F-43A8-490B-8C73-CAD6CAA11429}"/>
              </a:ext>
            </a:extLst>
          </p:cNvPr>
          <p:cNvSpPr>
            <a:spLocks noGrp="1"/>
          </p:cNvSpPr>
          <p:nvPr>
            <p:ph type="sldNum" sz="quarter" idx="12"/>
          </p:nvPr>
        </p:nvSpPr>
        <p:spPr/>
        <p:txBody>
          <a:bodyPr/>
          <a:lstStyle>
            <a:lvl1pPr>
              <a:defRPr sz="1200"/>
            </a:lvl1pPr>
          </a:lstStyle>
          <a:p>
            <a:fld id="{F5D31388-1EA4-4B74-8FFA-0D39003D9700}" type="slidenum">
              <a:rPr lang="it-IT" smtClean="0"/>
              <a:pPr/>
              <a:t>‹#›</a:t>
            </a:fld>
            <a:endParaRPr lang="it-IT"/>
          </a:p>
        </p:txBody>
      </p:sp>
    </p:spTree>
    <p:extLst>
      <p:ext uri="{BB962C8B-B14F-4D97-AF65-F5344CB8AC3E}">
        <p14:creationId xmlns:p14="http://schemas.microsoft.com/office/powerpoint/2010/main" val="1219178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BA2264-B4BC-40E9-8C12-57BF5E95DE54}"/>
              </a:ext>
            </a:extLst>
          </p:cNvPr>
          <p:cNvSpPr>
            <a:spLocks noGrp="1"/>
          </p:cNvSpPr>
          <p:nvPr>
            <p:ph type="title"/>
          </p:nvPr>
        </p:nvSpPr>
        <p:spPr>
          <a:xfrm>
            <a:off x="629841" y="457200"/>
            <a:ext cx="2949178" cy="1600200"/>
          </a:xfrm>
        </p:spPr>
        <p:txBody>
          <a:bodyPr anchor="b"/>
          <a:lstStyle>
            <a:lvl1pPr>
              <a:defRPr sz="2400"/>
            </a:lvl1pPr>
          </a:lstStyle>
          <a:p>
            <a:r>
              <a:rPr lang="it-IT"/>
              <a:t>Fare clic per modificare lo stile del titolo</a:t>
            </a:r>
          </a:p>
        </p:txBody>
      </p:sp>
      <p:sp>
        <p:nvSpPr>
          <p:cNvPr id="3" name="Segnaposto contenuto 2">
            <a:extLst>
              <a:ext uri="{FF2B5EF4-FFF2-40B4-BE49-F238E27FC236}">
                <a16:creationId xmlns:a16="http://schemas.microsoft.com/office/drawing/2014/main" id="{6EE1ABE2-1038-4DA0-997C-F107D031F75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1EE32488-72FB-45C0-A7B0-17E9FD19860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Modifica gli stili del testo dello schema</a:t>
            </a:r>
          </a:p>
        </p:txBody>
      </p:sp>
      <p:sp>
        <p:nvSpPr>
          <p:cNvPr id="7" name="Segnaposto numero diapositiva 6">
            <a:extLst>
              <a:ext uri="{FF2B5EF4-FFF2-40B4-BE49-F238E27FC236}">
                <a16:creationId xmlns:a16="http://schemas.microsoft.com/office/drawing/2014/main" id="{AF1724F6-48AF-40EC-A876-6B762FCE3A91}"/>
              </a:ext>
            </a:extLst>
          </p:cNvPr>
          <p:cNvSpPr>
            <a:spLocks noGrp="1"/>
          </p:cNvSpPr>
          <p:nvPr>
            <p:ph type="sldNum" sz="quarter" idx="12"/>
          </p:nvPr>
        </p:nvSpPr>
        <p:spPr/>
        <p:txBody>
          <a:bodyPr/>
          <a:lstStyle>
            <a:lvl1pPr>
              <a:defRPr sz="1200"/>
            </a:lvl1pPr>
          </a:lstStyle>
          <a:p>
            <a:fld id="{F5D31388-1EA4-4B74-8FFA-0D39003D9700}" type="slidenum">
              <a:rPr lang="it-IT" smtClean="0"/>
              <a:pPr/>
              <a:t>‹#›</a:t>
            </a:fld>
            <a:endParaRPr lang="it-IT"/>
          </a:p>
        </p:txBody>
      </p:sp>
    </p:spTree>
    <p:extLst>
      <p:ext uri="{BB962C8B-B14F-4D97-AF65-F5344CB8AC3E}">
        <p14:creationId xmlns:p14="http://schemas.microsoft.com/office/powerpoint/2010/main" val="583340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03E89A-4BAE-48D6-842B-6EC1BFB9FD0E}"/>
              </a:ext>
            </a:extLst>
          </p:cNvPr>
          <p:cNvSpPr>
            <a:spLocks noGrp="1"/>
          </p:cNvSpPr>
          <p:nvPr>
            <p:ph type="title"/>
          </p:nvPr>
        </p:nvSpPr>
        <p:spPr>
          <a:xfrm>
            <a:off x="629841" y="457200"/>
            <a:ext cx="2949178" cy="1600200"/>
          </a:xfrm>
        </p:spPr>
        <p:txBody>
          <a:bodyPr anchor="b"/>
          <a:lstStyle>
            <a:lvl1pPr>
              <a:defRPr sz="2400"/>
            </a:lvl1pPr>
          </a:lstStyle>
          <a:p>
            <a:r>
              <a:rPr lang="it-IT"/>
              <a:t>Fare clic per modificare lo stile del titolo</a:t>
            </a:r>
          </a:p>
        </p:txBody>
      </p:sp>
      <p:sp>
        <p:nvSpPr>
          <p:cNvPr id="3" name="Segnaposto immagine 2">
            <a:extLst>
              <a:ext uri="{FF2B5EF4-FFF2-40B4-BE49-F238E27FC236}">
                <a16:creationId xmlns:a16="http://schemas.microsoft.com/office/drawing/2014/main" id="{A86B7A0D-6DB6-4F97-AEFF-5AF23FF02EA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it-IT"/>
              <a:t>Fare clic sull'icona per inserire un'immagine</a:t>
            </a:r>
          </a:p>
        </p:txBody>
      </p:sp>
      <p:sp>
        <p:nvSpPr>
          <p:cNvPr id="4" name="Segnaposto testo 3">
            <a:extLst>
              <a:ext uri="{FF2B5EF4-FFF2-40B4-BE49-F238E27FC236}">
                <a16:creationId xmlns:a16="http://schemas.microsoft.com/office/drawing/2014/main" id="{B929586A-78ED-4493-943C-FA71220A824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Modifica gli stili del testo dello schema</a:t>
            </a:r>
          </a:p>
        </p:txBody>
      </p:sp>
      <p:sp>
        <p:nvSpPr>
          <p:cNvPr id="7" name="Segnaposto numero diapositiva 6">
            <a:extLst>
              <a:ext uri="{FF2B5EF4-FFF2-40B4-BE49-F238E27FC236}">
                <a16:creationId xmlns:a16="http://schemas.microsoft.com/office/drawing/2014/main" id="{EB6C3C62-E86B-4B8E-B815-34B988B6C523}"/>
              </a:ext>
            </a:extLst>
          </p:cNvPr>
          <p:cNvSpPr>
            <a:spLocks noGrp="1"/>
          </p:cNvSpPr>
          <p:nvPr>
            <p:ph type="sldNum" sz="quarter" idx="12"/>
          </p:nvPr>
        </p:nvSpPr>
        <p:spPr/>
        <p:txBody>
          <a:bodyPr/>
          <a:lstStyle>
            <a:lvl1pPr>
              <a:defRPr sz="1200"/>
            </a:lvl1pPr>
          </a:lstStyle>
          <a:p>
            <a:fld id="{F5D31388-1EA4-4B74-8FFA-0D39003D9700}" type="slidenum">
              <a:rPr lang="it-IT" smtClean="0"/>
              <a:pPr/>
              <a:t>‹#›</a:t>
            </a:fld>
            <a:endParaRPr lang="it-IT"/>
          </a:p>
        </p:txBody>
      </p:sp>
    </p:spTree>
    <p:extLst>
      <p:ext uri="{BB962C8B-B14F-4D97-AF65-F5344CB8AC3E}">
        <p14:creationId xmlns:p14="http://schemas.microsoft.com/office/powerpoint/2010/main" val="3483867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8EA711EC-948A-4576-AD07-E33F10DB14F0}"/>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17638" y="5290233"/>
            <a:ext cx="9379273" cy="2405280"/>
          </a:xfrm>
          <a:prstGeom prst="rect">
            <a:avLst/>
          </a:prstGeom>
        </p:spPr>
      </p:pic>
      <p:sp>
        <p:nvSpPr>
          <p:cNvPr id="2" name="Segnaposto titolo 1">
            <a:extLst>
              <a:ext uri="{FF2B5EF4-FFF2-40B4-BE49-F238E27FC236}">
                <a16:creationId xmlns:a16="http://schemas.microsoft.com/office/drawing/2014/main" id="{E823E71C-C102-457B-846D-C528A823A2DC}"/>
              </a:ext>
            </a:extLst>
          </p:cNvPr>
          <p:cNvSpPr>
            <a:spLocks noGrp="1"/>
          </p:cNvSpPr>
          <p:nvPr>
            <p:ph type="title"/>
          </p:nvPr>
        </p:nvSpPr>
        <p:spPr>
          <a:xfrm>
            <a:off x="375556" y="800100"/>
            <a:ext cx="8392886" cy="890589"/>
          </a:xfrm>
          <a:prstGeom prst="rect">
            <a:avLst/>
          </a:prstGeom>
        </p:spPr>
        <p:txBody>
          <a:bodyPr vert="horz" lIns="91440" tIns="45720" rIns="91440" bIns="45720" rtlCol="0" anchor="ctr">
            <a:normAutofit/>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915E3DD5-0C21-4D27-A219-93CC26B8F6AC}"/>
              </a:ext>
            </a:extLst>
          </p:cNvPr>
          <p:cNvSpPr>
            <a:spLocks noGrp="1"/>
          </p:cNvSpPr>
          <p:nvPr>
            <p:ph type="body" idx="1"/>
          </p:nvPr>
        </p:nvSpPr>
        <p:spPr>
          <a:xfrm>
            <a:off x="375556" y="1823125"/>
            <a:ext cx="8392886" cy="4351338"/>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numero diapositiva 5">
            <a:extLst>
              <a:ext uri="{FF2B5EF4-FFF2-40B4-BE49-F238E27FC236}">
                <a16:creationId xmlns:a16="http://schemas.microsoft.com/office/drawing/2014/main" id="{E9A5408B-9D07-4503-A292-B790B08EBEFB}"/>
              </a:ext>
            </a:extLst>
          </p:cNvPr>
          <p:cNvSpPr>
            <a:spLocks noGrp="1"/>
          </p:cNvSpPr>
          <p:nvPr>
            <p:ph type="sldNum" sz="quarter" idx="4"/>
          </p:nvPr>
        </p:nvSpPr>
        <p:spPr>
          <a:xfrm>
            <a:off x="8278585" y="6462711"/>
            <a:ext cx="489857" cy="365125"/>
          </a:xfrm>
          <a:prstGeom prst="rect">
            <a:avLst/>
          </a:prstGeom>
        </p:spPr>
        <p:txBody>
          <a:bodyPr vert="horz" lIns="91440" tIns="45720" rIns="91440" bIns="45720" rtlCol="0" anchor="ctr"/>
          <a:lstStyle>
            <a:lvl1pPr algn="r">
              <a:defRPr sz="900">
                <a:solidFill>
                  <a:schemeClr val="bg1"/>
                </a:solidFill>
              </a:defRPr>
            </a:lvl1pPr>
          </a:lstStyle>
          <a:p>
            <a:fld id="{F5D31388-1EA4-4B74-8FFA-0D39003D9700}" type="slidenum">
              <a:rPr lang="it-IT" smtClean="0"/>
              <a:pPr/>
              <a:t>‹#›</a:t>
            </a:fld>
            <a:endParaRPr lang="it-IT" dirty="0"/>
          </a:p>
        </p:txBody>
      </p:sp>
      <p:sp>
        <p:nvSpPr>
          <p:cNvPr id="9" name="Google Shape;55;p13">
            <a:extLst>
              <a:ext uri="{FF2B5EF4-FFF2-40B4-BE49-F238E27FC236}">
                <a16:creationId xmlns:a16="http://schemas.microsoft.com/office/drawing/2014/main" id="{45A9DD9F-F47E-4A0A-9BB0-5EE7E8CDC37B}"/>
              </a:ext>
            </a:extLst>
          </p:cNvPr>
          <p:cNvSpPr txBox="1"/>
          <p:nvPr userDrawn="1"/>
        </p:nvSpPr>
        <p:spPr>
          <a:xfrm>
            <a:off x="507643" y="6464299"/>
            <a:ext cx="7846383" cy="426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it" sz="800" dirty="0">
                <a:solidFill>
                  <a:schemeClr val="bg1"/>
                </a:solidFill>
                <a:latin typeface="Montserrat"/>
                <a:ea typeface="Montserrat"/>
                <a:cs typeface="Montserrat"/>
                <a:sym typeface="Montserrat"/>
              </a:rPr>
              <a:t>The European Commission support for the production of this publication does not constitute endorsement of the contents which reflects the views only</a:t>
            </a:r>
            <a:r>
              <a:rPr lang="it" sz="800" baseline="0" dirty="0">
                <a:solidFill>
                  <a:schemeClr val="bg1"/>
                </a:solidFill>
                <a:latin typeface="Montserrat"/>
                <a:ea typeface="Montserrat"/>
                <a:cs typeface="Montserrat"/>
                <a:sym typeface="Montserrat"/>
              </a:rPr>
              <a:t> </a:t>
            </a:r>
            <a:r>
              <a:rPr lang="it" sz="800" dirty="0">
                <a:solidFill>
                  <a:schemeClr val="bg1"/>
                </a:solidFill>
                <a:latin typeface="Montserrat"/>
                <a:ea typeface="Montserrat"/>
                <a:cs typeface="Montserrat"/>
                <a:sym typeface="Montserrat"/>
              </a:rPr>
              <a:t>of the authors, and the Commission cannot be held responsible for any use which may be made of the information contained therein.</a:t>
            </a:r>
            <a:endParaRPr sz="800" dirty="0">
              <a:solidFill>
                <a:schemeClr val="bg1"/>
              </a:solidFill>
              <a:latin typeface="Montserrat"/>
              <a:ea typeface="Montserrat"/>
              <a:cs typeface="Montserrat"/>
              <a:sym typeface="Montserrat"/>
            </a:endParaRPr>
          </a:p>
        </p:txBody>
      </p:sp>
      <p:pic>
        <p:nvPicPr>
          <p:cNvPr id="11" name="Immagine 10">
            <a:extLst>
              <a:ext uri="{FF2B5EF4-FFF2-40B4-BE49-F238E27FC236}">
                <a16:creationId xmlns:a16="http://schemas.microsoft.com/office/drawing/2014/main" id="{5BBFABC3-3641-4FD4-A618-B562D776BE9F}"/>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6332220" y="135123"/>
            <a:ext cx="2459082" cy="527541"/>
          </a:xfrm>
          <a:prstGeom prst="rect">
            <a:avLst/>
          </a:prstGeom>
        </p:spPr>
      </p:pic>
      <p:pic>
        <p:nvPicPr>
          <p:cNvPr id="13" name="Immagine 12">
            <a:extLst>
              <a:ext uri="{FF2B5EF4-FFF2-40B4-BE49-F238E27FC236}">
                <a16:creationId xmlns:a16="http://schemas.microsoft.com/office/drawing/2014/main" id="{38499B4E-2B9F-4805-8782-F01A7E2983FD}"/>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09368" y="120101"/>
            <a:ext cx="2502413" cy="597409"/>
          </a:xfrm>
          <a:prstGeom prst="rect">
            <a:avLst/>
          </a:prstGeom>
        </p:spPr>
      </p:pic>
    </p:spTree>
    <p:extLst>
      <p:ext uri="{BB962C8B-B14F-4D97-AF65-F5344CB8AC3E}">
        <p14:creationId xmlns:p14="http://schemas.microsoft.com/office/powerpoint/2010/main" val="38959789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685800" rtl="0" eaLnBrk="1" latinLnBrk="0" hangingPunct="1">
        <a:lnSpc>
          <a:spcPct val="90000"/>
        </a:lnSpc>
        <a:spcBef>
          <a:spcPct val="0"/>
        </a:spcBef>
        <a:buNone/>
        <a:defRPr sz="3300" kern="1200">
          <a:solidFill>
            <a:srgbClr val="159A34"/>
          </a:solidFill>
          <a:latin typeface="Arial Rounded MT Bold" panose="020F070403050403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76B82A"/>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DEDC00"/>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85000"/>
              <a:lumOff val="1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85000"/>
              <a:lumOff val="1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85000"/>
              <a:lumOff val="1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GB" dirty="0"/>
          </a:p>
        </p:txBody>
      </p:sp>
      <p:sp>
        <p:nvSpPr>
          <p:cNvPr id="4" name="Slide Number Placeholder 3"/>
          <p:cNvSpPr>
            <a:spLocks noGrp="1"/>
          </p:cNvSpPr>
          <p:nvPr>
            <p:ph type="sldNum" sz="quarter" idx="12"/>
          </p:nvPr>
        </p:nvSpPr>
        <p:spPr/>
        <p:txBody>
          <a:bodyPr/>
          <a:lstStyle/>
          <a:p>
            <a:fld id="{F5D31388-1EA4-4B74-8FFA-0D39003D9700}" type="slidenum">
              <a:rPr lang="it-IT" smtClean="0"/>
              <a:pPr/>
              <a:t>1</a:t>
            </a:fld>
            <a:endParaRPr lang="it-IT"/>
          </a:p>
        </p:txBody>
      </p:sp>
      <p:sp>
        <p:nvSpPr>
          <p:cNvPr id="5" name="Titel 1"/>
          <p:cNvSpPr txBox="1">
            <a:spLocks/>
          </p:cNvSpPr>
          <p:nvPr/>
        </p:nvSpPr>
        <p:spPr>
          <a:xfrm>
            <a:off x="685800" y="2346449"/>
            <a:ext cx="7772400" cy="1539751"/>
          </a:xfrm>
          <a:prstGeom prst="rect">
            <a:avLst/>
          </a:prstGeom>
        </p:spPr>
        <p:txBody>
          <a:bodyPr vert="horz" lIns="91440" tIns="45720" rIns="91440" bIns="45720" rtlCol="0" anchor="ctr">
            <a:normAutofit fontScale="85000" lnSpcReduction="20000"/>
          </a:bodyPr>
          <a:lstStyle>
            <a:lvl1pPr algn="l" defTabSz="685800" rtl="0" eaLnBrk="1" latinLnBrk="0" hangingPunct="1">
              <a:lnSpc>
                <a:spcPct val="90000"/>
              </a:lnSpc>
              <a:spcBef>
                <a:spcPct val="0"/>
              </a:spcBef>
              <a:buNone/>
              <a:defRPr sz="3300" kern="1200">
                <a:solidFill>
                  <a:srgbClr val="159A34"/>
                </a:solidFill>
                <a:latin typeface="Arial Rounded MT Bold" panose="020F0704030504030204" pitchFamily="34" charset="0"/>
                <a:ea typeface="+mj-ea"/>
                <a:cs typeface="+mj-cs"/>
              </a:defRPr>
            </a:lvl1pPr>
          </a:lstStyle>
          <a:p>
            <a:r>
              <a:rPr lang="en-GB" sz="4800" dirty="0"/>
              <a:t>Examples of agrobiodiversity assessment and preservation strategies</a:t>
            </a:r>
            <a:endParaRPr lang="de-DE" sz="4800" dirty="0"/>
          </a:p>
        </p:txBody>
      </p:sp>
    </p:spTree>
    <p:extLst>
      <p:ext uri="{BB962C8B-B14F-4D97-AF65-F5344CB8AC3E}">
        <p14:creationId xmlns:p14="http://schemas.microsoft.com/office/powerpoint/2010/main" val="1936553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ABDI: study on 80 countries</a:t>
            </a:r>
          </a:p>
        </p:txBody>
      </p:sp>
      <p:sp>
        <p:nvSpPr>
          <p:cNvPr id="3" name="Content Placeholder 2"/>
          <p:cNvSpPr>
            <a:spLocks noGrp="1"/>
          </p:cNvSpPr>
          <p:nvPr>
            <p:ph idx="1"/>
          </p:nvPr>
        </p:nvSpPr>
        <p:spPr>
          <a:xfrm>
            <a:off x="375556" y="2212591"/>
            <a:ext cx="8392886" cy="3307675"/>
          </a:xfrm>
        </p:spPr>
        <p:txBody>
          <a:bodyPr>
            <a:normAutofit/>
          </a:bodyPr>
          <a:lstStyle/>
          <a:p>
            <a:r>
              <a:rPr lang="en-GB" dirty="0"/>
              <a:t>Moderate mean agrobiodiversity </a:t>
            </a:r>
            <a:r>
              <a:rPr lang="en-GB" b="1" dirty="0"/>
              <a:t>status score </a:t>
            </a:r>
            <a:r>
              <a:rPr lang="en-GB" dirty="0"/>
              <a:t>(56.0 out of 100)</a:t>
            </a:r>
          </a:p>
          <a:p>
            <a:r>
              <a:rPr lang="en-GB" dirty="0"/>
              <a:t>Moderate mean agrobiodiversity </a:t>
            </a:r>
            <a:r>
              <a:rPr lang="en-GB" b="1" dirty="0"/>
              <a:t>action score </a:t>
            </a:r>
            <a:r>
              <a:rPr lang="en-GB" dirty="0"/>
              <a:t>(47.8 out of 100) </a:t>
            </a:r>
          </a:p>
          <a:p>
            <a:r>
              <a:rPr lang="en-GB" dirty="0"/>
              <a:t>Low mean agrobiodiversity </a:t>
            </a:r>
            <a:r>
              <a:rPr lang="en-GB" b="1" dirty="0"/>
              <a:t>commitment score </a:t>
            </a:r>
            <a:r>
              <a:rPr lang="en-GB" dirty="0"/>
              <a:t>(21.4 out of 100)</a:t>
            </a:r>
          </a:p>
          <a:p>
            <a:r>
              <a:rPr lang="en-GB" dirty="0"/>
              <a:t>Mean agrobiodiversity status scores in </a:t>
            </a:r>
            <a:r>
              <a:rPr lang="en-GB" b="1" dirty="0"/>
              <a:t>consumption and conservation </a:t>
            </a:r>
            <a:r>
              <a:rPr lang="en-GB" dirty="0"/>
              <a:t>are 14–82% </a:t>
            </a:r>
            <a:r>
              <a:rPr lang="en-GB" b="1" dirty="0"/>
              <a:t>higher in developed countries </a:t>
            </a:r>
            <a:r>
              <a:rPr lang="en-GB" dirty="0"/>
              <a:t>than in developing countries</a:t>
            </a:r>
          </a:p>
          <a:p>
            <a:r>
              <a:rPr lang="en-GB" b="1" dirty="0"/>
              <a:t>scores in production are low across least </a:t>
            </a:r>
            <a:r>
              <a:rPr lang="en-GB" dirty="0"/>
              <a:t>developed, developing and developed </a:t>
            </a:r>
            <a:r>
              <a:rPr lang="en-GB" b="1" dirty="0"/>
              <a:t>countries</a:t>
            </a:r>
            <a:r>
              <a:rPr lang="en-GB" dirty="0"/>
              <a:t>.</a:t>
            </a:r>
          </a:p>
          <a:p>
            <a:r>
              <a:rPr lang="en-GB" b="1" dirty="0"/>
              <a:t>Absence of globally consistent data </a:t>
            </a:r>
            <a:r>
              <a:rPr lang="en-GB" dirty="0"/>
              <a:t>for several important components of agrobiodiversity</a:t>
            </a:r>
          </a:p>
        </p:txBody>
      </p:sp>
      <p:sp>
        <p:nvSpPr>
          <p:cNvPr id="4" name="Slide Number Placeholder 3"/>
          <p:cNvSpPr>
            <a:spLocks noGrp="1"/>
          </p:cNvSpPr>
          <p:nvPr>
            <p:ph type="sldNum" sz="quarter" idx="12"/>
          </p:nvPr>
        </p:nvSpPr>
        <p:spPr/>
        <p:txBody>
          <a:bodyPr/>
          <a:lstStyle/>
          <a:p>
            <a:fld id="{F5D31388-1EA4-4B74-8FFA-0D39003D9700}" type="slidenum">
              <a:rPr lang="it-IT" smtClean="0"/>
              <a:pPr/>
              <a:t>10</a:t>
            </a:fld>
            <a:endParaRPr lang="it-IT"/>
          </a:p>
        </p:txBody>
      </p:sp>
      <p:sp>
        <p:nvSpPr>
          <p:cNvPr id="5" name="Rectangle 4"/>
          <p:cNvSpPr/>
          <p:nvPr/>
        </p:nvSpPr>
        <p:spPr>
          <a:xfrm>
            <a:off x="394605" y="5993846"/>
            <a:ext cx="4177394" cy="361234"/>
          </a:xfrm>
          <a:prstGeom prst="rect">
            <a:avLst/>
          </a:prstGeom>
        </p:spPr>
        <p:txBody>
          <a:bodyPr vert="horz" lIns="91440" tIns="45720" rIns="91440" bIns="45720" rtlCol="0">
            <a:noAutofit/>
          </a:bodyPr>
          <a:lstStyle/>
          <a:p>
            <a:pPr defTabSz="685800">
              <a:lnSpc>
                <a:spcPct val="90000"/>
              </a:lnSpc>
              <a:spcBef>
                <a:spcPts val="750"/>
              </a:spcBef>
            </a:pPr>
            <a:r>
              <a:rPr lang="de-DE" sz="1200" dirty="0">
                <a:solidFill>
                  <a:srgbClr val="76B82A"/>
                </a:solidFill>
              </a:rPr>
              <a:t>Source: Sarah K. Jones et al., </a:t>
            </a:r>
            <a:r>
              <a:rPr lang="en-GB" sz="1200" dirty="0">
                <a:solidFill>
                  <a:srgbClr val="76B82A"/>
                </a:solidFill>
              </a:rPr>
              <a:t>2021, [1]</a:t>
            </a:r>
          </a:p>
        </p:txBody>
      </p:sp>
    </p:spTree>
    <p:extLst>
      <p:ext uri="{BB962C8B-B14F-4D97-AF65-F5344CB8AC3E}">
        <p14:creationId xmlns:p14="http://schemas.microsoft.com/office/powerpoint/2010/main" val="2498192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556" y="5130800"/>
            <a:ext cx="8392886" cy="890589"/>
          </a:xfrm>
        </p:spPr>
        <p:txBody>
          <a:bodyPr/>
          <a:lstStyle/>
          <a:p>
            <a:pPr lvl="0"/>
            <a:r>
              <a:rPr lang="en-GB" dirty="0"/>
              <a:t>Shannon-Wiener Index </a:t>
            </a:r>
          </a:p>
        </p:txBody>
      </p:sp>
      <p:sp>
        <p:nvSpPr>
          <p:cNvPr id="4" name="Slide Number Placeholder 3"/>
          <p:cNvSpPr>
            <a:spLocks noGrp="1"/>
          </p:cNvSpPr>
          <p:nvPr>
            <p:ph type="sldNum" sz="quarter" idx="12"/>
          </p:nvPr>
        </p:nvSpPr>
        <p:spPr/>
        <p:txBody>
          <a:bodyPr/>
          <a:lstStyle/>
          <a:p>
            <a:fld id="{F5D31388-1EA4-4B74-8FFA-0D39003D9700}" type="slidenum">
              <a:rPr lang="it-IT" smtClean="0"/>
              <a:pPr/>
              <a:t>11</a:t>
            </a:fld>
            <a:endParaRPr lang="it-IT"/>
          </a:p>
        </p:txBody>
      </p:sp>
    </p:spTree>
    <p:extLst>
      <p:ext uri="{BB962C8B-B14F-4D97-AF65-F5344CB8AC3E}">
        <p14:creationId xmlns:p14="http://schemas.microsoft.com/office/powerpoint/2010/main" val="2484329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E931F-A8AA-4417-AED8-3D5D1F88C275}"/>
              </a:ext>
            </a:extLst>
          </p:cNvPr>
          <p:cNvSpPr>
            <a:spLocks noGrp="1"/>
          </p:cNvSpPr>
          <p:nvPr>
            <p:ph type="title"/>
          </p:nvPr>
        </p:nvSpPr>
        <p:spPr/>
        <p:txBody>
          <a:bodyPr>
            <a:normAutofit fontScale="90000"/>
          </a:bodyPr>
          <a:lstStyle/>
          <a:p>
            <a:r>
              <a:rPr lang="en-GB" dirty="0"/>
              <a:t>Shannon-Wiener</a:t>
            </a:r>
            <a:r>
              <a:rPr lang="lv-LV" dirty="0"/>
              <a:t> index</a:t>
            </a:r>
            <a:br>
              <a:rPr lang="en-GB" dirty="0"/>
            </a:br>
            <a:endParaRPr lang="lv-LV" dirty="0"/>
          </a:p>
        </p:txBody>
      </p:sp>
      <p:sp>
        <p:nvSpPr>
          <p:cNvPr id="4" name="Slide Number Placeholder 3">
            <a:extLst>
              <a:ext uri="{FF2B5EF4-FFF2-40B4-BE49-F238E27FC236}">
                <a16:creationId xmlns:a16="http://schemas.microsoft.com/office/drawing/2014/main" id="{F7F39E8A-75CE-4343-9CDA-2CEC6CC9916D}"/>
              </a:ext>
            </a:extLst>
          </p:cNvPr>
          <p:cNvSpPr>
            <a:spLocks noGrp="1"/>
          </p:cNvSpPr>
          <p:nvPr>
            <p:ph type="sldNum" sz="quarter" idx="12"/>
          </p:nvPr>
        </p:nvSpPr>
        <p:spPr/>
        <p:txBody>
          <a:bodyPr/>
          <a:lstStyle/>
          <a:p>
            <a:fld id="{F5D31388-1EA4-4B74-8FFA-0D39003D9700}" type="slidenum">
              <a:rPr lang="it-IT" smtClean="0"/>
              <a:pPr/>
              <a:t>12</a:t>
            </a:fld>
            <a:endParaRPr lang="it-IT"/>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480DE9C3-140B-4843-A06E-75970C2630D2}"/>
                  </a:ext>
                </a:extLst>
              </p:cNvPr>
              <p:cNvSpPr txBox="1">
                <a:spLocks noGrp="1"/>
              </p:cNvSpPr>
              <p:nvPr>
                <p:ph idx="1"/>
              </p:nvPr>
            </p:nvSpPr>
            <p:spPr>
              <a:xfrm>
                <a:off x="376238" y="1822450"/>
                <a:ext cx="8391525" cy="4162934"/>
              </a:xfrm>
              <a:prstGeom prst="rect">
                <a:avLst/>
              </a:prstGeom>
              <a:noFill/>
            </p:spPr>
            <p:txBody>
              <a:bodyPr wrap="square" lIns="0" tIns="0" rIns="0" bIns="0" rtlCol="0">
                <a:spAutoFit/>
              </a:bodyPr>
              <a:lstStyle/>
              <a:p>
                <a:pPr marL="0" indent="0">
                  <a:buNone/>
                </a:pPr>
                <a:r>
                  <a:rPr lang="en-US" dirty="0"/>
                  <a:t>Shannon</a:t>
                </a:r>
                <a:r>
                  <a:rPr lang="lv-LV" dirty="0"/>
                  <a:t>-Wiener </a:t>
                </a:r>
                <a:r>
                  <a:rPr lang="en-US" dirty="0"/>
                  <a:t>index </a:t>
                </a:r>
                <a:r>
                  <a:rPr lang="lv-LV" dirty="0"/>
                  <a:t>(H) </a:t>
                </a:r>
                <a:r>
                  <a:rPr lang="en-US" dirty="0"/>
                  <a:t>accounts for both abundance and evenness of the species present</a:t>
                </a:r>
                <a:r>
                  <a:rPr lang="lv-LV" dirty="0"/>
                  <a:t>: </a:t>
                </a:r>
              </a:p>
              <a:p>
                <a:pPr marL="0" indent="0" algn="ctr">
                  <a:buNone/>
                </a:pPr>
                <a:r>
                  <a:rPr lang="lv-LV" sz="2800" i="1" dirty="0">
                    <a:solidFill>
                      <a:srgbClr val="76B82A"/>
                    </a:solidFill>
                  </a:rPr>
                  <a:t>H</a:t>
                </a:r>
                <a14:m>
                  <m:oMath xmlns:m="http://schemas.openxmlformats.org/officeDocument/2006/math">
                    <m:r>
                      <a:rPr lang="lv-LV" sz="2800" i="1">
                        <a:solidFill>
                          <a:srgbClr val="76B82A"/>
                        </a:solidFill>
                        <a:latin typeface="Cambria Math" panose="02040503050406030204" pitchFamily="18" charset="0"/>
                      </a:rPr>
                      <m:t>=−</m:t>
                    </m:r>
                    <m:nary>
                      <m:naryPr>
                        <m:chr m:val="∑"/>
                        <m:limLoc m:val="subSup"/>
                        <m:ctrlPr>
                          <a:rPr lang="lv-LV" sz="2800" i="1" smtClean="0">
                            <a:solidFill>
                              <a:srgbClr val="76B82A"/>
                            </a:solidFill>
                            <a:latin typeface="Cambria Math" panose="02040503050406030204" pitchFamily="18" charset="0"/>
                          </a:rPr>
                        </m:ctrlPr>
                      </m:naryPr>
                      <m:sub>
                        <m:r>
                          <m:rPr>
                            <m:brk m:alnAt="25"/>
                          </m:rPr>
                          <a:rPr lang="lv-LV" sz="2800" b="0" i="1" smtClean="0">
                            <a:solidFill>
                              <a:srgbClr val="76B82A"/>
                            </a:solidFill>
                            <a:latin typeface="Cambria Math" panose="02040503050406030204" pitchFamily="18" charset="0"/>
                          </a:rPr>
                          <m:t>𝑖</m:t>
                        </m:r>
                        <m:r>
                          <a:rPr lang="lv-LV" sz="2800" b="0" i="1" smtClean="0">
                            <a:solidFill>
                              <a:srgbClr val="76B82A"/>
                            </a:solidFill>
                            <a:latin typeface="Cambria Math" panose="02040503050406030204" pitchFamily="18" charset="0"/>
                          </a:rPr>
                          <m:t>=1</m:t>
                        </m:r>
                      </m:sub>
                      <m:sup>
                        <m:r>
                          <a:rPr lang="lv-LV" sz="2800" b="0" i="1" smtClean="0">
                            <a:solidFill>
                              <a:srgbClr val="76B82A"/>
                            </a:solidFill>
                            <a:latin typeface="Cambria Math" panose="02040503050406030204" pitchFamily="18" charset="0"/>
                          </a:rPr>
                          <m:t>𝑆</m:t>
                        </m:r>
                      </m:sup>
                      <m:e>
                        <m:f>
                          <m:fPr>
                            <m:ctrlPr>
                              <a:rPr lang="lv-LV" sz="2800" i="1">
                                <a:latin typeface="Cambria Math" panose="02040503050406030204" pitchFamily="18" charset="0"/>
                              </a:rPr>
                            </m:ctrlPr>
                          </m:fPr>
                          <m:num>
                            <m:sSub>
                              <m:sSubPr>
                                <m:ctrlPr>
                                  <a:rPr lang="lv-LV" sz="2800" i="1">
                                    <a:latin typeface="Cambria Math" panose="02040503050406030204" pitchFamily="18" charset="0"/>
                                  </a:rPr>
                                </m:ctrlPr>
                              </m:sSubPr>
                              <m:e>
                                <m:r>
                                  <a:rPr lang="lv-LV" sz="2800" i="1">
                                    <a:latin typeface="Cambria Math" panose="02040503050406030204" pitchFamily="18" charset="0"/>
                                  </a:rPr>
                                  <m:t>𝑛</m:t>
                                </m:r>
                              </m:e>
                              <m:sub>
                                <m:r>
                                  <a:rPr lang="lv-LV" sz="2800" i="1">
                                    <a:latin typeface="Cambria Math" panose="02040503050406030204" pitchFamily="18" charset="0"/>
                                  </a:rPr>
                                  <m:t>𝑖</m:t>
                                </m:r>
                              </m:sub>
                            </m:sSub>
                          </m:num>
                          <m:den>
                            <m:r>
                              <a:rPr lang="lv-LV" sz="2800" i="1">
                                <a:latin typeface="Cambria Math" panose="02040503050406030204" pitchFamily="18" charset="0"/>
                              </a:rPr>
                              <m:t>𝑁</m:t>
                            </m:r>
                          </m:den>
                        </m:f>
                        <m:func>
                          <m:funcPr>
                            <m:ctrlPr>
                              <a:rPr lang="lv-LV" sz="2800" b="0" i="1" smtClean="0">
                                <a:solidFill>
                                  <a:srgbClr val="76B82A"/>
                                </a:solidFill>
                                <a:latin typeface="Cambria Math" panose="02040503050406030204" pitchFamily="18" charset="0"/>
                              </a:rPr>
                            </m:ctrlPr>
                          </m:funcPr>
                          <m:fName>
                            <m:r>
                              <a:rPr lang="lv-LV" sz="2800" b="0" i="1" smtClean="0">
                                <a:solidFill>
                                  <a:srgbClr val="76B82A"/>
                                </a:solidFill>
                                <a:latin typeface="Cambria Math" panose="02040503050406030204" pitchFamily="18" charset="0"/>
                              </a:rPr>
                              <m:t>𝑙𝑛</m:t>
                            </m:r>
                          </m:fName>
                          <m:e>
                            <m:f>
                              <m:fPr>
                                <m:ctrlPr>
                                  <a:rPr lang="lv-LV" sz="2800" i="1">
                                    <a:latin typeface="Cambria Math" panose="02040503050406030204" pitchFamily="18" charset="0"/>
                                  </a:rPr>
                                </m:ctrlPr>
                              </m:fPr>
                              <m:num>
                                <m:sSub>
                                  <m:sSubPr>
                                    <m:ctrlPr>
                                      <a:rPr lang="lv-LV" sz="2800" i="1">
                                        <a:latin typeface="Cambria Math" panose="02040503050406030204" pitchFamily="18" charset="0"/>
                                      </a:rPr>
                                    </m:ctrlPr>
                                  </m:sSubPr>
                                  <m:e>
                                    <m:r>
                                      <a:rPr lang="lv-LV" sz="2800" i="1">
                                        <a:latin typeface="Cambria Math" panose="02040503050406030204" pitchFamily="18" charset="0"/>
                                      </a:rPr>
                                      <m:t>𝑛</m:t>
                                    </m:r>
                                  </m:e>
                                  <m:sub>
                                    <m:r>
                                      <a:rPr lang="lv-LV" sz="2800" i="1">
                                        <a:latin typeface="Cambria Math" panose="02040503050406030204" pitchFamily="18" charset="0"/>
                                      </a:rPr>
                                      <m:t>𝑖</m:t>
                                    </m:r>
                                  </m:sub>
                                </m:sSub>
                              </m:num>
                              <m:den>
                                <m:r>
                                  <a:rPr lang="lv-LV" sz="2800" i="1">
                                    <a:latin typeface="Cambria Math" panose="02040503050406030204" pitchFamily="18" charset="0"/>
                                  </a:rPr>
                                  <m:t>𝑁</m:t>
                                </m:r>
                              </m:den>
                            </m:f>
                          </m:e>
                        </m:func>
                      </m:e>
                    </m:nary>
                  </m:oMath>
                </a14:m>
                <a:r>
                  <a:rPr lang="lv-LV" sz="2800" i="1" dirty="0">
                    <a:solidFill>
                      <a:srgbClr val="76B82A"/>
                    </a:solidFill>
                  </a:rPr>
                  <a:t> </a:t>
                </a:r>
              </a:p>
              <a:p>
                <a:pPr marL="0" indent="0">
                  <a:buNone/>
                </a:pPr>
                <a:endParaRPr lang="lv-LV" dirty="0"/>
              </a:p>
              <a:p>
                <a:pPr marL="0" indent="0">
                  <a:buNone/>
                </a:pPr>
                <a:r>
                  <a:rPr lang="lv-LV" dirty="0"/>
                  <a:t>W</a:t>
                </a:r>
                <a:r>
                  <a:rPr lang="en-US" dirty="0"/>
                  <a:t>here </a:t>
                </a:r>
                <a:endParaRPr lang="lv-LV" dirty="0"/>
              </a:p>
              <a:p>
                <a:pPr marL="0" indent="0">
                  <a:buNone/>
                </a:pPr>
                <a:r>
                  <a:rPr lang="lv-LV" dirty="0"/>
                  <a:t>S</a:t>
                </a:r>
                <a:r>
                  <a:rPr lang="en-US" dirty="0"/>
                  <a:t> is the total number of species in the sample,</a:t>
                </a:r>
                <a:endParaRPr lang="lv-LV" dirty="0"/>
              </a:p>
              <a:p>
                <a:pPr marL="0" indent="0">
                  <a:buNone/>
                </a:pPr>
                <a:r>
                  <a:rPr lang="en-US" dirty="0"/>
                  <a:t>n </a:t>
                </a:r>
                <a:r>
                  <a:rPr lang="en-US" dirty="0" err="1"/>
                  <a:t>i</a:t>
                </a:r>
                <a:r>
                  <a:rPr lang="en-US" dirty="0"/>
                  <a:t> is the number of individuals of the </a:t>
                </a:r>
                <a:r>
                  <a:rPr lang="en-US" dirty="0" err="1"/>
                  <a:t>ith</a:t>
                </a:r>
                <a:r>
                  <a:rPr lang="en-US" dirty="0"/>
                  <a:t> species,</a:t>
                </a:r>
                <a:endParaRPr lang="lv-LV" dirty="0"/>
              </a:p>
              <a:p>
                <a:pPr marL="0" indent="0">
                  <a:buNone/>
                </a:pPr>
                <a:r>
                  <a:rPr lang="en-US" dirty="0"/>
                  <a:t>N is the total number of individuals of all the species, and ln is the natural logarithm.</a:t>
                </a:r>
                <a:endParaRPr lang="lv-LV" dirty="0"/>
              </a:p>
              <a:p>
                <a:pPr marL="0" indent="0">
                  <a:buNone/>
                </a:pPr>
                <a:endParaRPr lang="lv-LV" sz="3600" i="1" dirty="0">
                  <a:solidFill>
                    <a:srgbClr val="76B82A"/>
                  </a:solidFill>
                </a:endParaRPr>
              </a:p>
            </p:txBody>
          </p:sp>
        </mc:Choice>
        <mc:Fallback xmlns="">
          <p:sp>
            <p:nvSpPr>
              <p:cNvPr id="7" name="Content Placeholder 6">
                <a:extLst>
                  <a:ext uri="{FF2B5EF4-FFF2-40B4-BE49-F238E27FC236}">
                    <a16:creationId xmlns:a16="http://schemas.microsoft.com/office/drawing/2014/main" id="{480DE9C3-140B-4843-A06E-75970C2630D2}"/>
                  </a:ext>
                </a:extLst>
              </p:cNvPr>
              <p:cNvSpPr txBox="1">
                <a:spLocks noGrp="1" noRot="1" noChangeAspect="1" noMove="1" noResize="1" noEditPoints="1" noAdjustHandles="1" noChangeArrowheads="1" noChangeShapeType="1" noTextEdit="1"/>
              </p:cNvSpPr>
              <p:nvPr>
                <p:ph idx="1"/>
              </p:nvPr>
            </p:nvSpPr>
            <p:spPr>
              <a:xfrm>
                <a:off x="376238" y="1822450"/>
                <a:ext cx="8391525" cy="4162934"/>
              </a:xfrm>
              <a:prstGeom prst="rect">
                <a:avLst/>
              </a:prstGeom>
              <a:blipFill>
                <a:blip r:embed="rId3"/>
                <a:stretch>
                  <a:fillRect l="-1962" t="-2782" r="-1890"/>
                </a:stretch>
              </a:blipFill>
            </p:spPr>
            <p:txBody>
              <a:bodyPr/>
              <a:lstStyle/>
              <a:p>
                <a:r>
                  <a:rPr lang="lv-LV">
                    <a:noFill/>
                  </a:rPr>
                  <a:t> </a:t>
                </a:r>
              </a:p>
            </p:txBody>
          </p:sp>
        </mc:Fallback>
      </mc:AlternateContent>
      <p:sp>
        <p:nvSpPr>
          <p:cNvPr id="5" name="TextBox 4">
            <a:extLst>
              <a:ext uri="{FF2B5EF4-FFF2-40B4-BE49-F238E27FC236}">
                <a16:creationId xmlns:a16="http://schemas.microsoft.com/office/drawing/2014/main" id="{13DA13B7-BFEB-4F23-9E28-5876EFBA6556}"/>
              </a:ext>
            </a:extLst>
          </p:cNvPr>
          <p:cNvSpPr txBox="1"/>
          <p:nvPr/>
        </p:nvSpPr>
        <p:spPr>
          <a:xfrm>
            <a:off x="375556" y="5780901"/>
            <a:ext cx="8712200" cy="276999"/>
          </a:xfrm>
          <a:prstGeom prst="rect">
            <a:avLst/>
          </a:prstGeom>
          <a:noFill/>
        </p:spPr>
        <p:txBody>
          <a:bodyPr wrap="square">
            <a:spAutoFit/>
          </a:bodyPr>
          <a:lstStyle/>
          <a:p>
            <a:r>
              <a:rPr lang="lv-LV" sz="1200" i="1" dirty="0">
                <a:solidFill>
                  <a:srgbClr val="76B82A"/>
                </a:solidFill>
              </a:rPr>
              <a:t>Source: </a:t>
            </a:r>
            <a:r>
              <a:rPr lang="it-IT" sz="1200" i="1" dirty="0">
                <a:solidFill>
                  <a:srgbClr val="76B82A"/>
                </a:solidFill>
              </a:rPr>
              <a:t>Yu Peng, Min Fan, Jingyi Song, Tiantian Cui &amp; Rui Li</a:t>
            </a:r>
            <a:r>
              <a:rPr lang="lv-LV" sz="1200" i="1" dirty="0">
                <a:solidFill>
                  <a:srgbClr val="76B82A"/>
                </a:solidFill>
              </a:rPr>
              <a:t>, 2018 </a:t>
            </a:r>
            <a:r>
              <a:rPr lang="lv-LV" sz="1200" dirty="0">
                <a:solidFill>
                  <a:srgbClr val="76B82A"/>
                </a:solidFill>
              </a:rPr>
              <a:t>[7]</a:t>
            </a:r>
            <a:endParaRPr lang="en-US" b="0" dirty="0">
              <a:solidFill>
                <a:srgbClr val="505050"/>
              </a:solidFill>
              <a:effectLst/>
              <a:latin typeface="NexusSerif"/>
            </a:endParaRPr>
          </a:p>
        </p:txBody>
      </p:sp>
    </p:spTree>
    <p:extLst>
      <p:ext uri="{BB962C8B-B14F-4D97-AF65-F5344CB8AC3E}">
        <p14:creationId xmlns:p14="http://schemas.microsoft.com/office/powerpoint/2010/main" val="668070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556" y="5130800"/>
            <a:ext cx="8392886" cy="890589"/>
          </a:xfrm>
        </p:spPr>
        <p:txBody>
          <a:bodyPr>
            <a:normAutofit fontScale="90000"/>
          </a:bodyPr>
          <a:lstStyle/>
          <a:p>
            <a:pPr lvl="0"/>
            <a:r>
              <a:rPr lang="en-GB" dirty="0"/>
              <a:t>Metrics to measure food biodiversity for healthy, diverse diets </a:t>
            </a:r>
          </a:p>
        </p:txBody>
      </p:sp>
      <p:sp>
        <p:nvSpPr>
          <p:cNvPr id="4" name="Slide Number Placeholder 3"/>
          <p:cNvSpPr>
            <a:spLocks noGrp="1"/>
          </p:cNvSpPr>
          <p:nvPr>
            <p:ph type="sldNum" sz="quarter" idx="12"/>
          </p:nvPr>
        </p:nvSpPr>
        <p:spPr/>
        <p:txBody>
          <a:bodyPr/>
          <a:lstStyle/>
          <a:p>
            <a:fld id="{F5D31388-1EA4-4B74-8FFA-0D39003D9700}" type="slidenum">
              <a:rPr lang="it-IT" smtClean="0"/>
              <a:pPr/>
              <a:t>13</a:t>
            </a:fld>
            <a:endParaRPr lang="it-IT"/>
          </a:p>
        </p:txBody>
      </p:sp>
    </p:spTree>
    <p:extLst>
      <p:ext uri="{BB962C8B-B14F-4D97-AF65-F5344CB8AC3E}">
        <p14:creationId xmlns:p14="http://schemas.microsoft.com/office/powerpoint/2010/main" val="1236902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CB826-BBD3-4124-8C77-F933D94AE13A}"/>
              </a:ext>
            </a:extLst>
          </p:cNvPr>
          <p:cNvSpPr>
            <a:spLocks noGrp="1"/>
          </p:cNvSpPr>
          <p:nvPr>
            <p:ph type="title"/>
          </p:nvPr>
        </p:nvSpPr>
        <p:spPr/>
        <p:txBody>
          <a:bodyPr>
            <a:normAutofit fontScale="90000"/>
          </a:bodyPr>
          <a:lstStyle/>
          <a:p>
            <a:r>
              <a:rPr lang="en-GB" sz="3000" dirty="0"/>
              <a:t>Metrics to measure food biodiversity for healthy, diverse diets </a:t>
            </a:r>
            <a:r>
              <a:rPr lang="lv-LV" sz="3000" dirty="0"/>
              <a: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7C2809D-5D17-478D-9E13-8BE9E380C7D8}"/>
                  </a:ext>
                </a:extLst>
              </p:cNvPr>
              <p:cNvSpPr>
                <a:spLocks noGrp="1"/>
              </p:cNvSpPr>
              <p:nvPr>
                <p:ph idx="1"/>
              </p:nvPr>
            </p:nvSpPr>
            <p:spPr/>
            <p:txBody>
              <a:bodyPr/>
              <a:lstStyle/>
              <a:p>
                <a:r>
                  <a:rPr lang="lv-LV" dirty="0"/>
                  <a:t>Food biodiversity for healthy and diverse diets man be measured considering </a:t>
                </a:r>
                <a:r>
                  <a:rPr lang="en-US" dirty="0"/>
                  <a:t>3 aspects important for healthy food diversity: number, distribution, and health value of consumed </a:t>
                </a:r>
                <a:endParaRPr lang="lv-LV" dirty="0">
                  <a:solidFill>
                    <a:srgbClr val="2A2A2A"/>
                  </a:solidFill>
                  <a:latin typeface="Merriweather" panose="00000500000000000000" pitchFamily="2" charset="-70"/>
                </a:endParaRPr>
              </a:p>
              <a:p>
                <a:r>
                  <a:rPr lang="lv-LV" dirty="0"/>
                  <a:t>Food </a:t>
                </a:r>
                <a:r>
                  <a:rPr lang="en-US" dirty="0"/>
                  <a:t>consumed over the period</a:t>
                </a:r>
                <a:r>
                  <a:rPr lang="lv-LV" dirty="0"/>
                  <a:t> of time can be measuered with Healthy Food Diversity index (HFD):</a:t>
                </a:r>
              </a:p>
              <a:p>
                <a:pPr marL="0" indent="0">
                  <a:buNone/>
                </a:pPr>
                <a:endParaRPr lang="lv-LV" b="0" i="1" u="none" strike="noStrike" dirty="0">
                  <a:solidFill>
                    <a:schemeClr val="accent6"/>
                  </a:solidFill>
                  <a:effectLst/>
                  <a:latin typeface="Cambria Math" panose="02040503050406030204" pitchFamily="18" charset="0"/>
                </a:endParaRPr>
              </a:p>
              <a:p>
                <a:pPr marL="0" indent="0" algn="ctr">
                  <a:spcBef>
                    <a:spcPts val="1200"/>
                  </a:spcBef>
                  <a:buNone/>
                </a:pPr>
                <a14:m>
                  <m:oMathPara xmlns:m="http://schemas.openxmlformats.org/officeDocument/2006/math">
                    <m:oMathParaPr>
                      <m:jc m:val="centerGroup"/>
                    </m:oMathParaPr>
                    <m:oMath xmlns:m="http://schemas.openxmlformats.org/officeDocument/2006/math">
                      <m:r>
                        <a:rPr lang="lv-LV" b="0" i="1" u="none" strike="noStrike" smtClean="0">
                          <a:solidFill>
                            <a:schemeClr val="accent6"/>
                          </a:solidFill>
                          <a:effectLst/>
                          <a:latin typeface="Cambria Math" panose="02040503050406030204" pitchFamily="18" charset="0"/>
                        </a:rPr>
                        <m:t>𝐻𝐹𝐷</m:t>
                      </m:r>
                      <m:r>
                        <a:rPr lang="lv-LV" b="0" i="1" u="none" strike="noStrike" smtClean="0">
                          <a:solidFill>
                            <a:schemeClr val="accent6"/>
                          </a:solidFill>
                          <a:effectLst/>
                          <a:latin typeface="Cambria Math" panose="02040503050406030204" pitchFamily="18" charset="0"/>
                        </a:rPr>
                        <m:t>=</m:t>
                      </m:r>
                      <m:r>
                        <a:rPr lang="lv-LV" b="0" i="1" u="none" strike="noStrike" smtClean="0">
                          <a:solidFill>
                            <a:schemeClr val="accent6"/>
                          </a:solidFill>
                          <a:effectLst/>
                          <a:latin typeface="Cambria Math" panose="02040503050406030204" pitchFamily="18" charset="0"/>
                        </a:rPr>
                        <m:t>𝐷</m:t>
                      </m:r>
                      <m:r>
                        <a:rPr lang="lv-LV" b="0" i="1" u="none" strike="noStrike" smtClean="0">
                          <a:solidFill>
                            <a:schemeClr val="accent6"/>
                          </a:solidFill>
                          <a:effectLst/>
                          <a:latin typeface="Cambria Math" panose="02040503050406030204" pitchFamily="18" charset="0"/>
                        </a:rPr>
                        <m:t>∗</m:t>
                      </m:r>
                      <m:r>
                        <a:rPr lang="lv-LV" b="0" i="1" u="none" strike="noStrike" smtClean="0">
                          <a:solidFill>
                            <a:schemeClr val="accent6"/>
                          </a:solidFill>
                          <a:effectLst/>
                          <a:latin typeface="Cambria Math" panose="02040503050406030204" pitchFamily="18" charset="0"/>
                        </a:rPr>
                        <m:t>𝐹𝐷</m:t>
                      </m:r>
                    </m:oMath>
                  </m:oMathPara>
                </a14:m>
                <a:endParaRPr lang="lv-LV" dirty="0">
                  <a:solidFill>
                    <a:schemeClr val="accent6"/>
                  </a:solidFill>
                </a:endParaRPr>
              </a:p>
              <a:p>
                <a:pPr marL="0" indent="0">
                  <a:spcBef>
                    <a:spcPts val="1200"/>
                  </a:spcBef>
                  <a:buNone/>
                </a:pPr>
                <a:r>
                  <a:rPr lang="lv-LV" dirty="0"/>
                  <a:t>Where</a:t>
                </a:r>
              </a:p>
              <a:p>
                <a:pPr marL="0" indent="0">
                  <a:spcBef>
                    <a:spcPts val="1200"/>
                  </a:spcBef>
                  <a:buNone/>
                </a:pPr>
                <a:r>
                  <a:rPr lang="en-US" dirty="0"/>
                  <a:t>(D)</a:t>
                </a:r>
                <a:r>
                  <a:rPr lang="lv-LV" dirty="0"/>
                  <a:t> is diversity – known as Simpsons index</a:t>
                </a:r>
                <a:r>
                  <a:rPr lang="en-US" dirty="0"/>
                  <a:t>, </a:t>
                </a:r>
                <a:endParaRPr lang="lv-LV" dirty="0"/>
              </a:p>
              <a:p>
                <a:pPr marL="0" indent="0">
                  <a:spcBef>
                    <a:spcPts val="1200"/>
                  </a:spcBef>
                  <a:buNone/>
                </a:pPr>
                <a:r>
                  <a:rPr lang="en-US" dirty="0"/>
                  <a:t>(FD) </a:t>
                </a:r>
                <a:r>
                  <a:rPr lang="lv-LV" dirty="0"/>
                  <a:t>is </a:t>
                </a:r>
                <a:r>
                  <a:rPr lang="en-US" dirty="0"/>
                  <a:t>functional</a:t>
                </a:r>
                <a:r>
                  <a:rPr lang="lv-LV" dirty="0"/>
                  <a:t> </a:t>
                </a:r>
                <a:r>
                  <a:rPr lang="en-US" dirty="0"/>
                  <a:t>diversity </a:t>
                </a:r>
                <a:r>
                  <a:rPr lang="lv-LV" dirty="0"/>
                  <a:t> according to Dietary Reference Intake (DRI) or other clasifiation of </a:t>
                </a:r>
                <a:r>
                  <a:rPr lang="en-US" dirty="0"/>
                  <a:t>health value of consumed foods</a:t>
                </a:r>
                <a:endParaRPr lang="lv-LV" dirty="0"/>
              </a:p>
              <a:p>
                <a:endParaRPr lang="lv-LV" sz="2100" dirty="0">
                  <a:solidFill>
                    <a:srgbClr val="76B82A"/>
                  </a:solidFill>
                </a:endParaRPr>
              </a:p>
            </p:txBody>
          </p:sp>
        </mc:Choice>
        <mc:Fallback xmlns="">
          <p:sp>
            <p:nvSpPr>
              <p:cNvPr id="3" name="Content Placeholder 2">
                <a:extLst>
                  <a:ext uri="{FF2B5EF4-FFF2-40B4-BE49-F238E27FC236}">
                    <a16:creationId xmlns:a16="http://schemas.microsoft.com/office/drawing/2014/main" id="{57C2809D-5D17-478D-9E13-8BE9E380C7D8}"/>
                  </a:ext>
                </a:extLst>
              </p:cNvPr>
              <p:cNvSpPr>
                <a:spLocks noGrp="1" noRot="1" noChangeAspect="1" noMove="1" noResize="1" noEditPoints="1" noAdjustHandles="1" noChangeArrowheads="1" noChangeShapeType="1" noTextEdit="1"/>
              </p:cNvSpPr>
              <p:nvPr>
                <p:ph idx="1"/>
              </p:nvPr>
            </p:nvSpPr>
            <p:spPr>
              <a:blipFill>
                <a:blip r:embed="rId3"/>
                <a:stretch>
                  <a:fillRect l="-872" t="-1541"/>
                </a:stretch>
              </a:blipFill>
            </p:spPr>
            <p:txBody>
              <a:bodyPr/>
              <a:lstStyle/>
              <a:p>
                <a:r>
                  <a:rPr lang="lv-LV">
                    <a:noFill/>
                  </a:rPr>
                  <a:t> </a:t>
                </a:r>
              </a:p>
            </p:txBody>
          </p:sp>
        </mc:Fallback>
      </mc:AlternateContent>
      <p:sp>
        <p:nvSpPr>
          <p:cNvPr id="4" name="Slide Number Placeholder 3">
            <a:extLst>
              <a:ext uri="{FF2B5EF4-FFF2-40B4-BE49-F238E27FC236}">
                <a16:creationId xmlns:a16="http://schemas.microsoft.com/office/drawing/2014/main" id="{D4F6956F-56BC-42B5-B795-C6A7E26D7E71}"/>
              </a:ext>
            </a:extLst>
          </p:cNvPr>
          <p:cNvSpPr>
            <a:spLocks noGrp="1"/>
          </p:cNvSpPr>
          <p:nvPr>
            <p:ph type="sldNum" sz="quarter" idx="12"/>
          </p:nvPr>
        </p:nvSpPr>
        <p:spPr/>
        <p:txBody>
          <a:bodyPr/>
          <a:lstStyle/>
          <a:p>
            <a:fld id="{F5D31388-1EA4-4B74-8FFA-0D39003D9700}" type="slidenum">
              <a:rPr lang="it-IT" smtClean="0"/>
              <a:pPr/>
              <a:t>14</a:t>
            </a:fld>
            <a:endParaRPr lang="it-IT"/>
          </a:p>
        </p:txBody>
      </p:sp>
      <p:sp>
        <p:nvSpPr>
          <p:cNvPr id="5" name="TextBox 4">
            <a:extLst>
              <a:ext uri="{FF2B5EF4-FFF2-40B4-BE49-F238E27FC236}">
                <a16:creationId xmlns:a16="http://schemas.microsoft.com/office/drawing/2014/main" id="{6ED21D1C-FC87-4B92-AA43-4DDA25A854B9}"/>
              </a:ext>
            </a:extLst>
          </p:cNvPr>
          <p:cNvSpPr txBox="1"/>
          <p:nvPr/>
        </p:nvSpPr>
        <p:spPr>
          <a:xfrm>
            <a:off x="215899" y="5788521"/>
            <a:ext cx="8712200" cy="276999"/>
          </a:xfrm>
          <a:prstGeom prst="rect">
            <a:avLst/>
          </a:prstGeom>
          <a:noFill/>
        </p:spPr>
        <p:txBody>
          <a:bodyPr wrap="square">
            <a:spAutoFit/>
          </a:bodyPr>
          <a:lstStyle/>
          <a:p>
            <a:r>
              <a:rPr lang="lv-LV" sz="1200" i="1" dirty="0">
                <a:solidFill>
                  <a:srgbClr val="76B82A"/>
                </a:solidFill>
              </a:rPr>
              <a:t>Source: </a:t>
            </a:r>
            <a:r>
              <a:rPr lang="it-IT" sz="1200" i="1" dirty="0">
                <a:solidFill>
                  <a:srgbClr val="76B82A"/>
                </a:solidFill>
              </a:rPr>
              <a:t>Jessica Fanzo, Bruce Cogill and Federico Mattei</a:t>
            </a:r>
            <a:r>
              <a:rPr lang="lv-LV" sz="1200" i="1" dirty="0">
                <a:solidFill>
                  <a:srgbClr val="76B82A"/>
                </a:solidFill>
              </a:rPr>
              <a:t>, 2012</a:t>
            </a:r>
            <a:r>
              <a:rPr lang="it-IT" sz="1200" i="1" dirty="0">
                <a:solidFill>
                  <a:srgbClr val="76B82A"/>
                </a:solidFill>
              </a:rPr>
              <a:t> </a:t>
            </a:r>
            <a:r>
              <a:rPr lang="lv-LV" sz="1200" dirty="0">
                <a:solidFill>
                  <a:srgbClr val="76B82A"/>
                </a:solidFill>
              </a:rPr>
              <a:t>[8]; </a:t>
            </a:r>
            <a:r>
              <a:rPr lang="en-US" sz="1200" i="1" dirty="0">
                <a:solidFill>
                  <a:srgbClr val="76B82A"/>
                </a:solidFill>
              </a:rPr>
              <a:t>Larissa S. Drescher, Silke Thiele, Gert B. M. </a:t>
            </a:r>
            <a:r>
              <a:rPr lang="en-US" sz="1200" i="1" dirty="0" err="1">
                <a:solidFill>
                  <a:srgbClr val="76B82A"/>
                </a:solidFill>
              </a:rPr>
              <a:t>Mensink</a:t>
            </a:r>
            <a:r>
              <a:rPr lang="en-US" sz="1200" i="1" dirty="0">
                <a:solidFill>
                  <a:srgbClr val="76B82A"/>
                </a:solidFill>
              </a:rPr>
              <a:t>, 2007</a:t>
            </a:r>
            <a:r>
              <a:rPr lang="lv-LV" sz="1200" i="1" dirty="0">
                <a:solidFill>
                  <a:srgbClr val="76B82A"/>
                </a:solidFill>
              </a:rPr>
              <a:t> </a:t>
            </a:r>
            <a:r>
              <a:rPr lang="lv-LV" sz="1200" dirty="0">
                <a:solidFill>
                  <a:srgbClr val="76B82A"/>
                </a:solidFill>
              </a:rPr>
              <a:t>[9]</a:t>
            </a:r>
            <a:endParaRPr lang="en-US" sz="1200" dirty="0">
              <a:solidFill>
                <a:srgbClr val="76B82A"/>
              </a:solidFill>
            </a:endParaRPr>
          </a:p>
        </p:txBody>
      </p:sp>
    </p:spTree>
    <p:extLst>
      <p:ext uri="{BB962C8B-B14F-4D97-AF65-F5344CB8AC3E}">
        <p14:creationId xmlns:p14="http://schemas.microsoft.com/office/powerpoint/2010/main" val="1791911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556" y="5130800"/>
            <a:ext cx="8392886" cy="890589"/>
          </a:xfrm>
        </p:spPr>
        <p:txBody>
          <a:bodyPr>
            <a:normAutofit fontScale="90000"/>
          </a:bodyPr>
          <a:lstStyle/>
          <a:p>
            <a:pPr lvl="0"/>
            <a:r>
              <a:rPr lang="en-GB" dirty="0"/>
              <a:t>(</a:t>
            </a:r>
            <a:r>
              <a:rPr lang="en-GB" dirty="0" err="1"/>
              <a:t>Agro</a:t>
            </a:r>
            <a:r>
              <a:rPr lang="en-GB" dirty="0"/>
              <a:t>)Biodiversity in Life Cycle </a:t>
            </a:r>
            <a:r>
              <a:rPr lang="en-GB" dirty="0" err="1"/>
              <a:t>Asessment</a:t>
            </a:r>
            <a:endParaRPr lang="en-GB" dirty="0"/>
          </a:p>
        </p:txBody>
      </p:sp>
      <p:sp>
        <p:nvSpPr>
          <p:cNvPr id="4" name="Slide Number Placeholder 3"/>
          <p:cNvSpPr>
            <a:spLocks noGrp="1"/>
          </p:cNvSpPr>
          <p:nvPr>
            <p:ph type="sldNum" sz="quarter" idx="12"/>
          </p:nvPr>
        </p:nvSpPr>
        <p:spPr/>
        <p:txBody>
          <a:bodyPr/>
          <a:lstStyle/>
          <a:p>
            <a:fld id="{F5D31388-1EA4-4B74-8FFA-0D39003D9700}" type="slidenum">
              <a:rPr lang="it-IT" smtClean="0"/>
              <a:pPr/>
              <a:t>15</a:t>
            </a:fld>
            <a:endParaRPr lang="it-IT"/>
          </a:p>
        </p:txBody>
      </p:sp>
    </p:spTree>
    <p:extLst>
      <p:ext uri="{BB962C8B-B14F-4D97-AF65-F5344CB8AC3E}">
        <p14:creationId xmlns:p14="http://schemas.microsoft.com/office/powerpoint/2010/main" val="2326539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Biodiversity in Life </a:t>
            </a:r>
            <a:r>
              <a:rPr lang="lv-LV" dirty="0"/>
              <a:t>C</a:t>
            </a:r>
            <a:r>
              <a:rPr lang="en-GB" dirty="0" err="1"/>
              <a:t>ycle</a:t>
            </a:r>
            <a:r>
              <a:rPr lang="en-GB" dirty="0"/>
              <a:t> Assessment</a:t>
            </a:r>
          </a:p>
        </p:txBody>
      </p:sp>
      <p:sp>
        <p:nvSpPr>
          <p:cNvPr id="3" name="Content Placeholder 2"/>
          <p:cNvSpPr>
            <a:spLocks noGrp="1"/>
          </p:cNvSpPr>
          <p:nvPr>
            <p:ph idx="1"/>
          </p:nvPr>
        </p:nvSpPr>
        <p:spPr>
          <a:xfrm>
            <a:off x="129370" y="1796197"/>
            <a:ext cx="4337121" cy="3898779"/>
          </a:xfrm>
        </p:spPr>
        <p:txBody>
          <a:bodyPr>
            <a:normAutofit fontScale="92500"/>
          </a:bodyPr>
          <a:lstStyle/>
          <a:p>
            <a:r>
              <a:rPr lang="en-GB" dirty="0"/>
              <a:t>Life Cycle Assessment</a:t>
            </a:r>
            <a:r>
              <a:rPr lang="lv-LV" dirty="0"/>
              <a:t> (LCA) is a</a:t>
            </a:r>
            <a:r>
              <a:rPr lang="en-GB" dirty="0"/>
              <a:t> method to evaluate product or service impacts from environmental perspective </a:t>
            </a:r>
            <a:endParaRPr lang="lv-LV" dirty="0"/>
          </a:p>
          <a:p>
            <a:r>
              <a:rPr lang="en-GB" dirty="0"/>
              <a:t>All inputs and outputs within a product or service system considered (i.e. </a:t>
            </a:r>
            <a:r>
              <a:rPr lang="en-GB" b="1" dirty="0"/>
              <a:t>cradle-to-grave approach</a:t>
            </a:r>
            <a:r>
              <a:rPr lang="en-GB" dirty="0"/>
              <a:t>)</a:t>
            </a:r>
          </a:p>
          <a:p>
            <a:r>
              <a:rPr lang="en-GB" dirty="0"/>
              <a:t>Biodiversity in LCA integrated at global scale as species richness in certain land use types</a:t>
            </a:r>
          </a:p>
          <a:p>
            <a:r>
              <a:rPr lang="en-GB" dirty="0"/>
              <a:t>Biodiversity assesses as relative environmental impact of  anthropogenic production systems</a:t>
            </a:r>
          </a:p>
        </p:txBody>
      </p:sp>
      <p:sp>
        <p:nvSpPr>
          <p:cNvPr id="4" name="Slide Number Placeholder 3"/>
          <p:cNvSpPr>
            <a:spLocks noGrp="1"/>
          </p:cNvSpPr>
          <p:nvPr>
            <p:ph type="sldNum" sz="quarter" idx="12"/>
          </p:nvPr>
        </p:nvSpPr>
        <p:spPr/>
        <p:txBody>
          <a:bodyPr/>
          <a:lstStyle/>
          <a:p>
            <a:fld id="{F5D31388-1EA4-4B74-8FFA-0D39003D9700}" type="slidenum">
              <a:rPr lang="it-IT" smtClean="0"/>
              <a:pPr/>
              <a:t>16</a:t>
            </a:fld>
            <a:endParaRPr lang="it-IT"/>
          </a:p>
        </p:txBody>
      </p:sp>
      <p:sp>
        <p:nvSpPr>
          <p:cNvPr id="5" name="Rectangle 4"/>
          <p:cNvSpPr/>
          <p:nvPr/>
        </p:nvSpPr>
        <p:spPr>
          <a:xfrm>
            <a:off x="375556" y="5692582"/>
            <a:ext cx="8392886" cy="634834"/>
          </a:xfrm>
          <a:prstGeom prst="rect">
            <a:avLst/>
          </a:prstGeom>
        </p:spPr>
        <p:txBody>
          <a:bodyPr vert="horz" lIns="91440" tIns="45720" rIns="91440" bIns="45720" rtlCol="0">
            <a:normAutofit/>
          </a:bodyPr>
          <a:lstStyle/>
          <a:p>
            <a:pPr defTabSz="685800">
              <a:lnSpc>
                <a:spcPct val="90000"/>
              </a:lnSpc>
              <a:spcBef>
                <a:spcPts val="750"/>
              </a:spcBef>
            </a:pPr>
            <a:r>
              <a:rPr lang="en-GB" sz="1200" i="1" dirty="0">
                <a:solidFill>
                  <a:srgbClr val="76B82A"/>
                </a:solidFill>
              </a:rPr>
              <a:t>Source</a:t>
            </a:r>
            <a:r>
              <a:rPr lang="en-GB" sz="1200" dirty="0">
                <a:solidFill>
                  <a:srgbClr val="76B82A"/>
                </a:solidFill>
              </a:rPr>
              <a:t>: Karl S. </a:t>
            </a:r>
            <a:r>
              <a:rPr lang="en-GB" sz="1200" dirty="0" err="1">
                <a:solidFill>
                  <a:srgbClr val="76B82A"/>
                </a:solidFill>
              </a:rPr>
              <a:t>Zimmerer</a:t>
            </a:r>
            <a:r>
              <a:rPr lang="en-GB" sz="1200" dirty="0">
                <a:solidFill>
                  <a:srgbClr val="76B82A"/>
                </a:solidFill>
              </a:rPr>
              <a:t> et. al., </a:t>
            </a:r>
            <a:r>
              <a:rPr lang="lv-LV" sz="1200" dirty="0">
                <a:solidFill>
                  <a:srgbClr val="76B82A"/>
                </a:solidFill>
              </a:rPr>
              <a:t>2018 [3]</a:t>
            </a:r>
            <a:endParaRPr lang="en-GB" sz="1200" dirty="0">
              <a:solidFill>
                <a:srgbClr val="76B82A"/>
              </a:solidFill>
            </a:endParaRPr>
          </a:p>
        </p:txBody>
      </p:sp>
      <p:pic>
        <p:nvPicPr>
          <p:cNvPr id="8" name="Main graphic"/>
          <p:cNvPicPr/>
          <p:nvPr/>
        </p:nvPicPr>
        <p:blipFill>
          <a:blip r:embed="rId3"/>
          <a:stretch/>
        </p:blipFill>
        <p:spPr>
          <a:xfrm>
            <a:off x="4571999" y="1796197"/>
            <a:ext cx="4380488" cy="3550298"/>
          </a:xfrm>
          <a:prstGeom prst="rect">
            <a:avLst/>
          </a:prstGeom>
          <a:ln>
            <a:noFill/>
          </a:ln>
        </p:spPr>
      </p:pic>
      <p:sp>
        <p:nvSpPr>
          <p:cNvPr id="9" name="Rectangle 8"/>
          <p:cNvSpPr/>
          <p:nvPr/>
        </p:nvSpPr>
        <p:spPr>
          <a:xfrm>
            <a:off x="4466491" y="5452003"/>
            <a:ext cx="4708733" cy="481158"/>
          </a:xfrm>
          <a:prstGeom prst="rect">
            <a:avLst/>
          </a:prstGeom>
        </p:spPr>
        <p:txBody>
          <a:bodyPr vert="horz" lIns="91440" tIns="45720" rIns="91440" bIns="45720" rtlCol="0">
            <a:normAutofit/>
          </a:bodyPr>
          <a:lstStyle/>
          <a:p>
            <a:pPr defTabSz="685800">
              <a:lnSpc>
                <a:spcPct val="90000"/>
              </a:lnSpc>
              <a:spcBef>
                <a:spcPts val="750"/>
              </a:spcBef>
            </a:pPr>
            <a:r>
              <a:rPr lang="en-GB" sz="1200" i="1" dirty="0" err="1">
                <a:solidFill>
                  <a:srgbClr val="76B82A"/>
                </a:solidFill>
              </a:rPr>
              <a:t>Souza,Ricardo</a:t>
            </a:r>
            <a:r>
              <a:rPr lang="en-GB" sz="1200" i="1" dirty="0">
                <a:solidFill>
                  <a:srgbClr val="76B82A"/>
                </a:solidFill>
              </a:rPr>
              <a:t> F.M. </a:t>
            </a:r>
            <a:r>
              <a:rPr lang="en-GB" sz="1200" i="1" dirty="0" err="1">
                <a:solidFill>
                  <a:srgbClr val="76B82A"/>
                </a:solidFill>
              </a:rPr>
              <a:t>Teixeira,Ole</a:t>
            </a:r>
            <a:r>
              <a:rPr lang="en-GB" sz="1200" i="1" dirty="0">
                <a:solidFill>
                  <a:srgbClr val="76B82A"/>
                </a:solidFill>
              </a:rPr>
              <a:t> P. Ostermann, </a:t>
            </a:r>
            <a:r>
              <a:rPr lang="lv-LV" sz="1200" i="1" dirty="0">
                <a:solidFill>
                  <a:srgbClr val="76B82A"/>
                </a:solidFill>
              </a:rPr>
              <a:t>2014</a:t>
            </a:r>
            <a:r>
              <a:rPr lang="lv-LV" sz="1200" dirty="0">
                <a:solidFill>
                  <a:srgbClr val="76B82A"/>
                </a:solidFill>
              </a:rPr>
              <a:t> [10]</a:t>
            </a:r>
            <a:endParaRPr lang="en-GB" sz="1200" dirty="0">
              <a:solidFill>
                <a:srgbClr val="76B82A"/>
              </a:solidFill>
            </a:endParaRPr>
          </a:p>
        </p:txBody>
      </p:sp>
    </p:spTree>
    <p:extLst>
      <p:ext uri="{BB962C8B-B14F-4D97-AF65-F5344CB8AC3E}">
        <p14:creationId xmlns:p14="http://schemas.microsoft.com/office/powerpoint/2010/main" val="497344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500" dirty="0"/>
              <a:t>Potentially Disappearing Fraction of Species</a:t>
            </a:r>
          </a:p>
        </p:txBody>
      </p:sp>
      <p:sp>
        <p:nvSpPr>
          <p:cNvPr id="3" name="Content Placeholder 2"/>
          <p:cNvSpPr>
            <a:spLocks noGrp="1"/>
          </p:cNvSpPr>
          <p:nvPr>
            <p:ph idx="1"/>
          </p:nvPr>
        </p:nvSpPr>
        <p:spPr>
          <a:xfrm>
            <a:off x="400190" y="1664425"/>
            <a:ext cx="8392886" cy="4351338"/>
          </a:xfrm>
        </p:spPr>
        <p:txBody>
          <a:bodyPr vert="horz" lIns="91440" tIns="45720" rIns="91440" bIns="45720" rtlCol="0">
            <a:normAutofit/>
          </a:bodyPr>
          <a:lstStyle/>
          <a:p>
            <a:r>
              <a:rPr lang="en-US" sz="1700" dirty="0"/>
              <a:t>Potentially Disappearing Fraction </a:t>
            </a:r>
            <a:r>
              <a:rPr lang="lv-LV" sz="1700" dirty="0"/>
              <a:t>(</a:t>
            </a:r>
            <a:r>
              <a:rPr lang="en-US" sz="1700" dirty="0"/>
              <a:t>PDF</a:t>
            </a:r>
            <a:r>
              <a:rPr lang="lv-LV" sz="1700" dirty="0"/>
              <a:t>)</a:t>
            </a:r>
            <a:r>
              <a:rPr lang="en-US" sz="1700" dirty="0"/>
              <a:t> assessment based on the lost due an environmental pressure (</a:t>
            </a:r>
            <a:r>
              <a:rPr lang="en-GB" sz="1700" dirty="0"/>
              <a:t>land use, </a:t>
            </a:r>
            <a:r>
              <a:rPr lang="en-GB" sz="1700" dirty="0" err="1"/>
              <a:t>ecotoxicity</a:t>
            </a:r>
            <a:r>
              <a:rPr lang="en-GB" sz="1700" dirty="0"/>
              <a:t>, climate change, eutrophication)</a:t>
            </a:r>
            <a:r>
              <a:rPr lang="en-US" sz="1700" dirty="0"/>
              <a:t> </a:t>
            </a:r>
            <a:endParaRPr lang="en-GB" sz="1700" dirty="0"/>
          </a:p>
        </p:txBody>
      </p:sp>
      <p:sp>
        <p:nvSpPr>
          <p:cNvPr id="4" name="Slide Number Placeholder 3"/>
          <p:cNvSpPr>
            <a:spLocks noGrp="1"/>
          </p:cNvSpPr>
          <p:nvPr>
            <p:ph type="sldNum" sz="quarter" idx="12"/>
          </p:nvPr>
        </p:nvSpPr>
        <p:spPr/>
        <p:txBody>
          <a:bodyPr/>
          <a:lstStyle/>
          <a:p>
            <a:fld id="{F5D31388-1EA4-4B74-8FFA-0D39003D9700}" type="slidenum">
              <a:rPr lang="it-IT" smtClean="0"/>
              <a:pPr/>
              <a:t>17</a:t>
            </a:fld>
            <a:endParaRPr lang="it-IT"/>
          </a:p>
        </p:txBody>
      </p:sp>
      <p:pic>
        <p:nvPicPr>
          <p:cNvPr id="6" name="Picture 5"/>
          <p:cNvPicPr>
            <a:picLocks noChangeAspect="1"/>
          </p:cNvPicPr>
          <p:nvPr/>
        </p:nvPicPr>
        <p:blipFill>
          <a:blip r:embed="rId3"/>
          <a:stretch>
            <a:fillRect/>
          </a:stretch>
        </p:blipFill>
        <p:spPr>
          <a:xfrm>
            <a:off x="664186" y="2568931"/>
            <a:ext cx="3752388" cy="1522777"/>
          </a:xfrm>
          <a:prstGeom prst="rect">
            <a:avLst/>
          </a:prstGeom>
        </p:spPr>
      </p:pic>
      <p:sp>
        <p:nvSpPr>
          <p:cNvPr id="7" name="Rectangle 6"/>
          <p:cNvSpPr/>
          <p:nvPr/>
        </p:nvSpPr>
        <p:spPr>
          <a:xfrm>
            <a:off x="664186" y="4323943"/>
            <a:ext cx="3393931" cy="1619448"/>
          </a:xfrm>
          <a:prstGeom prst="rect">
            <a:avLst/>
          </a:prstGeom>
        </p:spPr>
        <p:txBody>
          <a:bodyPr vert="horz" lIns="91440" tIns="45720" rIns="91440" bIns="45720" rtlCol="0">
            <a:normAutofit lnSpcReduction="10000"/>
          </a:bodyPr>
          <a:lstStyle/>
          <a:p>
            <a:pPr marL="171450" indent="-171450" defTabSz="685800">
              <a:lnSpc>
                <a:spcPct val="90000"/>
              </a:lnSpc>
              <a:spcBef>
                <a:spcPts val="750"/>
              </a:spcBef>
              <a:buFont typeface="Arial" panose="020B0604020202020204" pitchFamily="34" charset="0"/>
              <a:buChar char="•"/>
            </a:pPr>
            <a:r>
              <a:rPr lang="en-GB" sz="1700" dirty="0">
                <a:solidFill>
                  <a:srgbClr val="76B82A"/>
                </a:solidFill>
              </a:rPr>
              <a:t>Potential number of species in natural state: 4</a:t>
            </a:r>
          </a:p>
          <a:p>
            <a:pPr marL="171450" indent="-171450" defTabSz="685800">
              <a:lnSpc>
                <a:spcPct val="90000"/>
              </a:lnSpc>
              <a:spcBef>
                <a:spcPts val="750"/>
              </a:spcBef>
              <a:buFont typeface="Arial" panose="020B0604020202020204" pitchFamily="34" charset="0"/>
              <a:buChar char="•"/>
            </a:pPr>
            <a:r>
              <a:rPr lang="en-GB" sz="1700" dirty="0">
                <a:solidFill>
                  <a:srgbClr val="76B82A"/>
                </a:solidFill>
              </a:rPr>
              <a:t>Potential number of species in the modified state: 2</a:t>
            </a:r>
          </a:p>
          <a:p>
            <a:pPr marL="171450" indent="-171450" defTabSz="685800">
              <a:lnSpc>
                <a:spcPct val="90000"/>
              </a:lnSpc>
              <a:spcBef>
                <a:spcPts val="750"/>
              </a:spcBef>
              <a:buFont typeface="Arial" panose="020B0604020202020204" pitchFamily="34" charset="0"/>
              <a:buChar char="•"/>
            </a:pPr>
            <a:r>
              <a:rPr lang="en-GB" sz="1700" dirty="0">
                <a:solidFill>
                  <a:srgbClr val="76B82A"/>
                </a:solidFill>
              </a:rPr>
              <a:t>Potential disappeared fraction of species: 2/4 = 0.5</a:t>
            </a:r>
          </a:p>
        </p:txBody>
      </p:sp>
      <p:pic>
        <p:nvPicPr>
          <p:cNvPr id="8" name="Picture 7"/>
          <p:cNvPicPr>
            <a:picLocks noChangeAspect="1"/>
          </p:cNvPicPr>
          <p:nvPr/>
        </p:nvPicPr>
        <p:blipFill>
          <a:blip r:embed="rId4"/>
          <a:stretch>
            <a:fillRect/>
          </a:stretch>
        </p:blipFill>
        <p:spPr>
          <a:xfrm>
            <a:off x="4596633" y="2706094"/>
            <a:ext cx="2113106" cy="3440240"/>
          </a:xfrm>
          <a:prstGeom prst="rect">
            <a:avLst/>
          </a:prstGeom>
        </p:spPr>
      </p:pic>
      <p:sp>
        <p:nvSpPr>
          <p:cNvPr id="9" name="Rectangle 8"/>
          <p:cNvSpPr/>
          <p:nvPr/>
        </p:nvSpPr>
        <p:spPr>
          <a:xfrm>
            <a:off x="6546765" y="3330320"/>
            <a:ext cx="2401736" cy="2436051"/>
          </a:xfrm>
          <a:prstGeom prst="rect">
            <a:avLst/>
          </a:prstGeom>
        </p:spPr>
        <p:txBody>
          <a:bodyPr vert="horz" lIns="91440" tIns="45720" rIns="91440" bIns="45720" rtlCol="0">
            <a:normAutofit fontScale="92500"/>
          </a:bodyPr>
          <a:lstStyle/>
          <a:p>
            <a:pPr defTabSz="685800">
              <a:lnSpc>
                <a:spcPct val="90000"/>
              </a:lnSpc>
              <a:spcBef>
                <a:spcPts val="750"/>
              </a:spcBef>
            </a:pPr>
            <a:r>
              <a:rPr lang="en-GB" sz="1700" b="1" dirty="0">
                <a:solidFill>
                  <a:srgbClr val="76B82A"/>
                </a:solidFill>
              </a:rPr>
              <a:t>10 </a:t>
            </a:r>
            <a:r>
              <a:rPr lang="en-US" sz="1700" b="1" dirty="0">
                <a:solidFill>
                  <a:srgbClr val="76B82A"/>
                </a:solidFill>
              </a:rPr>
              <a:t>PFD/m</a:t>
            </a:r>
            <a:r>
              <a:rPr lang="en-US" sz="1700" b="1" baseline="30000" dirty="0">
                <a:solidFill>
                  <a:srgbClr val="76B82A"/>
                </a:solidFill>
              </a:rPr>
              <a:t>2</a:t>
            </a:r>
            <a:r>
              <a:rPr lang="en-US" sz="1700" b="1" dirty="0">
                <a:solidFill>
                  <a:srgbClr val="76B82A"/>
                </a:solidFill>
              </a:rPr>
              <a:t>/</a:t>
            </a:r>
            <a:r>
              <a:rPr lang="en-US" sz="1700" b="1" dirty="0" err="1">
                <a:solidFill>
                  <a:srgbClr val="76B82A"/>
                </a:solidFill>
              </a:rPr>
              <a:t>yr</a:t>
            </a:r>
            <a:r>
              <a:rPr lang="en-GB" sz="1700" b="1" dirty="0">
                <a:solidFill>
                  <a:srgbClr val="76B82A"/>
                </a:solidFill>
              </a:rPr>
              <a:t>, can be interpreted as:</a:t>
            </a:r>
          </a:p>
          <a:p>
            <a:pPr marL="171450" indent="-171450" defTabSz="685800">
              <a:lnSpc>
                <a:spcPct val="90000"/>
              </a:lnSpc>
              <a:spcBef>
                <a:spcPts val="750"/>
              </a:spcBef>
              <a:buFont typeface="Arial" panose="020B0604020202020204" pitchFamily="34" charset="0"/>
              <a:buChar char="•"/>
            </a:pPr>
            <a:r>
              <a:rPr lang="en-GB" sz="1700" dirty="0">
                <a:solidFill>
                  <a:srgbClr val="76B82A"/>
                </a:solidFill>
              </a:rPr>
              <a:t>10 m</a:t>
            </a:r>
            <a:r>
              <a:rPr lang="en-GB" sz="1700" baseline="30000" dirty="0">
                <a:solidFill>
                  <a:srgbClr val="76B82A"/>
                </a:solidFill>
              </a:rPr>
              <a:t>2</a:t>
            </a:r>
            <a:r>
              <a:rPr lang="en-GB" sz="1700" dirty="0">
                <a:solidFill>
                  <a:srgbClr val="76B82A"/>
                </a:solidFill>
              </a:rPr>
              <a:t> has lost all its species during a year</a:t>
            </a:r>
          </a:p>
          <a:p>
            <a:pPr marL="171450" indent="-171450" defTabSz="685800">
              <a:lnSpc>
                <a:spcPct val="90000"/>
              </a:lnSpc>
              <a:spcBef>
                <a:spcPts val="750"/>
              </a:spcBef>
              <a:buFont typeface="Arial" panose="020B0604020202020204" pitchFamily="34" charset="0"/>
              <a:buChar char="•"/>
            </a:pPr>
            <a:r>
              <a:rPr lang="en-GB" sz="1700" dirty="0">
                <a:solidFill>
                  <a:srgbClr val="76B82A"/>
                </a:solidFill>
              </a:rPr>
              <a:t>100 m</a:t>
            </a:r>
            <a:r>
              <a:rPr lang="en-GB" sz="1700" baseline="30000" dirty="0">
                <a:solidFill>
                  <a:srgbClr val="76B82A"/>
                </a:solidFill>
              </a:rPr>
              <a:t>2 </a:t>
            </a:r>
            <a:r>
              <a:rPr lang="en-GB" sz="1700" dirty="0">
                <a:solidFill>
                  <a:srgbClr val="76B82A"/>
                </a:solidFill>
              </a:rPr>
              <a:t>has lost 10% of its species during a year</a:t>
            </a:r>
          </a:p>
          <a:p>
            <a:pPr marL="171450" indent="-171450" defTabSz="685800">
              <a:lnSpc>
                <a:spcPct val="90000"/>
              </a:lnSpc>
              <a:spcBef>
                <a:spcPts val="750"/>
              </a:spcBef>
              <a:buFont typeface="Arial" panose="020B0604020202020204" pitchFamily="34" charset="0"/>
              <a:buChar char="•"/>
            </a:pPr>
            <a:r>
              <a:rPr lang="en-GB" sz="1700" dirty="0">
                <a:solidFill>
                  <a:srgbClr val="76B82A"/>
                </a:solidFill>
              </a:rPr>
              <a:t>10 m</a:t>
            </a:r>
            <a:r>
              <a:rPr lang="en-GB" sz="1700" baseline="30000" dirty="0">
                <a:solidFill>
                  <a:srgbClr val="76B82A"/>
                </a:solidFill>
              </a:rPr>
              <a:t>2</a:t>
            </a:r>
            <a:r>
              <a:rPr lang="en-GB" sz="1700" dirty="0">
                <a:solidFill>
                  <a:srgbClr val="76B82A"/>
                </a:solidFill>
              </a:rPr>
              <a:t> has lost 10% of its species during 10 years</a:t>
            </a:r>
          </a:p>
        </p:txBody>
      </p:sp>
      <p:sp>
        <p:nvSpPr>
          <p:cNvPr id="10" name="Rectangle 9"/>
          <p:cNvSpPr/>
          <p:nvPr/>
        </p:nvSpPr>
        <p:spPr>
          <a:xfrm>
            <a:off x="163146" y="5871019"/>
            <a:ext cx="8768444" cy="304607"/>
          </a:xfrm>
          <a:prstGeom prst="rect">
            <a:avLst/>
          </a:prstGeom>
        </p:spPr>
        <p:txBody>
          <a:bodyPr vert="horz" lIns="91440" tIns="45720" rIns="91440" bIns="45720" rtlCol="0">
            <a:noAutofit/>
          </a:bodyPr>
          <a:lstStyle/>
          <a:p>
            <a:pPr defTabSz="685800">
              <a:lnSpc>
                <a:spcPct val="90000"/>
              </a:lnSpc>
              <a:spcBef>
                <a:spcPts val="750"/>
              </a:spcBef>
            </a:pPr>
            <a:r>
              <a:rPr lang="en-GB" sz="1200" i="1" dirty="0">
                <a:solidFill>
                  <a:srgbClr val="76B82A"/>
                </a:solidFill>
              </a:rPr>
              <a:t>Source</a:t>
            </a:r>
            <a:r>
              <a:rPr lang="en-GB" sz="1200" dirty="0">
                <a:solidFill>
                  <a:srgbClr val="76B82A"/>
                </a:solidFill>
              </a:rPr>
              <a:t>: EU B@B Platform Webinar series </a:t>
            </a:r>
            <a:r>
              <a:rPr lang="lv-LV" sz="1200" dirty="0">
                <a:solidFill>
                  <a:srgbClr val="76B82A"/>
                </a:solidFill>
              </a:rPr>
              <a:t>[11]</a:t>
            </a:r>
            <a:endParaRPr lang="en-GB" sz="1200" dirty="0">
              <a:solidFill>
                <a:srgbClr val="76B82A"/>
              </a:solidFill>
            </a:endParaRPr>
          </a:p>
        </p:txBody>
      </p:sp>
    </p:spTree>
    <p:extLst>
      <p:ext uri="{BB962C8B-B14F-4D97-AF65-F5344CB8AC3E}">
        <p14:creationId xmlns:p14="http://schemas.microsoft.com/office/powerpoint/2010/main" val="290877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27A00-7DDE-42B4-A93F-18E66B8529EC}"/>
              </a:ext>
            </a:extLst>
          </p:cNvPr>
          <p:cNvSpPr>
            <a:spLocks noGrp="1"/>
          </p:cNvSpPr>
          <p:nvPr>
            <p:ph type="title"/>
          </p:nvPr>
        </p:nvSpPr>
        <p:spPr/>
        <p:txBody>
          <a:bodyPr/>
          <a:lstStyle/>
          <a:p>
            <a:r>
              <a:rPr lang="lv-LV" dirty="0"/>
              <a:t>Product Biodiversity Footprint</a:t>
            </a:r>
          </a:p>
        </p:txBody>
      </p:sp>
      <p:pic>
        <p:nvPicPr>
          <p:cNvPr id="6" name="Content Placeholder 5">
            <a:extLst>
              <a:ext uri="{FF2B5EF4-FFF2-40B4-BE49-F238E27FC236}">
                <a16:creationId xmlns:a16="http://schemas.microsoft.com/office/drawing/2014/main" id="{08C36D5F-3585-4812-8A3F-A2BBDF722B79}"/>
              </a:ext>
            </a:extLst>
          </p:cNvPr>
          <p:cNvPicPr>
            <a:picLocks noGrp="1" noChangeAspect="1"/>
          </p:cNvPicPr>
          <p:nvPr>
            <p:ph idx="1"/>
          </p:nvPr>
        </p:nvPicPr>
        <p:blipFill>
          <a:blip r:embed="rId3"/>
          <a:stretch>
            <a:fillRect/>
          </a:stretch>
        </p:blipFill>
        <p:spPr>
          <a:xfrm>
            <a:off x="4372199" y="1840374"/>
            <a:ext cx="4672073" cy="3552387"/>
          </a:xfrm>
          <a:prstGeom prst="rect">
            <a:avLst/>
          </a:prstGeom>
        </p:spPr>
      </p:pic>
      <p:sp>
        <p:nvSpPr>
          <p:cNvPr id="4" name="Slide Number Placeholder 3">
            <a:extLst>
              <a:ext uri="{FF2B5EF4-FFF2-40B4-BE49-F238E27FC236}">
                <a16:creationId xmlns:a16="http://schemas.microsoft.com/office/drawing/2014/main" id="{23E12B92-8146-4C0D-9CE0-87911FC32758}"/>
              </a:ext>
            </a:extLst>
          </p:cNvPr>
          <p:cNvSpPr>
            <a:spLocks noGrp="1"/>
          </p:cNvSpPr>
          <p:nvPr>
            <p:ph type="sldNum" sz="quarter" idx="12"/>
          </p:nvPr>
        </p:nvSpPr>
        <p:spPr/>
        <p:txBody>
          <a:bodyPr/>
          <a:lstStyle/>
          <a:p>
            <a:fld id="{F5D31388-1EA4-4B74-8FFA-0D39003D9700}" type="slidenum">
              <a:rPr lang="it-IT" smtClean="0"/>
              <a:pPr/>
              <a:t>18</a:t>
            </a:fld>
            <a:endParaRPr lang="it-IT"/>
          </a:p>
        </p:txBody>
      </p:sp>
      <p:sp>
        <p:nvSpPr>
          <p:cNvPr id="7" name="TextBox 6">
            <a:extLst>
              <a:ext uri="{FF2B5EF4-FFF2-40B4-BE49-F238E27FC236}">
                <a16:creationId xmlns:a16="http://schemas.microsoft.com/office/drawing/2014/main" id="{897E5572-3929-45C0-9420-0F4A4AEE46DD}"/>
              </a:ext>
            </a:extLst>
          </p:cNvPr>
          <p:cNvSpPr txBox="1"/>
          <p:nvPr/>
        </p:nvSpPr>
        <p:spPr>
          <a:xfrm>
            <a:off x="272143" y="1840374"/>
            <a:ext cx="3984171" cy="3862596"/>
          </a:xfrm>
          <a:prstGeom prst="rect">
            <a:avLst/>
          </a:prstGeom>
          <a:noFill/>
        </p:spPr>
        <p:txBody>
          <a:bodyPr wrap="square" rtlCol="0">
            <a:spAutoFit/>
          </a:bodyPr>
          <a:lstStyle/>
          <a:p>
            <a:pPr marL="285750" indent="-285750">
              <a:buFont typeface="Arial" panose="020B0604020202020204" pitchFamily="34" charset="0"/>
              <a:buChar char="•"/>
            </a:pPr>
            <a:r>
              <a:rPr lang="lv-LV" sz="1700" dirty="0">
                <a:solidFill>
                  <a:srgbClr val="76B82A"/>
                </a:solidFill>
              </a:rPr>
              <a:t>LCA does not cover </a:t>
            </a:r>
            <a:r>
              <a:rPr lang="en-US" sz="1700" dirty="0" err="1">
                <a:solidFill>
                  <a:srgbClr val="76B82A"/>
                </a:solidFill>
              </a:rPr>
              <a:t>Millenium</a:t>
            </a:r>
            <a:r>
              <a:rPr lang="en-US" sz="1700" dirty="0">
                <a:solidFill>
                  <a:srgbClr val="76B82A"/>
                </a:solidFill>
              </a:rPr>
              <a:t> Ecosystem Assessment, 2005</a:t>
            </a:r>
            <a:r>
              <a:rPr lang="lv-LV" sz="1700" dirty="0">
                <a:solidFill>
                  <a:srgbClr val="76B82A"/>
                </a:solidFill>
              </a:rPr>
              <a:t>,</a:t>
            </a:r>
            <a:r>
              <a:rPr lang="en-US" sz="1700" dirty="0">
                <a:solidFill>
                  <a:srgbClr val="76B82A"/>
                </a:solidFill>
              </a:rPr>
              <a:t> (MEA)</a:t>
            </a:r>
            <a:r>
              <a:rPr lang="lv-LV" sz="1700" dirty="0">
                <a:solidFill>
                  <a:srgbClr val="76B82A"/>
                </a:solidFill>
              </a:rPr>
              <a:t> indicators fully</a:t>
            </a:r>
            <a:r>
              <a:rPr lang="en-US" sz="1700" dirty="0">
                <a:solidFill>
                  <a:srgbClr val="76B82A"/>
                </a:solidFill>
              </a:rPr>
              <a:t>: </a:t>
            </a:r>
            <a:endParaRPr lang="lv-LV" sz="1700" dirty="0">
              <a:solidFill>
                <a:srgbClr val="76B82A"/>
              </a:solidFill>
            </a:endParaRPr>
          </a:p>
          <a:p>
            <a:pPr marL="742950" lvl="1" indent="-285750">
              <a:buFont typeface="Courier New" panose="02070309020205020404" pitchFamily="49" charset="0"/>
              <a:buChar char="o"/>
            </a:pPr>
            <a:r>
              <a:rPr lang="en-US" sz="1600" dirty="0">
                <a:solidFill>
                  <a:srgbClr val="76B82A"/>
                </a:solidFill>
              </a:rPr>
              <a:t>only land occupation and transformation, pollution, and climate change are covered, </a:t>
            </a:r>
            <a:endParaRPr lang="lv-LV" sz="1600" dirty="0">
              <a:solidFill>
                <a:srgbClr val="76B82A"/>
              </a:solidFill>
            </a:endParaRPr>
          </a:p>
          <a:p>
            <a:pPr marL="742950" lvl="1" indent="-285750">
              <a:buFont typeface="Courier New" panose="02070309020205020404" pitchFamily="49" charset="0"/>
              <a:buChar char="o"/>
            </a:pPr>
            <a:r>
              <a:rPr lang="en-US" sz="1600" dirty="0">
                <a:solidFill>
                  <a:srgbClr val="76B82A"/>
                </a:solidFill>
              </a:rPr>
              <a:t>species overexploitation and invasive species are not.</a:t>
            </a:r>
            <a:endParaRPr lang="lv-LV" sz="1600" dirty="0">
              <a:solidFill>
                <a:srgbClr val="76B82A"/>
              </a:solidFill>
            </a:endParaRPr>
          </a:p>
          <a:p>
            <a:pPr marL="285750" indent="-285750">
              <a:buFont typeface="Arial" panose="020B0604020202020204" pitchFamily="34" charset="0"/>
              <a:buChar char="•"/>
            </a:pPr>
            <a:endParaRPr lang="lv-LV" sz="1700" dirty="0">
              <a:solidFill>
                <a:srgbClr val="76B82A"/>
              </a:solidFill>
            </a:endParaRPr>
          </a:p>
          <a:p>
            <a:pPr marL="285750" indent="-285750">
              <a:buFont typeface="Arial" panose="020B0604020202020204" pitchFamily="34" charset="0"/>
              <a:buChar char="•"/>
            </a:pPr>
            <a:r>
              <a:rPr lang="en-US" sz="1600" dirty="0">
                <a:solidFill>
                  <a:srgbClr val="76B82A"/>
                </a:solidFill>
              </a:rPr>
              <a:t>The Product Biodiversity Footprint (PBF) approach aims at bridging the gap between LCA and ecology</a:t>
            </a:r>
            <a:r>
              <a:rPr lang="lv-LV" sz="1600" dirty="0">
                <a:solidFill>
                  <a:srgbClr val="76B82A"/>
                </a:solidFill>
              </a:rPr>
              <a:t> trough methodology composed of three modules.</a:t>
            </a:r>
          </a:p>
          <a:p>
            <a:pPr marL="285750" indent="-285750">
              <a:buFont typeface="Arial" panose="020B0604020202020204" pitchFamily="34" charset="0"/>
              <a:buChar char="•"/>
            </a:pPr>
            <a:endParaRPr lang="lv-LV" sz="1700" dirty="0">
              <a:solidFill>
                <a:srgbClr val="76B82A"/>
              </a:solidFill>
            </a:endParaRPr>
          </a:p>
        </p:txBody>
      </p:sp>
      <p:sp>
        <p:nvSpPr>
          <p:cNvPr id="9" name="TextBox 8">
            <a:extLst>
              <a:ext uri="{FF2B5EF4-FFF2-40B4-BE49-F238E27FC236}">
                <a16:creationId xmlns:a16="http://schemas.microsoft.com/office/drawing/2014/main" id="{842F952D-CFAC-428B-9A1E-CDC93807FFFA}"/>
              </a:ext>
            </a:extLst>
          </p:cNvPr>
          <p:cNvSpPr txBox="1"/>
          <p:nvPr/>
        </p:nvSpPr>
        <p:spPr>
          <a:xfrm>
            <a:off x="272143" y="5702970"/>
            <a:ext cx="8987742" cy="276999"/>
          </a:xfrm>
          <a:prstGeom prst="rect">
            <a:avLst/>
          </a:prstGeom>
          <a:noFill/>
        </p:spPr>
        <p:txBody>
          <a:bodyPr wrap="square">
            <a:spAutoFit/>
          </a:bodyPr>
          <a:lstStyle/>
          <a:p>
            <a:r>
              <a:rPr lang="lv-LV" sz="1200" i="1" dirty="0">
                <a:solidFill>
                  <a:srgbClr val="76B82A"/>
                </a:solidFill>
              </a:rPr>
              <a:t>Source: Anne Asselin et.al. </a:t>
            </a:r>
            <a:r>
              <a:rPr lang="en-US" sz="1200" i="1" dirty="0">
                <a:solidFill>
                  <a:srgbClr val="76B82A"/>
                </a:solidFill>
              </a:rPr>
              <a:t>2020</a:t>
            </a:r>
            <a:r>
              <a:rPr lang="lv-LV" sz="1200" i="1" dirty="0">
                <a:solidFill>
                  <a:srgbClr val="76B82A"/>
                </a:solidFill>
              </a:rPr>
              <a:t>  </a:t>
            </a:r>
            <a:r>
              <a:rPr lang="lv-LV" sz="1200" dirty="0">
                <a:solidFill>
                  <a:srgbClr val="76B82A"/>
                </a:solidFill>
              </a:rPr>
              <a:t>[10]</a:t>
            </a:r>
          </a:p>
        </p:txBody>
      </p:sp>
    </p:spTree>
    <p:extLst>
      <p:ext uri="{BB962C8B-B14F-4D97-AF65-F5344CB8AC3E}">
        <p14:creationId xmlns:p14="http://schemas.microsoft.com/office/powerpoint/2010/main" val="3375016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556" y="5130800"/>
            <a:ext cx="8392886" cy="890589"/>
          </a:xfrm>
        </p:spPr>
        <p:txBody>
          <a:bodyPr>
            <a:normAutofit/>
          </a:bodyPr>
          <a:lstStyle/>
          <a:p>
            <a:pPr lvl="0"/>
            <a:r>
              <a:rPr lang="lv-LV" dirty="0"/>
              <a:t>Nature Based Solutions</a:t>
            </a:r>
            <a:endParaRPr lang="en-GB" dirty="0"/>
          </a:p>
        </p:txBody>
      </p:sp>
      <p:sp>
        <p:nvSpPr>
          <p:cNvPr id="4" name="Slide Number Placeholder 3"/>
          <p:cNvSpPr>
            <a:spLocks noGrp="1"/>
          </p:cNvSpPr>
          <p:nvPr>
            <p:ph type="sldNum" sz="quarter" idx="12"/>
          </p:nvPr>
        </p:nvSpPr>
        <p:spPr/>
        <p:txBody>
          <a:bodyPr/>
          <a:lstStyle/>
          <a:p>
            <a:fld id="{F5D31388-1EA4-4B74-8FFA-0D39003D9700}" type="slidenum">
              <a:rPr lang="it-IT" smtClean="0"/>
              <a:pPr/>
              <a:t>19</a:t>
            </a:fld>
            <a:endParaRPr lang="it-IT"/>
          </a:p>
        </p:txBody>
      </p:sp>
    </p:spTree>
    <p:extLst>
      <p:ext uri="{BB962C8B-B14F-4D97-AF65-F5344CB8AC3E}">
        <p14:creationId xmlns:p14="http://schemas.microsoft.com/office/powerpoint/2010/main" val="1879568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Specific</a:t>
            </a:r>
            <a:r>
              <a:rPr lang="lv-LV" dirty="0"/>
              <a:t> </a:t>
            </a:r>
            <a:r>
              <a:rPr lang="lv-LV" dirty="0" err="1"/>
              <a:t>contents</a:t>
            </a:r>
            <a:endParaRPr lang="lv-LV" dirty="0"/>
          </a:p>
        </p:txBody>
      </p:sp>
      <p:sp>
        <p:nvSpPr>
          <p:cNvPr id="3" name="Content Placeholder 2"/>
          <p:cNvSpPr>
            <a:spLocks noGrp="1"/>
          </p:cNvSpPr>
          <p:nvPr>
            <p:ph idx="1"/>
          </p:nvPr>
        </p:nvSpPr>
        <p:spPr>
          <a:xfrm>
            <a:off x="375556" y="1567558"/>
            <a:ext cx="8392886" cy="4541141"/>
          </a:xfrm>
        </p:spPr>
        <p:txBody>
          <a:bodyPr vert="horz" lIns="91440" tIns="45720" rIns="91440" bIns="45720" rtlCol="0" anchor="t">
            <a:normAutofit/>
          </a:bodyPr>
          <a:lstStyle/>
          <a:p>
            <a:pPr lvl="0"/>
            <a:r>
              <a:rPr lang="en-GB" dirty="0"/>
              <a:t>Agrobiodiversity Index </a:t>
            </a:r>
          </a:p>
          <a:p>
            <a:pPr lvl="0"/>
            <a:r>
              <a:rPr lang="en-GB" dirty="0"/>
              <a:t>Species diversity Shannon-Wiener Index </a:t>
            </a:r>
          </a:p>
          <a:p>
            <a:pPr lvl="0"/>
            <a:r>
              <a:rPr lang="en-GB" dirty="0"/>
              <a:t>Metrics to measure food biodiversity for healthy, diverse diets </a:t>
            </a:r>
            <a:endParaRPr lang="lv-LV" dirty="0"/>
          </a:p>
          <a:p>
            <a:pPr lvl="0"/>
            <a:r>
              <a:rPr lang="lv-LV" dirty="0"/>
              <a:t>(Agro)Biodiversity in Life Cycle Asessment</a:t>
            </a:r>
            <a:endParaRPr lang="en-GB" dirty="0"/>
          </a:p>
          <a:p>
            <a:r>
              <a:rPr lang="lv-LV" dirty="0">
                <a:cs typeface="Calibri"/>
              </a:rPr>
              <a:t>Nature </a:t>
            </a:r>
            <a:r>
              <a:rPr lang="lv-LV" err="1">
                <a:cs typeface="Calibri"/>
              </a:rPr>
              <a:t>based</a:t>
            </a:r>
            <a:r>
              <a:rPr lang="lv-LV" dirty="0">
                <a:cs typeface="Calibri"/>
              </a:rPr>
              <a:t> </a:t>
            </a:r>
            <a:r>
              <a:rPr lang="lv-LV" dirty="0" err="1">
                <a:cs typeface="Calibri"/>
              </a:rPr>
              <a:t>solutons</a:t>
            </a:r>
            <a:endParaRPr lang="lv-LV">
              <a:cs typeface="Calibri"/>
            </a:endParaRPr>
          </a:p>
          <a:p>
            <a:pPr lvl="0"/>
            <a:r>
              <a:rPr lang="en-GB" dirty="0"/>
              <a:t>Using biodiversity to provide multiple services in sustainable farming systems </a:t>
            </a:r>
          </a:p>
          <a:p>
            <a:pPr marL="0" indent="0">
              <a:lnSpc>
                <a:spcPct val="100000"/>
              </a:lnSpc>
              <a:buNone/>
            </a:pPr>
            <a:endParaRPr lang="en-US" dirty="0"/>
          </a:p>
        </p:txBody>
      </p:sp>
      <p:sp>
        <p:nvSpPr>
          <p:cNvPr id="4" name="Slide Number Placeholder 3"/>
          <p:cNvSpPr>
            <a:spLocks noGrp="1"/>
          </p:cNvSpPr>
          <p:nvPr>
            <p:ph type="sldNum" sz="quarter" idx="12"/>
          </p:nvPr>
        </p:nvSpPr>
        <p:spPr/>
        <p:txBody>
          <a:bodyPr/>
          <a:lstStyle/>
          <a:p>
            <a:fld id="{F5D31388-1EA4-4B74-8FFA-0D39003D9700}" type="slidenum">
              <a:rPr lang="it-IT" smtClean="0"/>
              <a:pPr/>
              <a:t>2</a:t>
            </a:fld>
            <a:endParaRPr lang="it-IT"/>
          </a:p>
        </p:txBody>
      </p:sp>
    </p:spTree>
    <p:extLst>
      <p:ext uri="{BB962C8B-B14F-4D97-AF65-F5344CB8AC3E}">
        <p14:creationId xmlns:p14="http://schemas.microsoft.com/office/powerpoint/2010/main" val="2209345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AE987-8476-4A5E-A542-1514F9431B3B}"/>
              </a:ext>
            </a:extLst>
          </p:cNvPr>
          <p:cNvSpPr>
            <a:spLocks noGrp="1"/>
          </p:cNvSpPr>
          <p:nvPr>
            <p:ph type="title"/>
          </p:nvPr>
        </p:nvSpPr>
        <p:spPr/>
        <p:txBody>
          <a:bodyPr/>
          <a:lstStyle/>
          <a:p>
            <a:r>
              <a:rPr lang="lv-LV" dirty="0"/>
              <a:t>Nature based solutions</a:t>
            </a:r>
          </a:p>
        </p:txBody>
      </p:sp>
      <p:sp>
        <p:nvSpPr>
          <p:cNvPr id="3" name="Content Placeholder 2">
            <a:extLst>
              <a:ext uri="{FF2B5EF4-FFF2-40B4-BE49-F238E27FC236}">
                <a16:creationId xmlns:a16="http://schemas.microsoft.com/office/drawing/2014/main" id="{964FC260-82B5-4D1B-A8EE-160A0CD01154}"/>
              </a:ext>
            </a:extLst>
          </p:cNvPr>
          <p:cNvSpPr>
            <a:spLocks noGrp="1"/>
          </p:cNvSpPr>
          <p:nvPr>
            <p:ph idx="1"/>
          </p:nvPr>
        </p:nvSpPr>
        <p:spPr>
          <a:xfrm>
            <a:off x="170341" y="1690689"/>
            <a:ext cx="4525628" cy="4351338"/>
          </a:xfrm>
        </p:spPr>
        <p:txBody>
          <a:bodyPr>
            <a:normAutofit fontScale="92500"/>
          </a:bodyPr>
          <a:lstStyle/>
          <a:p>
            <a:r>
              <a:rPr lang="en-US" dirty="0"/>
              <a:t>Nature-based solutions </a:t>
            </a:r>
            <a:r>
              <a:rPr lang="lv-LV" dirty="0"/>
              <a:t>(NBS) </a:t>
            </a:r>
            <a:r>
              <a:rPr lang="en-US" dirty="0"/>
              <a:t>address a variety of environmental, social and economic challenges </a:t>
            </a:r>
            <a:endParaRPr lang="lv-LV" dirty="0"/>
          </a:p>
          <a:p>
            <a:r>
              <a:rPr lang="lv-LV" dirty="0"/>
              <a:t>NBS actions are aiming at use of exiting natural procceses and solutions, and also at mimicking </a:t>
            </a:r>
            <a:r>
              <a:rPr lang="en-US" dirty="0"/>
              <a:t>non-human organisms and communities </a:t>
            </a:r>
            <a:endParaRPr lang="lv-LV" dirty="0"/>
          </a:p>
          <a:p>
            <a:r>
              <a:rPr lang="lv-LV" dirty="0"/>
              <a:t>Four principal goals are identified by Europena Comissions that can be addresed with NBS:</a:t>
            </a:r>
          </a:p>
          <a:p>
            <a:pPr lvl="1"/>
            <a:r>
              <a:rPr lang="en-US" dirty="0"/>
              <a:t>Enhancing sustainable </a:t>
            </a:r>
            <a:r>
              <a:rPr lang="en-US" dirty="0" err="1"/>
              <a:t>urbanisation</a:t>
            </a:r>
            <a:r>
              <a:rPr lang="en-US" dirty="0"/>
              <a:t> </a:t>
            </a:r>
            <a:endParaRPr lang="lv-LV" dirty="0"/>
          </a:p>
          <a:p>
            <a:pPr lvl="1"/>
            <a:r>
              <a:rPr lang="en-US" dirty="0"/>
              <a:t>Restoring degraded ecosystems </a:t>
            </a:r>
            <a:endParaRPr lang="lv-LV" dirty="0"/>
          </a:p>
          <a:p>
            <a:pPr lvl="1"/>
            <a:r>
              <a:rPr lang="en-US" dirty="0"/>
              <a:t>Developing climate change adaptation and mitigation </a:t>
            </a:r>
            <a:endParaRPr lang="lv-LV" dirty="0"/>
          </a:p>
          <a:p>
            <a:pPr lvl="1"/>
            <a:r>
              <a:rPr lang="en-US" dirty="0"/>
              <a:t>Improving risk management and resilience </a:t>
            </a:r>
            <a:endParaRPr lang="lv-LV" dirty="0"/>
          </a:p>
        </p:txBody>
      </p:sp>
      <p:sp>
        <p:nvSpPr>
          <p:cNvPr id="4" name="Slide Number Placeholder 3">
            <a:extLst>
              <a:ext uri="{FF2B5EF4-FFF2-40B4-BE49-F238E27FC236}">
                <a16:creationId xmlns:a16="http://schemas.microsoft.com/office/drawing/2014/main" id="{BA739F1E-7816-4A0F-BF04-FEE3B2E0DEB1}"/>
              </a:ext>
            </a:extLst>
          </p:cNvPr>
          <p:cNvSpPr>
            <a:spLocks noGrp="1"/>
          </p:cNvSpPr>
          <p:nvPr>
            <p:ph type="sldNum" sz="quarter" idx="12"/>
          </p:nvPr>
        </p:nvSpPr>
        <p:spPr/>
        <p:txBody>
          <a:bodyPr/>
          <a:lstStyle/>
          <a:p>
            <a:fld id="{F5D31388-1EA4-4B74-8FFA-0D39003D9700}" type="slidenum">
              <a:rPr lang="it-IT" smtClean="0"/>
              <a:pPr/>
              <a:t>20</a:t>
            </a:fld>
            <a:endParaRPr lang="it-IT"/>
          </a:p>
        </p:txBody>
      </p:sp>
      <p:sp>
        <p:nvSpPr>
          <p:cNvPr id="7" name="TextBox 6">
            <a:extLst>
              <a:ext uri="{FF2B5EF4-FFF2-40B4-BE49-F238E27FC236}">
                <a16:creationId xmlns:a16="http://schemas.microsoft.com/office/drawing/2014/main" id="{51B5D7CD-8F31-4860-B6DE-8B12F7243A5E}"/>
              </a:ext>
            </a:extLst>
          </p:cNvPr>
          <p:cNvSpPr txBox="1"/>
          <p:nvPr/>
        </p:nvSpPr>
        <p:spPr>
          <a:xfrm>
            <a:off x="5651075" y="5753119"/>
            <a:ext cx="3480877" cy="276999"/>
          </a:xfrm>
          <a:prstGeom prst="rect">
            <a:avLst/>
          </a:prstGeom>
          <a:noFill/>
        </p:spPr>
        <p:txBody>
          <a:bodyPr wrap="square">
            <a:spAutoFit/>
          </a:bodyPr>
          <a:lstStyle/>
          <a:p>
            <a:r>
              <a:rPr lang="lv-LV" sz="1200" i="1" dirty="0">
                <a:solidFill>
                  <a:srgbClr val="76B82A"/>
                </a:solidFill>
              </a:rPr>
              <a:t>Source: N. Seddon, et.al., </a:t>
            </a:r>
            <a:r>
              <a:rPr lang="en-US" sz="1200" i="1" dirty="0">
                <a:solidFill>
                  <a:srgbClr val="76B82A"/>
                </a:solidFill>
              </a:rPr>
              <a:t>20</a:t>
            </a:r>
            <a:r>
              <a:rPr lang="lv-LV" sz="1200" i="1" dirty="0">
                <a:solidFill>
                  <a:srgbClr val="76B82A"/>
                </a:solidFill>
              </a:rPr>
              <a:t>19  </a:t>
            </a:r>
            <a:r>
              <a:rPr lang="lv-LV" sz="1200" dirty="0">
                <a:solidFill>
                  <a:srgbClr val="76B82A"/>
                </a:solidFill>
              </a:rPr>
              <a:t>[16]</a:t>
            </a:r>
          </a:p>
        </p:txBody>
      </p:sp>
      <p:pic>
        <p:nvPicPr>
          <p:cNvPr id="8" name="Picture 7">
            <a:extLst>
              <a:ext uri="{FF2B5EF4-FFF2-40B4-BE49-F238E27FC236}">
                <a16:creationId xmlns:a16="http://schemas.microsoft.com/office/drawing/2014/main" id="{6A87E8FC-4BA8-4A43-A710-BA211520C1D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490754" y="1346481"/>
            <a:ext cx="4653246" cy="4191318"/>
          </a:xfrm>
          <a:prstGeom prst="rect">
            <a:avLst/>
          </a:prstGeom>
        </p:spPr>
      </p:pic>
      <p:sp>
        <p:nvSpPr>
          <p:cNvPr id="9" name="TextBox 8">
            <a:extLst>
              <a:ext uri="{FF2B5EF4-FFF2-40B4-BE49-F238E27FC236}">
                <a16:creationId xmlns:a16="http://schemas.microsoft.com/office/drawing/2014/main" id="{2A67BE3D-C860-475F-A47D-B9AEBA9582AA}"/>
              </a:ext>
            </a:extLst>
          </p:cNvPr>
          <p:cNvSpPr txBox="1"/>
          <p:nvPr/>
        </p:nvSpPr>
        <p:spPr>
          <a:xfrm>
            <a:off x="508634" y="5960919"/>
            <a:ext cx="3480877" cy="276999"/>
          </a:xfrm>
          <a:prstGeom prst="rect">
            <a:avLst/>
          </a:prstGeom>
          <a:noFill/>
        </p:spPr>
        <p:txBody>
          <a:bodyPr wrap="square">
            <a:spAutoFit/>
          </a:bodyPr>
          <a:lstStyle/>
          <a:p>
            <a:r>
              <a:rPr lang="lv-LV" sz="1200" i="1" dirty="0">
                <a:solidFill>
                  <a:srgbClr val="76B82A"/>
                </a:solidFill>
              </a:rPr>
              <a:t>Source: European Commission, </a:t>
            </a:r>
            <a:r>
              <a:rPr lang="en-US" sz="1200" i="1" dirty="0">
                <a:solidFill>
                  <a:srgbClr val="76B82A"/>
                </a:solidFill>
              </a:rPr>
              <a:t>20</a:t>
            </a:r>
            <a:r>
              <a:rPr lang="lv-LV" sz="1200" i="1" dirty="0">
                <a:solidFill>
                  <a:srgbClr val="76B82A"/>
                </a:solidFill>
              </a:rPr>
              <a:t>15  </a:t>
            </a:r>
            <a:r>
              <a:rPr lang="lv-LV" sz="1200" dirty="0">
                <a:solidFill>
                  <a:srgbClr val="76B82A"/>
                </a:solidFill>
              </a:rPr>
              <a:t>[15]</a:t>
            </a:r>
          </a:p>
        </p:txBody>
      </p:sp>
    </p:spTree>
    <p:extLst>
      <p:ext uri="{BB962C8B-B14F-4D97-AF65-F5344CB8AC3E}">
        <p14:creationId xmlns:p14="http://schemas.microsoft.com/office/powerpoint/2010/main" val="32839133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AE987-8476-4A5E-A542-1514F9431B3B}"/>
              </a:ext>
            </a:extLst>
          </p:cNvPr>
          <p:cNvSpPr>
            <a:spLocks noGrp="1"/>
          </p:cNvSpPr>
          <p:nvPr>
            <p:ph type="title"/>
          </p:nvPr>
        </p:nvSpPr>
        <p:spPr/>
        <p:txBody>
          <a:bodyPr/>
          <a:lstStyle/>
          <a:p>
            <a:r>
              <a:rPr lang="lv-LV" dirty="0"/>
              <a:t>NBS for agriculture</a:t>
            </a:r>
          </a:p>
        </p:txBody>
      </p:sp>
      <p:sp>
        <p:nvSpPr>
          <p:cNvPr id="3" name="Content Placeholder 2">
            <a:extLst>
              <a:ext uri="{FF2B5EF4-FFF2-40B4-BE49-F238E27FC236}">
                <a16:creationId xmlns:a16="http://schemas.microsoft.com/office/drawing/2014/main" id="{964FC260-82B5-4D1B-A8EE-160A0CD01154}"/>
              </a:ext>
            </a:extLst>
          </p:cNvPr>
          <p:cNvSpPr>
            <a:spLocks noGrp="1"/>
          </p:cNvSpPr>
          <p:nvPr>
            <p:ph idx="1"/>
          </p:nvPr>
        </p:nvSpPr>
        <p:spPr>
          <a:xfrm>
            <a:off x="170340" y="1690689"/>
            <a:ext cx="8262459" cy="4351338"/>
          </a:xfrm>
        </p:spPr>
        <p:txBody>
          <a:bodyPr>
            <a:normAutofit fontScale="77500" lnSpcReduction="20000"/>
          </a:bodyPr>
          <a:lstStyle/>
          <a:p>
            <a:r>
              <a:rPr lang="lv-LV" dirty="0"/>
              <a:t>Water purification and waste treatment</a:t>
            </a:r>
          </a:p>
          <a:p>
            <a:pPr lvl="1"/>
            <a:r>
              <a:rPr lang="en-US" dirty="0"/>
              <a:t>Plant trees/hedges/perennial grass strips to increase nutrient uptake. </a:t>
            </a:r>
            <a:endParaRPr lang="lv-LV" dirty="0"/>
          </a:p>
          <a:p>
            <a:pPr lvl="1"/>
            <a:r>
              <a:rPr lang="en-US" dirty="0"/>
              <a:t>Plant biomass crops in locations where they can enhance nutrient uptake. </a:t>
            </a:r>
            <a:endParaRPr lang="lv-LV" dirty="0"/>
          </a:p>
          <a:p>
            <a:r>
              <a:rPr lang="lv-LV" dirty="0"/>
              <a:t>Erosion regulation</a:t>
            </a:r>
          </a:p>
          <a:p>
            <a:pPr lvl="1"/>
            <a:r>
              <a:rPr lang="en-US" dirty="0"/>
              <a:t>Avoid harvesting in wet conditions</a:t>
            </a:r>
            <a:endParaRPr lang="lv-LV" dirty="0"/>
          </a:p>
          <a:p>
            <a:pPr lvl="1"/>
            <a:r>
              <a:rPr lang="en-US" dirty="0"/>
              <a:t>Reduce stocking rates of livestock </a:t>
            </a:r>
            <a:endParaRPr lang="lv-LV" dirty="0"/>
          </a:p>
          <a:p>
            <a:r>
              <a:rPr lang="lv-LV" dirty="0"/>
              <a:t>Water Flow regulation</a:t>
            </a:r>
          </a:p>
          <a:p>
            <a:pPr lvl="1"/>
            <a:r>
              <a:rPr lang="en-US" dirty="0"/>
              <a:t>Increase soil organic matter by incorporating green manure, slurry or incorporating crop residues to increase water infiltration</a:t>
            </a:r>
            <a:endParaRPr lang="lv-LV" dirty="0"/>
          </a:p>
          <a:p>
            <a:pPr lvl="1"/>
            <a:r>
              <a:rPr lang="lv-LV" dirty="0"/>
              <a:t>P</a:t>
            </a:r>
            <a:r>
              <a:rPr lang="en-US" dirty="0"/>
              <a:t>lant trees / hedges /perennial grass strips to intercept surface run-off. </a:t>
            </a:r>
            <a:endParaRPr lang="lv-LV" dirty="0"/>
          </a:p>
          <a:p>
            <a:r>
              <a:rPr lang="lv-LV" dirty="0"/>
              <a:t>Climate regulation</a:t>
            </a:r>
          </a:p>
          <a:p>
            <a:pPr lvl="1"/>
            <a:r>
              <a:rPr lang="en-US" dirty="0"/>
              <a:t>Use soil conservation measures (such as cover crops, wind breaks, deep-rooted plants and minimum or conservation tillage) to enhance storage of soil carbon</a:t>
            </a:r>
            <a:endParaRPr lang="lv-LV" dirty="0"/>
          </a:p>
          <a:p>
            <a:pPr lvl="1"/>
            <a:r>
              <a:rPr lang="en-US" dirty="0"/>
              <a:t> Avoid conversion of permanent grassland to arable. </a:t>
            </a:r>
            <a:endParaRPr lang="lv-LV" dirty="0"/>
          </a:p>
          <a:p>
            <a:pPr lvl="1"/>
            <a:r>
              <a:rPr lang="en-US" dirty="0"/>
              <a:t>Change sowing date</a:t>
            </a:r>
            <a:endParaRPr lang="lv-LV" dirty="0"/>
          </a:p>
          <a:p>
            <a:r>
              <a:rPr lang="lv-LV" dirty="0"/>
              <a:t>Air quality regulation</a:t>
            </a:r>
          </a:p>
          <a:p>
            <a:pPr lvl="1"/>
            <a:r>
              <a:rPr lang="en-US" dirty="0"/>
              <a:t>Plant shelter belts to absorb gaseous pollutants, intercept aerosols from pesticides and trap particulates</a:t>
            </a:r>
            <a:endParaRPr lang="lv-LV" dirty="0"/>
          </a:p>
          <a:p>
            <a:pPr lvl="1"/>
            <a:r>
              <a:rPr lang="en-US" dirty="0"/>
              <a:t>Use soil conservation measures (such as cover crops, wind breaks and minimum or conservation tillage) to reduce wind erosion and hence airborne particulates</a:t>
            </a:r>
            <a:endParaRPr lang="lv-LV" dirty="0"/>
          </a:p>
          <a:p>
            <a:pPr lvl="1"/>
            <a:endParaRPr lang="lv-LV" dirty="0"/>
          </a:p>
        </p:txBody>
      </p:sp>
      <p:sp>
        <p:nvSpPr>
          <p:cNvPr id="4" name="Slide Number Placeholder 3">
            <a:extLst>
              <a:ext uri="{FF2B5EF4-FFF2-40B4-BE49-F238E27FC236}">
                <a16:creationId xmlns:a16="http://schemas.microsoft.com/office/drawing/2014/main" id="{BA739F1E-7816-4A0F-BF04-FEE3B2E0DEB1}"/>
              </a:ext>
            </a:extLst>
          </p:cNvPr>
          <p:cNvSpPr>
            <a:spLocks noGrp="1"/>
          </p:cNvSpPr>
          <p:nvPr>
            <p:ph type="sldNum" sz="quarter" idx="12"/>
          </p:nvPr>
        </p:nvSpPr>
        <p:spPr/>
        <p:txBody>
          <a:bodyPr/>
          <a:lstStyle/>
          <a:p>
            <a:fld id="{F5D31388-1EA4-4B74-8FFA-0D39003D9700}" type="slidenum">
              <a:rPr lang="it-IT" smtClean="0"/>
              <a:pPr/>
              <a:t>21</a:t>
            </a:fld>
            <a:endParaRPr lang="it-IT"/>
          </a:p>
        </p:txBody>
      </p:sp>
      <p:sp>
        <p:nvSpPr>
          <p:cNvPr id="9" name="TextBox 8">
            <a:extLst>
              <a:ext uri="{FF2B5EF4-FFF2-40B4-BE49-F238E27FC236}">
                <a16:creationId xmlns:a16="http://schemas.microsoft.com/office/drawing/2014/main" id="{2A67BE3D-C860-475F-A47D-B9AEBA9582AA}"/>
              </a:ext>
            </a:extLst>
          </p:cNvPr>
          <p:cNvSpPr txBox="1"/>
          <p:nvPr/>
        </p:nvSpPr>
        <p:spPr>
          <a:xfrm>
            <a:off x="280306" y="5811194"/>
            <a:ext cx="3853544" cy="461665"/>
          </a:xfrm>
          <a:prstGeom prst="rect">
            <a:avLst/>
          </a:prstGeom>
          <a:noFill/>
        </p:spPr>
        <p:txBody>
          <a:bodyPr wrap="square">
            <a:spAutoFit/>
          </a:bodyPr>
          <a:lstStyle/>
          <a:p>
            <a:r>
              <a:rPr lang="lv-LV" sz="1200" i="1" dirty="0">
                <a:solidFill>
                  <a:srgbClr val="76B82A"/>
                </a:solidFill>
              </a:rPr>
              <a:t>Source: European Commission, </a:t>
            </a:r>
            <a:r>
              <a:rPr lang="en-US" sz="1200" i="1" dirty="0">
                <a:solidFill>
                  <a:srgbClr val="76B82A"/>
                </a:solidFill>
              </a:rPr>
              <a:t>20</a:t>
            </a:r>
            <a:r>
              <a:rPr lang="lv-LV" sz="1200" i="1" dirty="0">
                <a:solidFill>
                  <a:srgbClr val="76B82A"/>
                </a:solidFill>
              </a:rPr>
              <a:t>15  [15]</a:t>
            </a:r>
          </a:p>
          <a:p>
            <a:r>
              <a:rPr lang="lv-LV" sz="1200" i="1" dirty="0">
                <a:solidFill>
                  <a:srgbClr val="76B82A"/>
                </a:solidFill>
              </a:rPr>
              <a:t>Source: </a:t>
            </a:r>
            <a:r>
              <a:rPr lang="en-US" sz="1200" i="1" dirty="0">
                <a:solidFill>
                  <a:srgbClr val="76B82A"/>
                </a:solidFill>
              </a:rPr>
              <a:t>F. </a:t>
            </a:r>
            <a:r>
              <a:rPr lang="en-US" sz="1200" i="1" dirty="0" err="1">
                <a:solidFill>
                  <a:srgbClr val="76B82A"/>
                </a:solidFill>
              </a:rPr>
              <a:t>Miralles</a:t>
            </a:r>
            <a:r>
              <a:rPr lang="en-US" sz="1200" i="1" dirty="0">
                <a:solidFill>
                  <a:srgbClr val="76B82A"/>
                </a:solidFill>
              </a:rPr>
              <a:t>-Wilhelm and T. </a:t>
            </a:r>
            <a:r>
              <a:rPr lang="en-US" sz="1200" i="1" dirty="0" err="1">
                <a:solidFill>
                  <a:srgbClr val="76B82A"/>
                </a:solidFill>
              </a:rPr>
              <a:t>Iseman</a:t>
            </a:r>
            <a:r>
              <a:rPr lang="lv-LV" sz="1200" i="1" dirty="0">
                <a:solidFill>
                  <a:srgbClr val="76B82A"/>
                </a:solidFill>
              </a:rPr>
              <a:t>, 2021 [17]</a:t>
            </a:r>
          </a:p>
        </p:txBody>
      </p:sp>
    </p:spTree>
    <p:extLst>
      <p:ext uri="{BB962C8B-B14F-4D97-AF65-F5344CB8AC3E}">
        <p14:creationId xmlns:p14="http://schemas.microsoft.com/office/powerpoint/2010/main" val="15426534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556" y="5130800"/>
            <a:ext cx="8392886" cy="890589"/>
          </a:xfrm>
        </p:spPr>
        <p:txBody>
          <a:bodyPr>
            <a:normAutofit fontScale="90000"/>
          </a:bodyPr>
          <a:lstStyle/>
          <a:p>
            <a:pPr lvl="0"/>
            <a:r>
              <a:rPr lang="en-GB" dirty="0"/>
              <a:t>Using biodiversity to provide multiple services in sustainable farming systems </a:t>
            </a:r>
          </a:p>
        </p:txBody>
      </p:sp>
      <p:sp>
        <p:nvSpPr>
          <p:cNvPr id="4" name="Slide Number Placeholder 3"/>
          <p:cNvSpPr>
            <a:spLocks noGrp="1"/>
          </p:cNvSpPr>
          <p:nvPr>
            <p:ph type="sldNum" sz="quarter" idx="12"/>
          </p:nvPr>
        </p:nvSpPr>
        <p:spPr/>
        <p:txBody>
          <a:bodyPr/>
          <a:lstStyle/>
          <a:p>
            <a:fld id="{F5D31388-1EA4-4B74-8FFA-0D39003D9700}" type="slidenum">
              <a:rPr lang="it-IT" smtClean="0"/>
              <a:pPr/>
              <a:t>22</a:t>
            </a:fld>
            <a:endParaRPr lang="it-IT"/>
          </a:p>
        </p:txBody>
      </p:sp>
    </p:spTree>
    <p:extLst>
      <p:ext uri="{BB962C8B-B14F-4D97-AF65-F5344CB8AC3E}">
        <p14:creationId xmlns:p14="http://schemas.microsoft.com/office/powerpoint/2010/main" val="23062729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Key aspects</a:t>
            </a:r>
            <a:br>
              <a:rPr lang="en-GB" dirty="0"/>
            </a:br>
            <a:endParaRPr lang="en-GB" dirty="0"/>
          </a:p>
        </p:txBody>
      </p:sp>
      <p:sp>
        <p:nvSpPr>
          <p:cNvPr id="4" name="Slide Number Placeholder 3"/>
          <p:cNvSpPr>
            <a:spLocks noGrp="1"/>
          </p:cNvSpPr>
          <p:nvPr>
            <p:ph type="sldNum" sz="quarter" idx="12"/>
          </p:nvPr>
        </p:nvSpPr>
        <p:spPr/>
        <p:txBody>
          <a:bodyPr/>
          <a:lstStyle/>
          <a:p>
            <a:fld id="{F5D31388-1EA4-4B74-8FFA-0D39003D9700}" type="slidenum">
              <a:rPr lang="it-IT" smtClean="0"/>
              <a:pPr/>
              <a:t>23</a:t>
            </a:fld>
            <a:endParaRPr lang="it-IT"/>
          </a:p>
        </p:txBody>
      </p:sp>
      <p:sp>
        <p:nvSpPr>
          <p:cNvPr id="6" name="Content Placeholder 5"/>
          <p:cNvSpPr>
            <a:spLocks noGrp="1"/>
          </p:cNvSpPr>
          <p:nvPr>
            <p:ph idx="1"/>
          </p:nvPr>
        </p:nvSpPr>
        <p:spPr>
          <a:xfrm>
            <a:off x="375556" y="1823124"/>
            <a:ext cx="8392886" cy="3945273"/>
          </a:xfrm>
        </p:spPr>
        <p:txBody>
          <a:bodyPr>
            <a:normAutofit/>
          </a:bodyPr>
          <a:lstStyle/>
          <a:p>
            <a:r>
              <a:rPr lang="en-GB" dirty="0"/>
              <a:t>Managing farming systems sustainably much more than yields of commodity crops in highly simplified and specialized landscapes</a:t>
            </a:r>
          </a:p>
          <a:p>
            <a:r>
              <a:rPr lang="en-GB" dirty="0"/>
              <a:t>Agricultural biodiversity provides variety and variability within and among species, fields, farms and landscapes. </a:t>
            </a:r>
          </a:p>
          <a:p>
            <a:r>
              <a:rPr lang="en-GB" dirty="0"/>
              <a:t>Agricultural biodiversity is used by rural communities worldwide in many time-tested practices enhancing resilience </a:t>
            </a:r>
          </a:p>
          <a:p>
            <a:r>
              <a:rPr lang="en-GB" dirty="0"/>
              <a:t>Increase the flow of services and benefits agricultural biodiversity provides to communities</a:t>
            </a:r>
          </a:p>
        </p:txBody>
      </p:sp>
      <p:sp>
        <p:nvSpPr>
          <p:cNvPr id="8" name="Rectangle 7"/>
          <p:cNvSpPr/>
          <p:nvPr/>
        </p:nvSpPr>
        <p:spPr>
          <a:xfrm>
            <a:off x="440868" y="6061214"/>
            <a:ext cx="8082645" cy="324997"/>
          </a:xfrm>
          <a:prstGeom prst="rect">
            <a:avLst/>
          </a:prstGeom>
        </p:spPr>
        <p:txBody>
          <a:bodyPr vert="horz" lIns="91440" tIns="45720" rIns="91440" bIns="45720" rtlCol="0">
            <a:noAutofit/>
          </a:bodyPr>
          <a:lstStyle/>
          <a:p>
            <a:pPr defTabSz="685800">
              <a:lnSpc>
                <a:spcPct val="90000"/>
              </a:lnSpc>
              <a:spcBef>
                <a:spcPts val="750"/>
              </a:spcBef>
            </a:pPr>
            <a:r>
              <a:rPr lang="de-DE" sz="1200" dirty="0">
                <a:solidFill>
                  <a:srgbClr val="76B82A"/>
                </a:solidFill>
              </a:rPr>
              <a:t>Source: </a:t>
            </a:r>
            <a:r>
              <a:rPr lang="en-GB" sz="1200" dirty="0">
                <a:solidFill>
                  <a:srgbClr val="76B82A"/>
                </a:solidFill>
              </a:rPr>
              <a:t>Biodiversity International, 2017[2]</a:t>
            </a:r>
          </a:p>
        </p:txBody>
      </p:sp>
    </p:spTree>
    <p:extLst>
      <p:ext uri="{BB962C8B-B14F-4D97-AF65-F5344CB8AC3E}">
        <p14:creationId xmlns:p14="http://schemas.microsoft.com/office/powerpoint/2010/main" val="42023761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endParaRPr lang="en-GB" dirty="0"/>
          </a:p>
        </p:txBody>
      </p:sp>
      <p:sp>
        <p:nvSpPr>
          <p:cNvPr id="3" name="Content Placeholder 2"/>
          <p:cNvSpPr>
            <a:spLocks noGrp="1"/>
          </p:cNvSpPr>
          <p:nvPr>
            <p:ph idx="1"/>
          </p:nvPr>
        </p:nvSpPr>
        <p:spPr>
          <a:xfrm>
            <a:off x="375556" y="1953753"/>
            <a:ext cx="8392886" cy="3866475"/>
          </a:xfrm>
        </p:spPr>
        <p:txBody>
          <a:bodyPr/>
          <a:lstStyle/>
          <a:p>
            <a:r>
              <a:rPr lang="en-GB" dirty="0"/>
              <a:t>Agriculture dominates global land use</a:t>
            </a:r>
          </a:p>
          <a:p>
            <a:r>
              <a:rPr lang="en-GB" dirty="0"/>
              <a:t>Before the 1950s, farmers often increased agricultural production by increasing the area they cultivated</a:t>
            </a:r>
          </a:p>
          <a:p>
            <a:r>
              <a:rPr lang="en-GB" dirty="0"/>
              <a:t>From 1961 to 2007 total global agricultural production tripled altering earth system biophysical processes to the extent that today genetic diversity loss (biosphere integrity)</a:t>
            </a:r>
          </a:p>
          <a:p>
            <a:r>
              <a:rPr lang="en-GB" dirty="0"/>
              <a:t>Shrinking diversity of agricultural crops grown and consumed:</a:t>
            </a:r>
          </a:p>
          <a:p>
            <a:pPr lvl="1"/>
            <a:r>
              <a:rPr lang="en-GB" dirty="0"/>
              <a:t>three crops (rice, wheat and maize) supply more than 50% of the world’s plant derived calories, </a:t>
            </a:r>
          </a:p>
          <a:p>
            <a:pPr lvl="1"/>
            <a:r>
              <a:rPr lang="en-GB" dirty="0"/>
              <a:t>12 crops and 5 animal species provide 75% of the world’s food</a:t>
            </a:r>
          </a:p>
          <a:p>
            <a:endParaRPr lang="en-GB" dirty="0"/>
          </a:p>
        </p:txBody>
      </p:sp>
      <p:sp>
        <p:nvSpPr>
          <p:cNvPr id="4" name="Slide Number Placeholder 3"/>
          <p:cNvSpPr>
            <a:spLocks noGrp="1"/>
          </p:cNvSpPr>
          <p:nvPr>
            <p:ph type="sldNum" sz="quarter" idx="12"/>
          </p:nvPr>
        </p:nvSpPr>
        <p:spPr/>
        <p:txBody>
          <a:bodyPr/>
          <a:lstStyle/>
          <a:p>
            <a:fld id="{F5D31388-1EA4-4B74-8FFA-0D39003D9700}" type="slidenum">
              <a:rPr lang="it-IT" smtClean="0"/>
              <a:pPr/>
              <a:t>24</a:t>
            </a:fld>
            <a:endParaRPr lang="it-IT"/>
          </a:p>
        </p:txBody>
      </p:sp>
      <p:sp>
        <p:nvSpPr>
          <p:cNvPr id="5" name="Rectangle 4"/>
          <p:cNvSpPr/>
          <p:nvPr/>
        </p:nvSpPr>
        <p:spPr>
          <a:xfrm>
            <a:off x="440868" y="6061214"/>
            <a:ext cx="8082645" cy="324997"/>
          </a:xfrm>
          <a:prstGeom prst="rect">
            <a:avLst/>
          </a:prstGeom>
        </p:spPr>
        <p:txBody>
          <a:bodyPr vert="horz" lIns="91440" tIns="45720" rIns="91440" bIns="45720" rtlCol="0">
            <a:noAutofit/>
          </a:bodyPr>
          <a:lstStyle/>
          <a:p>
            <a:pPr defTabSz="685800">
              <a:lnSpc>
                <a:spcPct val="90000"/>
              </a:lnSpc>
              <a:spcBef>
                <a:spcPts val="750"/>
              </a:spcBef>
            </a:pPr>
            <a:r>
              <a:rPr lang="de-DE" sz="1200" dirty="0">
                <a:solidFill>
                  <a:srgbClr val="76B82A"/>
                </a:solidFill>
              </a:rPr>
              <a:t>Source: </a:t>
            </a:r>
            <a:r>
              <a:rPr lang="en-GB" sz="1200" dirty="0">
                <a:solidFill>
                  <a:srgbClr val="76B82A"/>
                </a:solidFill>
              </a:rPr>
              <a:t>Biodiversity International, 2017[2]</a:t>
            </a:r>
          </a:p>
        </p:txBody>
      </p:sp>
    </p:spTree>
    <p:extLst>
      <p:ext uri="{BB962C8B-B14F-4D97-AF65-F5344CB8AC3E}">
        <p14:creationId xmlns:p14="http://schemas.microsoft.com/office/powerpoint/2010/main" val="18234142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Common </a:t>
            </a:r>
            <a:r>
              <a:rPr lang="en-GB" dirty="0" err="1"/>
              <a:t>agroecological</a:t>
            </a:r>
            <a:r>
              <a:rPr lang="en-GB" dirty="0"/>
              <a:t> practices based on agrobiodiversity </a:t>
            </a:r>
          </a:p>
        </p:txBody>
      </p:sp>
      <p:sp>
        <p:nvSpPr>
          <p:cNvPr id="3" name="Content Placeholder 2"/>
          <p:cNvSpPr>
            <a:spLocks noGrp="1"/>
          </p:cNvSpPr>
          <p:nvPr>
            <p:ph idx="1"/>
          </p:nvPr>
        </p:nvSpPr>
        <p:spPr/>
        <p:txBody>
          <a:bodyPr>
            <a:normAutofit/>
          </a:bodyPr>
          <a:lstStyle/>
          <a:p>
            <a:r>
              <a:rPr lang="en-GB" b="1" dirty="0"/>
              <a:t>Agroforestry</a:t>
            </a:r>
            <a:r>
              <a:rPr lang="en-GB" dirty="0"/>
              <a:t>: trees integrated with crops</a:t>
            </a:r>
          </a:p>
          <a:p>
            <a:r>
              <a:rPr lang="en-GB" b="1" dirty="0"/>
              <a:t>Cover crops</a:t>
            </a:r>
            <a:r>
              <a:rPr lang="en-GB" dirty="0"/>
              <a:t>: crops sown for </a:t>
            </a:r>
            <a:r>
              <a:rPr lang="en-GB" dirty="0" err="1"/>
              <a:t>agroecological</a:t>
            </a:r>
            <a:r>
              <a:rPr lang="en-GB" dirty="0"/>
              <a:t> purposes like containing soil erosion, controlling pests or enriching the soil with nutrients.</a:t>
            </a:r>
          </a:p>
          <a:p>
            <a:r>
              <a:rPr lang="en-GB" b="1" dirty="0"/>
              <a:t>Crop rotations</a:t>
            </a:r>
            <a:r>
              <a:rPr lang="en-GB" dirty="0"/>
              <a:t>: growth of crops in succession in the same field (e.g. cereal followed by legume) to reduce risks of pests and diseases </a:t>
            </a:r>
          </a:p>
          <a:p>
            <a:r>
              <a:rPr lang="en-GB" b="1" dirty="0"/>
              <a:t>Intercropping</a:t>
            </a:r>
            <a:r>
              <a:rPr lang="en-GB" dirty="0"/>
              <a:t>:  mixture of crop species in the same field at the same time, </a:t>
            </a:r>
          </a:p>
          <a:p>
            <a:r>
              <a:rPr lang="en-GB" b="1" dirty="0"/>
              <a:t>Live fences</a:t>
            </a:r>
            <a:r>
              <a:rPr lang="en-GB" dirty="0"/>
              <a:t>: Fences of herbs, shrubs or trees (e.g. hedgerows)</a:t>
            </a:r>
          </a:p>
          <a:p>
            <a:r>
              <a:rPr lang="en-GB" b="1" dirty="0"/>
              <a:t>Non-cropped vegetation</a:t>
            </a:r>
            <a:r>
              <a:rPr lang="en-GB" dirty="0"/>
              <a:t>: fallow fields or patches of natural vegetation</a:t>
            </a:r>
          </a:p>
          <a:p>
            <a:r>
              <a:rPr lang="en-GB" b="1" dirty="0"/>
              <a:t>Riparian buffers</a:t>
            </a:r>
            <a:r>
              <a:rPr lang="en-GB" dirty="0"/>
              <a:t>: vegetation planted or retained on river banks</a:t>
            </a:r>
          </a:p>
          <a:p>
            <a:endParaRPr lang="en-GB" dirty="0"/>
          </a:p>
        </p:txBody>
      </p:sp>
      <p:sp>
        <p:nvSpPr>
          <p:cNvPr id="4" name="Slide Number Placeholder 3"/>
          <p:cNvSpPr>
            <a:spLocks noGrp="1"/>
          </p:cNvSpPr>
          <p:nvPr>
            <p:ph type="sldNum" sz="quarter" idx="12"/>
          </p:nvPr>
        </p:nvSpPr>
        <p:spPr/>
        <p:txBody>
          <a:bodyPr/>
          <a:lstStyle/>
          <a:p>
            <a:fld id="{F5D31388-1EA4-4B74-8FFA-0D39003D9700}" type="slidenum">
              <a:rPr lang="it-IT" smtClean="0"/>
              <a:pPr/>
              <a:t>25</a:t>
            </a:fld>
            <a:endParaRPr lang="it-IT"/>
          </a:p>
        </p:txBody>
      </p:sp>
      <p:sp>
        <p:nvSpPr>
          <p:cNvPr id="5" name="Rectangle 4"/>
          <p:cNvSpPr/>
          <p:nvPr/>
        </p:nvSpPr>
        <p:spPr>
          <a:xfrm>
            <a:off x="440868" y="6061214"/>
            <a:ext cx="8082645" cy="324997"/>
          </a:xfrm>
          <a:prstGeom prst="rect">
            <a:avLst/>
          </a:prstGeom>
        </p:spPr>
        <p:txBody>
          <a:bodyPr vert="horz" lIns="91440" tIns="45720" rIns="91440" bIns="45720" rtlCol="0">
            <a:noAutofit/>
          </a:bodyPr>
          <a:lstStyle/>
          <a:p>
            <a:pPr defTabSz="685800">
              <a:lnSpc>
                <a:spcPct val="90000"/>
              </a:lnSpc>
              <a:spcBef>
                <a:spcPts val="750"/>
              </a:spcBef>
            </a:pPr>
            <a:r>
              <a:rPr lang="de-DE" sz="1200" dirty="0">
                <a:solidFill>
                  <a:srgbClr val="76B82A"/>
                </a:solidFill>
              </a:rPr>
              <a:t>Source: </a:t>
            </a:r>
            <a:r>
              <a:rPr lang="en-GB" sz="1200" dirty="0">
                <a:solidFill>
                  <a:srgbClr val="76B82A"/>
                </a:solidFill>
              </a:rPr>
              <a:t>Biodiversity International, 2017[2]</a:t>
            </a:r>
          </a:p>
        </p:txBody>
      </p:sp>
    </p:spTree>
    <p:extLst>
      <p:ext uri="{BB962C8B-B14F-4D97-AF65-F5344CB8AC3E}">
        <p14:creationId xmlns:p14="http://schemas.microsoft.com/office/powerpoint/2010/main" val="17458059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Healthy farming landscapes</a:t>
            </a:r>
          </a:p>
        </p:txBody>
      </p:sp>
      <p:pic>
        <p:nvPicPr>
          <p:cNvPr id="5" name="Content Placeholder 4"/>
          <p:cNvPicPr>
            <a:picLocks noGrp="1" noChangeAspect="1"/>
          </p:cNvPicPr>
          <p:nvPr>
            <p:ph idx="1"/>
          </p:nvPr>
        </p:nvPicPr>
        <p:blipFill>
          <a:blip r:embed="rId3"/>
          <a:stretch>
            <a:fillRect/>
          </a:stretch>
        </p:blipFill>
        <p:spPr>
          <a:xfrm>
            <a:off x="698672" y="1835150"/>
            <a:ext cx="7746653" cy="4021844"/>
          </a:xfrm>
          <a:prstGeom prst="rect">
            <a:avLst/>
          </a:prstGeom>
        </p:spPr>
      </p:pic>
      <p:sp>
        <p:nvSpPr>
          <p:cNvPr id="4" name="Slide Number Placeholder 3"/>
          <p:cNvSpPr>
            <a:spLocks noGrp="1"/>
          </p:cNvSpPr>
          <p:nvPr>
            <p:ph type="sldNum" sz="quarter" idx="12"/>
          </p:nvPr>
        </p:nvSpPr>
        <p:spPr/>
        <p:txBody>
          <a:bodyPr/>
          <a:lstStyle/>
          <a:p>
            <a:fld id="{F5D31388-1EA4-4B74-8FFA-0D39003D9700}" type="slidenum">
              <a:rPr lang="it-IT" smtClean="0"/>
              <a:pPr/>
              <a:t>26</a:t>
            </a:fld>
            <a:endParaRPr lang="it-IT"/>
          </a:p>
        </p:txBody>
      </p:sp>
      <p:sp>
        <p:nvSpPr>
          <p:cNvPr id="6" name="Rectangle 5"/>
          <p:cNvSpPr/>
          <p:nvPr/>
        </p:nvSpPr>
        <p:spPr>
          <a:xfrm>
            <a:off x="440868" y="6061214"/>
            <a:ext cx="8082645" cy="324997"/>
          </a:xfrm>
          <a:prstGeom prst="rect">
            <a:avLst/>
          </a:prstGeom>
        </p:spPr>
        <p:txBody>
          <a:bodyPr vert="horz" lIns="91440" tIns="45720" rIns="91440" bIns="45720" rtlCol="0">
            <a:noAutofit/>
          </a:bodyPr>
          <a:lstStyle/>
          <a:p>
            <a:pPr defTabSz="685800">
              <a:lnSpc>
                <a:spcPct val="90000"/>
              </a:lnSpc>
              <a:spcBef>
                <a:spcPts val="750"/>
              </a:spcBef>
            </a:pPr>
            <a:r>
              <a:rPr lang="de-DE" sz="1200" dirty="0">
                <a:solidFill>
                  <a:srgbClr val="76B82A"/>
                </a:solidFill>
              </a:rPr>
              <a:t>Source: </a:t>
            </a:r>
            <a:r>
              <a:rPr lang="en-GB" sz="1200" dirty="0">
                <a:solidFill>
                  <a:srgbClr val="76B82A"/>
                </a:solidFill>
              </a:rPr>
              <a:t>Biodiversity International, 2017[2]</a:t>
            </a:r>
          </a:p>
        </p:txBody>
      </p:sp>
    </p:spTree>
    <p:extLst>
      <p:ext uri="{BB962C8B-B14F-4D97-AF65-F5344CB8AC3E}">
        <p14:creationId xmlns:p14="http://schemas.microsoft.com/office/powerpoint/2010/main" val="15938424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Improving soil through managing functional biodiversity</a:t>
            </a:r>
          </a:p>
        </p:txBody>
      </p:sp>
      <p:pic>
        <p:nvPicPr>
          <p:cNvPr id="6" name="Content Placeholder 5"/>
          <p:cNvPicPr>
            <a:picLocks noGrp="1" noChangeAspect="1"/>
          </p:cNvPicPr>
          <p:nvPr>
            <p:ph idx="1"/>
          </p:nvPr>
        </p:nvPicPr>
        <p:blipFill>
          <a:blip r:embed="rId3"/>
          <a:stretch>
            <a:fillRect/>
          </a:stretch>
        </p:blipFill>
        <p:spPr>
          <a:xfrm>
            <a:off x="4482190" y="2380979"/>
            <a:ext cx="4190325" cy="2969180"/>
          </a:xfrm>
          <a:prstGeom prst="rect">
            <a:avLst/>
          </a:prstGeom>
        </p:spPr>
      </p:pic>
      <p:sp>
        <p:nvSpPr>
          <p:cNvPr id="4" name="Slide Number Placeholder 3"/>
          <p:cNvSpPr>
            <a:spLocks noGrp="1"/>
          </p:cNvSpPr>
          <p:nvPr>
            <p:ph type="sldNum" sz="quarter" idx="12"/>
          </p:nvPr>
        </p:nvSpPr>
        <p:spPr/>
        <p:txBody>
          <a:bodyPr/>
          <a:lstStyle/>
          <a:p>
            <a:fld id="{F5D31388-1EA4-4B74-8FFA-0D39003D9700}" type="slidenum">
              <a:rPr lang="it-IT" smtClean="0"/>
              <a:pPr/>
              <a:t>27</a:t>
            </a:fld>
            <a:endParaRPr lang="it-IT"/>
          </a:p>
        </p:txBody>
      </p:sp>
      <p:sp>
        <p:nvSpPr>
          <p:cNvPr id="5" name="Rectangle 4"/>
          <p:cNvSpPr/>
          <p:nvPr/>
        </p:nvSpPr>
        <p:spPr>
          <a:xfrm>
            <a:off x="440868" y="6061214"/>
            <a:ext cx="8082645" cy="324997"/>
          </a:xfrm>
          <a:prstGeom prst="rect">
            <a:avLst/>
          </a:prstGeom>
        </p:spPr>
        <p:txBody>
          <a:bodyPr vert="horz" lIns="91440" tIns="45720" rIns="91440" bIns="45720" rtlCol="0">
            <a:noAutofit/>
          </a:bodyPr>
          <a:lstStyle/>
          <a:p>
            <a:pPr defTabSz="685800">
              <a:lnSpc>
                <a:spcPct val="90000"/>
              </a:lnSpc>
              <a:spcBef>
                <a:spcPts val="750"/>
              </a:spcBef>
            </a:pPr>
            <a:r>
              <a:rPr lang="de-DE" sz="1200" dirty="0">
                <a:solidFill>
                  <a:srgbClr val="76B82A"/>
                </a:solidFill>
              </a:rPr>
              <a:t>Source: </a:t>
            </a:r>
            <a:r>
              <a:rPr lang="en-GB" sz="1200" dirty="0">
                <a:solidFill>
                  <a:srgbClr val="76B82A"/>
                </a:solidFill>
              </a:rPr>
              <a:t>Biodiversity International, 2017[2]</a:t>
            </a:r>
          </a:p>
        </p:txBody>
      </p:sp>
      <p:sp>
        <p:nvSpPr>
          <p:cNvPr id="7" name="Rectangle 6"/>
          <p:cNvSpPr/>
          <p:nvPr/>
        </p:nvSpPr>
        <p:spPr>
          <a:xfrm>
            <a:off x="440868" y="1995951"/>
            <a:ext cx="3899192" cy="3760001"/>
          </a:xfrm>
          <a:prstGeom prst="rect">
            <a:avLst/>
          </a:prstGeom>
        </p:spPr>
        <p:txBody>
          <a:bodyPr vert="horz" lIns="91440" tIns="45720" rIns="91440" bIns="45720" rtlCol="0">
            <a:normAutofit lnSpcReduction="10000"/>
          </a:bodyPr>
          <a:lstStyle/>
          <a:p>
            <a:pPr defTabSz="685800">
              <a:lnSpc>
                <a:spcPct val="90000"/>
              </a:lnSpc>
              <a:spcBef>
                <a:spcPts val="750"/>
              </a:spcBef>
            </a:pPr>
            <a:r>
              <a:rPr lang="en-GB" sz="2100" b="1" dirty="0">
                <a:solidFill>
                  <a:srgbClr val="76B82A"/>
                </a:solidFill>
              </a:rPr>
              <a:t>6 ha Organic farm north of Montpellier France</a:t>
            </a:r>
          </a:p>
          <a:p>
            <a:pPr defTabSz="685800">
              <a:lnSpc>
                <a:spcPct val="90000"/>
              </a:lnSpc>
              <a:spcBef>
                <a:spcPts val="750"/>
              </a:spcBef>
            </a:pPr>
            <a:endParaRPr lang="en-US" sz="2100" dirty="0">
              <a:solidFill>
                <a:srgbClr val="76B82A"/>
              </a:solidFill>
            </a:endParaRPr>
          </a:p>
          <a:p>
            <a:pPr defTabSz="685800">
              <a:lnSpc>
                <a:spcPct val="90000"/>
              </a:lnSpc>
              <a:spcBef>
                <a:spcPts val="750"/>
              </a:spcBef>
            </a:pPr>
            <a:r>
              <a:rPr lang="en-US" sz="2100" b="1" dirty="0">
                <a:solidFill>
                  <a:srgbClr val="76B82A"/>
                </a:solidFill>
              </a:rPr>
              <a:t>Multi-functionality</a:t>
            </a:r>
            <a:r>
              <a:rPr lang="en-US" sz="2100" dirty="0">
                <a:solidFill>
                  <a:srgbClr val="76B82A"/>
                </a:solidFill>
              </a:rPr>
              <a:t>:</a:t>
            </a:r>
          </a:p>
          <a:p>
            <a:pPr marL="457200" indent="-457200" defTabSz="685800">
              <a:lnSpc>
                <a:spcPct val="90000"/>
              </a:lnSpc>
              <a:spcBef>
                <a:spcPts val="750"/>
              </a:spcBef>
              <a:buAutoNum type="arabicPeriod"/>
            </a:pPr>
            <a:r>
              <a:rPr lang="en-US" sz="2100" dirty="0">
                <a:solidFill>
                  <a:srgbClr val="76B82A"/>
                </a:solidFill>
              </a:rPr>
              <a:t>Farming</a:t>
            </a:r>
          </a:p>
          <a:p>
            <a:pPr marL="457200" indent="-457200" defTabSz="685800">
              <a:lnSpc>
                <a:spcPct val="90000"/>
              </a:lnSpc>
              <a:spcBef>
                <a:spcPts val="750"/>
              </a:spcBef>
              <a:buAutoNum type="arabicPeriod"/>
            </a:pPr>
            <a:r>
              <a:rPr lang="en-US" sz="2100" dirty="0">
                <a:solidFill>
                  <a:srgbClr val="76B82A"/>
                </a:solidFill>
              </a:rPr>
              <a:t>Waste reduction</a:t>
            </a:r>
          </a:p>
          <a:p>
            <a:pPr marL="457200" indent="-457200" defTabSz="685800">
              <a:lnSpc>
                <a:spcPct val="90000"/>
              </a:lnSpc>
              <a:spcBef>
                <a:spcPts val="750"/>
              </a:spcBef>
              <a:buAutoNum type="arabicPeriod"/>
            </a:pPr>
            <a:r>
              <a:rPr lang="en-GB" sz="2100" dirty="0">
                <a:solidFill>
                  <a:srgbClr val="76B82A"/>
                </a:solidFill>
              </a:rPr>
              <a:t>Soil nutrient cycling and fertilization</a:t>
            </a:r>
            <a:endParaRPr lang="en-US" sz="2100" dirty="0">
              <a:solidFill>
                <a:srgbClr val="76B82A"/>
              </a:solidFill>
            </a:endParaRPr>
          </a:p>
          <a:p>
            <a:pPr marL="457200" indent="-457200" defTabSz="685800">
              <a:lnSpc>
                <a:spcPct val="90000"/>
              </a:lnSpc>
              <a:spcBef>
                <a:spcPts val="750"/>
              </a:spcBef>
              <a:buAutoNum type="arabicPeriod"/>
            </a:pPr>
            <a:r>
              <a:rPr lang="en-US" sz="2100" dirty="0">
                <a:solidFill>
                  <a:srgbClr val="76B82A"/>
                </a:solidFill>
              </a:rPr>
              <a:t>carbon capture</a:t>
            </a:r>
          </a:p>
          <a:p>
            <a:pPr marL="457200" indent="-457200" defTabSz="685800">
              <a:lnSpc>
                <a:spcPct val="90000"/>
              </a:lnSpc>
              <a:spcBef>
                <a:spcPts val="750"/>
              </a:spcBef>
              <a:buAutoNum type="arabicPeriod"/>
            </a:pPr>
            <a:r>
              <a:rPr lang="en-US" sz="2100" dirty="0">
                <a:solidFill>
                  <a:srgbClr val="76B82A"/>
                </a:solidFill>
              </a:rPr>
              <a:t>Pollination</a:t>
            </a:r>
          </a:p>
          <a:p>
            <a:pPr marL="457200" indent="-457200" defTabSz="685800">
              <a:lnSpc>
                <a:spcPct val="90000"/>
              </a:lnSpc>
              <a:spcBef>
                <a:spcPts val="750"/>
              </a:spcBef>
              <a:buAutoNum type="arabicPeriod"/>
            </a:pPr>
            <a:r>
              <a:rPr lang="en-US" sz="2100" dirty="0">
                <a:solidFill>
                  <a:srgbClr val="76B82A"/>
                </a:solidFill>
              </a:rPr>
              <a:t>pest control</a:t>
            </a:r>
          </a:p>
          <a:p>
            <a:pPr defTabSz="685800">
              <a:lnSpc>
                <a:spcPct val="90000"/>
              </a:lnSpc>
              <a:spcBef>
                <a:spcPts val="750"/>
              </a:spcBef>
            </a:pPr>
            <a:endParaRPr lang="en-US" sz="2100" dirty="0">
              <a:solidFill>
                <a:srgbClr val="76B82A"/>
              </a:solidFill>
            </a:endParaRPr>
          </a:p>
          <a:p>
            <a:pPr defTabSz="685800">
              <a:lnSpc>
                <a:spcPct val="90000"/>
              </a:lnSpc>
              <a:spcBef>
                <a:spcPts val="750"/>
              </a:spcBef>
            </a:pPr>
            <a:endParaRPr lang="en-GB" sz="2100" dirty="0">
              <a:solidFill>
                <a:srgbClr val="76B82A"/>
              </a:solidFill>
            </a:endParaRPr>
          </a:p>
          <a:p>
            <a:pPr defTabSz="685800">
              <a:lnSpc>
                <a:spcPct val="90000"/>
              </a:lnSpc>
              <a:spcBef>
                <a:spcPts val="750"/>
              </a:spcBef>
            </a:pPr>
            <a:endParaRPr lang="en-US" sz="2100" dirty="0">
              <a:solidFill>
                <a:srgbClr val="76B82A"/>
              </a:solidFill>
            </a:endParaRPr>
          </a:p>
          <a:p>
            <a:pPr defTabSz="685800">
              <a:lnSpc>
                <a:spcPct val="90000"/>
              </a:lnSpc>
              <a:spcBef>
                <a:spcPts val="750"/>
              </a:spcBef>
            </a:pPr>
            <a:endParaRPr lang="en-GB" sz="2100" dirty="0">
              <a:solidFill>
                <a:srgbClr val="76B82A"/>
              </a:solidFill>
            </a:endParaRPr>
          </a:p>
        </p:txBody>
      </p:sp>
    </p:spTree>
    <p:extLst>
      <p:ext uri="{BB962C8B-B14F-4D97-AF65-F5344CB8AC3E}">
        <p14:creationId xmlns:p14="http://schemas.microsoft.com/office/powerpoint/2010/main" val="15930601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556" y="631867"/>
            <a:ext cx="8392886" cy="890589"/>
          </a:xfrm>
        </p:spPr>
        <p:txBody>
          <a:bodyPr/>
          <a:lstStyle/>
          <a:p>
            <a:r>
              <a:rPr lang="lv-LV" dirty="0"/>
              <a:t>References</a:t>
            </a:r>
          </a:p>
        </p:txBody>
      </p:sp>
      <p:sp>
        <p:nvSpPr>
          <p:cNvPr id="3" name="Content Placeholder 2"/>
          <p:cNvSpPr>
            <a:spLocks noGrp="1"/>
          </p:cNvSpPr>
          <p:nvPr>
            <p:ph idx="1"/>
          </p:nvPr>
        </p:nvSpPr>
        <p:spPr>
          <a:xfrm>
            <a:off x="375556" y="1522456"/>
            <a:ext cx="8661566" cy="4040683"/>
          </a:xfrm>
        </p:spPr>
        <p:txBody>
          <a:bodyPr>
            <a:noAutofit/>
          </a:bodyPr>
          <a:lstStyle/>
          <a:p>
            <a:pPr algn="l" rtl="0" fontAlgn="base"/>
            <a:r>
              <a:rPr lang="lv-LV" sz="1200" dirty="0">
                <a:latin typeface="Calibri" panose="020F0502020204030204" pitchFamily="34" charset="0"/>
              </a:rPr>
              <a:t>[1] </a:t>
            </a:r>
            <a:r>
              <a:rPr lang="en-GB" sz="1200" b="0" u="none" strike="noStrike" dirty="0">
                <a:solidFill>
                  <a:srgbClr val="76B82A"/>
                </a:solidFill>
                <a:effectLst/>
                <a:latin typeface="Calibri" panose="020F0502020204030204" pitchFamily="34" charset="0"/>
              </a:rPr>
              <a:t>Sarah K. Jones et al., Agrobiodiversity Index scores show agrobiodiversity is underutilized in national food systems, Nature Food, 2021, https://doi.org/10.1038/s43016-021-00344-3 </a:t>
            </a:r>
            <a:r>
              <a:rPr lang="en-US" sz="1200" b="0" dirty="0">
                <a:solidFill>
                  <a:srgbClr val="000000"/>
                </a:solidFill>
                <a:effectLst/>
                <a:latin typeface="Calibri" panose="020F0502020204030204" pitchFamily="34" charset="0"/>
              </a:rPr>
              <a:t>​</a:t>
            </a:r>
            <a:endParaRPr lang="lv-LV" sz="1200" dirty="0">
              <a:solidFill>
                <a:srgbClr val="000000"/>
              </a:solidFill>
              <a:latin typeface="Segoe UI" panose="020B0502040204020203" pitchFamily="34" charset="0"/>
            </a:endParaRPr>
          </a:p>
          <a:p>
            <a:pPr algn="l" rtl="0" fontAlgn="base"/>
            <a:r>
              <a:rPr lang="lv-LV" sz="1200" dirty="0">
                <a:latin typeface="Calibri" panose="020F0502020204030204" pitchFamily="34" charset="0"/>
              </a:rPr>
              <a:t>[2]</a:t>
            </a:r>
            <a:r>
              <a:rPr lang="en-GB" sz="1200" dirty="0">
                <a:latin typeface="Calibri" panose="020F0502020204030204" pitchFamily="34" charset="0"/>
              </a:rPr>
              <a:t> </a:t>
            </a:r>
            <a:r>
              <a:rPr lang="en-GB" sz="1200" b="0" u="none" strike="noStrike" dirty="0">
                <a:solidFill>
                  <a:srgbClr val="76B82A"/>
                </a:solidFill>
                <a:effectLst/>
                <a:latin typeface="Calibri" panose="020F0502020204030204" pitchFamily="34" charset="0"/>
              </a:rPr>
              <a:t>Biodiversity International, 2017. Mainstreaming Agrobiodiversity in Sustainable Food Systems: Scientific Foundations for an Agrobiodiversity Index. Biodiversity International, Rome, Italy. www.bioversityinternational.org </a:t>
            </a:r>
            <a:endParaRPr lang="lv-LV" sz="1200" dirty="0"/>
          </a:p>
          <a:p>
            <a:r>
              <a:rPr lang="lv-LV" sz="1200" dirty="0"/>
              <a:t>[3] </a:t>
            </a:r>
            <a:r>
              <a:rPr lang="it-IT" sz="1200" dirty="0">
                <a:solidFill>
                  <a:srgbClr val="76B82A"/>
                </a:solidFill>
              </a:rPr>
              <a:t>Ricotta, C., Corona, P., Marchetti, M., Chirici, G., Innamorati, S., 2003. LaDy: software for </a:t>
            </a:r>
            <a:r>
              <a:rPr lang="en-GB" sz="1200" dirty="0">
                <a:solidFill>
                  <a:srgbClr val="76B82A"/>
                </a:solidFill>
              </a:rPr>
              <a:t>assessing local landscape diversity profiles of raster land cover maps using geographic windows. Environ. Modell. Software 18, 373–378.</a:t>
            </a:r>
          </a:p>
          <a:p>
            <a:r>
              <a:rPr lang="lv-LV" sz="1200" dirty="0">
                <a:solidFill>
                  <a:srgbClr val="76B82A"/>
                </a:solidFill>
              </a:rPr>
              <a:t>[4] </a:t>
            </a:r>
            <a:r>
              <a:rPr lang="en-GB" sz="1200" dirty="0">
                <a:solidFill>
                  <a:srgbClr val="76B82A"/>
                </a:solidFill>
              </a:rPr>
              <a:t>Di Battista, T., Fortuna, F., </a:t>
            </a:r>
            <a:r>
              <a:rPr lang="en-GB" sz="1200" dirty="0" err="1">
                <a:solidFill>
                  <a:srgbClr val="76B82A"/>
                </a:solidFill>
              </a:rPr>
              <a:t>Maturo</a:t>
            </a:r>
            <a:r>
              <a:rPr lang="en-GB" sz="1200" dirty="0">
                <a:solidFill>
                  <a:srgbClr val="76B82A"/>
                </a:solidFill>
              </a:rPr>
              <a:t>, F., 2017. </a:t>
            </a:r>
            <a:r>
              <a:rPr lang="en-GB" sz="1200" dirty="0" err="1">
                <a:solidFill>
                  <a:srgbClr val="76B82A"/>
                </a:solidFill>
              </a:rPr>
              <a:t>BioFTF</a:t>
            </a:r>
            <a:r>
              <a:rPr lang="en-GB" sz="1200" dirty="0">
                <a:solidFill>
                  <a:srgbClr val="76B82A"/>
                </a:solidFill>
              </a:rPr>
              <a:t>: an R package for biodiversity assessment, with the functional data analysis approach. Ecol. Indicators. 73, 726–732.</a:t>
            </a:r>
            <a:r>
              <a:rPr lang="lv-LV" sz="1200" dirty="0">
                <a:solidFill>
                  <a:srgbClr val="76B82A"/>
                </a:solidFill>
              </a:rPr>
              <a:t> </a:t>
            </a:r>
          </a:p>
          <a:p>
            <a:r>
              <a:rPr lang="lv-LV" sz="1200" dirty="0"/>
              <a:t>[5] </a:t>
            </a:r>
            <a:r>
              <a:rPr lang="en-GB" sz="1200" dirty="0"/>
              <a:t>Karl S. </a:t>
            </a:r>
            <a:r>
              <a:rPr lang="en-GB" sz="1200" dirty="0" err="1"/>
              <a:t>Zimmerer</a:t>
            </a:r>
            <a:r>
              <a:rPr lang="en-GB" sz="1200" dirty="0"/>
              <a:t> et. al., New services and roles of biodiversity in modern agroecosystems: A review, Ecological Indicators 93 (2018) 1126–1135 </a:t>
            </a:r>
            <a:endParaRPr lang="lv-LV" sz="1200" dirty="0">
              <a:solidFill>
                <a:srgbClr val="76B82A"/>
              </a:solidFill>
            </a:endParaRPr>
          </a:p>
          <a:p>
            <a:r>
              <a:rPr lang="lv-LV" sz="1200" dirty="0">
                <a:solidFill>
                  <a:srgbClr val="76B82A"/>
                </a:solidFill>
              </a:rPr>
              <a:t>[6] </a:t>
            </a:r>
            <a:r>
              <a:rPr lang="en-GB" sz="1200" dirty="0">
                <a:solidFill>
                  <a:srgbClr val="76B82A"/>
                </a:solidFill>
              </a:rPr>
              <a:t>Cardoso, P., </a:t>
            </a:r>
            <a:r>
              <a:rPr lang="en-GB" sz="1200" dirty="0" err="1">
                <a:solidFill>
                  <a:srgbClr val="76B82A"/>
                </a:solidFill>
              </a:rPr>
              <a:t>Rigal</a:t>
            </a:r>
            <a:r>
              <a:rPr lang="en-GB" sz="1200" dirty="0">
                <a:solidFill>
                  <a:srgbClr val="76B82A"/>
                </a:solidFill>
              </a:rPr>
              <a:t>, F., Carvalho, J.C., 2015. BAT – biodiversity assessment tools, an R package for the measurement and estimation of alpha and beta taxon, phylogenetic and functional diversity. Methods Ecol. </a:t>
            </a:r>
            <a:r>
              <a:rPr lang="en-GB" sz="1200" dirty="0" err="1">
                <a:solidFill>
                  <a:srgbClr val="76B82A"/>
                </a:solidFill>
              </a:rPr>
              <a:t>Evol</a:t>
            </a:r>
            <a:r>
              <a:rPr lang="en-GB" sz="1200" dirty="0">
                <a:solidFill>
                  <a:srgbClr val="76B82A"/>
                </a:solidFill>
              </a:rPr>
              <a:t>. 6, 232–236</a:t>
            </a:r>
            <a:endParaRPr lang="lv-LV" sz="1200" dirty="0">
              <a:solidFill>
                <a:srgbClr val="76B82A"/>
              </a:solidFill>
            </a:endParaRPr>
          </a:p>
          <a:p>
            <a:r>
              <a:rPr lang="lv-LV" sz="1200" dirty="0">
                <a:solidFill>
                  <a:srgbClr val="76B82A"/>
                </a:solidFill>
              </a:rPr>
              <a:t>[7] </a:t>
            </a:r>
            <a:r>
              <a:rPr lang="en-US" sz="1200" dirty="0" err="1">
                <a:solidFill>
                  <a:srgbClr val="76B82A"/>
                </a:solidFill>
              </a:rPr>
              <a:t>Sohier</a:t>
            </a:r>
            <a:r>
              <a:rPr lang="en-US" sz="1200" dirty="0">
                <a:solidFill>
                  <a:srgbClr val="76B82A"/>
                </a:solidFill>
              </a:rPr>
              <a:t>, Charlotte (2020): Measurements of biodiversity. Available from http://www.coastalwiki.org/wiki/Measurements_of_biodiversity [accessed on 30-11-2021]</a:t>
            </a:r>
            <a:endParaRPr lang="lv-LV" sz="1200" dirty="0"/>
          </a:p>
          <a:p>
            <a:r>
              <a:rPr lang="lv-LV" sz="1200" dirty="0">
                <a:solidFill>
                  <a:srgbClr val="76B82A"/>
                </a:solidFill>
              </a:rPr>
              <a:t>[8] Ricardo Iglesias-Rios, Rosana Mazzoni, «</a:t>
            </a:r>
            <a:r>
              <a:rPr lang="en-US" sz="1200" dirty="0">
                <a:solidFill>
                  <a:srgbClr val="76B82A"/>
                </a:solidFill>
              </a:rPr>
              <a:t>Measuring diversity: looking for processes that generate diversity</a:t>
            </a:r>
            <a:r>
              <a:rPr lang="lv-LV" sz="1200" dirty="0">
                <a:solidFill>
                  <a:srgbClr val="76B82A"/>
                </a:solidFill>
              </a:rPr>
              <a:t>», Natureza &amp; Conservação, Volume 12, 2014</a:t>
            </a:r>
          </a:p>
          <a:p>
            <a:pPr fontAlgn="base"/>
            <a:r>
              <a:rPr lang="lv-LV" sz="1200" dirty="0">
                <a:solidFill>
                  <a:srgbClr val="76B82A"/>
                </a:solidFill>
              </a:rPr>
              <a:t>[9] </a:t>
            </a:r>
            <a:r>
              <a:rPr lang="it-IT" sz="1200" dirty="0">
                <a:solidFill>
                  <a:srgbClr val="76B82A"/>
                </a:solidFill>
              </a:rPr>
              <a:t>Yu Peng, Min Fan, Jingyi Song, Tiantian Cui &amp; Rui Li</a:t>
            </a:r>
            <a:r>
              <a:rPr lang="lv-LV" sz="1200" dirty="0">
                <a:solidFill>
                  <a:srgbClr val="76B82A"/>
                </a:solidFill>
              </a:rPr>
              <a:t>, «</a:t>
            </a:r>
            <a:r>
              <a:rPr lang="en-US" sz="1200" dirty="0">
                <a:solidFill>
                  <a:srgbClr val="76B82A"/>
                </a:solidFill>
              </a:rPr>
              <a:t>Assessment of plant species diversity based on hyperspectral indices at a fine scale</a:t>
            </a:r>
            <a:r>
              <a:rPr lang="lv-LV" sz="1200" dirty="0">
                <a:solidFill>
                  <a:srgbClr val="76B82A"/>
                </a:solidFill>
              </a:rPr>
              <a:t>», Scientific Reports volume 8, Article number: 4776 (2018)</a:t>
            </a:r>
          </a:p>
          <a:p>
            <a:pPr fontAlgn="base"/>
            <a:r>
              <a:rPr lang="lv-LV" sz="1200" dirty="0"/>
              <a:t>[10]</a:t>
            </a:r>
            <a:r>
              <a:rPr lang="lv-LV" sz="1200" dirty="0">
                <a:solidFill>
                  <a:srgbClr val="76B82A"/>
                </a:solidFill>
              </a:rPr>
              <a:t> </a:t>
            </a:r>
            <a:r>
              <a:rPr lang="it-IT" sz="1200" dirty="0"/>
              <a:t>Jessica Fanzo, Bruce Cogill and Federico Mattei</a:t>
            </a:r>
            <a:r>
              <a:rPr lang="lv-LV" sz="1200" dirty="0"/>
              <a:t>, </a:t>
            </a:r>
            <a:r>
              <a:rPr lang="en-US" sz="1200" dirty="0"/>
              <a:t>Metrics of Sustainable Diets and Food Systems</a:t>
            </a:r>
            <a:r>
              <a:rPr lang="lv-LV" sz="1200" dirty="0"/>
              <a:t>, 2012</a:t>
            </a:r>
          </a:p>
          <a:p>
            <a:pPr fontAlgn="base"/>
            <a:r>
              <a:rPr lang="lv-LV" sz="1200" dirty="0"/>
              <a:t>[11] </a:t>
            </a:r>
            <a:r>
              <a:rPr lang="en-US" sz="1200" dirty="0"/>
              <a:t>Larissa S. Drescher, Silke Thiele, Gert B. M. </a:t>
            </a:r>
            <a:r>
              <a:rPr lang="en-US" sz="1200" dirty="0" err="1"/>
              <a:t>Mensink</a:t>
            </a:r>
            <a:r>
              <a:rPr lang="en-US" sz="1200" dirty="0"/>
              <a:t>, A New Index to Measure Healthy Food Diversity Better Reflects a Healthy Diet Than Traditional Measures, The Journal of Nutrition, Volume 137, Issue 3, March 2007, Pages 647–651</a:t>
            </a:r>
            <a:endParaRPr lang="lv-LV" sz="1200" dirty="0"/>
          </a:p>
          <a:p>
            <a:pPr marL="457200" lvl="0" indent="-457200">
              <a:buFont typeface="+mj-lt"/>
              <a:buAutoNum type="arabicPeriod"/>
            </a:pPr>
            <a:endParaRPr lang="lv-LV" sz="1800" i="1" dirty="0"/>
          </a:p>
        </p:txBody>
      </p:sp>
      <p:sp>
        <p:nvSpPr>
          <p:cNvPr id="4" name="Slide Number Placeholder 3"/>
          <p:cNvSpPr>
            <a:spLocks noGrp="1"/>
          </p:cNvSpPr>
          <p:nvPr>
            <p:ph type="sldNum" sz="quarter" idx="12"/>
          </p:nvPr>
        </p:nvSpPr>
        <p:spPr/>
        <p:txBody>
          <a:bodyPr/>
          <a:lstStyle/>
          <a:p>
            <a:fld id="{F5D31388-1EA4-4B74-8FFA-0D39003D9700}" type="slidenum">
              <a:rPr lang="it-IT" smtClean="0"/>
              <a:pPr/>
              <a:t>28</a:t>
            </a:fld>
            <a:endParaRPr lang="it-IT"/>
          </a:p>
        </p:txBody>
      </p:sp>
    </p:spTree>
    <p:extLst>
      <p:ext uri="{BB962C8B-B14F-4D97-AF65-F5344CB8AC3E}">
        <p14:creationId xmlns:p14="http://schemas.microsoft.com/office/powerpoint/2010/main" val="26821577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556" y="631867"/>
            <a:ext cx="8392886" cy="890589"/>
          </a:xfrm>
        </p:spPr>
        <p:txBody>
          <a:bodyPr/>
          <a:lstStyle/>
          <a:p>
            <a:r>
              <a:rPr lang="lv-LV" dirty="0"/>
              <a:t>References</a:t>
            </a:r>
          </a:p>
        </p:txBody>
      </p:sp>
      <p:sp>
        <p:nvSpPr>
          <p:cNvPr id="3" name="Content Placeholder 2"/>
          <p:cNvSpPr>
            <a:spLocks noGrp="1"/>
          </p:cNvSpPr>
          <p:nvPr>
            <p:ph idx="1"/>
          </p:nvPr>
        </p:nvSpPr>
        <p:spPr>
          <a:xfrm>
            <a:off x="375556" y="1522456"/>
            <a:ext cx="8661566" cy="5009737"/>
          </a:xfrm>
        </p:spPr>
        <p:txBody>
          <a:bodyPr>
            <a:noAutofit/>
          </a:bodyPr>
          <a:lstStyle/>
          <a:p>
            <a:pPr fontAlgn="base"/>
            <a:r>
              <a:rPr lang="lv-LV" sz="1200" dirty="0">
                <a:solidFill>
                  <a:srgbClr val="76B82A"/>
                </a:solidFill>
              </a:rPr>
              <a:t>[12] </a:t>
            </a:r>
            <a:r>
              <a:rPr lang="en-GB" sz="1200" dirty="0">
                <a:solidFill>
                  <a:srgbClr val="76B82A"/>
                </a:solidFill>
              </a:rPr>
              <a:t>Souza,</a:t>
            </a:r>
            <a:r>
              <a:rPr lang="lv-LV" sz="1200" dirty="0">
                <a:solidFill>
                  <a:srgbClr val="76B82A"/>
                </a:solidFill>
              </a:rPr>
              <a:t> </a:t>
            </a:r>
            <a:r>
              <a:rPr lang="en-GB" sz="1200" dirty="0">
                <a:solidFill>
                  <a:srgbClr val="76B82A"/>
                </a:solidFill>
              </a:rPr>
              <a:t>Ricardo F.M. </a:t>
            </a:r>
            <a:r>
              <a:rPr lang="en-GB" sz="1200" dirty="0" err="1">
                <a:solidFill>
                  <a:srgbClr val="76B82A"/>
                </a:solidFill>
              </a:rPr>
              <a:t>Teixeira,Ole</a:t>
            </a:r>
            <a:r>
              <a:rPr lang="en-GB" sz="1200" dirty="0">
                <a:solidFill>
                  <a:srgbClr val="76B82A"/>
                </a:solidFill>
              </a:rPr>
              <a:t> P. Ostermann, Assessing biodiversity loss due to land use with Life Cycle Assessment: are we there yet? 2014 Global change biology</a:t>
            </a:r>
            <a:endParaRPr lang="lv-LV" sz="1200" dirty="0">
              <a:solidFill>
                <a:srgbClr val="76B82A"/>
              </a:solidFill>
            </a:endParaRPr>
          </a:p>
          <a:p>
            <a:pPr fontAlgn="base"/>
            <a:r>
              <a:rPr lang="lv-LV" sz="1200" dirty="0">
                <a:solidFill>
                  <a:srgbClr val="76B82A"/>
                </a:solidFill>
              </a:rPr>
              <a:t>[13] </a:t>
            </a:r>
            <a:r>
              <a:rPr lang="en-GB" sz="1200" dirty="0">
                <a:solidFill>
                  <a:srgbClr val="76B82A"/>
                </a:solidFill>
              </a:rPr>
              <a:t>EU B@B Platform Webinar series “Measuring biodiversity for business and finance”, Webinar 2: Case studies on product level biodiversity measurement approaches for business; </a:t>
            </a:r>
            <a:r>
              <a:rPr lang="en-GB" sz="1200" dirty="0" err="1">
                <a:solidFill>
                  <a:srgbClr val="76B82A"/>
                </a:solidFill>
              </a:rPr>
              <a:t>Serenella</a:t>
            </a:r>
            <a:r>
              <a:rPr lang="en-GB" sz="1200" dirty="0">
                <a:solidFill>
                  <a:srgbClr val="76B82A"/>
                </a:solidFill>
              </a:rPr>
              <a:t> Sala, The initiative to improve biodiversity coverage in the Product Environmental Footprint (PEF) </a:t>
            </a:r>
            <a:endParaRPr lang="lv-LV" sz="1200" dirty="0">
              <a:solidFill>
                <a:srgbClr val="76B82A"/>
              </a:solidFill>
            </a:endParaRPr>
          </a:p>
          <a:p>
            <a:pPr fontAlgn="base"/>
            <a:r>
              <a:rPr lang="lv-LV" sz="1200" dirty="0">
                <a:solidFill>
                  <a:srgbClr val="76B82A"/>
                </a:solidFill>
              </a:rPr>
              <a:t>[14] Anne Asselin et.al. </a:t>
            </a:r>
            <a:r>
              <a:rPr lang="en-US" sz="1200" dirty="0">
                <a:solidFill>
                  <a:srgbClr val="76B82A"/>
                </a:solidFill>
              </a:rPr>
              <a:t>Product Biodiversity Footprint – A novel approach to compare the impact of products on biodiversity combining Life Cycle Assessment and Ecology,</a:t>
            </a:r>
            <a:r>
              <a:rPr lang="lv-LV" sz="1200" dirty="0">
                <a:solidFill>
                  <a:srgbClr val="76B82A"/>
                </a:solidFill>
              </a:rPr>
              <a:t> </a:t>
            </a:r>
            <a:r>
              <a:rPr lang="en-US" sz="1200" dirty="0">
                <a:solidFill>
                  <a:srgbClr val="76B82A"/>
                </a:solidFill>
              </a:rPr>
              <a:t>Journal of Cleaner Production,</a:t>
            </a:r>
            <a:r>
              <a:rPr lang="lv-LV" sz="1200" dirty="0">
                <a:solidFill>
                  <a:srgbClr val="76B82A"/>
                </a:solidFill>
              </a:rPr>
              <a:t> </a:t>
            </a:r>
            <a:r>
              <a:rPr lang="en-US" sz="1200" dirty="0">
                <a:solidFill>
                  <a:srgbClr val="76B82A"/>
                </a:solidFill>
              </a:rPr>
              <a:t>Volume 248,</a:t>
            </a:r>
            <a:r>
              <a:rPr lang="lv-LV" sz="1200" dirty="0">
                <a:solidFill>
                  <a:srgbClr val="76B82A"/>
                </a:solidFill>
              </a:rPr>
              <a:t> </a:t>
            </a:r>
            <a:r>
              <a:rPr lang="en-US" sz="1200" dirty="0">
                <a:solidFill>
                  <a:srgbClr val="76B82A"/>
                </a:solidFill>
              </a:rPr>
              <a:t>2020</a:t>
            </a:r>
            <a:endParaRPr lang="lv-LV" sz="1200" dirty="0">
              <a:solidFill>
                <a:srgbClr val="76B82A"/>
              </a:solidFill>
            </a:endParaRPr>
          </a:p>
          <a:p>
            <a:pPr fontAlgn="base"/>
            <a:r>
              <a:rPr lang="lv-LV" sz="1200" dirty="0">
                <a:solidFill>
                  <a:srgbClr val="76B82A"/>
                </a:solidFill>
              </a:rPr>
              <a:t>[15] </a:t>
            </a:r>
            <a:r>
              <a:rPr lang="lv-LV" sz="1200" i="1" dirty="0">
                <a:solidFill>
                  <a:srgbClr val="76B82A"/>
                </a:solidFill>
              </a:rPr>
              <a:t>European Commission,</a:t>
            </a:r>
            <a:r>
              <a:rPr lang="en-US" sz="1200" i="1" dirty="0">
                <a:solidFill>
                  <a:srgbClr val="76B82A"/>
                </a:solidFill>
              </a:rPr>
              <a:t> Final Report of the Horizon 2020 Expert Group on ‘Nature-Based Solutions</a:t>
            </a:r>
            <a:r>
              <a:rPr lang="lv-LV" sz="1200" i="1" dirty="0">
                <a:solidFill>
                  <a:srgbClr val="76B82A"/>
                </a:solidFill>
              </a:rPr>
              <a:t> </a:t>
            </a:r>
            <a:r>
              <a:rPr lang="en-US" sz="1200" i="1" dirty="0">
                <a:solidFill>
                  <a:srgbClr val="76B82A"/>
                </a:solidFill>
              </a:rPr>
              <a:t>and Re-Naturing Cities’</a:t>
            </a:r>
            <a:r>
              <a:rPr lang="lv-LV" sz="1200" i="1" dirty="0">
                <a:solidFill>
                  <a:srgbClr val="76B82A"/>
                </a:solidFill>
              </a:rPr>
              <a:t> </a:t>
            </a:r>
            <a:r>
              <a:rPr lang="en-US" sz="1200" i="1" dirty="0">
                <a:solidFill>
                  <a:srgbClr val="76B82A"/>
                </a:solidFill>
              </a:rPr>
              <a:t>20</a:t>
            </a:r>
            <a:r>
              <a:rPr lang="lv-LV" sz="1200" i="1" dirty="0">
                <a:solidFill>
                  <a:srgbClr val="76B82A"/>
                </a:solidFill>
              </a:rPr>
              <a:t>15 </a:t>
            </a:r>
          </a:p>
          <a:p>
            <a:pPr fontAlgn="base"/>
            <a:r>
              <a:rPr lang="lv-LV" sz="1200" b="0" u="none" strike="noStrike" dirty="0">
                <a:effectLst/>
                <a:latin typeface="Calibri" panose="020F0502020204030204" pitchFamily="34" charset="0"/>
              </a:rPr>
              <a:t>[16] </a:t>
            </a:r>
            <a:r>
              <a:rPr lang="lv-LV" sz="1200" i="1" dirty="0">
                <a:solidFill>
                  <a:srgbClr val="76B82A"/>
                </a:solidFill>
              </a:rPr>
              <a:t>Source: Nathalie Seddon, Beth Turner, Pam Berry, Alexandre Chausson &amp; Cécile A. J. Girardin, «</a:t>
            </a:r>
            <a:r>
              <a:rPr lang="en-US" sz="1200" i="1" dirty="0">
                <a:solidFill>
                  <a:srgbClr val="76B82A"/>
                </a:solidFill>
              </a:rPr>
              <a:t>Grounding nature-based climate solutions in sound biodiversity science</a:t>
            </a:r>
            <a:r>
              <a:rPr lang="lv-LV" sz="1200" i="1" dirty="0">
                <a:solidFill>
                  <a:srgbClr val="76B82A"/>
                </a:solidFill>
              </a:rPr>
              <a:t>», Nature Climate Change, 9, 84-87, </a:t>
            </a:r>
            <a:r>
              <a:rPr lang="en-US" sz="1200" i="1" dirty="0">
                <a:solidFill>
                  <a:srgbClr val="76B82A"/>
                </a:solidFill>
              </a:rPr>
              <a:t>20</a:t>
            </a:r>
            <a:r>
              <a:rPr lang="lv-LV" sz="1200" i="1" dirty="0">
                <a:solidFill>
                  <a:srgbClr val="76B82A"/>
                </a:solidFill>
              </a:rPr>
              <a:t>19 </a:t>
            </a:r>
          </a:p>
          <a:p>
            <a:pPr fontAlgn="base"/>
            <a:r>
              <a:rPr lang="lv-LV" sz="1200" b="0" u="none" strike="noStrike" dirty="0">
                <a:effectLst/>
                <a:latin typeface="Calibri" panose="020F0502020204030204" pitchFamily="34" charset="0"/>
              </a:rPr>
              <a:t>[17] </a:t>
            </a:r>
            <a:r>
              <a:rPr lang="en-US" sz="1200" i="1" dirty="0"/>
              <a:t>F. </a:t>
            </a:r>
            <a:r>
              <a:rPr lang="en-US" sz="1200" i="1" dirty="0" err="1"/>
              <a:t>Miralles</a:t>
            </a:r>
            <a:r>
              <a:rPr lang="en-US" sz="1200" i="1" dirty="0"/>
              <a:t>-Wilhelm and T. </a:t>
            </a:r>
            <a:r>
              <a:rPr lang="en-US" sz="1200" i="1" dirty="0" err="1"/>
              <a:t>Iseman</a:t>
            </a:r>
            <a:r>
              <a:rPr lang="lv-LV" sz="1200" i="1" dirty="0"/>
              <a:t>, Nature –based solutions in agriculture: </a:t>
            </a:r>
            <a:r>
              <a:rPr lang="en-US" sz="1050" i="1" dirty="0"/>
              <a:t>THE CASE AND PATHWAY FOR ADOPTION</a:t>
            </a:r>
            <a:r>
              <a:rPr lang="lv-LV" sz="1050" i="1" dirty="0"/>
              <a:t>, FAO, 2021</a:t>
            </a:r>
            <a:endParaRPr lang="lv-LV" sz="1200" b="0" i="0" u="none" strike="noStrike" dirty="0">
              <a:solidFill>
                <a:srgbClr val="76B82A"/>
              </a:solidFill>
              <a:effectLst/>
              <a:latin typeface="Calibri" panose="020F0502020204030204" pitchFamily="34" charset="0"/>
            </a:endParaRPr>
          </a:p>
          <a:p>
            <a:pPr fontAlgn="base"/>
            <a:endParaRPr lang="lv-LV" sz="1200" b="0" u="none" strike="noStrike" dirty="0">
              <a:solidFill>
                <a:srgbClr val="76B82A"/>
              </a:solidFill>
              <a:effectLst/>
              <a:latin typeface="Calibri" panose="020F0502020204030204" pitchFamily="34" charset="0"/>
            </a:endParaRPr>
          </a:p>
          <a:p>
            <a:pPr marL="457200" lvl="0" indent="-457200">
              <a:buFont typeface="+mj-lt"/>
              <a:buAutoNum type="arabicPeriod"/>
            </a:pPr>
            <a:endParaRPr lang="lv-LV" sz="1200" i="1" dirty="0"/>
          </a:p>
        </p:txBody>
      </p:sp>
      <p:sp>
        <p:nvSpPr>
          <p:cNvPr id="4" name="Slide Number Placeholder 3"/>
          <p:cNvSpPr>
            <a:spLocks noGrp="1"/>
          </p:cNvSpPr>
          <p:nvPr>
            <p:ph type="sldNum" sz="quarter" idx="12"/>
          </p:nvPr>
        </p:nvSpPr>
        <p:spPr/>
        <p:txBody>
          <a:bodyPr/>
          <a:lstStyle/>
          <a:p>
            <a:fld id="{F5D31388-1EA4-4B74-8FFA-0D39003D9700}" type="slidenum">
              <a:rPr lang="it-IT" smtClean="0"/>
              <a:pPr/>
              <a:t>29</a:t>
            </a:fld>
            <a:endParaRPr lang="it-IT"/>
          </a:p>
        </p:txBody>
      </p:sp>
    </p:spTree>
    <p:extLst>
      <p:ext uri="{BB962C8B-B14F-4D97-AF65-F5344CB8AC3E}">
        <p14:creationId xmlns:p14="http://schemas.microsoft.com/office/powerpoint/2010/main" val="1755096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(Agro)Biodiversity measurement methods</a:t>
            </a:r>
          </a:p>
        </p:txBody>
      </p:sp>
      <p:sp>
        <p:nvSpPr>
          <p:cNvPr id="3" name="Content Placeholder 2"/>
          <p:cNvSpPr>
            <a:spLocks noGrp="1"/>
          </p:cNvSpPr>
          <p:nvPr>
            <p:ph idx="1"/>
          </p:nvPr>
        </p:nvSpPr>
        <p:spPr>
          <a:xfrm>
            <a:off x="253507" y="1823126"/>
            <a:ext cx="2784332" cy="3137494"/>
          </a:xfrm>
          <a:ln>
            <a:solidFill>
              <a:schemeClr val="accent1"/>
            </a:solidFill>
          </a:ln>
        </p:spPr>
        <p:txBody>
          <a:bodyPr>
            <a:normAutofit lnSpcReduction="10000"/>
          </a:bodyPr>
          <a:lstStyle/>
          <a:p>
            <a:pPr marL="0" indent="0">
              <a:buNone/>
            </a:pPr>
            <a:r>
              <a:rPr lang="en-US" sz="2000" dirty="0"/>
              <a:t>Index based approaches: </a:t>
            </a:r>
          </a:p>
          <a:p>
            <a:pPr>
              <a:spcAft>
                <a:spcPts val="600"/>
              </a:spcAft>
            </a:pPr>
            <a:r>
              <a:rPr lang="lv-LV" sz="1800" dirty="0"/>
              <a:t>R</a:t>
            </a:r>
            <a:r>
              <a:rPr lang="en-GB" sz="1800" dirty="0" err="1"/>
              <a:t>ichness</a:t>
            </a:r>
            <a:endParaRPr lang="en-GB" sz="1800" dirty="0"/>
          </a:p>
          <a:p>
            <a:pPr>
              <a:spcAft>
                <a:spcPts val="600"/>
              </a:spcAft>
            </a:pPr>
            <a:r>
              <a:rPr lang="lv-LV" sz="1800" dirty="0"/>
              <a:t>E</a:t>
            </a:r>
            <a:r>
              <a:rPr lang="en-GB" sz="1800" dirty="0" err="1"/>
              <a:t>venness</a:t>
            </a:r>
            <a:endParaRPr lang="en-GB" sz="1800" dirty="0"/>
          </a:p>
          <a:p>
            <a:pPr>
              <a:spcAft>
                <a:spcPts val="600"/>
              </a:spcAft>
            </a:pPr>
            <a:r>
              <a:rPr lang="lv-LV" sz="1800" dirty="0"/>
              <a:t>T</a:t>
            </a:r>
            <a:r>
              <a:rPr lang="en-GB" sz="1800" dirty="0" err="1"/>
              <a:t>axonomic</a:t>
            </a:r>
            <a:r>
              <a:rPr lang="en-GB" sz="1800" dirty="0"/>
              <a:t> </a:t>
            </a:r>
          </a:p>
          <a:p>
            <a:pPr>
              <a:spcAft>
                <a:spcPts val="600"/>
              </a:spcAft>
            </a:pPr>
            <a:r>
              <a:rPr lang="en-GB" sz="1800" dirty="0" err="1"/>
              <a:t>Margalef’s</a:t>
            </a:r>
            <a:r>
              <a:rPr lang="en-GB" sz="1800" dirty="0"/>
              <a:t> index</a:t>
            </a:r>
          </a:p>
          <a:p>
            <a:pPr>
              <a:spcAft>
                <a:spcPts val="600"/>
              </a:spcAft>
            </a:pPr>
            <a:r>
              <a:rPr lang="en-GB" sz="1800" dirty="0"/>
              <a:t>Simpson’s </a:t>
            </a:r>
            <a:r>
              <a:rPr lang="lv-LV" sz="1800" dirty="0"/>
              <a:t>Diversity </a:t>
            </a:r>
            <a:r>
              <a:rPr lang="en-GB" sz="1800" dirty="0"/>
              <a:t>index</a:t>
            </a:r>
          </a:p>
          <a:p>
            <a:pPr>
              <a:spcAft>
                <a:spcPts val="600"/>
              </a:spcAft>
            </a:pPr>
            <a:r>
              <a:rPr lang="en-GB" sz="1800" dirty="0"/>
              <a:t>Shannon-Wiener</a:t>
            </a:r>
          </a:p>
          <a:p>
            <a:pPr>
              <a:spcAft>
                <a:spcPts val="600"/>
              </a:spcAft>
            </a:pPr>
            <a:r>
              <a:rPr lang="lv-LV" sz="1800" dirty="0"/>
              <a:t>Agrobiodiversity index</a:t>
            </a:r>
          </a:p>
          <a:p>
            <a:endParaRPr lang="en-GB" dirty="0"/>
          </a:p>
        </p:txBody>
      </p:sp>
      <p:sp>
        <p:nvSpPr>
          <p:cNvPr id="4" name="Slide Number Placeholder 3"/>
          <p:cNvSpPr>
            <a:spLocks noGrp="1"/>
          </p:cNvSpPr>
          <p:nvPr>
            <p:ph type="sldNum" sz="quarter" idx="12"/>
          </p:nvPr>
        </p:nvSpPr>
        <p:spPr/>
        <p:txBody>
          <a:bodyPr/>
          <a:lstStyle/>
          <a:p>
            <a:fld id="{F5D31388-1EA4-4B74-8FFA-0D39003D9700}" type="slidenum">
              <a:rPr lang="it-IT" smtClean="0"/>
              <a:pPr/>
              <a:t>3</a:t>
            </a:fld>
            <a:endParaRPr lang="it-IT"/>
          </a:p>
        </p:txBody>
      </p:sp>
      <p:sp>
        <p:nvSpPr>
          <p:cNvPr id="5" name="Content Placeholder 2"/>
          <p:cNvSpPr txBox="1">
            <a:spLocks/>
          </p:cNvSpPr>
          <p:nvPr/>
        </p:nvSpPr>
        <p:spPr>
          <a:xfrm>
            <a:off x="3173479" y="1823125"/>
            <a:ext cx="3240912" cy="3137495"/>
          </a:xfrm>
          <a:prstGeom prst="rect">
            <a:avLst/>
          </a:prstGeom>
          <a:ln>
            <a:solidFill>
              <a:schemeClr val="accent1"/>
            </a:solidFill>
          </a:ln>
        </p:spPr>
        <p:txBody>
          <a:bodyPr vert="horz" lIns="91440" tIns="45720" rIns="91440" bIns="45720" rtlCol="0">
            <a:normAutofit fontScale="77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76B82A"/>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DEDC00"/>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85000"/>
                    <a:lumOff val="1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85000"/>
                    <a:lumOff val="1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85000"/>
                    <a:lumOff val="1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2400" dirty="0"/>
              <a:t>Assessment tool: </a:t>
            </a:r>
          </a:p>
          <a:p>
            <a:r>
              <a:rPr lang="en-GB" dirty="0" err="1"/>
              <a:t>BioFTF</a:t>
            </a:r>
            <a:r>
              <a:rPr lang="en-GB" dirty="0"/>
              <a:t> (Di Battista et al., 2017)</a:t>
            </a:r>
          </a:p>
          <a:p>
            <a:pPr lvl="1"/>
            <a:r>
              <a:rPr lang="en-GB" dirty="0"/>
              <a:t>statistical biodiversity assessment biodiversity profile based on different richness </a:t>
            </a:r>
          </a:p>
          <a:p>
            <a:r>
              <a:rPr lang="en-GB" dirty="0"/>
              <a:t>BAT – Biodiversity Assessment Tool taxonomic (Cardoso et al., 2015)</a:t>
            </a:r>
          </a:p>
          <a:p>
            <a:pPr lvl="1"/>
            <a:r>
              <a:rPr lang="en-GB" dirty="0"/>
              <a:t>Measurement and estimation of biodiversity based on R (coefficient of correlation)</a:t>
            </a:r>
          </a:p>
          <a:p>
            <a:r>
              <a:rPr lang="en-GB" dirty="0" err="1"/>
              <a:t>LaDy</a:t>
            </a:r>
            <a:r>
              <a:rPr lang="en-GB" dirty="0"/>
              <a:t> - Landscape Diversity Software Shannon-Wiener (Ricotta et al., 2003)</a:t>
            </a:r>
          </a:p>
          <a:p>
            <a:pPr lvl="1"/>
            <a:r>
              <a:rPr lang="en-GB" dirty="0"/>
              <a:t>computing local landscape diversity profile</a:t>
            </a:r>
          </a:p>
        </p:txBody>
      </p:sp>
      <p:sp>
        <p:nvSpPr>
          <p:cNvPr id="6" name="Rectangle 5"/>
          <p:cNvSpPr/>
          <p:nvPr/>
        </p:nvSpPr>
        <p:spPr>
          <a:xfrm>
            <a:off x="253507" y="5259413"/>
            <a:ext cx="8662936" cy="464434"/>
          </a:xfrm>
          <a:prstGeom prst="rect">
            <a:avLst/>
          </a:prstGeom>
        </p:spPr>
        <p:txBody>
          <a:bodyPr vert="horz" lIns="91440" tIns="45720" rIns="91440" bIns="45720" rtlCol="0">
            <a:normAutofit/>
          </a:bodyPr>
          <a:lstStyle/>
          <a:p>
            <a:pPr defTabSz="685800">
              <a:lnSpc>
                <a:spcPct val="90000"/>
              </a:lnSpc>
              <a:spcBef>
                <a:spcPts val="750"/>
              </a:spcBef>
            </a:pPr>
            <a:r>
              <a:rPr lang="en-GB" sz="1200" i="1" dirty="0">
                <a:solidFill>
                  <a:srgbClr val="76B82A"/>
                </a:solidFill>
              </a:rPr>
              <a:t>Di Battista, T., Fortuna, F., </a:t>
            </a:r>
            <a:r>
              <a:rPr lang="en-GB" sz="1200" i="1" dirty="0" err="1">
                <a:solidFill>
                  <a:srgbClr val="76B82A"/>
                </a:solidFill>
              </a:rPr>
              <a:t>Maturo</a:t>
            </a:r>
            <a:r>
              <a:rPr lang="en-GB" sz="1200" i="1" dirty="0">
                <a:solidFill>
                  <a:srgbClr val="76B82A"/>
                </a:solidFill>
              </a:rPr>
              <a:t>, F., 2017</a:t>
            </a:r>
            <a:r>
              <a:rPr lang="lv-LV" sz="1200" i="1" dirty="0">
                <a:solidFill>
                  <a:srgbClr val="76B82A"/>
                </a:solidFill>
              </a:rPr>
              <a:t> </a:t>
            </a:r>
            <a:r>
              <a:rPr lang="lv-LV" sz="1200" dirty="0">
                <a:solidFill>
                  <a:srgbClr val="76B82A"/>
                </a:solidFill>
              </a:rPr>
              <a:t>[2]</a:t>
            </a:r>
            <a:endParaRPr lang="en-GB" sz="1200" dirty="0">
              <a:solidFill>
                <a:srgbClr val="76B82A"/>
              </a:solidFill>
            </a:endParaRPr>
          </a:p>
        </p:txBody>
      </p:sp>
      <p:sp>
        <p:nvSpPr>
          <p:cNvPr id="7" name="Rectangle 6"/>
          <p:cNvSpPr/>
          <p:nvPr/>
        </p:nvSpPr>
        <p:spPr>
          <a:xfrm>
            <a:off x="253507" y="5462571"/>
            <a:ext cx="8392886" cy="369590"/>
          </a:xfrm>
          <a:prstGeom prst="rect">
            <a:avLst/>
          </a:prstGeom>
        </p:spPr>
        <p:txBody>
          <a:bodyPr vert="horz" lIns="91440" tIns="45720" rIns="91440" bIns="45720" rtlCol="0">
            <a:normAutofit/>
          </a:bodyPr>
          <a:lstStyle/>
          <a:p>
            <a:pPr defTabSz="685800">
              <a:lnSpc>
                <a:spcPct val="90000"/>
              </a:lnSpc>
              <a:spcBef>
                <a:spcPts val="750"/>
              </a:spcBef>
            </a:pPr>
            <a:r>
              <a:rPr lang="en-GB" sz="1200" i="1" dirty="0">
                <a:solidFill>
                  <a:srgbClr val="76B82A"/>
                </a:solidFill>
              </a:rPr>
              <a:t>Karl S. </a:t>
            </a:r>
            <a:r>
              <a:rPr lang="en-GB" sz="1200" i="1" dirty="0" err="1">
                <a:solidFill>
                  <a:srgbClr val="76B82A"/>
                </a:solidFill>
              </a:rPr>
              <a:t>Zimmerer</a:t>
            </a:r>
            <a:r>
              <a:rPr lang="en-GB" sz="1200" i="1" dirty="0">
                <a:solidFill>
                  <a:srgbClr val="76B82A"/>
                </a:solidFill>
              </a:rPr>
              <a:t> et. al., </a:t>
            </a:r>
            <a:r>
              <a:rPr lang="lv-LV" sz="1200" i="1" dirty="0">
                <a:solidFill>
                  <a:srgbClr val="76B82A"/>
                </a:solidFill>
              </a:rPr>
              <a:t>2018 </a:t>
            </a:r>
            <a:r>
              <a:rPr lang="lv-LV" sz="1200" dirty="0">
                <a:solidFill>
                  <a:srgbClr val="76B82A"/>
                </a:solidFill>
              </a:rPr>
              <a:t>[3]</a:t>
            </a:r>
            <a:r>
              <a:rPr lang="en-GB" sz="1200" dirty="0">
                <a:solidFill>
                  <a:srgbClr val="76B82A"/>
                </a:solidFill>
              </a:rPr>
              <a:t>   </a:t>
            </a:r>
          </a:p>
        </p:txBody>
      </p:sp>
      <p:sp>
        <p:nvSpPr>
          <p:cNvPr id="8" name="Rectangle 7"/>
          <p:cNvSpPr/>
          <p:nvPr/>
        </p:nvSpPr>
        <p:spPr>
          <a:xfrm>
            <a:off x="253507" y="5709760"/>
            <a:ext cx="8944290" cy="506324"/>
          </a:xfrm>
          <a:prstGeom prst="rect">
            <a:avLst/>
          </a:prstGeom>
        </p:spPr>
        <p:txBody>
          <a:bodyPr vert="horz" lIns="91440" tIns="45720" rIns="91440" bIns="45720" rtlCol="0">
            <a:normAutofit/>
          </a:bodyPr>
          <a:lstStyle/>
          <a:p>
            <a:pPr defTabSz="685800">
              <a:lnSpc>
                <a:spcPct val="90000"/>
              </a:lnSpc>
              <a:spcBef>
                <a:spcPts val="750"/>
              </a:spcBef>
            </a:pPr>
            <a:r>
              <a:rPr lang="en-GB" sz="1200" i="1" dirty="0">
                <a:solidFill>
                  <a:srgbClr val="76B82A"/>
                </a:solidFill>
              </a:rPr>
              <a:t>Cardoso, P., </a:t>
            </a:r>
            <a:r>
              <a:rPr lang="en-GB" sz="1200" i="1" dirty="0" err="1">
                <a:solidFill>
                  <a:srgbClr val="76B82A"/>
                </a:solidFill>
              </a:rPr>
              <a:t>Rigal</a:t>
            </a:r>
            <a:r>
              <a:rPr lang="en-GB" sz="1200" i="1" dirty="0">
                <a:solidFill>
                  <a:srgbClr val="76B82A"/>
                </a:solidFill>
              </a:rPr>
              <a:t>, F., Carvalho, J.C., 2015</a:t>
            </a:r>
            <a:r>
              <a:rPr lang="lv-LV" sz="1200" i="1" dirty="0">
                <a:solidFill>
                  <a:srgbClr val="76B82A"/>
                </a:solidFill>
              </a:rPr>
              <a:t> </a:t>
            </a:r>
            <a:r>
              <a:rPr lang="lv-LV" sz="1200" dirty="0">
                <a:solidFill>
                  <a:srgbClr val="76B82A"/>
                </a:solidFill>
              </a:rPr>
              <a:t>[4]</a:t>
            </a:r>
            <a:endParaRPr lang="en-GB" sz="1200" dirty="0">
              <a:solidFill>
                <a:srgbClr val="76B82A"/>
              </a:solidFill>
            </a:endParaRPr>
          </a:p>
        </p:txBody>
      </p:sp>
      <p:sp>
        <p:nvSpPr>
          <p:cNvPr id="9" name="Rectangle 8"/>
          <p:cNvSpPr/>
          <p:nvPr/>
        </p:nvSpPr>
        <p:spPr>
          <a:xfrm>
            <a:off x="253507" y="5018760"/>
            <a:ext cx="7848907" cy="433773"/>
          </a:xfrm>
          <a:prstGeom prst="rect">
            <a:avLst/>
          </a:prstGeom>
        </p:spPr>
        <p:txBody>
          <a:bodyPr vert="horz" lIns="91440" tIns="45720" rIns="91440" bIns="45720" rtlCol="0">
            <a:normAutofit/>
          </a:bodyPr>
          <a:lstStyle/>
          <a:p>
            <a:pPr defTabSz="685800">
              <a:lnSpc>
                <a:spcPct val="90000"/>
              </a:lnSpc>
              <a:spcBef>
                <a:spcPts val="750"/>
              </a:spcBef>
            </a:pPr>
            <a:r>
              <a:rPr lang="it-IT" sz="1200" i="1" dirty="0">
                <a:solidFill>
                  <a:srgbClr val="76B82A"/>
                </a:solidFill>
              </a:rPr>
              <a:t>Ricotta, C., Corona, P., Marchetti, M., Chirici, G., Innamorati, S., 2003</a:t>
            </a:r>
            <a:r>
              <a:rPr lang="lv-LV" sz="1200" i="1" dirty="0">
                <a:solidFill>
                  <a:srgbClr val="76B82A"/>
                </a:solidFill>
              </a:rPr>
              <a:t> </a:t>
            </a:r>
            <a:r>
              <a:rPr lang="lv-LV" sz="1200" dirty="0">
                <a:solidFill>
                  <a:srgbClr val="76B82A"/>
                </a:solidFill>
              </a:rPr>
              <a:t>[1]</a:t>
            </a:r>
            <a:endParaRPr lang="en-GB" sz="1200" dirty="0">
              <a:solidFill>
                <a:srgbClr val="76B82A"/>
              </a:solidFill>
            </a:endParaRPr>
          </a:p>
        </p:txBody>
      </p:sp>
      <p:sp>
        <p:nvSpPr>
          <p:cNvPr id="10" name="Content Placeholder 2">
            <a:extLst>
              <a:ext uri="{FF2B5EF4-FFF2-40B4-BE49-F238E27FC236}">
                <a16:creationId xmlns:a16="http://schemas.microsoft.com/office/drawing/2014/main" id="{5E59656C-7B72-4449-8274-5E539B61D1B0}"/>
              </a:ext>
            </a:extLst>
          </p:cNvPr>
          <p:cNvSpPr txBox="1">
            <a:spLocks/>
          </p:cNvSpPr>
          <p:nvPr/>
        </p:nvSpPr>
        <p:spPr>
          <a:xfrm>
            <a:off x="6550032" y="1816300"/>
            <a:ext cx="2408774" cy="3137495"/>
          </a:xfrm>
          <a:prstGeom prst="rect">
            <a:avLst/>
          </a:prstGeom>
          <a:ln>
            <a:solidFill>
              <a:schemeClr val="accent1"/>
            </a:solidFill>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76B82A"/>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DEDC00"/>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85000"/>
                    <a:lumOff val="1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85000"/>
                    <a:lumOff val="1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85000"/>
                    <a:lumOff val="1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lv-LV" sz="2000" dirty="0"/>
              <a:t>Life cycle analysis based assessment:</a:t>
            </a:r>
          </a:p>
          <a:p>
            <a:r>
              <a:rPr lang="en-GB" sz="1800" dirty="0"/>
              <a:t>Potentially Disappearing Fraction of Species</a:t>
            </a:r>
            <a:r>
              <a:rPr lang="lv-LV" sz="1800" dirty="0"/>
              <a:t> (PDFs)</a:t>
            </a:r>
          </a:p>
          <a:p>
            <a:r>
              <a:rPr lang="en-GB" sz="1800" dirty="0"/>
              <a:t>Product (</a:t>
            </a:r>
            <a:r>
              <a:rPr lang="en-GB" sz="1800" dirty="0" err="1"/>
              <a:t>agro</a:t>
            </a:r>
            <a:r>
              <a:rPr lang="en-GB" sz="1800" dirty="0"/>
              <a:t>)Biodiversity Footprint</a:t>
            </a:r>
            <a:r>
              <a:rPr lang="lv-LV" sz="1800" dirty="0"/>
              <a:t> (PBF)</a:t>
            </a:r>
          </a:p>
          <a:p>
            <a:pPr marL="0" indent="0">
              <a:buFont typeface="Arial" panose="020B0604020202020204" pitchFamily="34" charset="0"/>
              <a:buNone/>
            </a:pPr>
            <a:endParaRPr lang="lv-LV" sz="1800" dirty="0"/>
          </a:p>
          <a:p>
            <a:endParaRPr lang="en-GB" dirty="0"/>
          </a:p>
        </p:txBody>
      </p:sp>
    </p:spTree>
    <p:extLst>
      <p:ext uri="{BB962C8B-B14F-4D97-AF65-F5344CB8AC3E}">
        <p14:creationId xmlns:p14="http://schemas.microsoft.com/office/powerpoint/2010/main" val="7678083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err="1"/>
              <a:t>Further</a:t>
            </a:r>
            <a:r>
              <a:rPr lang="lv-LV" dirty="0"/>
              <a:t> </a:t>
            </a:r>
            <a:r>
              <a:rPr lang="lv-LV" dirty="0" err="1"/>
              <a:t>reading</a:t>
            </a:r>
            <a:r>
              <a:rPr lang="en-US" dirty="0"/>
              <a:t>s</a:t>
            </a:r>
            <a:endParaRPr lang="lv-LV" dirty="0"/>
          </a:p>
        </p:txBody>
      </p:sp>
      <p:sp>
        <p:nvSpPr>
          <p:cNvPr id="4" name="Slide Number Placeholder 3"/>
          <p:cNvSpPr>
            <a:spLocks noGrp="1"/>
          </p:cNvSpPr>
          <p:nvPr>
            <p:ph type="sldNum" sz="quarter" idx="12"/>
          </p:nvPr>
        </p:nvSpPr>
        <p:spPr/>
        <p:txBody>
          <a:bodyPr/>
          <a:lstStyle/>
          <a:p>
            <a:fld id="{F5D31388-1EA4-4B74-8FFA-0D39003D9700}" type="slidenum">
              <a:rPr lang="it-IT" smtClean="0"/>
              <a:pPr/>
              <a:t>30</a:t>
            </a:fld>
            <a:endParaRPr lang="it-IT"/>
          </a:p>
        </p:txBody>
      </p:sp>
      <p:sp>
        <p:nvSpPr>
          <p:cNvPr id="6" name="Content Placeholder 5"/>
          <p:cNvSpPr>
            <a:spLocks noGrp="1"/>
          </p:cNvSpPr>
          <p:nvPr>
            <p:ph idx="1"/>
          </p:nvPr>
        </p:nvSpPr>
        <p:spPr>
          <a:xfrm>
            <a:off x="375556" y="1690689"/>
            <a:ext cx="8392886" cy="4675863"/>
          </a:xfrm>
        </p:spPr>
        <p:txBody>
          <a:bodyPr>
            <a:noAutofit/>
          </a:bodyPr>
          <a:lstStyle/>
          <a:p>
            <a:pPr marL="457200" lvl="0" indent="-457200">
              <a:buFont typeface="+mj-lt"/>
              <a:buAutoNum type="arabicPeriod"/>
            </a:pPr>
            <a:r>
              <a:rPr lang="en-GB" sz="1800" dirty="0"/>
              <a:t>Sarah K. Jones et al., Agrobiodiversity Index scores show agrobiodiversity is underutilized in national food systems, Nature Food, 2021, https://doi.org/10.1038/s43016-021-00344-3 </a:t>
            </a:r>
          </a:p>
        </p:txBody>
      </p:sp>
    </p:spTree>
    <p:extLst>
      <p:ext uri="{BB962C8B-B14F-4D97-AF65-F5344CB8AC3E}">
        <p14:creationId xmlns:p14="http://schemas.microsoft.com/office/powerpoint/2010/main" val="35798514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Short-bio</a:t>
            </a:r>
          </a:p>
        </p:txBody>
      </p:sp>
      <p:sp>
        <p:nvSpPr>
          <p:cNvPr id="4" name="Footer Placeholder 3"/>
          <p:cNvSpPr>
            <a:spLocks noGrp="1"/>
          </p:cNvSpPr>
          <p:nvPr>
            <p:ph type="ftr" sz="quarter" idx="4294967295"/>
          </p:nvPr>
        </p:nvSpPr>
        <p:spPr/>
        <p:txBody>
          <a:bodyPr/>
          <a:lstStyle/>
          <a:p>
            <a:pPr>
              <a:defRPr/>
            </a:pPr>
            <a:endParaRPr lang="lv-LV" dirty="0"/>
          </a:p>
        </p:txBody>
      </p:sp>
      <p:sp>
        <p:nvSpPr>
          <p:cNvPr id="5" name="Slide Number Placeholder 4"/>
          <p:cNvSpPr>
            <a:spLocks noGrp="1"/>
          </p:cNvSpPr>
          <p:nvPr>
            <p:ph type="sldNum" sz="quarter" idx="4294967295"/>
          </p:nvPr>
        </p:nvSpPr>
        <p:spPr/>
        <p:txBody>
          <a:bodyPr/>
          <a:lstStyle/>
          <a:p>
            <a:pPr>
              <a:defRPr/>
            </a:pPr>
            <a:fld id="{A859B909-2B73-4151-A9F9-5FD77C81D415}" type="slidenum">
              <a:rPr lang="lv-LV" smtClean="0"/>
              <a:pPr>
                <a:defRPr/>
              </a:pPr>
              <a:t>31</a:t>
            </a:fld>
            <a:endParaRPr lang="lv-LV"/>
          </a:p>
        </p:txBody>
      </p:sp>
      <p:sp>
        <p:nvSpPr>
          <p:cNvPr id="15" name="Content Placeholder 2"/>
          <p:cNvSpPr txBox="1">
            <a:spLocks/>
          </p:cNvSpPr>
          <p:nvPr/>
        </p:nvSpPr>
        <p:spPr bwMode="auto">
          <a:xfrm>
            <a:off x="2297194" y="1521843"/>
            <a:ext cx="6226319" cy="4650581"/>
          </a:xfrm>
          <a:prstGeom prst="rect">
            <a:avLst/>
          </a:prstGeom>
        </p:spPr>
        <p:txBody>
          <a:bodyPr vert="horz" lIns="91440" tIns="45720" rIns="91440" bIns="45720" rtlCol="0">
            <a:normAutofit lnSpcReduction="10000"/>
          </a:bodyPr>
          <a:lstStyle>
            <a:defPPr>
              <a:defRPr lang="it-IT"/>
            </a:defPPr>
            <a:lvl1pPr indent="0" algn="just" defTabSz="685800">
              <a:lnSpc>
                <a:spcPct val="90000"/>
              </a:lnSpc>
              <a:spcBef>
                <a:spcPts val="750"/>
              </a:spcBef>
              <a:buFont typeface="Arial" panose="020B0604020202020204" pitchFamily="34" charset="0"/>
              <a:buNone/>
              <a:defRPr sz="2100">
                <a:solidFill>
                  <a:srgbClr val="76B82A"/>
                </a:solidFill>
              </a:defRPr>
            </a:lvl1pPr>
            <a:lvl2pPr marL="514350" indent="-171450" defTabSz="685800">
              <a:lnSpc>
                <a:spcPct val="90000"/>
              </a:lnSpc>
              <a:spcBef>
                <a:spcPts val="375"/>
              </a:spcBef>
              <a:buFont typeface="Arial" panose="020B0604020202020204" pitchFamily="34" charset="0"/>
              <a:buChar char="•"/>
              <a:defRPr>
                <a:solidFill>
                  <a:srgbClr val="DEDC00"/>
                </a:solidFill>
              </a:defRPr>
            </a:lvl2pPr>
            <a:lvl3pPr marL="857250" indent="-171450" defTabSz="685800">
              <a:lnSpc>
                <a:spcPct val="90000"/>
              </a:lnSpc>
              <a:spcBef>
                <a:spcPts val="375"/>
              </a:spcBef>
              <a:buFont typeface="Arial" panose="020B0604020202020204" pitchFamily="34" charset="0"/>
              <a:buChar char="•"/>
              <a:defRPr sz="1500">
                <a:solidFill>
                  <a:schemeClr val="tx1">
                    <a:lumMod val="85000"/>
                    <a:lumOff val="15000"/>
                  </a:schemeClr>
                </a:solidFill>
              </a:defRPr>
            </a:lvl3pPr>
            <a:lvl4pPr marL="1200150" indent="-171450" defTabSz="685800">
              <a:lnSpc>
                <a:spcPct val="90000"/>
              </a:lnSpc>
              <a:spcBef>
                <a:spcPts val="375"/>
              </a:spcBef>
              <a:buFont typeface="Arial" panose="020B0604020202020204" pitchFamily="34" charset="0"/>
              <a:buChar char="•"/>
              <a:defRPr sz="1350">
                <a:solidFill>
                  <a:schemeClr val="tx1">
                    <a:lumMod val="85000"/>
                    <a:lumOff val="15000"/>
                  </a:schemeClr>
                </a:solidFill>
              </a:defRPr>
            </a:lvl4pPr>
            <a:lvl5pPr marL="1543050" indent="-171450" defTabSz="685800">
              <a:lnSpc>
                <a:spcPct val="90000"/>
              </a:lnSpc>
              <a:spcBef>
                <a:spcPts val="375"/>
              </a:spcBef>
              <a:buFont typeface="Arial" panose="020B0604020202020204" pitchFamily="34" charset="0"/>
              <a:buChar char="•"/>
              <a:defRPr sz="1350">
                <a:solidFill>
                  <a:schemeClr val="tx1">
                    <a:lumMod val="85000"/>
                    <a:lumOff val="15000"/>
                  </a:schemeClr>
                </a:solidFill>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US" b="1" dirty="0"/>
              <a:t>Dr. sc. </a:t>
            </a:r>
            <a:r>
              <a:rPr lang="en-US" b="1" dirty="0" err="1"/>
              <a:t>ing</a:t>
            </a:r>
            <a:r>
              <a:rPr lang="en-US" b="1" dirty="0"/>
              <a:t>., </a:t>
            </a:r>
            <a:r>
              <a:rPr lang="lv-LV" b="1" dirty="0"/>
              <a:t>Maksims Feofilovs, Asist. Professor</a:t>
            </a:r>
          </a:p>
          <a:p>
            <a:pPr algn="l"/>
            <a:r>
              <a:rPr lang="en-GB" dirty="0"/>
              <a:t>Scopus Author ID:	</a:t>
            </a:r>
            <a:r>
              <a:rPr lang="lv-LV" dirty="0"/>
              <a:t>57194546521</a:t>
            </a:r>
          </a:p>
          <a:p>
            <a:r>
              <a:rPr lang="en-GB" dirty="0" err="1"/>
              <a:t>ORCiD</a:t>
            </a:r>
            <a:r>
              <a:rPr lang="en-GB" dirty="0"/>
              <a:t>: 0000-0002-0797-150X</a:t>
            </a:r>
          </a:p>
          <a:p>
            <a:r>
              <a:rPr lang="en-US" dirty="0"/>
              <a:t>H-index = </a:t>
            </a:r>
            <a:r>
              <a:rPr lang="lv-LV" dirty="0"/>
              <a:t>4</a:t>
            </a:r>
            <a:endParaRPr lang="en-GB" dirty="0"/>
          </a:p>
          <a:p>
            <a:endParaRPr lang="en-US" dirty="0"/>
          </a:p>
          <a:p>
            <a:pPr marL="342900" indent="-342900">
              <a:buFont typeface="Wingdings" panose="05000000000000000000" pitchFamily="2" charset="2"/>
              <a:buChar char="q"/>
            </a:pPr>
            <a:r>
              <a:rPr lang="lv-LV" dirty="0"/>
              <a:t>Asist. </a:t>
            </a:r>
            <a:r>
              <a:rPr lang="en-US" dirty="0"/>
              <a:t>Professor at RTU IESE</a:t>
            </a:r>
          </a:p>
          <a:p>
            <a:pPr marL="342900" indent="-342900">
              <a:buFont typeface="Wingdings" panose="05000000000000000000" pitchFamily="2" charset="2"/>
              <a:buChar char="q"/>
            </a:pPr>
            <a:r>
              <a:rPr lang="lv-LV" dirty="0"/>
              <a:t>M</a:t>
            </a:r>
            <a:r>
              <a:rPr lang="en-US" dirty="0" err="1"/>
              <a:t>ain</a:t>
            </a:r>
            <a:r>
              <a:rPr lang="en-US" dirty="0"/>
              <a:t> research </a:t>
            </a:r>
            <a:r>
              <a:rPr lang="lv-LV" dirty="0" err="1"/>
              <a:t>areas</a:t>
            </a:r>
            <a:r>
              <a:rPr lang="en-US" dirty="0"/>
              <a:t>: </a:t>
            </a:r>
            <a:r>
              <a:rPr lang="en-GB" dirty="0"/>
              <a:t>modelling of complex system processes with system dynamics approach and life cycle analysis. </a:t>
            </a:r>
            <a:endParaRPr lang="lv-LV" dirty="0"/>
          </a:p>
          <a:p>
            <a:pPr marL="342900" indent="-342900">
              <a:buFont typeface="Wingdings" panose="05000000000000000000" pitchFamily="2" charset="2"/>
              <a:buChar char="q"/>
            </a:pPr>
            <a:r>
              <a:rPr lang="en-US" dirty="0"/>
              <a:t>Leading of the University courses of: LCA and </a:t>
            </a:r>
            <a:r>
              <a:rPr lang="en-US" dirty="0" err="1"/>
              <a:t>Ecodesign</a:t>
            </a:r>
            <a:r>
              <a:rPr lang="en-US" dirty="0"/>
              <a:t>, Risk and Res</a:t>
            </a:r>
            <a:r>
              <a:rPr lang="lv-LV" dirty="0"/>
              <a:t>i</a:t>
            </a:r>
            <a:r>
              <a:rPr lang="en-US" dirty="0" err="1"/>
              <a:t>lience</a:t>
            </a:r>
            <a:endParaRPr lang="en-US" dirty="0"/>
          </a:p>
          <a:p>
            <a:pPr marL="342900" indent="-342900">
              <a:buFont typeface="Wingdings" panose="05000000000000000000" pitchFamily="2" charset="2"/>
              <a:buChar char="q"/>
            </a:pPr>
            <a:r>
              <a:rPr lang="lv-LV" dirty="0"/>
              <a:t>H</a:t>
            </a:r>
            <a:r>
              <a:rPr lang="en-US" dirty="0" err="1"/>
              <a:t>ead</a:t>
            </a:r>
            <a:r>
              <a:rPr lang="en-US" dirty="0"/>
              <a:t> of the Information and Study Centre on Sustainable Development</a:t>
            </a:r>
            <a:r>
              <a:rPr lang="lv-LV" dirty="0"/>
              <a:t> </a:t>
            </a:r>
            <a:r>
              <a:rPr lang="en-US" dirty="0"/>
              <a:t>at RTU Institute of Energy Systems and Environment</a:t>
            </a:r>
          </a:p>
        </p:txBody>
      </p:sp>
      <p:pic>
        <p:nvPicPr>
          <p:cNvPr id="6" name="Picture 5" descr="A person wearing glasses and a bow tie&#10;&#10;Description automatically generated with medium confidence">
            <a:extLst>
              <a:ext uri="{FF2B5EF4-FFF2-40B4-BE49-F238E27FC236}">
                <a16:creationId xmlns:a16="http://schemas.microsoft.com/office/drawing/2014/main" id="{29D54A7B-C8EB-4E38-BD7A-54C5CA5B26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713" y="1521843"/>
            <a:ext cx="1325087" cy="1986661"/>
          </a:xfrm>
          <a:prstGeom prst="rect">
            <a:avLst/>
          </a:prstGeom>
        </p:spPr>
      </p:pic>
    </p:spTree>
    <p:extLst>
      <p:ext uri="{BB962C8B-B14F-4D97-AF65-F5344CB8AC3E}">
        <p14:creationId xmlns:p14="http://schemas.microsoft.com/office/powerpoint/2010/main" val="1665501028"/>
      </p:ext>
    </p:extLst>
  </p:cSld>
  <p:clrMapOvr>
    <a:masterClrMapping/>
  </p:clrMapOvr>
  <mc:AlternateContent xmlns:mc="http://schemas.openxmlformats.org/markup-compatibility/2006" xmlns:p14="http://schemas.microsoft.com/office/powerpoint/2010/main">
    <mc:Choice Requires="p14">
      <p:transition spd="slow" p14:dur="2000" advTm="3797"/>
    </mc:Choice>
    <mc:Fallback xmlns="">
      <p:transition spd="slow" advTm="3797"/>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2400" dirty="0"/>
          </a:p>
        </p:txBody>
      </p:sp>
      <p:sp>
        <p:nvSpPr>
          <p:cNvPr id="4" name="Footer Placeholder 3"/>
          <p:cNvSpPr>
            <a:spLocks noGrp="1"/>
          </p:cNvSpPr>
          <p:nvPr>
            <p:ph type="ftr" sz="quarter" idx="4294967295"/>
          </p:nvPr>
        </p:nvSpPr>
        <p:spPr/>
        <p:txBody>
          <a:bodyPr/>
          <a:lstStyle/>
          <a:p>
            <a:pPr>
              <a:defRPr/>
            </a:pPr>
            <a:endParaRPr lang="lv-LV" dirty="0"/>
          </a:p>
        </p:txBody>
      </p:sp>
      <p:sp>
        <p:nvSpPr>
          <p:cNvPr id="5" name="Slide Number Placeholder 4"/>
          <p:cNvSpPr>
            <a:spLocks noGrp="1"/>
          </p:cNvSpPr>
          <p:nvPr>
            <p:ph type="sldNum" sz="quarter" idx="4294967295"/>
          </p:nvPr>
        </p:nvSpPr>
        <p:spPr/>
        <p:txBody>
          <a:bodyPr/>
          <a:lstStyle/>
          <a:p>
            <a:pPr>
              <a:defRPr/>
            </a:pPr>
            <a:fld id="{A859B909-2B73-4151-A9F9-5FD77C81D415}" type="slidenum">
              <a:rPr lang="lv-LV" smtClean="0"/>
              <a:pPr>
                <a:defRPr/>
              </a:pPr>
              <a:t>32</a:t>
            </a:fld>
            <a:endParaRPr lang="lv-LV"/>
          </a:p>
        </p:txBody>
      </p:sp>
      <p:pic>
        <p:nvPicPr>
          <p:cNvPr id="8" name="Picture 7"/>
          <p:cNvPicPr>
            <a:picLocks noChangeAspect="1"/>
          </p:cNvPicPr>
          <p:nvPr/>
        </p:nvPicPr>
        <p:blipFill>
          <a:blip r:embed="rId3"/>
          <a:stretch>
            <a:fillRect/>
          </a:stretch>
        </p:blipFill>
        <p:spPr>
          <a:xfrm>
            <a:off x="477156" y="1521843"/>
            <a:ext cx="1522154" cy="1773088"/>
          </a:xfrm>
          <a:prstGeom prst="rect">
            <a:avLst/>
          </a:prstGeom>
        </p:spPr>
      </p:pic>
      <p:sp>
        <p:nvSpPr>
          <p:cNvPr id="15" name="Content Placeholder 2"/>
          <p:cNvSpPr txBox="1">
            <a:spLocks/>
          </p:cNvSpPr>
          <p:nvPr/>
        </p:nvSpPr>
        <p:spPr bwMode="auto">
          <a:xfrm>
            <a:off x="2297194" y="1521843"/>
            <a:ext cx="6226319" cy="4650581"/>
          </a:xfrm>
          <a:prstGeom prst="rect">
            <a:avLst/>
          </a:prstGeom>
        </p:spPr>
        <p:txBody>
          <a:bodyPr vert="horz" lIns="91440" tIns="45720" rIns="91440" bIns="45720" rtlCol="0">
            <a:normAutofit fontScale="85000" lnSpcReduction="20000"/>
          </a:bodyPr>
          <a:lstStyle>
            <a:defPPr>
              <a:defRPr lang="it-IT"/>
            </a:defPPr>
            <a:lvl1pPr indent="0" algn="just" defTabSz="685800">
              <a:lnSpc>
                <a:spcPct val="90000"/>
              </a:lnSpc>
              <a:spcBef>
                <a:spcPts val="750"/>
              </a:spcBef>
              <a:buFont typeface="Arial" panose="020B0604020202020204" pitchFamily="34" charset="0"/>
              <a:buNone/>
              <a:defRPr sz="2100">
                <a:solidFill>
                  <a:srgbClr val="76B82A"/>
                </a:solidFill>
              </a:defRPr>
            </a:lvl1pPr>
            <a:lvl2pPr marL="514350" indent="-171450" defTabSz="685800">
              <a:lnSpc>
                <a:spcPct val="90000"/>
              </a:lnSpc>
              <a:spcBef>
                <a:spcPts val="375"/>
              </a:spcBef>
              <a:buFont typeface="Arial" panose="020B0604020202020204" pitchFamily="34" charset="0"/>
              <a:buChar char="•"/>
              <a:defRPr>
                <a:solidFill>
                  <a:srgbClr val="DEDC00"/>
                </a:solidFill>
              </a:defRPr>
            </a:lvl2pPr>
            <a:lvl3pPr marL="857250" indent="-171450" defTabSz="685800">
              <a:lnSpc>
                <a:spcPct val="90000"/>
              </a:lnSpc>
              <a:spcBef>
                <a:spcPts val="375"/>
              </a:spcBef>
              <a:buFont typeface="Arial" panose="020B0604020202020204" pitchFamily="34" charset="0"/>
              <a:buChar char="•"/>
              <a:defRPr sz="1500">
                <a:solidFill>
                  <a:schemeClr val="tx1">
                    <a:lumMod val="85000"/>
                    <a:lumOff val="15000"/>
                  </a:schemeClr>
                </a:solidFill>
              </a:defRPr>
            </a:lvl3pPr>
            <a:lvl4pPr marL="1200150" indent="-171450" defTabSz="685800">
              <a:lnSpc>
                <a:spcPct val="90000"/>
              </a:lnSpc>
              <a:spcBef>
                <a:spcPts val="375"/>
              </a:spcBef>
              <a:buFont typeface="Arial" panose="020B0604020202020204" pitchFamily="34" charset="0"/>
              <a:buChar char="•"/>
              <a:defRPr sz="1350">
                <a:solidFill>
                  <a:schemeClr val="tx1">
                    <a:lumMod val="85000"/>
                    <a:lumOff val="15000"/>
                  </a:schemeClr>
                </a:solidFill>
              </a:defRPr>
            </a:lvl4pPr>
            <a:lvl5pPr marL="1543050" indent="-171450" defTabSz="685800">
              <a:lnSpc>
                <a:spcPct val="90000"/>
              </a:lnSpc>
              <a:spcBef>
                <a:spcPts val="375"/>
              </a:spcBef>
              <a:buFont typeface="Arial" panose="020B0604020202020204" pitchFamily="34" charset="0"/>
              <a:buChar char="•"/>
              <a:defRPr sz="1350">
                <a:solidFill>
                  <a:schemeClr val="tx1">
                    <a:lumMod val="85000"/>
                    <a:lumOff val="15000"/>
                  </a:schemeClr>
                </a:solidFill>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US" b="1" dirty="0"/>
              <a:t>Dr. sc. </a:t>
            </a:r>
            <a:r>
              <a:rPr lang="en-US" b="1" dirty="0" err="1"/>
              <a:t>ing</a:t>
            </a:r>
            <a:r>
              <a:rPr lang="en-US" b="1" dirty="0"/>
              <a:t>., </a:t>
            </a:r>
            <a:r>
              <a:rPr lang="lv-LV" b="1" dirty="0"/>
              <a:t>Francesco Romagnoli, </a:t>
            </a:r>
            <a:r>
              <a:rPr lang="lv-LV" b="1" dirty="0" err="1"/>
              <a:t>Professor</a:t>
            </a:r>
            <a:endParaRPr lang="lv-LV" b="1" dirty="0"/>
          </a:p>
          <a:p>
            <a:r>
              <a:rPr lang="en-GB" dirty="0"/>
              <a:t>Scopus Author ID:	36998780600 </a:t>
            </a:r>
          </a:p>
          <a:p>
            <a:r>
              <a:rPr lang="en-GB" dirty="0" err="1"/>
              <a:t>ORCiD</a:t>
            </a:r>
            <a:r>
              <a:rPr lang="en-GB" dirty="0"/>
              <a:t>: 0000-0003-1814-7310</a:t>
            </a:r>
          </a:p>
          <a:p>
            <a:r>
              <a:rPr lang="en-US" dirty="0"/>
              <a:t>H-index = 14</a:t>
            </a:r>
            <a:endParaRPr lang="en-GB" dirty="0"/>
          </a:p>
          <a:p>
            <a:endParaRPr lang="en-US" dirty="0"/>
          </a:p>
          <a:p>
            <a:pPr marL="342900" indent="-342900">
              <a:buFont typeface="Wingdings" panose="05000000000000000000" pitchFamily="2" charset="2"/>
              <a:buChar char="q"/>
            </a:pPr>
            <a:r>
              <a:rPr lang="en-US" dirty="0"/>
              <a:t>Professor at RTU IESE</a:t>
            </a:r>
            <a:r>
              <a:rPr lang="lv-LV" dirty="0"/>
              <a:t> </a:t>
            </a:r>
            <a:r>
              <a:rPr lang="en-US" dirty="0"/>
              <a:t>with a specialization in Eco-design and</a:t>
            </a:r>
            <a:r>
              <a:rPr lang="lv-LV" dirty="0"/>
              <a:t> </a:t>
            </a:r>
            <a:r>
              <a:rPr lang="lv-LV" dirty="0" err="1"/>
              <a:t>Life</a:t>
            </a:r>
            <a:r>
              <a:rPr lang="lv-LV" dirty="0"/>
              <a:t> </a:t>
            </a:r>
            <a:r>
              <a:rPr lang="lv-LV" dirty="0" err="1"/>
              <a:t>Cycle</a:t>
            </a:r>
            <a:r>
              <a:rPr lang="lv-LV" dirty="0"/>
              <a:t> </a:t>
            </a:r>
            <a:r>
              <a:rPr lang="lv-LV" dirty="0" err="1"/>
              <a:t>Assessment</a:t>
            </a:r>
            <a:endParaRPr lang="en-US" dirty="0"/>
          </a:p>
          <a:p>
            <a:pPr marL="342900" indent="-342900">
              <a:buFont typeface="Wingdings" panose="05000000000000000000" pitchFamily="2" charset="2"/>
              <a:buChar char="q"/>
            </a:pPr>
            <a:r>
              <a:rPr lang="lv-LV" dirty="0"/>
              <a:t>M</a:t>
            </a:r>
            <a:r>
              <a:rPr lang="en-US" dirty="0" err="1"/>
              <a:t>ain</a:t>
            </a:r>
            <a:r>
              <a:rPr lang="en-US" dirty="0"/>
              <a:t> research </a:t>
            </a:r>
            <a:r>
              <a:rPr lang="lv-LV" dirty="0" err="1"/>
              <a:t>areas</a:t>
            </a:r>
            <a:r>
              <a:rPr lang="en-US" dirty="0"/>
              <a:t>: LCA and System Dynamics modelling within techno-feasibility and sustainability evaluations, evaluation of Bio- and circular-economy solutions,  overall Life Cycle Sustainability Assessment including environmental LCA (E-LCA), Life Cycle Costs (LCC) and Social LCA (S-LCA), urban system’s resilience evaluation, biogas</a:t>
            </a:r>
            <a:r>
              <a:rPr lang="lv-LV" dirty="0"/>
              <a:t> </a:t>
            </a:r>
            <a:r>
              <a:rPr lang="lv-LV" dirty="0" err="1"/>
              <a:t>from</a:t>
            </a:r>
            <a:r>
              <a:rPr lang="lv-LV" dirty="0"/>
              <a:t> </a:t>
            </a:r>
            <a:r>
              <a:rPr lang="en-US" dirty="0"/>
              <a:t>seaweeds and microalgae</a:t>
            </a:r>
          </a:p>
          <a:p>
            <a:pPr marL="342900" indent="-342900">
              <a:buFont typeface="Wingdings" panose="05000000000000000000" pitchFamily="2" charset="2"/>
              <a:buChar char="q"/>
            </a:pPr>
            <a:r>
              <a:rPr lang="en-US" dirty="0"/>
              <a:t>Leading of the University courses of: LCA and </a:t>
            </a:r>
            <a:r>
              <a:rPr lang="en-US" dirty="0" err="1"/>
              <a:t>Eocodesign</a:t>
            </a:r>
            <a:r>
              <a:rPr lang="en-US" dirty="0"/>
              <a:t>, Risk and </a:t>
            </a:r>
            <a:r>
              <a:rPr lang="en-US" dirty="0" err="1"/>
              <a:t>Reslience</a:t>
            </a:r>
            <a:r>
              <a:rPr lang="en-US" dirty="0"/>
              <a:t>, Applied Geophysics methods. </a:t>
            </a:r>
          </a:p>
          <a:p>
            <a:pPr marL="342900" indent="-342900">
              <a:buFont typeface="Wingdings" panose="05000000000000000000" pitchFamily="2" charset="2"/>
              <a:buChar char="q"/>
            </a:pPr>
            <a:r>
              <a:rPr lang="lv-LV" dirty="0"/>
              <a:t>H</a:t>
            </a:r>
            <a:r>
              <a:rPr lang="en-US" dirty="0" err="1"/>
              <a:t>ead</a:t>
            </a:r>
            <a:r>
              <a:rPr lang="en-US" dirty="0"/>
              <a:t> of the </a:t>
            </a:r>
            <a:r>
              <a:rPr lang="en-US" dirty="0" err="1"/>
              <a:t>Biosystem</a:t>
            </a:r>
            <a:r>
              <a:rPr lang="en-US" dirty="0"/>
              <a:t> Laboratory at RTU Institute of Energy Systems and Environment</a:t>
            </a:r>
          </a:p>
        </p:txBody>
      </p:sp>
      <p:sp>
        <p:nvSpPr>
          <p:cNvPr id="9" name="Title 1">
            <a:extLst>
              <a:ext uri="{FF2B5EF4-FFF2-40B4-BE49-F238E27FC236}">
                <a16:creationId xmlns:a16="http://schemas.microsoft.com/office/drawing/2014/main" id="{E0EBF6D5-4C31-4F0E-B5ED-2E55702DA66F}"/>
              </a:ext>
            </a:extLst>
          </p:cNvPr>
          <p:cNvSpPr txBox="1">
            <a:spLocks/>
          </p:cNvSpPr>
          <p:nvPr/>
        </p:nvSpPr>
        <p:spPr>
          <a:xfrm>
            <a:off x="273958" y="685576"/>
            <a:ext cx="8392886" cy="890589"/>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rgbClr val="159A34"/>
                </a:solidFill>
                <a:latin typeface="Arial Rounded MT Bold" panose="020F0704030504030204" pitchFamily="34" charset="0"/>
                <a:ea typeface="+mj-ea"/>
                <a:cs typeface="+mj-cs"/>
              </a:defRPr>
            </a:lvl1pPr>
          </a:lstStyle>
          <a:p>
            <a:pPr algn="ctr"/>
            <a:r>
              <a:rPr lang="lv-LV" dirty="0"/>
              <a:t>Thank you</a:t>
            </a:r>
            <a:r>
              <a:rPr lang="en-US" dirty="0"/>
              <a:t>!</a:t>
            </a:r>
            <a:endParaRPr lang="lv-LV" dirty="0"/>
          </a:p>
        </p:txBody>
      </p:sp>
    </p:spTree>
    <p:extLst>
      <p:ext uri="{BB962C8B-B14F-4D97-AF65-F5344CB8AC3E}">
        <p14:creationId xmlns:p14="http://schemas.microsoft.com/office/powerpoint/2010/main" val="102672031"/>
      </p:ext>
    </p:extLst>
  </p:cSld>
  <p:clrMapOvr>
    <a:masterClrMapping/>
  </p:clrMapOvr>
  <mc:AlternateContent xmlns:mc="http://schemas.openxmlformats.org/markup-compatibility/2006" xmlns:p14="http://schemas.microsoft.com/office/powerpoint/2010/main">
    <mc:Choice Requires="p14">
      <p:transition spd="slow" p14:dur="2000" advTm="10847"/>
    </mc:Choice>
    <mc:Fallback xmlns="">
      <p:transition spd="slow" advTm="10847"/>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540" y="2719435"/>
            <a:ext cx="8392886" cy="890589"/>
          </a:xfrm>
        </p:spPr>
        <p:txBody>
          <a:bodyPr/>
          <a:lstStyle/>
          <a:p>
            <a:pPr algn="ctr"/>
            <a:r>
              <a:rPr lang="lv-LV" dirty="0" err="1"/>
              <a:t>Thank</a:t>
            </a:r>
            <a:r>
              <a:rPr lang="lv-LV" dirty="0"/>
              <a:t> </a:t>
            </a:r>
            <a:r>
              <a:rPr lang="lv-LV" dirty="0" err="1"/>
              <a:t>you</a:t>
            </a:r>
            <a:endParaRPr lang="lv-LV" dirty="0"/>
          </a:p>
        </p:txBody>
      </p:sp>
      <p:sp>
        <p:nvSpPr>
          <p:cNvPr id="4" name="Slide Number Placeholder 3"/>
          <p:cNvSpPr>
            <a:spLocks noGrp="1"/>
          </p:cNvSpPr>
          <p:nvPr>
            <p:ph type="sldNum" sz="quarter" idx="12"/>
          </p:nvPr>
        </p:nvSpPr>
        <p:spPr/>
        <p:txBody>
          <a:bodyPr/>
          <a:lstStyle/>
          <a:p>
            <a:fld id="{F5D31388-1EA4-4B74-8FFA-0D39003D9700}" type="slidenum">
              <a:rPr lang="it-IT" dirty="0" smtClean="0"/>
              <a:pPr/>
              <a:t>33</a:t>
            </a:fld>
            <a:endParaRPr lang="it-IT" dirty="0"/>
          </a:p>
        </p:txBody>
      </p:sp>
      <p:sp>
        <p:nvSpPr>
          <p:cNvPr id="5" name="Content Placeholder 4"/>
          <p:cNvSpPr>
            <a:spLocks noGrp="1"/>
          </p:cNvSpPr>
          <p:nvPr>
            <p:ph idx="1"/>
          </p:nvPr>
        </p:nvSpPr>
        <p:spPr/>
        <p:txBody>
          <a:bodyPr/>
          <a:lstStyle/>
          <a:p>
            <a:endParaRPr lang="en-GB" dirty="0"/>
          </a:p>
        </p:txBody>
      </p:sp>
    </p:spTree>
    <p:extLst>
      <p:ext uri="{BB962C8B-B14F-4D97-AF65-F5344CB8AC3E}">
        <p14:creationId xmlns:p14="http://schemas.microsoft.com/office/powerpoint/2010/main" val="2164673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E931F-A8AA-4417-AED8-3D5D1F88C275}"/>
              </a:ext>
            </a:extLst>
          </p:cNvPr>
          <p:cNvSpPr>
            <a:spLocks noGrp="1"/>
          </p:cNvSpPr>
          <p:nvPr>
            <p:ph type="title"/>
          </p:nvPr>
        </p:nvSpPr>
        <p:spPr/>
        <p:txBody>
          <a:bodyPr>
            <a:normAutofit fontScale="90000"/>
          </a:bodyPr>
          <a:lstStyle/>
          <a:p>
            <a:r>
              <a:rPr lang="lv-LV" dirty="0"/>
              <a:t>R</a:t>
            </a:r>
            <a:r>
              <a:rPr lang="en-GB" dirty="0" err="1"/>
              <a:t>ichness</a:t>
            </a:r>
            <a:r>
              <a:rPr lang="en-GB" dirty="0"/>
              <a:t> and evenness</a:t>
            </a:r>
            <a:r>
              <a:rPr lang="lv-LV" dirty="0"/>
              <a:t>, taxonomix indecies</a:t>
            </a:r>
            <a:br>
              <a:rPr lang="en-GB" dirty="0"/>
            </a:br>
            <a:endParaRPr lang="lv-LV" dirty="0"/>
          </a:p>
        </p:txBody>
      </p:sp>
      <p:sp>
        <p:nvSpPr>
          <p:cNvPr id="3" name="Content Placeholder 2">
            <a:extLst>
              <a:ext uri="{FF2B5EF4-FFF2-40B4-BE49-F238E27FC236}">
                <a16:creationId xmlns:a16="http://schemas.microsoft.com/office/drawing/2014/main" id="{0D17117B-02BF-4F46-9C42-28787C304BF0}"/>
              </a:ext>
            </a:extLst>
          </p:cNvPr>
          <p:cNvSpPr>
            <a:spLocks noGrp="1"/>
          </p:cNvSpPr>
          <p:nvPr>
            <p:ph idx="1"/>
          </p:nvPr>
        </p:nvSpPr>
        <p:spPr>
          <a:xfrm>
            <a:off x="534863" y="1518325"/>
            <a:ext cx="8392886" cy="4351338"/>
          </a:xfrm>
        </p:spPr>
        <p:txBody>
          <a:bodyPr>
            <a:normAutofit lnSpcReduction="10000"/>
          </a:bodyPr>
          <a:lstStyle/>
          <a:p>
            <a:pPr>
              <a:spcAft>
                <a:spcPts val="600"/>
              </a:spcAft>
            </a:pPr>
            <a:r>
              <a:rPr lang="en-US" b="1" dirty="0"/>
              <a:t>Richness = </a:t>
            </a:r>
            <a:r>
              <a:rPr lang="en-US" dirty="0"/>
              <a:t>The number of groups of related individuals. </a:t>
            </a:r>
            <a:r>
              <a:rPr lang="lv-LV" dirty="0"/>
              <a:t>R</a:t>
            </a:r>
            <a:r>
              <a:rPr lang="en-US" dirty="0" err="1"/>
              <a:t>ichness</a:t>
            </a:r>
            <a:r>
              <a:rPr lang="en-US" dirty="0"/>
              <a:t> is expressed as the number of species</a:t>
            </a:r>
          </a:p>
          <a:p>
            <a:pPr>
              <a:spcAft>
                <a:spcPts val="600"/>
              </a:spcAft>
            </a:pPr>
            <a:r>
              <a:rPr lang="en-US" b="1" dirty="0"/>
              <a:t>Evenness =</a:t>
            </a:r>
            <a:r>
              <a:rPr lang="en-US" dirty="0"/>
              <a:t> Proportions of species present on a site.  The more equal species are in proportion to each other the greater the evenness of the site.  A site with low evenness indicates that a few species dominate</a:t>
            </a:r>
            <a:endParaRPr lang="lv-LV" dirty="0"/>
          </a:p>
          <a:p>
            <a:pPr>
              <a:spcAft>
                <a:spcPts val="600"/>
              </a:spcAft>
            </a:pPr>
            <a:r>
              <a:rPr lang="en-US" b="1" dirty="0"/>
              <a:t>Taxonomic indices: </a:t>
            </a:r>
            <a:r>
              <a:rPr lang="lv-LV" dirty="0"/>
              <a:t>consider the </a:t>
            </a:r>
            <a:r>
              <a:rPr lang="en-US" dirty="0"/>
              <a:t>taxonomic relation between different organisms in a community.</a:t>
            </a:r>
            <a:r>
              <a:rPr lang="lv-LV" dirty="0"/>
              <a:t> </a:t>
            </a:r>
            <a:r>
              <a:rPr lang="en-US" dirty="0"/>
              <a:t>The</a:t>
            </a:r>
            <a:r>
              <a:rPr lang="lv-LV" dirty="0"/>
              <a:t>re </a:t>
            </a:r>
            <a:r>
              <a:rPr lang="en-US" dirty="0"/>
              <a:t>three types of indices can be used on different spatial scales:</a:t>
            </a:r>
          </a:p>
          <a:p>
            <a:pPr lvl="1">
              <a:spcAft>
                <a:spcPts val="600"/>
              </a:spcAft>
              <a:buFont typeface="Wingdings" panose="05000000000000000000" pitchFamily="2" charset="2"/>
              <a:buChar char="v"/>
            </a:pPr>
            <a:r>
              <a:rPr lang="en-US" sz="2000" dirty="0">
                <a:solidFill>
                  <a:srgbClr val="76B82A"/>
                </a:solidFill>
              </a:rPr>
              <a:t>Alpha diversity refers to diversity within a particular area, community or ecosystem</a:t>
            </a:r>
            <a:r>
              <a:rPr lang="lv-LV" sz="2000" dirty="0">
                <a:solidFill>
                  <a:srgbClr val="76B82A"/>
                </a:solidFill>
              </a:rPr>
              <a:t> </a:t>
            </a:r>
            <a:r>
              <a:rPr lang="en-US" sz="2000" dirty="0">
                <a:solidFill>
                  <a:srgbClr val="76B82A"/>
                </a:solidFill>
              </a:rPr>
              <a:t>(usually species level);</a:t>
            </a:r>
          </a:p>
          <a:p>
            <a:pPr lvl="1">
              <a:spcAft>
                <a:spcPts val="600"/>
              </a:spcAft>
              <a:buFont typeface="Wingdings" panose="05000000000000000000" pitchFamily="2" charset="2"/>
              <a:buChar char="v"/>
            </a:pPr>
            <a:r>
              <a:rPr lang="en-US" sz="2000" dirty="0">
                <a:solidFill>
                  <a:srgbClr val="76B82A"/>
                </a:solidFill>
              </a:rPr>
              <a:t>Beta diversity is species diversity between ecosystems. For example, the diversity of mangroves versus the diversity of seagrass beds;</a:t>
            </a:r>
          </a:p>
          <a:p>
            <a:pPr lvl="1">
              <a:spcAft>
                <a:spcPts val="600"/>
              </a:spcAft>
              <a:buFont typeface="Wingdings" panose="05000000000000000000" pitchFamily="2" charset="2"/>
              <a:buChar char="v"/>
            </a:pPr>
            <a:r>
              <a:rPr lang="en-US" sz="2000" dirty="0">
                <a:solidFill>
                  <a:srgbClr val="76B82A"/>
                </a:solidFill>
              </a:rPr>
              <a:t>Gamma diversity is a measure of the overall diversity for different ecosystems within a region</a:t>
            </a:r>
            <a:endParaRPr lang="lv-LV" sz="2000" dirty="0">
              <a:solidFill>
                <a:srgbClr val="76B82A"/>
              </a:solidFill>
            </a:endParaRPr>
          </a:p>
        </p:txBody>
      </p:sp>
      <p:sp>
        <p:nvSpPr>
          <p:cNvPr id="4" name="Slide Number Placeholder 3">
            <a:extLst>
              <a:ext uri="{FF2B5EF4-FFF2-40B4-BE49-F238E27FC236}">
                <a16:creationId xmlns:a16="http://schemas.microsoft.com/office/drawing/2014/main" id="{F7F39E8A-75CE-4343-9CDA-2CEC6CC9916D}"/>
              </a:ext>
            </a:extLst>
          </p:cNvPr>
          <p:cNvSpPr>
            <a:spLocks noGrp="1"/>
          </p:cNvSpPr>
          <p:nvPr>
            <p:ph type="sldNum" sz="quarter" idx="12"/>
          </p:nvPr>
        </p:nvSpPr>
        <p:spPr/>
        <p:txBody>
          <a:bodyPr/>
          <a:lstStyle/>
          <a:p>
            <a:fld id="{F5D31388-1EA4-4B74-8FFA-0D39003D9700}" type="slidenum">
              <a:rPr lang="it-IT" smtClean="0"/>
              <a:pPr/>
              <a:t>4</a:t>
            </a:fld>
            <a:endParaRPr lang="it-IT"/>
          </a:p>
        </p:txBody>
      </p:sp>
      <p:sp>
        <p:nvSpPr>
          <p:cNvPr id="6" name="Rectangle 5">
            <a:extLst>
              <a:ext uri="{FF2B5EF4-FFF2-40B4-BE49-F238E27FC236}">
                <a16:creationId xmlns:a16="http://schemas.microsoft.com/office/drawing/2014/main" id="{456E6927-4ADB-494F-9F08-7203DD2DBFB6}"/>
              </a:ext>
            </a:extLst>
          </p:cNvPr>
          <p:cNvSpPr/>
          <p:nvPr/>
        </p:nvSpPr>
        <p:spPr>
          <a:xfrm>
            <a:off x="534863" y="5869662"/>
            <a:ext cx="7848907" cy="988337"/>
          </a:xfrm>
          <a:prstGeom prst="rect">
            <a:avLst/>
          </a:prstGeom>
        </p:spPr>
        <p:txBody>
          <a:bodyPr vert="horz" lIns="91440" tIns="45720" rIns="91440" bIns="45720" rtlCol="0">
            <a:normAutofit/>
          </a:bodyPr>
          <a:lstStyle/>
          <a:p>
            <a:pPr defTabSz="685800">
              <a:lnSpc>
                <a:spcPct val="90000"/>
              </a:lnSpc>
              <a:spcBef>
                <a:spcPts val="750"/>
              </a:spcBef>
            </a:pPr>
            <a:r>
              <a:rPr lang="lv-LV" sz="1200" i="1" dirty="0">
                <a:solidFill>
                  <a:srgbClr val="76B82A"/>
                </a:solidFill>
              </a:rPr>
              <a:t>Source</a:t>
            </a:r>
            <a:r>
              <a:rPr lang="en-US" sz="1200" i="1" dirty="0">
                <a:solidFill>
                  <a:srgbClr val="76B82A"/>
                </a:solidFill>
              </a:rPr>
              <a:t>: </a:t>
            </a:r>
            <a:r>
              <a:rPr lang="en-US" sz="1200" i="1" dirty="0" err="1">
                <a:solidFill>
                  <a:srgbClr val="76B82A"/>
                </a:solidFill>
              </a:rPr>
              <a:t>Sohier</a:t>
            </a:r>
            <a:r>
              <a:rPr lang="en-US" sz="1200" i="1" dirty="0">
                <a:solidFill>
                  <a:srgbClr val="76B82A"/>
                </a:solidFill>
              </a:rPr>
              <a:t>, Charlotte</a:t>
            </a:r>
            <a:r>
              <a:rPr lang="lv-LV" sz="1200" i="1" dirty="0">
                <a:solidFill>
                  <a:srgbClr val="76B82A"/>
                </a:solidFill>
              </a:rPr>
              <a:t>,  </a:t>
            </a:r>
            <a:r>
              <a:rPr lang="en-US" sz="1200" i="1" dirty="0">
                <a:solidFill>
                  <a:srgbClr val="76B82A"/>
                </a:solidFill>
              </a:rPr>
              <a:t>2020</a:t>
            </a:r>
            <a:r>
              <a:rPr lang="lv-LV" sz="1200" i="1" dirty="0">
                <a:solidFill>
                  <a:srgbClr val="76B82A"/>
                </a:solidFill>
              </a:rPr>
              <a:t> </a:t>
            </a:r>
            <a:r>
              <a:rPr lang="lv-LV" sz="1200" dirty="0">
                <a:solidFill>
                  <a:srgbClr val="76B82A"/>
                </a:solidFill>
              </a:rPr>
              <a:t>[5]</a:t>
            </a:r>
            <a:endParaRPr lang="en-GB" sz="1200" dirty="0">
              <a:solidFill>
                <a:srgbClr val="76B82A"/>
              </a:solidFill>
            </a:endParaRPr>
          </a:p>
        </p:txBody>
      </p:sp>
    </p:spTree>
    <p:extLst>
      <p:ext uri="{BB962C8B-B14F-4D97-AF65-F5344CB8AC3E}">
        <p14:creationId xmlns:p14="http://schemas.microsoft.com/office/powerpoint/2010/main" val="2279051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556" y="5130800"/>
            <a:ext cx="8392886" cy="890589"/>
          </a:xfrm>
        </p:spPr>
        <p:txBody>
          <a:bodyPr/>
          <a:lstStyle/>
          <a:p>
            <a:pPr lvl="0"/>
            <a:r>
              <a:rPr lang="en-GB" dirty="0"/>
              <a:t>Agrobiodiversity Index </a:t>
            </a:r>
          </a:p>
        </p:txBody>
      </p:sp>
      <p:sp>
        <p:nvSpPr>
          <p:cNvPr id="4" name="Slide Number Placeholder 3"/>
          <p:cNvSpPr>
            <a:spLocks noGrp="1"/>
          </p:cNvSpPr>
          <p:nvPr>
            <p:ph type="sldNum" sz="quarter" idx="12"/>
          </p:nvPr>
        </p:nvSpPr>
        <p:spPr/>
        <p:txBody>
          <a:bodyPr/>
          <a:lstStyle/>
          <a:p>
            <a:fld id="{F5D31388-1EA4-4B74-8FFA-0D39003D9700}" type="slidenum">
              <a:rPr lang="it-IT" smtClean="0"/>
              <a:pPr/>
              <a:t>5</a:t>
            </a:fld>
            <a:endParaRPr lang="it-IT"/>
          </a:p>
        </p:txBody>
      </p:sp>
    </p:spTree>
    <p:extLst>
      <p:ext uri="{BB962C8B-B14F-4D97-AF65-F5344CB8AC3E}">
        <p14:creationId xmlns:p14="http://schemas.microsoft.com/office/powerpoint/2010/main" val="2700330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Background of the Agrobiodiversity Index</a:t>
            </a:r>
            <a:br>
              <a:rPr lang="en-GB" dirty="0"/>
            </a:br>
            <a:endParaRPr lang="en-GB" dirty="0"/>
          </a:p>
        </p:txBody>
      </p:sp>
      <p:sp>
        <p:nvSpPr>
          <p:cNvPr id="4" name="Slide Number Placeholder 3"/>
          <p:cNvSpPr>
            <a:spLocks noGrp="1"/>
          </p:cNvSpPr>
          <p:nvPr>
            <p:ph type="sldNum" sz="quarter" idx="12"/>
          </p:nvPr>
        </p:nvSpPr>
        <p:spPr/>
        <p:txBody>
          <a:bodyPr/>
          <a:lstStyle/>
          <a:p>
            <a:fld id="{F5D31388-1EA4-4B74-8FFA-0D39003D9700}" type="slidenum">
              <a:rPr lang="it-IT" smtClean="0"/>
              <a:pPr/>
              <a:t>6</a:t>
            </a:fld>
            <a:endParaRPr lang="it-IT"/>
          </a:p>
        </p:txBody>
      </p:sp>
      <p:sp>
        <p:nvSpPr>
          <p:cNvPr id="7" name="Rectangle 6"/>
          <p:cNvSpPr/>
          <p:nvPr/>
        </p:nvSpPr>
        <p:spPr>
          <a:xfrm>
            <a:off x="440868" y="6061214"/>
            <a:ext cx="8082645" cy="324997"/>
          </a:xfrm>
          <a:prstGeom prst="rect">
            <a:avLst/>
          </a:prstGeom>
        </p:spPr>
        <p:txBody>
          <a:bodyPr vert="horz" lIns="91440" tIns="45720" rIns="91440" bIns="45720" rtlCol="0">
            <a:noAutofit/>
          </a:bodyPr>
          <a:lstStyle/>
          <a:p>
            <a:pPr defTabSz="685800">
              <a:lnSpc>
                <a:spcPct val="90000"/>
              </a:lnSpc>
              <a:spcBef>
                <a:spcPts val="750"/>
              </a:spcBef>
            </a:pPr>
            <a:r>
              <a:rPr lang="de-DE" sz="1200" dirty="0">
                <a:solidFill>
                  <a:srgbClr val="76B82A"/>
                </a:solidFill>
              </a:rPr>
              <a:t>Source: Sarah K. Jones et al., </a:t>
            </a:r>
            <a:r>
              <a:rPr lang="en-GB" sz="1200" dirty="0">
                <a:solidFill>
                  <a:srgbClr val="76B82A"/>
                </a:solidFill>
              </a:rPr>
              <a:t>2021, [1]; </a:t>
            </a:r>
            <a:r>
              <a:rPr lang="de-DE" sz="1200" dirty="0">
                <a:solidFill>
                  <a:srgbClr val="76B82A"/>
                </a:solidFill>
              </a:rPr>
              <a:t> </a:t>
            </a:r>
            <a:r>
              <a:rPr lang="en-GB" sz="1200" dirty="0">
                <a:solidFill>
                  <a:srgbClr val="76B82A"/>
                </a:solidFill>
              </a:rPr>
              <a:t>Biodiversity International, 2017[2]</a:t>
            </a:r>
          </a:p>
        </p:txBody>
      </p:sp>
      <p:sp>
        <p:nvSpPr>
          <p:cNvPr id="6" name="Content Placeholder 5"/>
          <p:cNvSpPr>
            <a:spLocks noGrp="1"/>
          </p:cNvSpPr>
          <p:nvPr>
            <p:ph idx="1"/>
          </p:nvPr>
        </p:nvSpPr>
        <p:spPr>
          <a:xfrm>
            <a:off x="375557" y="1823124"/>
            <a:ext cx="5466444" cy="3844251"/>
          </a:xfrm>
        </p:spPr>
        <p:txBody>
          <a:bodyPr>
            <a:normAutofit/>
          </a:bodyPr>
          <a:lstStyle/>
          <a:p>
            <a:r>
              <a:rPr lang="en-GB" sz="1900" dirty="0"/>
              <a:t>Risk of rapid global declines of (agro)biodiversity – e.g. bee as world’s primary crop pollinators  (FAO)</a:t>
            </a:r>
          </a:p>
          <a:p>
            <a:r>
              <a:rPr lang="en-GB" sz="1900" dirty="0"/>
              <a:t>Of 6000 plants and animals used food in only 9 account for 66% of total crop production</a:t>
            </a:r>
          </a:p>
          <a:p>
            <a:r>
              <a:rPr lang="en-GB" sz="1900" dirty="0"/>
              <a:t>Focus on single components of agrobiodiversity (such as neglected species, crop diversity or fish richness) </a:t>
            </a:r>
          </a:p>
          <a:p>
            <a:r>
              <a:rPr lang="en-US" sz="1900" dirty="0"/>
              <a:t>Agrobiodiversity influenced by different management actions and policy decision</a:t>
            </a:r>
          </a:p>
          <a:p>
            <a:pPr marL="0" indent="0">
              <a:buNone/>
            </a:pPr>
            <a:endParaRPr lang="en-US" sz="1900" dirty="0"/>
          </a:p>
          <a:p>
            <a:pPr marL="0" indent="0" algn="ctr">
              <a:buNone/>
            </a:pPr>
            <a:r>
              <a:rPr lang="en-US" sz="2400" b="1" dirty="0"/>
              <a:t>Agrobiodiversity Index (ABDI)</a:t>
            </a:r>
            <a:endParaRPr lang="en-GB" sz="2400" b="1" dirty="0"/>
          </a:p>
        </p:txBody>
      </p:sp>
      <p:pic>
        <p:nvPicPr>
          <p:cNvPr id="13" name="Picture 12" descr="A screenshot of a video game&#10;&#10;Description automatically generated with medium confidence">
            <a:extLst>
              <a:ext uri="{FF2B5EF4-FFF2-40B4-BE49-F238E27FC236}">
                <a16:creationId xmlns:a16="http://schemas.microsoft.com/office/drawing/2014/main" id="{4F05D383-9EE4-470E-8E3D-D3D7FAD0F8B7}"/>
              </a:ext>
            </a:extLst>
          </p:cNvPr>
          <p:cNvPicPr>
            <a:picLocks noChangeAspect="1"/>
          </p:cNvPicPr>
          <p:nvPr/>
        </p:nvPicPr>
        <p:blipFill>
          <a:blip r:embed="rId3"/>
          <a:stretch>
            <a:fillRect/>
          </a:stretch>
        </p:blipFill>
        <p:spPr>
          <a:xfrm>
            <a:off x="5960022" y="1608406"/>
            <a:ext cx="2808420" cy="3969499"/>
          </a:xfrm>
          <a:prstGeom prst="rect">
            <a:avLst/>
          </a:prstGeom>
          <a:noFill/>
        </p:spPr>
      </p:pic>
    </p:spTree>
    <p:extLst>
      <p:ext uri="{BB962C8B-B14F-4D97-AF65-F5344CB8AC3E}">
        <p14:creationId xmlns:p14="http://schemas.microsoft.com/office/powerpoint/2010/main" val="1375612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Obejectives</a:t>
            </a:r>
            <a:r>
              <a:rPr lang="en-US" dirty="0"/>
              <a:t> of the ABDI</a:t>
            </a:r>
            <a:endParaRPr lang="en-GB" dirty="0"/>
          </a:p>
        </p:txBody>
      </p:sp>
      <p:sp>
        <p:nvSpPr>
          <p:cNvPr id="3" name="Content Placeholder 2"/>
          <p:cNvSpPr>
            <a:spLocks noGrp="1"/>
          </p:cNvSpPr>
          <p:nvPr>
            <p:ph idx="1"/>
          </p:nvPr>
        </p:nvSpPr>
        <p:spPr>
          <a:xfrm>
            <a:off x="762000" y="1690689"/>
            <a:ext cx="7516585" cy="4574644"/>
          </a:xfrm>
        </p:spPr>
        <p:txBody>
          <a:bodyPr>
            <a:normAutofit lnSpcReduction="10000"/>
          </a:bodyPr>
          <a:lstStyle/>
          <a:p>
            <a:pPr marL="0" indent="0">
              <a:buNone/>
            </a:pPr>
            <a:r>
              <a:rPr lang="en-US" b="1" u="sng" dirty="0"/>
              <a:t>Measures to:</a:t>
            </a:r>
            <a:endParaRPr lang="en-GB" b="1" u="sng" dirty="0"/>
          </a:p>
          <a:p>
            <a:r>
              <a:rPr lang="en-GB" dirty="0"/>
              <a:t>Apply over the interconnected dimensions of diets, production and genetic resources </a:t>
            </a:r>
          </a:p>
          <a:p>
            <a:r>
              <a:rPr lang="en-GB" dirty="0"/>
              <a:t>Use in different locations by different actors to provide biodiversity trends</a:t>
            </a:r>
          </a:p>
          <a:p>
            <a:r>
              <a:rPr lang="en-GB" dirty="0"/>
              <a:t>Provide key data for allocation of financial resources</a:t>
            </a:r>
          </a:p>
          <a:p>
            <a:r>
              <a:rPr lang="en-GB" dirty="0"/>
              <a:t>Measure progress towards relevant targets in the SDGs</a:t>
            </a:r>
          </a:p>
          <a:p>
            <a:endParaRPr lang="en-US" dirty="0"/>
          </a:p>
          <a:p>
            <a:pPr marL="0" indent="0">
              <a:buNone/>
            </a:pPr>
            <a:r>
              <a:rPr lang="en-US" b="1" u="sng" dirty="0"/>
              <a:t>Target groups:</a:t>
            </a:r>
          </a:p>
          <a:p>
            <a:r>
              <a:rPr lang="en-US" dirty="0"/>
              <a:t>Companies</a:t>
            </a:r>
          </a:p>
          <a:p>
            <a:r>
              <a:rPr lang="en-US" dirty="0"/>
              <a:t>Governments </a:t>
            </a:r>
          </a:p>
          <a:p>
            <a:r>
              <a:rPr lang="en-US" dirty="0"/>
              <a:t>Investors</a:t>
            </a:r>
          </a:p>
          <a:p>
            <a:r>
              <a:rPr lang="en-US" dirty="0"/>
              <a:t>Farmers </a:t>
            </a:r>
            <a:endParaRPr lang="en-GB" dirty="0"/>
          </a:p>
          <a:p>
            <a:endParaRPr lang="en-GB" dirty="0"/>
          </a:p>
        </p:txBody>
      </p:sp>
      <p:sp>
        <p:nvSpPr>
          <p:cNvPr id="4" name="Slide Number Placeholder 3"/>
          <p:cNvSpPr>
            <a:spLocks noGrp="1"/>
          </p:cNvSpPr>
          <p:nvPr>
            <p:ph type="sldNum" sz="quarter" idx="12"/>
          </p:nvPr>
        </p:nvSpPr>
        <p:spPr/>
        <p:txBody>
          <a:bodyPr/>
          <a:lstStyle/>
          <a:p>
            <a:fld id="{F5D31388-1EA4-4B74-8FFA-0D39003D9700}" type="slidenum">
              <a:rPr lang="it-IT" smtClean="0"/>
              <a:pPr/>
              <a:t>7</a:t>
            </a:fld>
            <a:endParaRPr lang="it-IT"/>
          </a:p>
        </p:txBody>
      </p:sp>
      <p:sp>
        <p:nvSpPr>
          <p:cNvPr id="5" name="Rectangle 4"/>
          <p:cNvSpPr/>
          <p:nvPr/>
        </p:nvSpPr>
        <p:spPr>
          <a:xfrm>
            <a:off x="440868" y="6061214"/>
            <a:ext cx="8082645" cy="324997"/>
          </a:xfrm>
          <a:prstGeom prst="rect">
            <a:avLst/>
          </a:prstGeom>
        </p:spPr>
        <p:txBody>
          <a:bodyPr vert="horz" lIns="91440" tIns="45720" rIns="91440" bIns="45720" rtlCol="0">
            <a:noAutofit/>
          </a:bodyPr>
          <a:lstStyle/>
          <a:p>
            <a:pPr defTabSz="685800">
              <a:lnSpc>
                <a:spcPct val="90000"/>
              </a:lnSpc>
              <a:spcBef>
                <a:spcPts val="750"/>
              </a:spcBef>
            </a:pPr>
            <a:r>
              <a:rPr lang="de-DE" sz="1200" dirty="0">
                <a:solidFill>
                  <a:srgbClr val="76B82A"/>
                </a:solidFill>
              </a:rPr>
              <a:t>Source: Sarah K. Jones et al., </a:t>
            </a:r>
            <a:r>
              <a:rPr lang="en-GB" sz="1200" dirty="0">
                <a:solidFill>
                  <a:srgbClr val="76B82A"/>
                </a:solidFill>
              </a:rPr>
              <a:t>2021, [1]; </a:t>
            </a:r>
            <a:r>
              <a:rPr lang="de-DE" sz="1200" dirty="0">
                <a:solidFill>
                  <a:srgbClr val="76B82A"/>
                </a:solidFill>
              </a:rPr>
              <a:t> </a:t>
            </a:r>
            <a:r>
              <a:rPr lang="en-GB" sz="1200" dirty="0">
                <a:solidFill>
                  <a:srgbClr val="76B82A"/>
                </a:solidFill>
              </a:rPr>
              <a:t>Biodiversity International, 2017[2]</a:t>
            </a:r>
          </a:p>
        </p:txBody>
      </p:sp>
    </p:spTree>
    <p:extLst>
      <p:ext uri="{BB962C8B-B14F-4D97-AF65-F5344CB8AC3E}">
        <p14:creationId xmlns:p14="http://schemas.microsoft.com/office/powerpoint/2010/main" val="1947233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ABDI approach</a:t>
            </a:r>
          </a:p>
        </p:txBody>
      </p:sp>
      <p:sp>
        <p:nvSpPr>
          <p:cNvPr id="4" name="Slide Number Placeholder 3"/>
          <p:cNvSpPr>
            <a:spLocks noGrp="1"/>
          </p:cNvSpPr>
          <p:nvPr>
            <p:ph type="sldNum" sz="quarter" idx="12"/>
          </p:nvPr>
        </p:nvSpPr>
        <p:spPr/>
        <p:txBody>
          <a:bodyPr/>
          <a:lstStyle/>
          <a:p>
            <a:fld id="{F5D31388-1EA4-4B74-8FFA-0D39003D9700}" type="slidenum">
              <a:rPr lang="it-IT" smtClean="0"/>
              <a:pPr/>
              <a:t>8</a:t>
            </a:fld>
            <a:endParaRPr lang="it-IT"/>
          </a:p>
        </p:txBody>
      </p:sp>
      <p:pic>
        <p:nvPicPr>
          <p:cNvPr id="6" name="Content Placeholder 5"/>
          <p:cNvPicPr>
            <a:picLocks noGrp="1" noChangeAspect="1"/>
          </p:cNvPicPr>
          <p:nvPr>
            <p:ph idx="1"/>
          </p:nvPr>
        </p:nvPicPr>
        <p:blipFill>
          <a:blip r:embed="rId3"/>
          <a:stretch>
            <a:fillRect/>
          </a:stretch>
        </p:blipFill>
        <p:spPr>
          <a:xfrm>
            <a:off x="1788210" y="1822450"/>
            <a:ext cx="5567580" cy="4351338"/>
          </a:xfrm>
          <a:prstGeom prst="rect">
            <a:avLst/>
          </a:prstGeom>
        </p:spPr>
      </p:pic>
      <p:sp>
        <p:nvSpPr>
          <p:cNvPr id="7" name="Rectangle 6"/>
          <p:cNvSpPr/>
          <p:nvPr/>
        </p:nvSpPr>
        <p:spPr>
          <a:xfrm>
            <a:off x="440868" y="6143050"/>
            <a:ext cx="8082645" cy="324997"/>
          </a:xfrm>
          <a:prstGeom prst="rect">
            <a:avLst/>
          </a:prstGeom>
        </p:spPr>
        <p:txBody>
          <a:bodyPr vert="horz" lIns="91440" tIns="45720" rIns="91440" bIns="45720" rtlCol="0">
            <a:noAutofit/>
          </a:bodyPr>
          <a:lstStyle/>
          <a:p>
            <a:pPr defTabSz="685800">
              <a:lnSpc>
                <a:spcPct val="90000"/>
              </a:lnSpc>
              <a:spcBef>
                <a:spcPts val="750"/>
              </a:spcBef>
            </a:pPr>
            <a:r>
              <a:rPr lang="de-DE" sz="1200" dirty="0">
                <a:solidFill>
                  <a:srgbClr val="76B82A"/>
                </a:solidFill>
              </a:rPr>
              <a:t>Source: Sarah K. Jones et al., </a:t>
            </a:r>
            <a:r>
              <a:rPr lang="en-GB" sz="1200" dirty="0">
                <a:solidFill>
                  <a:srgbClr val="76B82A"/>
                </a:solidFill>
              </a:rPr>
              <a:t>2021, [1]; </a:t>
            </a:r>
            <a:r>
              <a:rPr lang="de-DE" sz="1200" dirty="0">
                <a:solidFill>
                  <a:srgbClr val="76B82A"/>
                </a:solidFill>
              </a:rPr>
              <a:t> </a:t>
            </a:r>
            <a:r>
              <a:rPr lang="en-GB" sz="1200" dirty="0">
                <a:solidFill>
                  <a:srgbClr val="76B82A"/>
                </a:solidFill>
              </a:rPr>
              <a:t>Biodiversity International, 2017[2]</a:t>
            </a:r>
          </a:p>
        </p:txBody>
      </p:sp>
    </p:spTree>
    <p:extLst>
      <p:ext uri="{BB962C8B-B14F-4D97-AF65-F5344CB8AC3E}">
        <p14:creationId xmlns:p14="http://schemas.microsoft.com/office/powerpoint/2010/main" val="3717989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ABDI indicators</a:t>
            </a: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1320245237"/>
              </p:ext>
            </p:extLst>
          </p:nvPr>
        </p:nvGraphicFramePr>
        <p:xfrm>
          <a:off x="9647312" y="-294124"/>
          <a:ext cx="9783762" cy="8158480"/>
        </p:xfrm>
        <a:graphic>
          <a:graphicData uri="http://schemas.openxmlformats.org/drawingml/2006/table">
            <a:tbl>
              <a:tblPr firstRow="1" bandRow="1">
                <a:tableStyleId>{5C22544A-7EE6-4342-B048-85BDC9FD1C3A}</a:tableStyleId>
              </a:tblPr>
              <a:tblGrid>
                <a:gridCol w="1879702">
                  <a:extLst>
                    <a:ext uri="{9D8B030D-6E8A-4147-A177-3AD203B41FA5}">
                      <a16:colId xmlns:a16="http://schemas.microsoft.com/office/drawing/2014/main" val="1392012932"/>
                    </a:ext>
                  </a:extLst>
                </a:gridCol>
                <a:gridCol w="2893722">
                  <a:extLst>
                    <a:ext uri="{9D8B030D-6E8A-4147-A177-3AD203B41FA5}">
                      <a16:colId xmlns:a16="http://schemas.microsoft.com/office/drawing/2014/main" val="1920612965"/>
                    </a:ext>
                  </a:extLst>
                </a:gridCol>
                <a:gridCol w="5010338">
                  <a:extLst>
                    <a:ext uri="{9D8B030D-6E8A-4147-A177-3AD203B41FA5}">
                      <a16:colId xmlns:a16="http://schemas.microsoft.com/office/drawing/2014/main" val="3488471787"/>
                    </a:ext>
                  </a:extLst>
                </a:gridCol>
              </a:tblGrid>
              <a:tr h="370840">
                <a:tc>
                  <a:txBody>
                    <a:bodyPr/>
                    <a:lstStyle/>
                    <a:p>
                      <a:r>
                        <a:rPr lang="en-US" sz="1800" dirty="0"/>
                        <a:t>Category</a:t>
                      </a:r>
                      <a:endParaRPr lang="en-GB" sz="1800" dirty="0"/>
                    </a:p>
                  </a:txBody>
                  <a:tcPr/>
                </a:tc>
                <a:tc>
                  <a:txBody>
                    <a:bodyPr/>
                    <a:lstStyle/>
                    <a:p>
                      <a:r>
                        <a:rPr lang="en-US" sz="1800" dirty="0"/>
                        <a:t>Pillar</a:t>
                      </a:r>
                      <a:endParaRPr lang="en-GB" sz="1800" dirty="0"/>
                    </a:p>
                  </a:txBody>
                  <a:tcPr/>
                </a:tc>
                <a:tc>
                  <a:txBody>
                    <a:bodyPr/>
                    <a:lstStyle/>
                    <a:p>
                      <a:r>
                        <a:rPr lang="en-US" sz="1800" dirty="0"/>
                        <a:t>Indicators</a:t>
                      </a:r>
                      <a:endParaRPr lang="en-GB" sz="1800" dirty="0"/>
                    </a:p>
                  </a:txBody>
                  <a:tcPr/>
                </a:tc>
                <a:extLst>
                  <a:ext uri="{0D108BD9-81ED-4DB2-BD59-A6C34878D82A}">
                    <a16:rowId xmlns:a16="http://schemas.microsoft.com/office/drawing/2014/main" val="1226608545"/>
                  </a:ext>
                </a:extLst>
              </a:tr>
              <a:tr h="370840">
                <a:tc>
                  <a:txBody>
                    <a:bodyPr/>
                    <a:lstStyle/>
                    <a:p>
                      <a:r>
                        <a:rPr lang="en-US" sz="1800" dirty="0"/>
                        <a:t>Status</a:t>
                      </a:r>
                      <a:endParaRPr lang="en-GB" sz="1800" dirty="0"/>
                    </a:p>
                  </a:txBody>
                  <a:tcPr/>
                </a:tc>
                <a:tc>
                  <a:txBody>
                    <a:bodyPr/>
                    <a:lstStyle/>
                    <a:p>
                      <a:r>
                        <a:rPr lang="en-GB" sz="1800" b="0" i="0" u="none" strike="noStrike" kern="1200" baseline="0" dirty="0">
                          <a:solidFill>
                            <a:schemeClr val="dk1"/>
                          </a:solidFill>
                          <a:latin typeface="+mn-lt"/>
                          <a:ea typeface="+mn-ea"/>
                          <a:cs typeface="+mn-cs"/>
                        </a:rPr>
                        <a:t>Consumption</a:t>
                      </a:r>
                      <a:endParaRPr lang="en-GB" sz="1800" dirty="0"/>
                    </a:p>
                  </a:txBody>
                  <a:tcPr/>
                </a:tc>
                <a:tc>
                  <a:txBody>
                    <a:bodyPr/>
                    <a:lstStyle/>
                    <a:p>
                      <a:r>
                        <a:rPr lang="en-GB" sz="1800" b="0" i="0" u="none" strike="noStrike" kern="1200" baseline="0" dirty="0">
                          <a:solidFill>
                            <a:schemeClr val="dk1"/>
                          </a:solidFill>
                          <a:latin typeface="+mn-lt"/>
                          <a:ea typeface="+mn-ea"/>
                          <a:cs typeface="+mn-cs"/>
                        </a:rPr>
                        <a:t>Varietal diversity</a:t>
                      </a:r>
                      <a:endParaRPr lang="en-GB" sz="1800" dirty="0"/>
                    </a:p>
                  </a:txBody>
                  <a:tcPr/>
                </a:tc>
                <a:extLst>
                  <a:ext uri="{0D108BD9-81ED-4DB2-BD59-A6C34878D82A}">
                    <a16:rowId xmlns:a16="http://schemas.microsoft.com/office/drawing/2014/main" val="3570581340"/>
                  </a:ext>
                </a:extLst>
              </a:tr>
              <a:tr h="370840">
                <a:tc>
                  <a:txBody>
                    <a:bodyPr/>
                    <a:lstStyle/>
                    <a:p>
                      <a:endParaRPr lang="en-GB" sz="1800" dirty="0"/>
                    </a:p>
                  </a:txBody>
                  <a:tcPr/>
                </a:tc>
                <a:tc>
                  <a:txBody>
                    <a:bodyPr/>
                    <a:lstStyle/>
                    <a:p>
                      <a:endParaRPr lang="en-GB" sz="1800" dirty="0"/>
                    </a:p>
                  </a:txBody>
                  <a:tcPr/>
                </a:tc>
                <a:tc>
                  <a:txBody>
                    <a:bodyPr/>
                    <a:lstStyle/>
                    <a:p>
                      <a:r>
                        <a:rPr lang="en-GB" sz="1800" b="0" i="0" u="none" strike="noStrike" kern="1200" baseline="0" dirty="0">
                          <a:solidFill>
                            <a:schemeClr val="dk1"/>
                          </a:solidFill>
                          <a:latin typeface="+mn-lt"/>
                          <a:ea typeface="+mn-ea"/>
                          <a:cs typeface="+mn-cs"/>
                        </a:rPr>
                        <a:t>Species diversity</a:t>
                      </a:r>
                      <a:endParaRPr lang="en-GB" sz="1800" dirty="0"/>
                    </a:p>
                  </a:txBody>
                  <a:tcPr/>
                </a:tc>
                <a:extLst>
                  <a:ext uri="{0D108BD9-81ED-4DB2-BD59-A6C34878D82A}">
                    <a16:rowId xmlns:a16="http://schemas.microsoft.com/office/drawing/2014/main" val="994054533"/>
                  </a:ext>
                </a:extLst>
              </a:tr>
              <a:tr h="370840">
                <a:tc>
                  <a:txBody>
                    <a:bodyPr/>
                    <a:lstStyle/>
                    <a:p>
                      <a:endParaRPr lang="en-GB" sz="1800"/>
                    </a:p>
                  </a:txBody>
                  <a:tcPr/>
                </a:tc>
                <a:tc>
                  <a:txBody>
                    <a:bodyPr/>
                    <a:lstStyle/>
                    <a:p>
                      <a:endParaRPr lang="en-GB" sz="1800" dirty="0"/>
                    </a:p>
                  </a:txBody>
                  <a:tcPr/>
                </a:tc>
                <a:tc>
                  <a:txBody>
                    <a:bodyPr/>
                    <a:lstStyle/>
                    <a:p>
                      <a:r>
                        <a:rPr lang="en-GB" sz="1800" b="0" i="0" u="none" strike="noStrike" kern="1200" baseline="0" dirty="0">
                          <a:solidFill>
                            <a:schemeClr val="dk1"/>
                          </a:solidFill>
                          <a:latin typeface="+mn-lt"/>
                          <a:ea typeface="+mn-ea"/>
                          <a:cs typeface="+mn-cs"/>
                        </a:rPr>
                        <a:t>Functional diversity</a:t>
                      </a:r>
                      <a:endParaRPr lang="en-GB" sz="1800" dirty="0"/>
                    </a:p>
                  </a:txBody>
                  <a:tcPr/>
                </a:tc>
                <a:extLst>
                  <a:ext uri="{0D108BD9-81ED-4DB2-BD59-A6C34878D82A}">
                    <a16:rowId xmlns:a16="http://schemas.microsoft.com/office/drawing/2014/main" val="146742072"/>
                  </a:ext>
                </a:extLst>
              </a:tr>
              <a:tr h="370840">
                <a:tc>
                  <a:txBody>
                    <a:bodyPr/>
                    <a:lstStyle/>
                    <a:p>
                      <a:endParaRPr lang="en-GB" sz="1800"/>
                    </a:p>
                  </a:txBody>
                  <a:tcPr/>
                </a:tc>
                <a:tc>
                  <a:txBody>
                    <a:bodyPr/>
                    <a:lstStyle/>
                    <a:p>
                      <a:endParaRPr lang="en-GB" sz="1800" dirty="0"/>
                    </a:p>
                  </a:txBody>
                  <a:tcPr/>
                </a:tc>
                <a:tc>
                  <a:txBody>
                    <a:bodyPr/>
                    <a:lstStyle/>
                    <a:p>
                      <a:r>
                        <a:rPr lang="en-GB" sz="1800" b="0" i="0" u="none" strike="noStrike" kern="1200" baseline="0" dirty="0">
                          <a:solidFill>
                            <a:schemeClr val="dk1"/>
                          </a:solidFill>
                          <a:latin typeface="+mn-lt"/>
                          <a:ea typeface="+mn-ea"/>
                          <a:cs typeface="+mn-cs"/>
                        </a:rPr>
                        <a:t>Underutilized species</a:t>
                      </a:r>
                      <a:endParaRPr lang="en-GB" sz="1800" dirty="0"/>
                    </a:p>
                  </a:txBody>
                  <a:tcPr/>
                </a:tc>
                <a:extLst>
                  <a:ext uri="{0D108BD9-81ED-4DB2-BD59-A6C34878D82A}">
                    <a16:rowId xmlns:a16="http://schemas.microsoft.com/office/drawing/2014/main" val="2191053520"/>
                  </a:ext>
                </a:extLst>
              </a:tr>
              <a:tr h="370840">
                <a:tc>
                  <a:txBody>
                    <a:bodyPr/>
                    <a:lstStyle/>
                    <a:p>
                      <a:endParaRPr lang="en-GB" sz="1800"/>
                    </a:p>
                  </a:txBody>
                  <a:tcPr/>
                </a:tc>
                <a:tc>
                  <a:txBody>
                    <a:bodyPr/>
                    <a:lstStyle/>
                    <a:p>
                      <a:r>
                        <a:rPr lang="en-US" sz="1800" dirty="0"/>
                        <a:t>Production</a:t>
                      </a:r>
                      <a:endParaRPr lang="en-GB" sz="1800" dirty="0"/>
                    </a:p>
                  </a:txBody>
                  <a:tcPr/>
                </a:tc>
                <a:tc>
                  <a:txBody>
                    <a:bodyPr/>
                    <a:lstStyle/>
                    <a:p>
                      <a:r>
                        <a:rPr lang="en-GB" sz="1800" b="0" i="0" u="none" strike="noStrike" kern="1200" baseline="0" dirty="0">
                          <a:solidFill>
                            <a:schemeClr val="dk1"/>
                          </a:solidFill>
                          <a:latin typeface="+mn-lt"/>
                          <a:ea typeface="+mn-ea"/>
                          <a:cs typeface="+mn-cs"/>
                        </a:rPr>
                        <a:t>Varietal diversity</a:t>
                      </a:r>
                      <a:endParaRPr lang="en-GB" sz="1800" dirty="0"/>
                    </a:p>
                  </a:txBody>
                  <a:tcPr/>
                </a:tc>
                <a:extLst>
                  <a:ext uri="{0D108BD9-81ED-4DB2-BD59-A6C34878D82A}">
                    <a16:rowId xmlns:a16="http://schemas.microsoft.com/office/drawing/2014/main" val="2062101644"/>
                  </a:ext>
                </a:extLst>
              </a:tr>
              <a:tr h="370840">
                <a:tc>
                  <a:txBody>
                    <a:bodyPr/>
                    <a:lstStyle/>
                    <a:p>
                      <a:endParaRPr lang="en-GB" sz="1800"/>
                    </a:p>
                  </a:txBody>
                  <a:tcPr/>
                </a:tc>
                <a:tc>
                  <a:txBody>
                    <a:bodyPr/>
                    <a:lstStyle/>
                    <a:p>
                      <a:endParaRPr lang="en-GB" sz="1800"/>
                    </a:p>
                  </a:txBody>
                  <a:tcPr/>
                </a:tc>
                <a:tc>
                  <a:txBody>
                    <a:bodyPr/>
                    <a:lstStyle/>
                    <a:p>
                      <a:r>
                        <a:rPr lang="en-GB" sz="1800" b="0" i="0" u="none" strike="noStrike" kern="1200" baseline="0" dirty="0">
                          <a:solidFill>
                            <a:schemeClr val="dk1"/>
                          </a:solidFill>
                          <a:latin typeface="+mn-lt"/>
                          <a:ea typeface="+mn-ea"/>
                          <a:cs typeface="+mn-cs"/>
                        </a:rPr>
                        <a:t>Functional diversity</a:t>
                      </a:r>
                      <a:endParaRPr lang="en-GB" sz="1800" dirty="0"/>
                    </a:p>
                  </a:txBody>
                  <a:tcPr/>
                </a:tc>
                <a:extLst>
                  <a:ext uri="{0D108BD9-81ED-4DB2-BD59-A6C34878D82A}">
                    <a16:rowId xmlns:a16="http://schemas.microsoft.com/office/drawing/2014/main" val="3632381589"/>
                  </a:ext>
                </a:extLst>
              </a:tr>
              <a:tr h="370840">
                <a:tc>
                  <a:txBody>
                    <a:bodyPr/>
                    <a:lstStyle/>
                    <a:p>
                      <a:endParaRPr lang="en-GB" sz="1800"/>
                    </a:p>
                  </a:txBody>
                  <a:tcPr/>
                </a:tc>
                <a:tc>
                  <a:txBody>
                    <a:bodyPr/>
                    <a:lstStyle/>
                    <a:p>
                      <a:endParaRPr lang="en-GB" sz="180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chemeClr val="dk1"/>
                          </a:solidFill>
                          <a:latin typeface="+mn-lt"/>
                          <a:ea typeface="+mn-ea"/>
                          <a:cs typeface="+mn-cs"/>
                        </a:rPr>
                        <a:t>Underutilized species</a:t>
                      </a:r>
                      <a:endParaRPr lang="en-GB" sz="1800" dirty="0"/>
                    </a:p>
                  </a:txBody>
                  <a:tcPr/>
                </a:tc>
                <a:extLst>
                  <a:ext uri="{0D108BD9-81ED-4DB2-BD59-A6C34878D82A}">
                    <a16:rowId xmlns:a16="http://schemas.microsoft.com/office/drawing/2014/main" val="3431443278"/>
                  </a:ext>
                </a:extLst>
              </a:tr>
              <a:tr h="370840">
                <a:tc>
                  <a:txBody>
                    <a:bodyPr/>
                    <a:lstStyle/>
                    <a:p>
                      <a:endParaRPr lang="en-GB" sz="1800"/>
                    </a:p>
                  </a:txBody>
                  <a:tcPr/>
                </a:tc>
                <a:tc>
                  <a:txBody>
                    <a:bodyPr/>
                    <a:lstStyle/>
                    <a:p>
                      <a:endParaRPr lang="en-GB" sz="1800" dirty="0"/>
                    </a:p>
                  </a:txBody>
                  <a:tcPr/>
                </a:tc>
                <a:tc>
                  <a:txBody>
                    <a:bodyPr/>
                    <a:lstStyle/>
                    <a:p>
                      <a:r>
                        <a:rPr lang="en-GB" sz="1800" b="0" i="0" u="none" strike="noStrike" kern="1200" baseline="0" dirty="0">
                          <a:solidFill>
                            <a:schemeClr val="dk1"/>
                          </a:solidFill>
                          <a:latin typeface="+mn-lt"/>
                          <a:ea typeface="+mn-ea"/>
                          <a:cs typeface="+mn-cs"/>
                        </a:rPr>
                        <a:t>Pollinators and natural enemies</a:t>
                      </a:r>
                      <a:endParaRPr lang="en-GB" sz="1800" dirty="0"/>
                    </a:p>
                  </a:txBody>
                  <a:tcPr/>
                </a:tc>
                <a:extLst>
                  <a:ext uri="{0D108BD9-81ED-4DB2-BD59-A6C34878D82A}">
                    <a16:rowId xmlns:a16="http://schemas.microsoft.com/office/drawing/2014/main" val="128081790"/>
                  </a:ext>
                </a:extLst>
              </a:tr>
              <a:tr h="370840">
                <a:tc>
                  <a:txBody>
                    <a:bodyPr/>
                    <a:lstStyle/>
                    <a:p>
                      <a:endParaRPr lang="en-GB" sz="1800"/>
                    </a:p>
                  </a:txBody>
                  <a:tcPr/>
                </a:tc>
                <a:tc>
                  <a:txBody>
                    <a:bodyPr/>
                    <a:lstStyle/>
                    <a:p>
                      <a:endParaRPr lang="en-GB" sz="1800" dirty="0"/>
                    </a:p>
                  </a:txBody>
                  <a:tcPr/>
                </a:tc>
                <a:tc>
                  <a:txBody>
                    <a:bodyPr/>
                    <a:lstStyle/>
                    <a:p>
                      <a:r>
                        <a:rPr lang="en-GB" sz="1800" b="0" i="0" u="none" strike="noStrike" kern="1200" baseline="0" dirty="0">
                          <a:solidFill>
                            <a:schemeClr val="dk1"/>
                          </a:solidFill>
                          <a:latin typeface="+mn-lt"/>
                          <a:ea typeface="+mn-ea"/>
                          <a:cs typeface="+mn-cs"/>
                        </a:rPr>
                        <a:t>Soil biodiversity</a:t>
                      </a:r>
                      <a:endParaRPr lang="en-GB" sz="1800" dirty="0"/>
                    </a:p>
                  </a:txBody>
                  <a:tcPr/>
                </a:tc>
                <a:extLst>
                  <a:ext uri="{0D108BD9-81ED-4DB2-BD59-A6C34878D82A}">
                    <a16:rowId xmlns:a16="http://schemas.microsoft.com/office/drawing/2014/main" val="485466899"/>
                  </a:ext>
                </a:extLst>
              </a:tr>
              <a:tr h="370840">
                <a:tc>
                  <a:txBody>
                    <a:bodyPr/>
                    <a:lstStyle/>
                    <a:p>
                      <a:endParaRPr lang="en-GB" sz="1800"/>
                    </a:p>
                  </a:txBody>
                  <a:tcPr/>
                </a:tc>
                <a:tc>
                  <a:txBody>
                    <a:bodyPr/>
                    <a:lstStyle/>
                    <a:p>
                      <a:endParaRPr lang="en-GB" sz="1800" dirty="0"/>
                    </a:p>
                  </a:txBody>
                  <a:tcPr/>
                </a:tc>
                <a:tc>
                  <a:txBody>
                    <a:bodyPr/>
                    <a:lstStyle/>
                    <a:p>
                      <a:r>
                        <a:rPr lang="en-GB" sz="1800" b="0" i="0" u="none" strike="noStrike" kern="1200" baseline="0" dirty="0">
                          <a:solidFill>
                            <a:schemeClr val="dk1"/>
                          </a:solidFill>
                          <a:latin typeface="+mn-lt"/>
                          <a:ea typeface="+mn-ea"/>
                          <a:cs typeface="+mn-cs"/>
                        </a:rPr>
                        <a:t>Landscape complexity</a:t>
                      </a:r>
                      <a:endParaRPr lang="en-GB" sz="1800" dirty="0"/>
                    </a:p>
                  </a:txBody>
                  <a:tcPr/>
                </a:tc>
                <a:extLst>
                  <a:ext uri="{0D108BD9-81ED-4DB2-BD59-A6C34878D82A}">
                    <a16:rowId xmlns:a16="http://schemas.microsoft.com/office/drawing/2014/main" val="891234739"/>
                  </a:ext>
                </a:extLst>
              </a:tr>
              <a:tr h="370840">
                <a:tc>
                  <a:txBody>
                    <a:bodyPr/>
                    <a:lstStyle/>
                    <a:p>
                      <a:endParaRPr lang="en-GB" sz="1800" dirty="0"/>
                    </a:p>
                  </a:txBody>
                  <a:tcPr/>
                </a:tc>
                <a:tc>
                  <a:txBody>
                    <a:bodyPr/>
                    <a:lstStyle/>
                    <a:p>
                      <a:r>
                        <a:rPr lang="en-US" sz="1800" dirty="0"/>
                        <a:t>Conservation </a:t>
                      </a:r>
                      <a:endParaRPr lang="en-GB" sz="1800" dirty="0"/>
                    </a:p>
                  </a:txBody>
                  <a:tcPr/>
                </a:tc>
                <a:tc>
                  <a:txBody>
                    <a:bodyPr/>
                    <a:lstStyle/>
                    <a:p>
                      <a:r>
                        <a:rPr lang="en-GB" sz="1800" b="0" i="0" u="none" strike="noStrike" kern="1200" baseline="0" dirty="0">
                          <a:solidFill>
                            <a:schemeClr val="dk1"/>
                          </a:solidFill>
                          <a:latin typeface="+mn-lt"/>
                          <a:ea typeface="+mn-ea"/>
                          <a:cs typeface="+mn-cs"/>
                        </a:rPr>
                        <a:t>Varietal diversity</a:t>
                      </a:r>
                      <a:endParaRPr lang="en-GB" sz="1800" dirty="0"/>
                    </a:p>
                  </a:txBody>
                  <a:tcPr/>
                </a:tc>
                <a:extLst>
                  <a:ext uri="{0D108BD9-81ED-4DB2-BD59-A6C34878D82A}">
                    <a16:rowId xmlns:a16="http://schemas.microsoft.com/office/drawing/2014/main" val="2662523829"/>
                  </a:ext>
                </a:extLst>
              </a:tr>
              <a:tr h="370840">
                <a:tc>
                  <a:txBody>
                    <a:bodyPr/>
                    <a:lstStyle/>
                    <a:p>
                      <a:endParaRPr lang="en-GB" sz="1800" dirty="0"/>
                    </a:p>
                  </a:txBody>
                  <a:tcPr/>
                </a:tc>
                <a:tc>
                  <a:txBody>
                    <a:bodyPr/>
                    <a:lstStyle/>
                    <a:p>
                      <a:endParaRPr lang="en-GB" sz="1800"/>
                    </a:p>
                  </a:txBody>
                  <a:tcPr/>
                </a:tc>
                <a:tc>
                  <a:txBody>
                    <a:bodyPr/>
                    <a:lstStyle/>
                    <a:p>
                      <a:r>
                        <a:rPr lang="en-GB" sz="1800" b="0" i="0" u="none" strike="noStrike" kern="1200" baseline="0" dirty="0">
                          <a:solidFill>
                            <a:schemeClr val="dk1"/>
                          </a:solidFill>
                          <a:latin typeface="+mn-lt"/>
                          <a:ea typeface="+mn-ea"/>
                          <a:cs typeface="+mn-cs"/>
                        </a:rPr>
                        <a:t>Species diversity</a:t>
                      </a:r>
                      <a:endParaRPr lang="en-GB" sz="1800" dirty="0"/>
                    </a:p>
                  </a:txBody>
                  <a:tcPr/>
                </a:tc>
                <a:extLst>
                  <a:ext uri="{0D108BD9-81ED-4DB2-BD59-A6C34878D82A}">
                    <a16:rowId xmlns:a16="http://schemas.microsoft.com/office/drawing/2014/main" val="4010446401"/>
                  </a:ext>
                </a:extLst>
              </a:tr>
              <a:tr h="370840">
                <a:tc>
                  <a:txBody>
                    <a:bodyPr/>
                    <a:lstStyle/>
                    <a:p>
                      <a:endParaRPr lang="en-GB" sz="1800"/>
                    </a:p>
                  </a:txBody>
                  <a:tcPr/>
                </a:tc>
                <a:tc>
                  <a:txBody>
                    <a:bodyPr/>
                    <a:lstStyle/>
                    <a:p>
                      <a:endParaRPr lang="en-GB" sz="18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chemeClr val="dk1"/>
                          </a:solidFill>
                          <a:latin typeface="+mn-lt"/>
                          <a:ea typeface="+mn-ea"/>
                          <a:cs typeface="+mn-cs"/>
                        </a:rPr>
                        <a:t>Functional diversity</a:t>
                      </a:r>
                      <a:endParaRPr lang="en-GB" sz="1800" dirty="0"/>
                    </a:p>
                  </a:txBody>
                  <a:tcPr/>
                </a:tc>
                <a:extLst>
                  <a:ext uri="{0D108BD9-81ED-4DB2-BD59-A6C34878D82A}">
                    <a16:rowId xmlns:a16="http://schemas.microsoft.com/office/drawing/2014/main" val="632996583"/>
                  </a:ext>
                </a:extLst>
              </a:tr>
              <a:tr h="370840">
                <a:tc>
                  <a:txBody>
                    <a:bodyPr/>
                    <a:lstStyle/>
                    <a:p>
                      <a:endParaRPr lang="en-GB" sz="1800" dirty="0"/>
                    </a:p>
                  </a:txBody>
                  <a:tcPr/>
                </a:tc>
                <a:tc>
                  <a:txBody>
                    <a:bodyPr/>
                    <a:lstStyle/>
                    <a:p>
                      <a:endParaRPr lang="en-GB" sz="18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chemeClr val="dk1"/>
                          </a:solidFill>
                          <a:latin typeface="+mn-lt"/>
                          <a:ea typeface="+mn-ea"/>
                          <a:cs typeface="+mn-cs"/>
                        </a:rPr>
                        <a:t>Underutilized species</a:t>
                      </a:r>
                      <a:endParaRPr lang="en-GB" sz="1800" dirty="0"/>
                    </a:p>
                  </a:txBody>
                  <a:tcPr/>
                </a:tc>
                <a:extLst>
                  <a:ext uri="{0D108BD9-81ED-4DB2-BD59-A6C34878D82A}">
                    <a16:rowId xmlns:a16="http://schemas.microsoft.com/office/drawing/2014/main" val="3211627472"/>
                  </a:ext>
                </a:extLst>
              </a:tr>
              <a:tr h="370840">
                <a:tc>
                  <a:txBody>
                    <a:bodyPr/>
                    <a:lstStyle/>
                    <a:p>
                      <a:r>
                        <a:rPr lang="en-US" sz="1800" dirty="0"/>
                        <a:t>Action</a:t>
                      </a:r>
                      <a:endParaRPr lang="en-GB" sz="1800" dirty="0"/>
                    </a:p>
                  </a:txBody>
                  <a:tcPr/>
                </a:tc>
                <a:tc>
                  <a:txBody>
                    <a:bodyPr/>
                    <a:lstStyle/>
                    <a:p>
                      <a:r>
                        <a:rPr lang="en-US" sz="1800" dirty="0"/>
                        <a:t>Consumption</a:t>
                      </a:r>
                      <a:endParaRPr lang="en-GB" sz="1800" dirty="0"/>
                    </a:p>
                  </a:txBody>
                  <a:tcPr/>
                </a:tc>
                <a:tc>
                  <a:txBody>
                    <a:bodyPr/>
                    <a:lstStyle/>
                    <a:p>
                      <a:r>
                        <a:rPr lang="en-GB" sz="1800" b="0" i="0" u="none" strike="noStrike" kern="1200" baseline="0" dirty="0">
                          <a:solidFill>
                            <a:schemeClr val="dk1"/>
                          </a:solidFill>
                          <a:latin typeface="+mn-lt"/>
                          <a:ea typeface="+mn-ea"/>
                          <a:cs typeface="+mn-cs"/>
                        </a:rPr>
                        <a:t>Management practices supporting agrobiodiversity</a:t>
                      </a:r>
                      <a:endParaRPr lang="en-GB" sz="1800" dirty="0"/>
                    </a:p>
                  </a:txBody>
                  <a:tcPr/>
                </a:tc>
                <a:extLst>
                  <a:ext uri="{0D108BD9-81ED-4DB2-BD59-A6C34878D82A}">
                    <a16:rowId xmlns:a16="http://schemas.microsoft.com/office/drawing/2014/main" val="1571549923"/>
                  </a:ext>
                </a:extLst>
              </a:tr>
              <a:tr h="370840">
                <a:tc>
                  <a:txBody>
                    <a:bodyPr/>
                    <a:lstStyle/>
                    <a:p>
                      <a:endParaRPr lang="en-GB" sz="1800"/>
                    </a:p>
                  </a:txBody>
                  <a:tcPr/>
                </a:tc>
                <a:tc>
                  <a:txBody>
                    <a:bodyPr/>
                    <a:lstStyle/>
                    <a:p>
                      <a:r>
                        <a:rPr lang="en-US" sz="1800" dirty="0"/>
                        <a:t>Production</a:t>
                      </a:r>
                      <a:endParaRPr lang="en-GB" sz="1800" dirty="0"/>
                    </a:p>
                  </a:txBody>
                  <a:tcPr/>
                </a:tc>
                <a:tc>
                  <a:txBody>
                    <a:bodyPr/>
                    <a:lstStyle/>
                    <a:p>
                      <a:r>
                        <a:rPr lang="en-GB" sz="1800" b="0" i="0" u="none" strike="noStrike" kern="1200" baseline="0" dirty="0">
                          <a:solidFill>
                            <a:schemeClr val="dk1"/>
                          </a:solidFill>
                          <a:latin typeface="+mn-lt"/>
                          <a:ea typeface="+mn-ea"/>
                          <a:cs typeface="+mn-cs"/>
                        </a:rPr>
                        <a:t>Diversity-based practices</a:t>
                      </a:r>
                      <a:endParaRPr lang="en-GB" sz="1800" dirty="0"/>
                    </a:p>
                  </a:txBody>
                  <a:tcPr/>
                </a:tc>
                <a:extLst>
                  <a:ext uri="{0D108BD9-81ED-4DB2-BD59-A6C34878D82A}">
                    <a16:rowId xmlns:a16="http://schemas.microsoft.com/office/drawing/2014/main" val="393188227"/>
                  </a:ext>
                </a:extLst>
              </a:tr>
              <a:tr h="370840">
                <a:tc>
                  <a:txBody>
                    <a:bodyPr/>
                    <a:lstStyle/>
                    <a:p>
                      <a:endParaRPr lang="en-GB" sz="1800"/>
                    </a:p>
                  </a:txBody>
                  <a:tcPr/>
                </a:tc>
                <a:tc>
                  <a:txBody>
                    <a:bodyPr/>
                    <a:lstStyle/>
                    <a:p>
                      <a:r>
                        <a:rPr lang="en-US" sz="1800" dirty="0"/>
                        <a:t>Conservation </a:t>
                      </a:r>
                      <a:endParaRPr lang="en-GB" sz="1800" dirty="0"/>
                    </a:p>
                  </a:txBody>
                  <a:tcPr/>
                </a:tc>
                <a:tc>
                  <a:txBody>
                    <a:bodyPr/>
                    <a:lstStyle/>
                    <a:p>
                      <a:r>
                        <a:rPr lang="en-GB" sz="1800" b="0" i="0" u="none" strike="noStrike" kern="1200" baseline="0" dirty="0">
                          <a:solidFill>
                            <a:schemeClr val="dk1"/>
                          </a:solidFill>
                          <a:latin typeface="+mn-lt"/>
                          <a:ea typeface="+mn-ea"/>
                          <a:cs typeface="+mn-cs"/>
                        </a:rPr>
                        <a:t>Management practices supporting agrobiodiversity</a:t>
                      </a:r>
                      <a:endParaRPr lang="en-GB" sz="1800" dirty="0"/>
                    </a:p>
                  </a:txBody>
                  <a:tcPr/>
                </a:tc>
                <a:extLst>
                  <a:ext uri="{0D108BD9-81ED-4DB2-BD59-A6C34878D82A}">
                    <a16:rowId xmlns:a16="http://schemas.microsoft.com/office/drawing/2014/main" val="2692364278"/>
                  </a:ext>
                </a:extLst>
              </a:tr>
              <a:tr h="370840">
                <a:tc>
                  <a:txBody>
                    <a:bodyPr/>
                    <a:lstStyle/>
                    <a:p>
                      <a:endParaRPr lang="en-GB" sz="1800"/>
                    </a:p>
                  </a:txBody>
                  <a:tcPr/>
                </a:tc>
                <a:tc>
                  <a:txBody>
                    <a:bodyPr/>
                    <a:lstStyle/>
                    <a:p>
                      <a:r>
                        <a:rPr lang="en-US" sz="1800" dirty="0"/>
                        <a:t>Consumption</a:t>
                      </a:r>
                      <a:endParaRPr lang="en-GB" sz="1800" dirty="0"/>
                    </a:p>
                  </a:txBody>
                  <a:tcPr/>
                </a:tc>
                <a:tc>
                  <a:txBody>
                    <a:bodyPr/>
                    <a:lstStyle/>
                    <a:p>
                      <a:r>
                        <a:rPr lang="en-GB" sz="1800" b="0" i="0" u="none" strike="noStrike" kern="1200" baseline="0" dirty="0">
                          <a:solidFill>
                            <a:schemeClr val="dk1"/>
                          </a:solidFill>
                          <a:latin typeface="+mn-lt"/>
                          <a:ea typeface="+mn-ea"/>
                          <a:cs typeface="+mn-cs"/>
                        </a:rPr>
                        <a:t>Management practices supporting agrobiodiversity</a:t>
                      </a:r>
                      <a:endParaRPr lang="en-GB" sz="1800" dirty="0"/>
                    </a:p>
                  </a:txBody>
                  <a:tcPr/>
                </a:tc>
                <a:extLst>
                  <a:ext uri="{0D108BD9-81ED-4DB2-BD59-A6C34878D82A}">
                    <a16:rowId xmlns:a16="http://schemas.microsoft.com/office/drawing/2014/main" val="3224031977"/>
                  </a:ext>
                </a:extLst>
              </a:tr>
              <a:tr h="370840">
                <a:tc>
                  <a:txBody>
                    <a:bodyPr/>
                    <a:lstStyle/>
                    <a:p>
                      <a:r>
                        <a:rPr lang="en-US" sz="1800" dirty="0"/>
                        <a:t>Commitment</a:t>
                      </a:r>
                      <a:endParaRPr lang="en-GB" sz="1800" dirty="0"/>
                    </a:p>
                  </a:txBody>
                  <a:tcPr/>
                </a:tc>
                <a:tc>
                  <a:txBody>
                    <a:bodyPr/>
                    <a:lstStyle/>
                    <a:p>
                      <a:r>
                        <a:rPr lang="en-US" sz="1800" dirty="0"/>
                        <a:t>Production</a:t>
                      </a:r>
                      <a:endParaRPr lang="en-GB" sz="1800" dirty="0"/>
                    </a:p>
                  </a:txBody>
                  <a:tcPr/>
                </a:tc>
                <a:tc>
                  <a:txBody>
                    <a:bodyPr/>
                    <a:lstStyle/>
                    <a:p>
                      <a:r>
                        <a:rPr lang="en-GB" sz="1800" b="0" i="0" u="none" strike="noStrike" kern="1200" baseline="0" dirty="0">
                          <a:solidFill>
                            <a:schemeClr val="dk1"/>
                          </a:solidFill>
                          <a:latin typeface="+mn-lt"/>
                          <a:ea typeface="+mn-ea"/>
                          <a:cs typeface="+mn-cs"/>
                        </a:rPr>
                        <a:t>Commitments supporting agrobiodiversity</a:t>
                      </a:r>
                      <a:endParaRPr lang="en-GB" sz="1800" dirty="0"/>
                    </a:p>
                  </a:txBody>
                  <a:tcPr/>
                </a:tc>
                <a:extLst>
                  <a:ext uri="{0D108BD9-81ED-4DB2-BD59-A6C34878D82A}">
                    <a16:rowId xmlns:a16="http://schemas.microsoft.com/office/drawing/2014/main" val="1318622125"/>
                  </a:ext>
                </a:extLst>
              </a:tr>
              <a:tr h="370840">
                <a:tc>
                  <a:txBody>
                    <a:bodyPr/>
                    <a:lstStyle/>
                    <a:p>
                      <a:endParaRPr lang="en-GB" sz="1800"/>
                    </a:p>
                  </a:txBody>
                  <a:tcPr/>
                </a:tc>
                <a:tc>
                  <a:txBody>
                    <a:bodyPr/>
                    <a:lstStyle/>
                    <a:p>
                      <a:r>
                        <a:rPr lang="en-US" sz="1800" dirty="0"/>
                        <a:t>Conservation </a:t>
                      </a:r>
                      <a:endParaRPr lang="en-GB" sz="18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chemeClr val="dk1"/>
                          </a:solidFill>
                          <a:latin typeface="+mn-lt"/>
                          <a:ea typeface="+mn-ea"/>
                          <a:cs typeface="+mn-cs"/>
                        </a:rPr>
                        <a:t>Commitments supporting agrobiodiversity</a:t>
                      </a:r>
                      <a:endParaRPr lang="en-GB" sz="1800" dirty="0"/>
                    </a:p>
                  </a:txBody>
                  <a:tcPr/>
                </a:tc>
                <a:extLst>
                  <a:ext uri="{0D108BD9-81ED-4DB2-BD59-A6C34878D82A}">
                    <a16:rowId xmlns:a16="http://schemas.microsoft.com/office/drawing/2014/main" val="1291894021"/>
                  </a:ext>
                </a:extLst>
              </a:tr>
              <a:tr h="370840">
                <a:tc>
                  <a:txBody>
                    <a:bodyPr/>
                    <a:lstStyle/>
                    <a:p>
                      <a:endParaRPr lang="en-GB" sz="1800"/>
                    </a:p>
                  </a:txBody>
                  <a:tcPr/>
                </a:tc>
                <a:tc>
                  <a:txBody>
                    <a:bodyPr/>
                    <a:lstStyle/>
                    <a:p>
                      <a:r>
                        <a:rPr lang="en-US" sz="1800" dirty="0"/>
                        <a:t>Consumption</a:t>
                      </a:r>
                      <a:endParaRPr lang="en-GB" sz="18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chemeClr val="dk1"/>
                          </a:solidFill>
                          <a:latin typeface="+mn-lt"/>
                          <a:ea typeface="+mn-ea"/>
                          <a:cs typeface="+mn-cs"/>
                        </a:rPr>
                        <a:t>Commitments supporting agrobiodiversity</a:t>
                      </a:r>
                      <a:endParaRPr lang="en-GB" sz="1800" dirty="0"/>
                    </a:p>
                  </a:txBody>
                  <a:tcPr/>
                </a:tc>
                <a:extLst>
                  <a:ext uri="{0D108BD9-81ED-4DB2-BD59-A6C34878D82A}">
                    <a16:rowId xmlns:a16="http://schemas.microsoft.com/office/drawing/2014/main" val="3554774131"/>
                  </a:ext>
                </a:extLst>
              </a:tr>
            </a:tbl>
          </a:graphicData>
        </a:graphic>
      </p:graphicFrame>
      <p:sp>
        <p:nvSpPr>
          <p:cNvPr id="4" name="Slide Number Placeholder 3"/>
          <p:cNvSpPr>
            <a:spLocks noGrp="1"/>
          </p:cNvSpPr>
          <p:nvPr>
            <p:ph type="sldNum" sz="quarter" idx="12"/>
          </p:nvPr>
        </p:nvSpPr>
        <p:spPr/>
        <p:txBody>
          <a:bodyPr/>
          <a:lstStyle/>
          <a:p>
            <a:fld id="{F5D31388-1EA4-4B74-8FFA-0D39003D9700}" type="slidenum">
              <a:rPr lang="it-IT" smtClean="0"/>
              <a:pPr/>
              <a:t>9</a:t>
            </a:fld>
            <a:endParaRPr lang="it-IT"/>
          </a:p>
        </p:txBody>
      </p:sp>
      <p:pic>
        <p:nvPicPr>
          <p:cNvPr id="13" name="Picture 12"/>
          <p:cNvPicPr>
            <a:picLocks noChangeAspect="1"/>
          </p:cNvPicPr>
          <p:nvPr/>
        </p:nvPicPr>
        <p:blipFill>
          <a:blip r:embed="rId3"/>
          <a:stretch>
            <a:fillRect/>
          </a:stretch>
        </p:blipFill>
        <p:spPr>
          <a:xfrm>
            <a:off x="3193276" y="1425771"/>
            <a:ext cx="5950724" cy="5013129"/>
          </a:xfrm>
          <a:prstGeom prst="rect">
            <a:avLst/>
          </a:prstGeom>
        </p:spPr>
      </p:pic>
      <p:sp>
        <p:nvSpPr>
          <p:cNvPr id="14" name="Rectangle 13"/>
          <p:cNvSpPr/>
          <p:nvPr/>
        </p:nvSpPr>
        <p:spPr>
          <a:xfrm>
            <a:off x="0" y="5813229"/>
            <a:ext cx="4177394" cy="649482"/>
          </a:xfrm>
          <a:prstGeom prst="rect">
            <a:avLst/>
          </a:prstGeom>
        </p:spPr>
        <p:txBody>
          <a:bodyPr vert="horz" lIns="91440" tIns="45720" rIns="91440" bIns="45720" rtlCol="0">
            <a:noAutofit/>
          </a:bodyPr>
          <a:lstStyle/>
          <a:p>
            <a:pPr defTabSz="685800">
              <a:lnSpc>
                <a:spcPct val="90000"/>
              </a:lnSpc>
              <a:spcBef>
                <a:spcPts val="750"/>
              </a:spcBef>
            </a:pPr>
            <a:r>
              <a:rPr lang="de-DE" sz="1200" dirty="0">
                <a:solidFill>
                  <a:srgbClr val="76B82A"/>
                </a:solidFill>
              </a:rPr>
              <a:t>Source: Sarah K. Jones et al., </a:t>
            </a:r>
            <a:r>
              <a:rPr lang="en-GB" sz="1200" dirty="0">
                <a:solidFill>
                  <a:srgbClr val="76B82A"/>
                </a:solidFill>
              </a:rPr>
              <a:t>2021, [1]; </a:t>
            </a:r>
            <a:r>
              <a:rPr lang="de-DE" sz="1200" dirty="0">
                <a:solidFill>
                  <a:srgbClr val="76B82A"/>
                </a:solidFill>
              </a:rPr>
              <a:t> </a:t>
            </a:r>
            <a:r>
              <a:rPr lang="en-GB" sz="1200" dirty="0">
                <a:solidFill>
                  <a:srgbClr val="76B82A"/>
                </a:solidFill>
              </a:rPr>
              <a:t>Biodiversity International, 2017[2]</a:t>
            </a:r>
          </a:p>
        </p:txBody>
      </p:sp>
      <p:sp>
        <p:nvSpPr>
          <p:cNvPr id="15" name="Content Placeholder 5"/>
          <p:cNvSpPr txBox="1">
            <a:spLocks/>
          </p:cNvSpPr>
          <p:nvPr/>
        </p:nvSpPr>
        <p:spPr>
          <a:xfrm>
            <a:off x="375557" y="1823124"/>
            <a:ext cx="2817719" cy="384425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76B82A"/>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DEDC00"/>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85000"/>
                    <a:lumOff val="1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85000"/>
                    <a:lumOff val="1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85000"/>
                    <a:lumOff val="1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b="1" dirty="0"/>
              <a:t>Scores scale</a:t>
            </a:r>
            <a:r>
              <a:rPr lang="en-GB" dirty="0"/>
              <a:t>:  0 to 100</a:t>
            </a:r>
          </a:p>
          <a:p>
            <a:pPr marL="0" indent="0">
              <a:buNone/>
            </a:pPr>
            <a:r>
              <a:rPr lang="en-US" dirty="0"/>
              <a:t>Where:</a:t>
            </a:r>
            <a:endParaRPr lang="en-GB" dirty="0"/>
          </a:p>
          <a:p>
            <a:r>
              <a:rPr lang="en-GB" sz="2100" dirty="0">
                <a:solidFill>
                  <a:srgbClr val="76B82A"/>
                </a:solidFill>
              </a:rPr>
              <a:t>0 – i.e. least desirable score</a:t>
            </a:r>
          </a:p>
          <a:p>
            <a:r>
              <a:rPr lang="en-GB" sz="2100" dirty="0">
                <a:solidFill>
                  <a:srgbClr val="76B82A"/>
                </a:solidFill>
              </a:rPr>
              <a:t>100 – i.e. most desirable score</a:t>
            </a:r>
            <a:endParaRPr lang="en-US" sz="2100" dirty="0">
              <a:solidFill>
                <a:srgbClr val="76B82A"/>
              </a:solidFill>
            </a:endParaRPr>
          </a:p>
        </p:txBody>
      </p:sp>
    </p:spTree>
    <p:extLst>
      <p:ext uri="{BB962C8B-B14F-4D97-AF65-F5344CB8AC3E}">
        <p14:creationId xmlns:p14="http://schemas.microsoft.com/office/powerpoint/2010/main" val="148463479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EDA PPT Template" id="{D4780B86-7B3D-4206-AAF2-BA302A4F25A5}" vid="{E31212AF-7BD0-4EE0-9A21-3B8B39FB0D8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B95BDC47F34A54FABDCAB1B18340115" ma:contentTypeVersion="14" ma:contentTypeDescription="Create a new document." ma:contentTypeScope="" ma:versionID="577d736436aad7e90147a69aac418a83">
  <xsd:schema xmlns:xsd="http://www.w3.org/2001/XMLSchema" xmlns:xs="http://www.w3.org/2001/XMLSchema" xmlns:p="http://schemas.microsoft.com/office/2006/metadata/properties" xmlns:ns2="009b461b-d22b-4144-bb78-40b08bf44dfd" xmlns:ns3="e5da38d3-9311-4eaa-9c0f-92c14a7f68ec" targetNamespace="http://schemas.microsoft.com/office/2006/metadata/properties" ma:root="true" ma:fieldsID="7ef7224999725fd0a3ec99398b7ce991" ns2:_="" ns3:_="">
    <xsd:import namespace="009b461b-d22b-4144-bb78-40b08bf44dfd"/>
    <xsd:import namespace="e5da38d3-9311-4eaa-9c0f-92c14a7f68e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Dateadded"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9b461b-d22b-4144-bb78-40b08bf44d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Dateadded" ma:index="18" nillable="true" ma:displayName="Date added" ma:format="DateOnly" ma:internalName="Dateadded">
      <xsd:simpleType>
        <xsd:restriction base="dms:DateTime"/>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5da38d3-9311-4eaa-9c0f-92c14a7f68e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ateadded xmlns="009b461b-d22b-4144-bb78-40b08bf44dfd" xsi:nil="true"/>
  </documentManagement>
</p:properties>
</file>

<file path=customXml/itemProps1.xml><?xml version="1.0" encoding="utf-8"?>
<ds:datastoreItem xmlns:ds="http://schemas.openxmlformats.org/officeDocument/2006/customXml" ds:itemID="{AFF7766F-DCAB-4359-98A3-D6606D0AE6EC}">
  <ds:schemaRefs>
    <ds:schemaRef ds:uri="http://schemas.microsoft.com/sharepoint/v3/contenttype/forms"/>
  </ds:schemaRefs>
</ds:datastoreItem>
</file>

<file path=customXml/itemProps2.xml><?xml version="1.0" encoding="utf-8"?>
<ds:datastoreItem xmlns:ds="http://schemas.openxmlformats.org/officeDocument/2006/customXml" ds:itemID="{8BF2E9DF-4B06-481D-B2DA-DC7E575BE4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9b461b-d22b-4144-bb78-40b08bf44dfd"/>
    <ds:schemaRef ds:uri="e5da38d3-9311-4eaa-9c0f-92c14a7f68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B2C1816-D7EE-4484-95B6-D7CDBB5683FA}">
  <ds:schemaRefs>
    <ds:schemaRef ds:uri="http://schemas.microsoft.com/office/2006/documentManagement/types"/>
    <ds:schemaRef ds:uri="http://www.w3.org/XML/1998/namespace"/>
    <ds:schemaRef ds:uri="http://purl.org/dc/dcmitype/"/>
    <ds:schemaRef ds:uri="http://purl.org/dc/elements/1.1/"/>
    <ds:schemaRef ds:uri="http://purl.org/dc/terms/"/>
    <ds:schemaRef ds:uri="http://schemas.microsoft.com/office/2006/metadata/properties"/>
    <ds:schemaRef ds:uri="009b461b-d22b-4144-bb78-40b08bf44dfd"/>
    <ds:schemaRef ds:uri="http://schemas.openxmlformats.org/package/2006/metadata/core-properties"/>
    <ds:schemaRef ds:uri="http://schemas.microsoft.com/office/infopath/2007/PartnerControls"/>
    <ds:schemaRef ds:uri="e5da38d3-9311-4eaa-9c0f-92c14a7f68ec"/>
  </ds:schemaRefs>
</ds:datastoreItem>
</file>

<file path=docProps/app.xml><?xml version="1.0" encoding="utf-8"?>
<Properties xmlns="http://schemas.openxmlformats.org/officeDocument/2006/extended-properties" xmlns:vt="http://schemas.openxmlformats.org/officeDocument/2006/docPropsVTypes">
  <Template>SWEDA PPT Template</Template>
  <TotalTime>8559</TotalTime>
  <Words>6897</Words>
  <Application>Microsoft Office PowerPoint</Application>
  <PresentationFormat>On-screen Show (4:3)</PresentationFormat>
  <Paragraphs>483</Paragraphs>
  <Slides>33</Slides>
  <Notes>31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33</vt:i4>
      </vt:variant>
    </vt:vector>
  </HeadingPairs>
  <TitlesOfParts>
    <vt:vector size="47" baseType="lpstr">
      <vt:lpstr>Arial</vt:lpstr>
      <vt:lpstr>Arial Rounded MT Bold</vt:lpstr>
      <vt:lpstr>Calibri</vt:lpstr>
      <vt:lpstr>Cambria Math</vt:lpstr>
      <vt:lpstr>Courier New</vt:lpstr>
      <vt:lpstr>Merriweather</vt:lpstr>
      <vt:lpstr>Montserrat</vt:lpstr>
      <vt:lpstr>NexusSerif</vt:lpstr>
      <vt:lpstr>Open Sans</vt:lpstr>
      <vt:lpstr>Segoe UI</vt:lpstr>
      <vt:lpstr>Times</vt:lpstr>
      <vt:lpstr>Verdana</vt:lpstr>
      <vt:lpstr>Wingdings</vt:lpstr>
      <vt:lpstr>Tema di Office</vt:lpstr>
      <vt:lpstr>PowerPoint Presentation</vt:lpstr>
      <vt:lpstr>Specific contents</vt:lpstr>
      <vt:lpstr>(Agro)Biodiversity measurement methods</vt:lpstr>
      <vt:lpstr>Richness and evenness, taxonomix indecies </vt:lpstr>
      <vt:lpstr>Agrobiodiversity Index </vt:lpstr>
      <vt:lpstr>Background of the Agrobiodiversity Index </vt:lpstr>
      <vt:lpstr>Obejectives of the ABDI</vt:lpstr>
      <vt:lpstr>ABDI approach</vt:lpstr>
      <vt:lpstr>ABDI indicators</vt:lpstr>
      <vt:lpstr>ABDI: study on 80 countries</vt:lpstr>
      <vt:lpstr>Shannon-Wiener Index </vt:lpstr>
      <vt:lpstr>Shannon-Wiener index </vt:lpstr>
      <vt:lpstr>Metrics to measure food biodiversity for healthy, diverse diets </vt:lpstr>
      <vt:lpstr>Metrics to measure food biodiversity for healthy, diverse diets ​</vt:lpstr>
      <vt:lpstr>(Agro)Biodiversity in Life Cycle Asessment</vt:lpstr>
      <vt:lpstr>Biodiversity in Life Cycle Assessment</vt:lpstr>
      <vt:lpstr>Potentially Disappearing Fraction of Species</vt:lpstr>
      <vt:lpstr>Product Biodiversity Footprint</vt:lpstr>
      <vt:lpstr>Nature Based Solutions</vt:lpstr>
      <vt:lpstr>Nature based solutions</vt:lpstr>
      <vt:lpstr>NBS for agriculture</vt:lpstr>
      <vt:lpstr>Using biodiversity to provide multiple services in sustainable farming systems </vt:lpstr>
      <vt:lpstr>Key aspects </vt:lpstr>
      <vt:lpstr>Background</vt:lpstr>
      <vt:lpstr>Common agroecological practices based on agrobiodiversity </vt:lpstr>
      <vt:lpstr>Healthy farming landscapes</vt:lpstr>
      <vt:lpstr>Improving soil through managing functional biodiversity</vt:lpstr>
      <vt:lpstr>References</vt:lpstr>
      <vt:lpstr>References</vt:lpstr>
      <vt:lpstr>Further readings</vt:lpstr>
      <vt:lpstr>Short-bio</vt:lpstr>
      <vt:lpstr>PowerPoint Presentation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Altheo Valentini</dc:creator>
  <cp:lastModifiedBy>Maksims Feofilovs</cp:lastModifiedBy>
  <cp:revision>914</cp:revision>
  <cp:lastPrinted>2021-10-19T11:38:53Z</cp:lastPrinted>
  <dcterms:created xsi:type="dcterms:W3CDTF">2021-06-01T03:14:12Z</dcterms:created>
  <dcterms:modified xsi:type="dcterms:W3CDTF">2021-12-07T13:34:46Z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0x0101005B95BDC47F34A54FABDCAB1B18340115</vt:lpwstr>
  </property>
</Properties>
</file>